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sldIdLst>
    <p:sldId id="256" r:id="rId2"/>
    <p:sldId id="500" r:id="rId3"/>
    <p:sldId id="501" r:id="rId4"/>
    <p:sldId id="502" r:id="rId5"/>
    <p:sldId id="503" r:id="rId6"/>
    <p:sldId id="504" r:id="rId7"/>
    <p:sldId id="505" r:id="rId8"/>
    <p:sldId id="506" r:id="rId9"/>
    <p:sldId id="507" r:id="rId10"/>
    <p:sldId id="508" r:id="rId11"/>
    <p:sldId id="509" r:id="rId12"/>
    <p:sldId id="510" r:id="rId13"/>
    <p:sldId id="511" r:id="rId14"/>
    <p:sldId id="512" r:id="rId15"/>
    <p:sldId id="513" r:id="rId16"/>
    <p:sldId id="514" r:id="rId17"/>
    <p:sldId id="515" r:id="rId18"/>
    <p:sldId id="516" r:id="rId19"/>
    <p:sldId id="526" r:id="rId20"/>
    <p:sldId id="519" r:id="rId21"/>
    <p:sldId id="520" r:id="rId22"/>
    <p:sldId id="528" r:id="rId23"/>
    <p:sldId id="52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759525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14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The </a:t>
            </a:r>
            <a:r>
              <a:rPr lang="en-US">
                <a:latin typeface="Courier New" pitchFamily="49" charset="0"/>
              </a:rPr>
              <a:t>!</a:t>
            </a:r>
            <a:r>
              <a:rPr lang="en-US"/>
              <a:t> Operator</a:t>
            </a:r>
          </a:p>
        </p:txBody>
      </p:sp>
      <p:sp>
        <p:nvSpPr>
          <p:cNvPr id="161795" name="Rectangle 3"/>
          <p:cNvSpPr>
            <a:spLocks noGrp="1" noChangeArrowheads="1"/>
          </p:cNvSpPr>
          <p:nvPr>
            <p:ph type="body" idx="1"/>
          </p:nvPr>
        </p:nvSpPr>
        <p:spPr>
          <a:xfrm>
            <a:off x="304800" y="1600200"/>
            <a:ext cx="8294688" cy="2654300"/>
          </a:xfrm>
        </p:spPr>
        <p:txBody>
          <a:bodyPr/>
          <a:lstStyle/>
          <a:p>
            <a:pPr>
              <a:lnSpc>
                <a:spcPct val="80000"/>
              </a:lnSpc>
            </a:pPr>
            <a:r>
              <a:rPr lang="en-US" sz="2800" dirty="0"/>
              <a:t>The </a:t>
            </a:r>
            <a:r>
              <a:rPr lang="en-US" sz="2800" dirty="0">
                <a:latin typeface="Courier New" pitchFamily="49" charset="0"/>
              </a:rPr>
              <a:t>!</a:t>
            </a:r>
            <a:r>
              <a:rPr lang="en-US" sz="2800" dirty="0"/>
              <a:t> operator performs a logical NOT operation.</a:t>
            </a:r>
          </a:p>
          <a:p>
            <a:pPr>
              <a:lnSpc>
                <a:spcPct val="80000"/>
              </a:lnSpc>
            </a:pPr>
            <a:r>
              <a:rPr lang="en-US" sz="2800" dirty="0"/>
              <a:t>If an </a:t>
            </a:r>
            <a:r>
              <a:rPr lang="en-US" sz="2800" i="1" dirty="0">
                <a:latin typeface="Courier New" pitchFamily="49" charset="0"/>
              </a:rPr>
              <a:t>expression</a:t>
            </a:r>
            <a:r>
              <a:rPr lang="en-US" sz="2800" dirty="0"/>
              <a:t> is true, </a:t>
            </a:r>
            <a:r>
              <a:rPr lang="en-US" sz="2800" dirty="0">
                <a:latin typeface="Courier New" pitchFamily="49" charset="0"/>
              </a:rPr>
              <a:t>!</a:t>
            </a:r>
            <a:r>
              <a:rPr lang="en-US" sz="2800" i="1" dirty="0">
                <a:latin typeface="Courier New" pitchFamily="49" charset="0"/>
              </a:rPr>
              <a:t>expression</a:t>
            </a:r>
            <a:r>
              <a:rPr lang="en-US" sz="2800" dirty="0"/>
              <a:t> will be false.</a:t>
            </a:r>
          </a:p>
          <a:p>
            <a:pPr lvl="1">
              <a:lnSpc>
                <a:spcPct val="80000"/>
              </a:lnSpc>
              <a:buFontTx/>
              <a:buNone/>
            </a:pPr>
            <a:r>
              <a:rPr lang="en-US" sz="1400" b="1" dirty="0">
                <a:latin typeface="Courier New" pitchFamily="49" charset="0"/>
              </a:rPr>
              <a:t>if (!(temperature &gt; 100))</a:t>
            </a:r>
          </a:p>
          <a:p>
            <a:pPr lvl="1">
              <a:lnSpc>
                <a:spcPct val="80000"/>
              </a:lnSpc>
              <a:buFontTx/>
              <a:buNone/>
            </a:pPr>
            <a:r>
              <a:rPr lang="en-US" sz="1400" b="1" dirty="0">
                <a:latin typeface="Courier New" pitchFamily="49" charset="0"/>
              </a:rPr>
              <a:t>	</a:t>
            </a:r>
            <a:r>
              <a:rPr lang="en-US" sz="1400" b="1" dirty="0" err="1">
                <a:latin typeface="Courier New" pitchFamily="49" charset="0"/>
              </a:rPr>
              <a:t>System.out.println</a:t>
            </a:r>
            <a:r>
              <a:rPr lang="en-US" sz="1400" b="1" dirty="0">
                <a:latin typeface="Courier New" pitchFamily="49" charset="0"/>
              </a:rPr>
              <a:t>("Below the maximum temperature.");</a:t>
            </a:r>
          </a:p>
          <a:p>
            <a:pPr>
              <a:lnSpc>
                <a:spcPct val="80000"/>
              </a:lnSpc>
            </a:pPr>
            <a:r>
              <a:rPr lang="en-US" sz="2800" dirty="0"/>
              <a:t>If </a:t>
            </a:r>
            <a:r>
              <a:rPr lang="en-US" sz="2000" b="1" dirty="0">
                <a:latin typeface="Courier New" pitchFamily="49" charset="0"/>
              </a:rPr>
              <a:t>temperature &gt; 100</a:t>
            </a:r>
            <a:r>
              <a:rPr lang="en-US" sz="2800" dirty="0"/>
              <a:t> evaluates to false, then the output statement will be run.</a:t>
            </a:r>
          </a:p>
          <a:p>
            <a:pPr>
              <a:lnSpc>
                <a:spcPct val="80000"/>
              </a:lnSpc>
              <a:buFontTx/>
              <a:buNone/>
            </a:pPr>
            <a:endParaRPr lang="en-US" sz="2800" dirty="0"/>
          </a:p>
        </p:txBody>
      </p:sp>
      <p:graphicFrame>
        <p:nvGraphicFramePr>
          <p:cNvPr id="161823" name="Group 31"/>
          <p:cNvGraphicFramePr>
            <a:graphicFrameLocks noGrp="1"/>
          </p:cNvGraphicFramePr>
          <p:nvPr/>
        </p:nvGraphicFramePr>
        <p:xfrm>
          <a:off x="1447800" y="4800600"/>
          <a:ext cx="6057900" cy="1188720"/>
        </p:xfrm>
        <a:graphic>
          <a:graphicData uri="http://schemas.openxmlformats.org/drawingml/2006/table">
            <a:tbl>
              <a:tblPr/>
              <a:tblGrid>
                <a:gridCol w="1943100"/>
                <a:gridCol w="4114800"/>
              </a:tblGrid>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48060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937280"/>
              </p:ext>
            </p:extLst>
          </p:nvPr>
        </p:nvGraphicFramePr>
        <p:xfrm>
          <a:off x="1447800" y="1981200"/>
          <a:ext cx="6019800" cy="4023360"/>
        </p:xfrm>
        <a:graphic>
          <a:graphicData uri="http://schemas.openxmlformats.org/drawingml/2006/table">
            <a:tbl>
              <a:tblPr firstRow="1" bandRow="1">
                <a:tableStyleId>{5940675A-B579-460E-94D1-54222C63F5DA}</a:tableStyleId>
              </a:tblPr>
              <a:tblGrid>
                <a:gridCol w="3009900"/>
                <a:gridCol w="3009900"/>
              </a:tblGrid>
              <a:tr h="277091">
                <a:tc>
                  <a:txBody>
                    <a:bodyPr/>
                    <a:lstStyle/>
                    <a:p>
                      <a:pPr algn="ctr"/>
                      <a:r>
                        <a:rPr lang="en-US" b="1" i="1" dirty="0" smtClean="0"/>
                        <a:t>Logical</a:t>
                      </a:r>
                      <a:r>
                        <a:rPr lang="en-US" b="1" i="1" baseline="0" dirty="0" smtClean="0"/>
                        <a:t> Expression</a:t>
                      </a:r>
                      <a:endParaRPr lang="en-US" b="1" i="1" dirty="0"/>
                    </a:p>
                  </a:txBody>
                  <a:tcPr/>
                </a:tc>
                <a:tc>
                  <a:txBody>
                    <a:bodyPr/>
                    <a:lstStyle/>
                    <a:p>
                      <a:pPr algn="ctr"/>
                      <a:r>
                        <a:rPr lang="en-US" b="1" i="1" dirty="0" smtClean="0"/>
                        <a:t>Result (true</a:t>
                      </a:r>
                      <a:r>
                        <a:rPr lang="en-US" b="1" i="1" baseline="0" dirty="0" smtClean="0"/>
                        <a:t> or false)</a:t>
                      </a:r>
                      <a:endParaRPr lang="en-US" b="1" i="1" dirty="0"/>
                    </a:p>
                  </a:txBody>
                  <a:tcPr/>
                </a:tc>
              </a:tr>
              <a:tr h="277091">
                <a:tc>
                  <a:txBody>
                    <a:bodyPr/>
                    <a:lstStyle/>
                    <a:p>
                      <a:r>
                        <a:rPr lang="en-US" dirty="0" smtClean="0"/>
                        <a:t>true</a:t>
                      </a:r>
                      <a:r>
                        <a:rPr lang="en-US" baseline="0" dirty="0" smtClean="0"/>
                        <a:t> &amp;&amp; false</a:t>
                      </a:r>
                      <a:endParaRPr lang="en-US" dirty="0"/>
                    </a:p>
                  </a:txBody>
                  <a:tcPr/>
                </a:tc>
                <a:tc>
                  <a:txBody>
                    <a:bodyPr/>
                    <a:lstStyle/>
                    <a:p>
                      <a:pPr algn="ctr"/>
                      <a:r>
                        <a:rPr lang="en-US" dirty="0" smtClean="0">
                          <a:solidFill>
                            <a:schemeClr val="tx1"/>
                          </a:solidFill>
                        </a:rPr>
                        <a:t>T</a:t>
                      </a:r>
                      <a:r>
                        <a:rPr lang="en-US" baseline="0" dirty="0" smtClean="0">
                          <a:solidFill>
                            <a:schemeClr val="tx1"/>
                          </a:solidFill>
                        </a:rPr>
                        <a:t>                      F</a:t>
                      </a:r>
                      <a:endParaRPr lang="en-US" dirty="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r>
                        <a:rPr lang="en-US" baseline="0" dirty="0" smtClean="0"/>
                        <a:t> &amp;&amp; true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r>
                        <a:rPr lang="en-US" baseline="0" dirty="0" smtClean="0"/>
                        <a:t> &amp;&amp; true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r>
                        <a:rPr lang="en-US" baseline="0" dirty="0" smtClean="0"/>
                        <a:t> &amp;&amp; false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r>
                        <a:rPr lang="en-US" baseline="0" dirty="0" smtClean="0"/>
                        <a:t> || false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r>
                        <a:rPr lang="en-US" baseline="0" dirty="0" smtClean="0"/>
                        <a:t> || true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r>
                        <a:rPr lang="en-US" baseline="0" dirty="0" smtClean="0"/>
                        <a:t> || true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r>
                        <a:rPr lang="en-US" baseline="0" dirty="0" smtClean="0"/>
                        <a:t> || false</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r>
                        <a:rPr lang="en-US" dirty="0" smtClean="0"/>
                        <a:t>!true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277091">
                <a:tc>
                  <a:txBody>
                    <a:bodyPr/>
                    <a:lstStyle/>
                    <a:p>
                      <a:r>
                        <a:rPr lang="en-US" dirty="0" smtClean="0"/>
                        <a:t>!false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bl>
          </a:graphicData>
        </a:graphic>
      </p:graphicFrame>
      <p:sp>
        <p:nvSpPr>
          <p:cNvPr id="6" name="Rectangle 3"/>
          <p:cNvSpPr txBox="1">
            <a:spLocks noChangeArrowheads="1"/>
          </p:cNvSpPr>
          <p:nvPr/>
        </p:nvSpPr>
        <p:spPr bwMode="auto">
          <a:xfrm>
            <a:off x="381000" y="1066800"/>
            <a:ext cx="8294688"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spcBef>
                <a:spcPct val="20000"/>
              </a:spcBef>
              <a:spcAft>
                <a:spcPct val="0"/>
              </a:spcAft>
              <a:buClr>
                <a:schemeClr val="accent1"/>
              </a:buClr>
              <a:buSzPct val="65000"/>
              <a:buFont typeface="Wingdings" pitchFamily="2" charset="2"/>
              <a:buChar char="n"/>
              <a:tabLst/>
              <a:defRPr/>
            </a:pPr>
            <a:r>
              <a:rPr kumimoji="0" lang="en-US" b="0" i="0" u="none" strike="noStrike" kern="0" cap="none" spc="0" normalizeH="0" baseline="0" noProof="0" dirty="0" smtClean="0">
                <a:ln>
                  <a:noFill/>
                </a:ln>
                <a:solidFill>
                  <a:schemeClr val="tx1"/>
                </a:solidFill>
                <a:effectLst/>
                <a:uLnTx/>
                <a:uFillTx/>
                <a:latin typeface="+mn-lt"/>
                <a:cs typeface="Courier New" pitchFamily="49" charset="0"/>
              </a:rPr>
              <a:t>The following</a:t>
            </a:r>
            <a:r>
              <a:rPr kumimoji="0" lang="en-US" b="0" i="0" u="none" strike="noStrike" kern="0" cap="none" spc="0" normalizeH="0" noProof="0" dirty="0" smtClean="0">
                <a:ln>
                  <a:noFill/>
                </a:ln>
                <a:solidFill>
                  <a:schemeClr val="tx1"/>
                </a:solidFill>
                <a:effectLst/>
                <a:uLnTx/>
                <a:uFillTx/>
                <a:latin typeface="+mn-lt"/>
                <a:cs typeface="Courier New" pitchFamily="49" charset="0"/>
              </a:rPr>
              <a:t> truth table shows various combinations of the values true and false connect </a:t>
            </a:r>
            <a:r>
              <a:rPr lang="en-US" kern="0" dirty="0" smtClean="0">
                <a:latin typeface="+mn-lt"/>
                <a:cs typeface="Courier New" pitchFamily="49" charset="0"/>
              </a:rPr>
              <a:t>b</a:t>
            </a:r>
            <a:r>
              <a:rPr kumimoji="0" lang="en-US" b="0" i="0" u="none" strike="noStrike" kern="0" cap="none" spc="0" normalizeH="0" noProof="0" dirty="0" smtClean="0">
                <a:ln>
                  <a:noFill/>
                </a:ln>
                <a:solidFill>
                  <a:schemeClr val="tx1"/>
                </a:solidFill>
                <a:effectLst/>
                <a:uLnTx/>
                <a:uFillTx/>
                <a:latin typeface="+mn-lt"/>
                <a:cs typeface="Courier New" pitchFamily="49" charset="0"/>
              </a:rPr>
              <a:t>y a logical operator. Complete the table by circling T or F to indicate if the result of such combination is true or false</a:t>
            </a:r>
            <a:r>
              <a:rPr kumimoji="0" lang="en-US" sz="1600" b="0" i="0" u="none" strike="noStrike" kern="0" cap="none" spc="0" normalizeH="0" noProof="0" dirty="0" smtClean="0">
                <a:ln>
                  <a:noFill/>
                </a:ln>
                <a:solidFill>
                  <a:schemeClr val="tx1"/>
                </a:solidFill>
                <a:effectLst/>
                <a:uLnTx/>
                <a:uFillTx/>
                <a:latin typeface="+mn-lt"/>
                <a:cs typeface="Courier New" pitchFamily="49" charset="0"/>
              </a:rPr>
              <a:t>.</a:t>
            </a:r>
            <a:endParaRPr kumimoji="0" lang="en-US" sz="1600" b="0" i="0" u="none" strike="noStrike" kern="0" cap="none" spc="0" normalizeH="0" baseline="0" noProof="0" dirty="0" smtClean="0">
              <a:ln>
                <a:noFill/>
              </a:ln>
              <a:solidFill>
                <a:schemeClr val="tx1"/>
              </a:solidFill>
              <a:effectLst/>
              <a:uLnTx/>
              <a:uFillTx/>
              <a:latin typeface="+mn-lt"/>
              <a:cs typeface="Courier New" pitchFamily="49" charset="0"/>
            </a:endParaRPr>
          </a:p>
          <a:p>
            <a:pPr marL="342900" marR="0" lvl="0" indent="-342900" algn="l" defTabSz="914400" rtl="0" eaLnBrk="0" fontAlgn="base" latinLnBrk="0" hangingPunct="0">
              <a:lnSpc>
                <a:spcPct val="80000"/>
              </a:lnSpc>
              <a:spcBef>
                <a:spcPct val="20000"/>
              </a:spcBef>
              <a:spcAft>
                <a:spcPct val="0"/>
              </a:spcAft>
              <a:buClr>
                <a:schemeClr val="accent1"/>
              </a:buClr>
              <a:buSzPct val="65000"/>
              <a:buFontTx/>
              <a:buNone/>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7566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a:xfrm>
            <a:off x="457200" y="1143000"/>
            <a:ext cx="8229600" cy="1752600"/>
          </a:xfrm>
        </p:spPr>
        <p:txBody>
          <a:bodyPr/>
          <a:lstStyle/>
          <a:p>
            <a:r>
              <a:rPr lang="en-US" sz="2400" dirty="0" smtClean="0"/>
              <a:t>Assume the variables </a:t>
            </a:r>
            <a:r>
              <a:rPr lang="en-US" sz="2400" dirty="0" smtClean="0">
                <a:solidFill>
                  <a:srgbClr val="FF0000"/>
                </a:solidFill>
              </a:rPr>
              <a:t>a=2, b=4, and c=6</a:t>
            </a:r>
            <a:r>
              <a:rPr lang="en-US" sz="2400" dirty="0" smtClean="0"/>
              <a:t>. Circle the T or F for each of the following conditions to indicate if it is true or false. </a:t>
            </a:r>
            <a:endParaRPr lang="en-US" sz="2400" dirty="0"/>
          </a:p>
        </p:txBody>
      </p:sp>
      <p:graphicFrame>
        <p:nvGraphicFramePr>
          <p:cNvPr id="5" name="Content Placeholder 4"/>
          <p:cNvGraphicFramePr>
            <a:graphicFrameLocks/>
          </p:cNvGraphicFramePr>
          <p:nvPr>
            <p:extLst>
              <p:ext uri="{D42A27DB-BD31-4B8C-83A1-F6EECF244321}">
                <p14:modId xmlns:p14="http://schemas.microsoft.com/office/powerpoint/2010/main" val="3016753947"/>
              </p:ext>
            </p:extLst>
          </p:nvPr>
        </p:nvGraphicFramePr>
        <p:xfrm>
          <a:off x="990600" y="2895600"/>
          <a:ext cx="6477000" cy="2971800"/>
        </p:xfrm>
        <a:graphic>
          <a:graphicData uri="http://schemas.openxmlformats.org/drawingml/2006/table">
            <a:tbl>
              <a:tblPr firstRow="1" bandRow="1">
                <a:tableStyleId>{5940675A-B579-460E-94D1-54222C63F5DA}</a:tableStyleId>
              </a:tblPr>
              <a:tblGrid>
                <a:gridCol w="3238500"/>
                <a:gridCol w="3238500"/>
              </a:tblGrid>
              <a:tr h="495300">
                <a:tc>
                  <a:txBody>
                    <a:bodyPr/>
                    <a:lstStyle/>
                    <a:p>
                      <a:pPr algn="ctr"/>
                      <a:r>
                        <a:rPr lang="en-US" b="1" i="1" dirty="0" smtClean="0"/>
                        <a:t>Logical</a:t>
                      </a:r>
                      <a:r>
                        <a:rPr lang="en-US" b="1" i="1" baseline="0" dirty="0" smtClean="0"/>
                        <a:t> Expression</a:t>
                      </a:r>
                      <a:endParaRPr lang="en-US" b="1" i="1" dirty="0"/>
                    </a:p>
                  </a:txBody>
                  <a:tcPr/>
                </a:tc>
                <a:tc>
                  <a:txBody>
                    <a:bodyPr/>
                    <a:lstStyle/>
                    <a:p>
                      <a:pPr algn="ctr"/>
                      <a:r>
                        <a:rPr lang="en-US" b="1" i="1" dirty="0" smtClean="0"/>
                        <a:t>Result (true</a:t>
                      </a:r>
                      <a:r>
                        <a:rPr lang="en-US" b="1" i="1" baseline="0" dirty="0" smtClean="0"/>
                        <a:t> or false)</a:t>
                      </a:r>
                      <a:endParaRPr lang="en-US" b="1" i="1" dirty="0"/>
                    </a:p>
                  </a:txBody>
                  <a:tcPr/>
                </a:tc>
              </a:tr>
              <a:tr h="495300">
                <a:tc>
                  <a:txBody>
                    <a:bodyPr/>
                    <a:lstStyle/>
                    <a:p>
                      <a:r>
                        <a:rPr lang="en-US" dirty="0" smtClean="0"/>
                        <a:t>a==4</a:t>
                      </a:r>
                      <a:r>
                        <a:rPr lang="en-US" baseline="0" dirty="0" smtClean="0"/>
                        <a:t> || b&gt;2</a:t>
                      </a:r>
                      <a:endParaRPr lang="en-US" dirty="0"/>
                    </a:p>
                  </a:txBody>
                  <a:tcPr/>
                </a:tc>
                <a:tc>
                  <a:txBody>
                    <a:bodyPr/>
                    <a:lstStyle/>
                    <a:p>
                      <a:pPr algn="ctr"/>
                      <a:r>
                        <a:rPr lang="en-US" dirty="0" smtClean="0">
                          <a:solidFill>
                            <a:schemeClr val="tx1"/>
                          </a:solidFill>
                        </a:rPr>
                        <a:t>T</a:t>
                      </a:r>
                      <a:r>
                        <a:rPr lang="en-US" baseline="0" dirty="0" smtClean="0">
                          <a:solidFill>
                            <a:schemeClr val="tx1"/>
                          </a:solidFill>
                        </a:rPr>
                        <a:t>                      F</a:t>
                      </a:r>
                      <a:endParaRPr lang="en-US" dirty="0">
                        <a:solidFill>
                          <a:schemeClr val="tx1"/>
                        </a:solidFill>
                      </a:endParaRPr>
                    </a:p>
                  </a:txBody>
                  <a:tcPr/>
                </a:tc>
              </a:tr>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6&lt;=c &amp;&amp; a&gt;3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1!=b &amp;&amp; c != 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a&gt;=-1</a:t>
                      </a:r>
                      <a:r>
                        <a:rPr lang="en-US" baseline="0" dirty="0" smtClean="0"/>
                        <a:t> || a&lt;=b</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t>
                      </a:r>
                      <a:r>
                        <a:rPr lang="en-US" baseline="0" dirty="0" smtClean="0">
                          <a:solidFill>
                            <a:schemeClr val="tx1"/>
                          </a:solidFill>
                        </a:rPr>
                        <a:t>                      F</a:t>
                      </a:r>
                      <a:endParaRPr lang="en-US" dirty="0" smtClean="0">
                        <a:solidFill>
                          <a:schemeClr val="tx1"/>
                        </a:solidFill>
                      </a:endParaRPr>
                    </a:p>
                  </a:txBody>
                  <a:tcPr/>
                </a:tc>
              </a:tr>
            </a:tbl>
          </a:graphicData>
        </a:graphic>
      </p:graphicFrame>
    </p:spTree>
    <p:extLst>
      <p:ext uri="{BB962C8B-B14F-4D97-AF65-F5344CB8AC3E}">
        <p14:creationId xmlns:p14="http://schemas.microsoft.com/office/powerpoint/2010/main" val="3780350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81000" y="304800"/>
            <a:ext cx="8610600" cy="992188"/>
          </a:xfrm>
        </p:spPr>
        <p:txBody>
          <a:bodyPr/>
          <a:lstStyle/>
          <a:p>
            <a:r>
              <a:rPr lang="en-US"/>
              <a:t>Short Circuiting</a:t>
            </a:r>
          </a:p>
        </p:txBody>
      </p:sp>
      <p:sp>
        <p:nvSpPr>
          <p:cNvPr id="162820" name="Rectangle 4"/>
          <p:cNvSpPr>
            <a:spLocks noGrp="1" noChangeArrowheads="1"/>
          </p:cNvSpPr>
          <p:nvPr>
            <p:ph type="body" idx="1"/>
          </p:nvPr>
        </p:nvSpPr>
        <p:spPr>
          <a:xfrm>
            <a:off x="533400" y="1524000"/>
            <a:ext cx="7772400" cy="4800600"/>
          </a:xfrm>
          <a:noFill/>
          <a:ln/>
        </p:spPr>
        <p:txBody>
          <a:bodyPr rIns="91440"/>
          <a:lstStyle/>
          <a:p>
            <a:r>
              <a:rPr lang="en-US"/>
              <a:t>Logical AND and logical OR operations perform </a:t>
            </a:r>
            <a:r>
              <a:rPr lang="en-US" i="1"/>
              <a:t>short-circuit evaluation</a:t>
            </a:r>
            <a:r>
              <a:rPr lang="en-US"/>
              <a:t> of expressions.</a:t>
            </a:r>
          </a:p>
          <a:p>
            <a:r>
              <a:rPr lang="en-US"/>
              <a:t>Logical AND will evaluate to false as soon as it sees that one of its operands is a false expression.</a:t>
            </a:r>
          </a:p>
          <a:p>
            <a:r>
              <a:rPr lang="en-US"/>
              <a:t>Logical OR will evaluate to true as soon as it sees that one of its operands is a true expression.</a:t>
            </a:r>
          </a:p>
        </p:txBody>
      </p:sp>
    </p:spTree>
    <p:extLst>
      <p:ext uri="{BB962C8B-B14F-4D97-AF65-F5344CB8AC3E}">
        <p14:creationId xmlns:p14="http://schemas.microsoft.com/office/powerpoint/2010/main" val="198974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Order of Precedence</a:t>
            </a:r>
          </a:p>
        </p:txBody>
      </p:sp>
      <p:sp>
        <p:nvSpPr>
          <p:cNvPr id="200707" name="Rectangle 3"/>
          <p:cNvSpPr>
            <a:spLocks noGrp="1" noChangeArrowheads="1"/>
          </p:cNvSpPr>
          <p:nvPr>
            <p:ph type="body" idx="1"/>
          </p:nvPr>
        </p:nvSpPr>
        <p:spPr/>
        <p:txBody>
          <a:bodyPr/>
          <a:lstStyle/>
          <a:p>
            <a:r>
              <a:rPr lang="en-US"/>
              <a:t>The </a:t>
            </a:r>
            <a:r>
              <a:rPr lang="en-US">
                <a:latin typeface="Courier New" pitchFamily="49" charset="0"/>
              </a:rPr>
              <a:t>!</a:t>
            </a:r>
            <a:r>
              <a:rPr lang="en-US"/>
              <a:t> operator has a higher order of precedence than the </a:t>
            </a:r>
            <a:r>
              <a:rPr lang="en-US">
                <a:latin typeface="Courier New" pitchFamily="49" charset="0"/>
              </a:rPr>
              <a:t>&amp;&amp;</a:t>
            </a:r>
            <a:r>
              <a:rPr lang="en-US"/>
              <a:t> and </a:t>
            </a:r>
            <a:r>
              <a:rPr lang="en-US">
                <a:latin typeface="Courier New" pitchFamily="49" charset="0"/>
              </a:rPr>
              <a:t>||</a:t>
            </a:r>
            <a:r>
              <a:rPr lang="en-US"/>
              <a:t> operators.</a:t>
            </a:r>
          </a:p>
          <a:p>
            <a:r>
              <a:rPr lang="en-US"/>
              <a:t>The </a:t>
            </a:r>
            <a:r>
              <a:rPr lang="en-US">
                <a:latin typeface="Courier New" pitchFamily="49" charset="0"/>
              </a:rPr>
              <a:t>&amp;&amp;</a:t>
            </a:r>
            <a:r>
              <a:rPr lang="en-US"/>
              <a:t> and </a:t>
            </a:r>
            <a:r>
              <a:rPr lang="en-US">
                <a:latin typeface="Courier New" pitchFamily="49" charset="0"/>
              </a:rPr>
              <a:t>||</a:t>
            </a:r>
            <a:r>
              <a:rPr lang="en-US"/>
              <a:t> operators have a lower precedence than relational operators like </a:t>
            </a:r>
            <a:r>
              <a:rPr lang="en-US">
                <a:latin typeface="Courier New" pitchFamily="49" charset="0"/>
              </a:rPr>
              <a:t>&lt;</a:t>
            </a:r>
            <a:r>
              <a:rPr lang="en-US"/>
              <a:t> and </a:t>
            </a:r>
            <a:r>
              <a:rPr lang="en-US">
                <a:latin typeface="Courier New" pitchFamily="49" charset="0"/>
              </a:rPr>
              <a:t>&gt;</a:t>
            </a:r>
            <a:r>
              <a:rPr lang="en-US"/>
              <a:t>.</a:t>
            </a:r>
          </a:p>
          <a:p>
            <a:r>
              <a:rPr lang="en-US"/>
              <a:t>Parenthesis can be used to force the precedence to be changed.</a:t>
            </a:r>
          </a:p>
        </p:txBody>
      </p:sp>
    </p:spTree>
    <p:extLst>
      <p:ext uri="{BB962C8B-B14F-4D97-AF65-F5344CB8AC3E}">
        <p14:creationId xmlns:p14="http://schemas.microsoft.com/office/powerpoint/2010/main" val="3637878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Order of Precedence</a:t>
            </a:r>
          </a:p>
        </p:txBody>
      </p:sp>
      <p:graphicFrame>
        <p:nvGraphicFramePr>
          <p:cNvPr id="201790" name="Group 62"/>
          <p:cNvGraphicFramePr>
            <a:graphicFrameLocks noGrp="1"/>
          </p:cNvGraphicFramePr>
          <p:nvPr/>
        </p:nvGraphicFramePr>
        <p:xfrm>
          <a:off x="685800" y="1397000"/>
          <a:ext cx="7772400" cy="4416427"/>
        </p:xfrm>
        <a:graphic>
          <a:graphicData uri="http://schemas.openxmlformats.org/drawingml/2006/table">
            <a:tbl>
              <a:tblPr/>
              <a:tblGrid>
                <a:gridCol w="1752600"/>
                <a:gridCol w="2057400"/>
                <a:gridCol w="3962400"/>
              </a:tblGrid>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Order of Precedence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Operators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Description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(unary negation) </a:t>
                      </a:r>
                      <a:r>
                        <a:rPr kumimoji="0" lang="en-US" sz="1800" b="1" i="0" u="none" strike="noStrike" cap="none" normalizeH="0" baseline="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Unary negation, 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Multiplication, Division, Modulus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Addition, Subtraction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Less-than, Greater-than, Less-than or equal to, Greater-than or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Is equal to, Is not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Logical AND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Assignment and combined assignment operators.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94762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The following statement should determine whether x is not greater than 20. What’s wrong with it?</a:t>
            </a:r>
          </a:p>
          <a:p>
            <a:pPr marL="0" indent="0">
              <a:buNone/>
            </a:pPr>
            <a:endParaRPr lang="en-US" dirty="0" smtClean="0"/>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if(!x&gt;20)</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16</a:t>
            </a:fld>
            <a:endParaRPr lang="en-US" altLang="en-US"/>
          </a:p>
        </p:txBody>
      </p:sp>
    </p:spTree>
    <p:extLst>
      <p:ext uri="{BB962C8B-B14F-4D97-AF65-F5344CB8AC3E}">
        <p14:creationId xmlns:p14="http://schemas.microsoft.com/office/powerpoint/2010/main" val="2550057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lstStyle/>
          <a:p>
            <a:r>
              <a:rPr lang="en-US" dirty="0"/>
              <a:t>The following statement should determine whether </a:t>
            </a:r>
            <a:r>
              <a:rPr lang="en-US" dirty="0" smtClean="0"/>
              <a:t>count is within the range of 1 through 100. </a:t>
            </a:r>
            <a:r>
              <a:rPr lang="en-US" dirty="0"/>
              <a:t>What’s wrong with it?</a:t>
            </a:r>
          </a:p>
          <a:p>
            <a:pPr marL="0" indent="0">
              <a:buNone/>
            </a:pPr>
            <a:endParaRPr lang="en-US" dirty="0"/>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if(count&gt;=0||count&lt;=100)</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extLst>
      <p:ext uri="{BB962C8B-B14F-4D97-AF65-F5344CB8AC3E}">
        <p14:creationId xmlns:p14="http://schemas.microsoft.com/office/powerpoint/2010/main" val="342988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smtClean="0"/>
              <a:t>Write an if statement that prints the message “The number is not valid” if the variable hours is outside the range 0 through 80.</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extLst>
      <p:ext uri="{BB962C8B-B14F-4D97-AF65-F5344CB8AC3E}">
        <p14:creationId xmlns:p14="http://schemas.microsoft.com/office/powerpoint/2010/main" val="419608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SecretWord.java</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the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SecretWord</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the user's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("Enter the secret word: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keyboard.nextLine</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Determine whether the user entered the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input.equalsIgnoreCase</a:t>
            </a:r>
            <a:r>
              <a:rPr lang="en-US" sz="1400" dirty="0" smtClean="0">
                <a:latin typeface="Courier New" pitchFamily="49" charset="0"/>
                <a:cs typeface="Courier New" pitchFamily="49" charset="0"/>
              </a:rPr>
              <a:t>("PROSPERO"))</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("Congratulations! You know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("Sorry, that is NOT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09496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Logical Operators</a:t>
            </a:r>
          </a:p>
        </p:txBody>
      </p:sp>
      <p:sp>
        <p:nvSpPr>
          <p:cNvPr id="158723" name="Rectangle 3"/>
          <p:cNvSpPr>
            <a:spLocks noGrp="1" noChangeArrowheads="1"/>
          </p:cNvSpPr>
          <p:nvPr>
            <p:ph type="body" idx="1"/>
          </p:nvPr>
        </p:nvSpPr>
        <p:spPr>
          <a:xfrm>
            <a:off x="304800" y="1600200"/>
            <a:ext cx="8294688" cy="4424363"/>
          </a:xfrm>
        </p:spPr>
        <p:txBody>
          <a:bodyPr/>
          <a:lstStyle/>
          <a:p>
            <a:r>
              <a:rPr lang="en-US"/>
              <a:t>Java provides two binary </a:t>
            </a:r>
            <a:r>
              <a:rPr lang="en-US" i="1"/>
              <a:t>logical operators</a:t>
            </a:r>
            <a:r>
              <a:rPr lang="en-US"/>
              <a:t> (</a:t>
            </a:r>
            <a:r>
              <a:rPr lang="en-US">
                <a:latin typeface="Courier New" pitchFamily="49" charset="0"/>
              </a:rPr>
              <a:t>&amp;&amp;</a:t>
            </a:r>
            <a:r>
              <a:rPr lang="en-US"/>
              <a:t> and </a:t>
            </a:r>
            <a:r>
              <a:rPr lang="en-US">
                <a:latin typeface="Courier New" pitchFamily="49" charset="0"/>
              </a:rPr>
              <a:t>||</a:t>
            </a:r>
            <a:r>
              <a:rPr lang="en-US"/>
              <a:t>) that are used to combine </a:t>
            </a:r>
            <a:r>
              <a:rPr lang="en-US">
                <a:latin typeface="Courier New" pitchFamily="49" charset="0"/>
              </a:rPr>
              <a:t>boolean</a:t>
            </a:r>
            <a:r>
              <a:rPr lang="en-US"/>
              <a:t> expressions.</a:t>
            </a:r>
          </a:p>
          <a:p>
            <a:r>
              <a:rPr lang="en-US"/>
              <a:t>Java also provides one </a:t>
            </a:r>
            <a:r>
              <a:rPr lang="en-US" i="1"/>
              <a:t>unary</a:t>
            </a:r>
            <a:r>
              <a:rPr lang="en-US"/>
              <a:t> (</a:t>
            </a:r>
            <a:r>
              <a:rPr lang="en-US">
                <a:latin typeface="Courier New" pitchFamily="49" charset="0"/>
              </a:rPr>
              <a:t>!</a:t>
            </a:r>
            <a:r>
              <a:rPr lang="en-US"/>
              <a:t>) logical operator to reverse the truth of a </a:t>
            </a:r>
            <a:r>
              <a:rPr lang="en-US">
                <a:latin typeface="Courier New" pitchFamily="49" charset="0"/>
              </a:rPr>
              <a:t>boolean</a:t>
            </a:r>
            <a:r>
              <a:rPr lang="en-US"/>
              <a:t> expression.</a:t>
            </a:r>
          </a:p>
        </p:txBody>
      </p:sp>
    </p:spTree>
    <p:extLst>
      <p:ext uri="{BB962C8B-B14F-4D97-AF65-F5344CB8AC3E}">
        <p14:creationId xmlns:p14="http://schemas.microsoft.com/office/powerpoint/2010/main" val="3595229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t>
            </a:r>
            <a:endParaRPr lang="en-US" dirty="0"/>
          </a:p>
        </p:txBody>
      </p:sp>
      <p:sp>
        <p:nvSpPr>
          <p:cNvPr id="3" name="Content Placeholder 2"/>
          <p:cNvSpPr>
            <a:spLocks noGrp="1"/>
          </p:cNvSpPr>
          <p:nvPr>
            <p:ph idx="1"/>
          </p:nvPr>
        </p:nvSpPr>
        <p:spPr/>
        <p:txBody>
          <a:bodyPr/>
          <a:lstStyle/>
          <a:p>
            <a:r>
              <a:rPr lang="en-US" dirty="0"/>
              <a:t>A year will be a leap year if it is divisible by 4 but not by 100. If a year is divisible by 4 and by 100, it is not a leap year unless it is also divisible by 400</a:t>
            </a:r>
            <a:r>
              <a:rPr lang="en-US" dirty="0" smtClean="0"/>
              <a:t>. </a:t>
            </a:r>
            <a:endParaRPr lang="en-US" dirty="0"/>
          </a:p>
          <a:p>
            <a:r>
              <a:rPr lang="en-US" dirty="0" smtClean="0"/>
              <a:t>Write a program that asks the user to enter a year, the program will display if the year is a leap year or not.</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2136183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Exercise 2</a:t>
            </a:r>
          </a:p>
        </p:txBody>
      </p:sp>
      <p:sp>
        <p:nvSpPr>
          <p:cNvPr id="3" name="Content Placeholder 2"/>
          <p:cNvSpPr>
            <a:spLocks noGrp="1"/>
          </p:cNvSpPr>
          <p:nvPr>
            <p:ph idx="1"/>
          </p:nvPr>
        </p:nvSpPr>
        <p:spPr/>
        <p:txBody>
          <a:bodyPr>
            <a:normAutofit fontScale="92500" lnSpcReduction="10000"/>
          </a:bodyPr>
          <a:lstStyle/>
          <a:p>
            <a:pPr>
              <a:defRPr/>
            </a:pPr>
            <a:r>
              <a:rPr lang="en-US" dirty="0" smtClean="0"/>
              <a:t>A bank charges a base fee of $10 per month, plus the following check fees for a commercial checking account:</a:t>
            </a:r>
          </a:p>
          <a:p>
            <a:pPr lvl="1">
              <a:defRPr/>
            </a:pPr>
            <a:r>
              <a:rPr lang="en-US" dirty="0" smtClean="0"/>
              <a:t>$0.10 each for less than 20 checks.</a:t>
            </a:r>
          </a:p>
          <a:p>
            <a:pPr lvl="1">
              <a:defRPr/>
            </a:pPr>
            <a:r>
              <a:rPr lang="en-US" dirty="0" smtClean="0"/>
              <a:t>$0.08 each for 20-39 checks.</a:t>
            </a:r>
          </a:p>
          <a:p>
            <a:pPr lvl="1">
              <a:defRPr/>
            </a:pPr>
            <a:r>
              <a:rPr lang="en-US" dirty="0" smtClean="0"/>
              <a:t>$0.06 each for 40-59 checks.</a:t>
            </a:r>
          </a:p>
          <a:p>
            <a:pPr lvl="1">
              <a:defRPr/>
            </a:pPr>
            <a:r>
              <a:rPr lang="en-US" dirty="0" smtClean="0"/>
              <a:t>$0.04 each for 60 or more checks.</a:t>
            </a:r>
          </a:p>
          <a:p>
            <a:pPr lvl="1">
              <a:buFont typeface="Wingdings" pitchFamily="2" charset="2"/>
              <a:buNone/>
              <a:defRPr/>
            </a:pPr>
            <a:r>
              <a:rPr lang="en-US" dirty="0" smtClean="0"/>
              <a:t>Write a program that asks for the number of checks written for the month. The program should then calculate and display the bank’s service fee for the month.</a:t>
            </a:r>
            <a:endParaRPr lang="en-US" dirty="0"/>
          </a:p>
        </p:txBody>
      </p:sp>
      <p:sp>
        <p:nvSpPr>
          <p:cNvPr id="4" name="Slide Number Placeholder 3"/>
          <p:cNvSpPr>
            <a:spLocks noGrp="1"/>
          </p:cNvSpPr>
          <p:nvPr>
            <p:ph type="sldNum" sz="quarter" idx="12"/>
          </p:nvPr>
        </p:nvSpPr>
        <p:spPr/>
        <p:txBody>
          <a:bodyPr/>
          <a:lstStyle/>
          <a:p>
            <a:fld id="{651B9A7B-EC99-4FAD-9304-4CD073543E61}" type="slidenum">
              <a:rPr lang="en-US" altLang="en-US"/>
              <a:pPr/>
              <a:t>21</a:t>
            </a:fld>
            <a:endParaRPr lang="en-US" altLang="en-US"/>
          </a:p>
        </p:txBody>
      </p:sp>
    </p:spTree>
    <p:extLst>
      <p:ext uri="{BB962C8B-B14F-4D97-AF65-F5344CB8AC3E}">
        <p14:creationId xmlns:p14="http://schemas.microsoft.com/office/powerpoint/2010/main" val="3533986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a:t>Write a program that asks the user to enter three </a:t>
            </a:r>
            <a:r>
              <a:rPr lang="en-US" dirty="0" smtClean="0"/>
              <a:t>number, </a:t>
            </a:r>
            <a:r>
              <a:rPr lang="en-US" dirty="0"/>
              <a:t>and then displays the </a:t>
            </a:r>
            <a:r>
              <a:rPr lang="en-US" dirty="0" smtClean="0"/>
              <a:t>numbers sorted </a:t>
            </a:r>
            <a:r>
              <a:rPr lang="en-US" dirty="0"/>
              <a:t>in ascending order. For example, if the user entered </a:t>
            </a:r>
            <a:r>
              <a:rPr lang="en-US" dirty="0" smtClean="0"/>
              <a:t>5, -1, and 4,  </a:t>
            </a:r>
            <a:r>
              <a:rPr lang="en-US" dirty="0"/>
              <a:t>the program would display:</a:t>
            </a:r>
          </a:p>
          <a:p>
            <a:pPr marL="0" indent="0">
              <a:buNone/>
            </a:pPr>
            <a:r>
              <a:rPr lang="en-US" dirty="0"/>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-1  4  5</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a:p>
        </p:txBody>
      </p:sp>
    </p:spTree>
    <p:extLst>
      <p:ext uri="{BB962C8B-B14F-4D97-AF65-F5344CB8AC3E}">
        <p14:creationId xmlns:p14="http://schemas.microsoft.com/office/powerpoint/2010/main" val="350743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dirty="0" smtClean="0"/>
              <a:t>Write a program that asks the user to enter three names, and then displays the name sorted in ascending order. For example, if the user entered “Charlie”, “Leslie”, and “Andy”, the program would display:</a:t>
            </a:r>
          </a:p>
          <a:p>
            <a:pPr marL="0" indent="0">
              <a:buNone/>
            </a:pPr>
            <a:r>
              <a:rPr lang="en-US" dirty="0" smtClean="0"/>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Andy  Charlie Leslie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a:p>
        </p:txBody>
      </p:sp>
    </p:spTree>
    <p:extLst>
      <p:ext uri="{BB962C8B-B14F-4D97-AF65-F5344CB8AC3E}">
        <p14:creationId xmlns:p14="http://schemas.microsoft.com/office/powerpoint/2010/main" val="332749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Logical Operators</a:t>
            </a:r>
          </a:p>
        </p:txBody>
      </p:sp>
      <p:graphicFrame>
        <p:nvGraphicFramePr>
          <p:cNvPr id="196646" name="Group 38"/>
          <p:cNvGraphicFramePr>
            <a:graphicFrameLocks noGrp="1"/>
          </p:cNvGraphicFramePr>
          <p:nvPr/>
        </p:nvGraphicFramePr>
        <p:xfrm>
          <a:off x="685800" y="1447800"/>
          <a:ext cx="7924800" cy="3688080"/>
        </p:xfrm>
        <a:graphic>
          <a:graphicData uri="http://schemas.openxmlformats.org/drawingml/2006/table">
            <a:tbl>
              <a:tblPr/>
              <a:tblGrid>
                <a:gridCol w="1433513"/>
                <a:gridCol w="1263650"/>
                <a:gridCol w="5227637"/>
              </a:tblGrid>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Effect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909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&amp;&amp;</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AND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Connects two </a:t>
                      </a:r>
                      <a:r>
                        <a:rPr kumimoji="0" lang="en-US" sz="1800" b="0" i="0" u="none" strike="noStrike" cap="none" normalizeH="0" baseline="0" smtClean="0">
                          <a:ln>
                            <a:noFill/>
                          </a:ln>
                          <a:solidFill>
                            <a:schemeClr val="tx1"/>
                          </a:solidFill>
                          <a:effectLst/>
                          <a:latin typeface="Courier New" pitchFamily="49" charset="0"/>
                        </a:rPr>
                        <a:t>boolean</a:t>
                      </a:r>
                      <a:r>
                        <a:rPr kumimoji="0" lang="en-US" sz="1800" b="0" i="0" u="none" strike="noStrike" cap="none" normalizeH="0" baseline="0" smtClean="0">
                          <a:ln>
                            <a:noFill/>
                          </a:ln>
                          <a:solidFill>
                            <a:schemeClr val="tx1"/>
                          </a:solidFill>
                          <a:effectLst/>
                          <a:latin typeface="Times New Roman" pitchFamily="18" charset="0"/>
                        </a:rPr>
                        <a:t> expressions into one. Both expressions must be true for the overall expression to be 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OR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Connects two </a:t>
                      </a:r>
                      <a:r>
                        <a:rPr kumimoji="0" lang="en-US" sz="1800" b="0" i="0" u="none" strike="noStrike" cap="none" normalizeH="0" baseline="0" smtClean="0">
                          <a:ln>
                            <a:noFill/>
                          </a:ln>
                          <a:solidFill>
                            <a:schemeClr val="tx1"/>
                          </a:solidFill>
                          <a:effectLst/>
                          <a:latin typeface="Courier New" pitchFamily="49" charset="0"/>
                        </a:rPr>
                        <a:t>boolean</a:t>
                      </a:r>
                      <a:r>
                        <a:rPr kumimoji="0" lang="en-US" sz="1800" b="0" i="0" u="none" strike="noStrike" cap="none" normalizeH="0" baseline="0" smtClean="0">
                          <a:ln>
                            <a:noFill/>
                          </a:ln>
                          <a:solidFill>
                            <a:schemeClr val="tx1"/>
                          </a:solidFill>
                          <a:effectLst/>
                          <a:latin typeface="Times New Roman" pitchFamily="18" charset="0"/>
                        </a:rPr>
                        <a:t> expressions into one. One or both expressions must be true for the overall expression to be true. It is only necessary for one to be true, and it does not matter which 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NOT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The ! operator reverses the truth of a </a:t>
                      </a:r>
                      <a:r>
                        <a:rPr kumimoji="0" lang="en-US" sz="1800" b="0" i="0" u="none" strike="noStrike" cap="none" normalizeH="0" baseline="0" smtClean="0">
                          <a:ln>
                            <a:noFill/>
                          </a:ln>
                          <a:solidFill>
                            <a:schemeClr val="tx1"/>
                          </a:solidFill>
                          <a:effectLst/>
                          <a:latin typeface="Courier New" pitchFamily="49" charset="0"/>
                        </a:rPr>
                        <a:t>boolean</a:t>
                      </a:r>
                      <a:r>
                        <a:rPr kumimoji="0" lang="en-US" sz="1800" b="0" i="0" u="none" strike="noStrike" cap="none" normalizeH="0" baseline="0" smtClean="0">
                          <a:ln>
                            <a:noFill/>
                          </a:ln>
                          <a:solidFill>
                            <a:schemeClr val="tx1"/>
                          </a:solidFill>
                          <a:effectLst/>
                          <a:latin typeface="Times New Roman" pitchFamily="18" charset="0"/>
                        </a:rPr>
                        <a:t> expression.  If it is applied to an expression that is true, the operator returns false. If it is applied to an expression that is false, the operator returns 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22998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The </a:t>
            </a:r>
            <a:r>
              <a:rPr lang="en-US">
                <a:latin typeface="Courier New" pitchFamily="49" charset="0"/>
              </a:rPr>
              <a:t>&amp;&amp;</a:t>
            </a:r>
            <a:r>
              <a:rPr lang="en-US"/>
              <a:t> Operator</a:t>
            </a:r>
          </a:p>
        </p:txBody>
      </p:sp>
      <p:sp>
        <p:nvSpPr>
          <p:cNvPr id="159747" name="Rectangle 3"/>
          <p:cNvSpPr>
            <a:spLocks noGrp="1" noChangeArrowheads="1"/>
          </p:cNvSpPr>
          <p:nvPr>
            <p:ph type="body" idx="1"/>
          </p:nvPr>
        </p:nvSpPr>
        <p:spPr>
          <a:xfrm>
            <a:off x="304800" y="1600200"/>
            <a:ext cx="8294688" cy="2212975"/>
          </a:xfrm>
        </p:spPr>
        <p:txBody>
          <a:bodyPr/>
          <a:lstStyle/>
          <a:p>
            <a:pPr>
              <a:lnSpc>
                <a:spcPct val="90000"/>
              </a:lnSpc>
            </a:pPr>
            <a:r>
              <a:rPr lang="en-US" sz="2400" dirty="0"/>
              <a:t>The logical AND operator (</a:t>
            </a:r>
            <a:r>
              <a:rPr lang="en-US" sz="2400" dirty="0">
                <a:latin typeface="Courier New" pitchFamily="49" charset="0"/>
              </a:rPr>
              <a:t>&amp;&amp;</a:t>
            </a:r>
            <a:r>
              <a:rPr lang="en-US" sz="2400" dirty="0"/>
              <a:t>) takes two operands that must both be </a:t>
            </a:r>
            <a:r>
              <a:rPr lang="en-US" sz="2400" dirty="0" err="1">
                <a:latin typeface="Courier New" pitchFamily="49" charset="0"/>
              </a:rPr>
              <a:t>boolean</a:t>
            </a:r>
            <a:r>
              <a:rPr lang="en-US" sz="2400" dirty="0"/>
              <a:t> expressions.</a:t>
            </a:r>
          </a:p>
          <a:p>
            <a:pPr>
              <a:lnSpc>
                <a:spcPct val="90000"/>
              </a:lnSpc>
            </a:pPr>
            <a:r>
              <a:rPr lang="en-US" sz="2400" dirty="0"/>
              <a:t>The resulting combined expression is true if (and </a:t>
            </a:r>
            <a:r>
              <a:rPr lang="en-US" sz="2400" i="1" dirty="0"/>
              <a:t>only</a:t>
            </a:r>
            <a:r>
              <a:rPr lang="en-US" sz="2400" dirty="0"/>
              <a:t> if) both operands are true</a:t>
            </a:r>
            <a:r>
              <a:rPr lang="en-US" sz="2400" dirty="0" smtClean="0"/>
              <a:t>.</a:t>
            </a:r>
            <a:endParaRPr lang="en-US" sz="2400" dirty="0"/>
          </a:p>
        </p:txBody>
      </p:sp>
      <p:graphicFrame>
        <p:nvGraphicFramePr>
          <p:cNvPr id="159785" name="Group 41"/>
          <p:cNvGraphicFramePr>
            <a:graphicFrameLocks noGrp="1"/>
          </p:cNvGraphicFramePr>
          <p:nvPr/>
        </p:nvGraphicFramePr>
        <p:xfrm>
          <a:off x="609600" y="3886200"/>
          <a:ext cx="7772400" cy="1981200"/>
        </p:xfrm>
        <a:graphic>
          <a:graphicData uri="http://schemas.openxmlformats.org/drawingml/2006/table">
            <a:tbl>
              <a:tblPr/>
              <a:tblGrid>
                <a:gridCol w="1943100"/>
                <a:gridCol w="1714500"/>
                <a:gridCol w="4114800"/>
              </a:tblGrid>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Expression1 &amp;&amp;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1327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LogicAnd.java</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javax.swing.JOptionPane</a:t>
            </a:r>
            <a:r>
              <a:rPr lang="en-US" sz="1400" dirty="0" smtClean="0">
                <a:latin typeface="Courier New" pitchFamily="49" charset="0"/>
                <a:cs typeface="Courier New" pitchFamily="49" charset="0"/>
              </a:rPr>
              <a:t>;  // Needed for </a:t>
            </a:r>
            <a:r>
              <a:rPr lang="en-US" sz="1400" dirty="0" err="1" smtClean="0">
                <a:latin typeface="Courier New" pitchFamily="49" charset="0"/>
                <a:cs typeface="Courier New" pitchFamily="49" charset="0"/>
              </a:rPr>
              <a:t>JOptionPane</a:t>
            </a:r>
            <a:r>
              <a:rPr lang="en-US" sz="1400" dirty="0" smtClean="0">
                <a:latin typeface="Courier New" pitchFamily="49" charset="0"/>
                <a:cs typeface="Courier New" pitchFamily="49" charset="0"/>
              </a:rPr>
              <a:t>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This program demonstrates the logical &amp;&amp; operator.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LogicalAnd</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salary;       //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yearsOnJob</a:t>
            </a:r>
            <a:r>
              <a:rPr lang="en-US" sz="1400" dirty="0" smtClean="0">
                <a:latin typeface="Courier New" pitchFamily="49" charset="0"/>
                <a:cs typeface="Courier New" pitchFamily="49" charset="0"/>
              </a:rPr>
              <a:t>;   // Years at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string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Get the user's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("Enter your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salary = </a:t>
            </a:r>
            <a:r>
              <a:rPr lang="en-US" sz="1400" dirty="0" err="1" smtClean="0">
                <a:latin typeface="Courier New" pitchFamily="49" charset="0"/>
                <a:cs typeface="Courier New" pitchFamily="49" charset="0"/>
              </a:rPr>
              <a:t>Double.parseDouble</a:t>
            </a:r>
            <a:r>
              <a:rPr lang="en-US" sz="1400" dirty="0" smtClean="0">
                <a:latin typeface="Courier New" pitchFamily="49" charset="0"/>
                <a:cs typeface="Courier New" pitchFamily="49" charset="0"/>
              </a:rPr>
              <a:t>(input);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89862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83125"/>
          </a:xfrm>
        </p:spPr>
        <p:txBody>
          <a:bodyPr/>
          <a:lstStyle/>
          <a:p>
            <a:pPr>
              <a:buNone/>
            </a:pPr>
            <a:r>
              <a:rPr lang="en-US" sz="1600" dirty="0" smtClean="0">
                <a:latin typeface="Courier New" pitchFamily="49" charset="0"/>
                <a:cs typeface="Courier New" pitchFamily="49" charset="0"/>
              </a:rPr>
              <a:t> </a:t>
            </a:r>
            <a:r>
              <a:rPr lang="en-US" sz="1400" dirty="0" smtClean="0">
                <a:latin typeface="Courier New" pitchFamily="49" charset="0"/>
                <a:cs typeface="Courier New" pitchFamily="49" charset="0"/>
              </a:rPr>
              <a:t>// Get the number of years at the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("Enter the number of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"years at your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yearsOnJob</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Double.parseDouble</a:t>
            </a:r>
            <a:r>
              <a:rPr lang="en-US" sz="1400" dirty="0" smtClean="0">
                <a:latin typeface="Courier New" pitchFamily="49" charset="0"/>
                <a:cs typeface="Courier New" pitchFamily="49" charset="0"/>
              </a:rPr>
              <a:t>(input);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Determine whether the user qualifies for the loan.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if (salary &gt;= 30000 &amp;&amp; </a:t>
            </a:r>
            <a:r>
              <a:rPr lang="en-US" sz="1400" b="1" dirty="0" err="1" smtClean="0">
                <a:solidFill>
                  <a:srgbClr val="FF0000"/>
                </a:solidFill>
                <a:latin typeface="Courier New" pitchFamily="49" charset="0"/>
                <a:cs typeface="Courier New" pitchFamily="49" charset="0"/>
              </a:rPr>
              <a:t>yearsOnJob</a:t>
            </a:r>
            <a:r>
              <a:rPr lang="en-US" sz="1400" b="1" dirty="0" smtClean="0">
                <a:solidFill>
                  <a:srgbClr val="FF0000"/>
                </a:solidFill>
                <a:latin typeface="Courier New" pitchFamily="49" charset="0"/>
                <a:cs typeface="Courier New" pitchFamily="49" charset="0"/>
              </a:rPr>
              <a:t> &gt;= 2)</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JOptionPane.showMessageDialog</a:t>
            </a:r>
            <a:r>
              <a:rPr lang="en-US" sz="1400" dirty="0" smtClean="0">
                <a:latin typeface="Courier New" pitchFamily="49" charset="0"/>
                <a:cs typeface="Courier New" pitchFamily="49" charset="0"/>
              </a:rPr>
              <a:t>(null, "You qualify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"for the loan.");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JOptionPane.showMessageDialog</a:t>
            </a:r>
            <a:r>
              <a:rPr lang="en-US" sz="1400" dirty="0" smtClean="0">
                <a:latin typeface="Courier New" pitchFamily="49" charset="0"/>
                <a:cs typeface="Courier New" pitchFamily="49" charset="0"/>
              </a:rPr>
              <a:t>(null, "You do not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"qualify for the loan.");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System.exit</a:t>
            </a:r>
            <a:r>
              <a:rPr lang="en-US" sz="1400" dirty="0" smtClean="0">
                <a:latin typeface="Courier New" pitchFamily="49" charset="0"/>
                <a:cs typeface="Courier New" pitchFamily="49" charset="0"/>
              </a:rPr>
              <a: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5" name="Title 1"/>
          <p:cNvSpPr>
            <a:spLocks noGrp="1"/>
          </p:cNvSpPr>
          <p:nvPr>
            <p:ph type="title"/>
          </p:nvPr>
        </p:nvSpPr>
        <p:spPr>
          <a:xfrm>
            <a:off x="457200" y="277813"/>
            <a:ext cx="8229600" cy="1139825"/>
          </a:xfrm>
        </p:spPr>
        <p:txBody>
          <a:bodyPr/>
          <a:lstStyle/>
          <a:p>
            <a:r>
              <a:rPr lang="en-US" dirty="0" smtClean="0"/>
              <a:t>LogicAnd.java (Cont’d)</a:t>
            </a:r>
            <a:endParaRPr lang="en-US" dirty="0"/>
          </a:p>
        </p:txBody>
      </p:sp>
    </p:spTree>
    <p:extLst>
      <p:ext uri="{BB962C8B-B14F-4D97-AF65-F5344CB8AC3E}">
        <p14:creationId xmlns:p14="http://schemas.microsoft.com/office/powerpoint/2010/main" val="3956994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The </a:t>
            </a:r>
            <a:r>
              <a:rPr lang="en-US">
                <a:latin typeface="Courier New" pitchFamily="49" charset="0"/>
              </a:rPr>
              <a:t>||</a:t>
            </a:r>
            <a:r>
              <a:rPr lang="en-US"/>
              <a:t> Operator</a:t>
            </a:r>
          </a:p>
        </p:txBody>
      </p:sp>
      <p:sp>
        <p:nvSpPr>
          <p:cNvPr id="160771" name="Rectangle 3"/>
          <p:cNvSpPr>
            <a:spLocks noGrp="1" noChangeArrowheads="1"/>
          </p:cNvSpPr>
          <p:nvPr>
            <p:ph type="body" idx="1"/>
          </p:nvPr>
        </p:nvSpPr>
        <p:spPr>
          <a:xfrm>
            <a:off x="304800" y="1600200"/>
            <a:ext cx="8294688" cy="2212975"/>
          </a:xfrm>
        </p:spPr>
        <p:txBody>
          <a:bodyPr/>
          <a:lstStyle/>
          <a:p>
            <a:pPr>
              <a:lnSpc>
                <a:spcPct val="90000"/>
              </a:lnSpc>
            </a:pPr>
            <a:r>
              <a:rPr lang="en-US" sz="2800" dirty="0"/>
              <a:t>The logical OR operator (</a:t>
            </a:r>
            <a:r>
              <a:rPr lang="en-US" sz="2800" dirty="0">
                <a:latin typeface="Courier New" pitchFamily="49" charset="0"/>
              </a:rPr>
              <a:t>||</a:t>
            </a:r>
            <a:r>
              <a:rPr lang="en-US" sz="2800" dirty="0"/>
              <a:t>) takes two operands that must both be </a:t>
            </a:r>
            <a:r>
              <a:rPr lang="en-US" sz="2800" dirty="0" err="1">
                <a:latin typeface="Courier New" pitchFamily="49" charset="0"/>
              </a:rPr>
              <a:t>boolean</a:t>
            </a:r>
            <a:r>
              <a:rPr lang="en-US" sz="2800" dirty="0"/>
              <a:t> expressions.</a:t>
            </a:r>
          </a:p>
          <a:p>
            <a:pPr>
              <a:lnSpc>
                <a:spcPct val="90000"/>
              </a:lnSpc>
            </a:pPr>
            <a:r>
              <a:rPr lang="en-US" sz="2800" dirty="0"/>
              <a:t>The resulting combined expression is false if (and </a:t>
            </a:r>
            <a:r>
              <a:rPr lang="en-US" sz="2800" i="1" dirty="0"/>
              <a:t>only</a:t>
            </a:r>
            <a:r>
              <a:rPr lang="en-US" sz="2800" dirty="0"/>
              <a:t> if) both operands are false</a:t>
            </a:r>
            <a:r>
              <a:rPr lang="en-US" sz="2800" dirty="0" smtClean="0"/>
              <a:t>.</a:t>
            </a:r>
            <a:endParaRPr lang="en-US" sz="2800" dirty="0"/>
          </a:p>
        </p:txBody>
      </p:sp>
      <p:graphicFrame>
        <p:nvGraphicFramePr>
          <p:cNvPr id="160772" name="Group 4"/>
          <p:cNvGraphicFramePr>
            <a:graphicFrameLocks noGrp="1"/>
          </p:cNvGraphicFramePr>
          <p:nvPr/>
        </p:nvGraphicFramePr>
        <p:xfrm>
          <a:off x="762000" y="3962400"/>
          <a:ext cx="7772400" cy="1981200"/>
        </p:xfrm>
        <a:graphic>
          <a:graphicData uri="http://schemas.openxmlformats.org/drawingml/2006/table">
            <a:tbl>
              <a:tblPr/>
              <a:tblGrid>
                <a:gridCol w="1943100"/>
                <a:gridCol w="1714500"/>
                <a:gridCol w="4114800"/>
              </a:tblGrid>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Expression1 ||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0157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LogicalOr.java</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javax.swing.JOptionPane</a:t>
            </a:r>
            <a:r>
              <a:rPr lang="en-US" sz="1400" dirty="0" smtClean="0">
                <a:latin typeface="Courier New" pitchFamily="49" charset="0"/>
                <a:cs typeface="Courier New" pitchFamily="49" charset="0"/>
              </a:rPr>
              <a:t>;  // Needed for </a:t>
            </a:r>
            <a:r>
              <a:rPr lang="en-US" sz="1400" dirty="0" err="1" smtClean="0">
                <a:latin typeface="Courier New" pitchFamily="49" charset="0"/>
                <a:cs typeface="Courier New" pitchFamily="49" charset="0"/>
              </a:rPr>
              <a:t>JOptionPane</a:t>
            </a:r>
            <a:r>
              <a:rPr lang="en-US" sz="1400" dirty="0" smtClean="0">
                <a:latin typeface="Courier New" pitchFamily="49" charset="0"/>
                <a:cs typeface="Courier New" pitchFamily="49" charset="0"/>
              </a:rPr>
              <a:t>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This program demonstrates the logical || operator.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LogicalOr</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salary;       //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yearsOnJob</a:t>
            </a:r>
            <a:r>
              <a:rPr lang="en-US" sz="1400" dirty="0" smtClean="0">
                <a:latin typeface="Courier New" pitchFamily="49" charset="0"/>
                <a:cs typeface="Courier New" pitchFamily="49" charset="0"/>
              </a:rPr>
              <a:t>;   // Years at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string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Get the user's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("Enter your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"annual salary.");</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salary = </a:t>
            </a:r>
            <a:r>
              <a:rPr lang="en-US" sz="1400" dirty="0" err="1" smtClean="0">
                <a:latin typeface="Courier New" pitchFamily="49" charset="0"/>
                <a:cs typeface="Courier New" pitchFamily="49" charset="0"/>
              </a:rPr>
              <a:t>Double.parseDouble</a:t>
            </a:r>
            <a:r>
              <a:rPr lang="en-US" sz="1400" dirty="0" smtClean="0">
                <a:latin typeface="Courier New" pitchFamily="49" charset="0"/>
                <a:cs typeface="Courier New" pitchFamily="49" charset="0"/>
              </a:rPr>
              <a:t>(input);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79695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83125"/>
          </a:xfrm>
        </p:spPr>
        <p:txBody>
          <a:bodyPr/>
          <a:lstStyle/>
          <a:p>
            <a:pPr>
              <a:buNone/>
            </a:pPr>
            <a:r>
              <a:rPr lang="en-US" sz="1400" dirty="0" smtClean="0">
                <a:latin typeface="Courier New" pitchFamily="49" charset="0"/>
                <a:cs typeface="Courier New" pitchFamily="49" charset="0"/>
              </a:rPr>
              <a:t>		// Get the number of years at the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("Enter the number of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"years at your current job.");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yearsOnJob</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Double.parseDouble</a:t>
            </a:r>
            <a:r>
              <a:rPr lang="en-US" sz="1400" dirty="0" smtClean="0">
                <a:latin typeface="Courier New" pitchFamily="49" charset="0"/>
                <a:cs typeface="Courier New" pitchFamily="49" charset="0"/>
              </a:rPr>
              <a:t>(input);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Determine whether the user qualifies for the loan.</a:t>
            </a:r>
            <a:br>
              <a:rPr lang="en-US" sz="1400" dirty="0" smtClean="0">
                <a:latin typeface="Courier New" pitchFamily="49" charset="0"/>
                <a:cs typeface="Courier New" pitchFamily="49" charset="0"/>
              </a:rPr>
            </a:br>
            <a:r>
              <a:rPr lang="en-US" sz="1400" b="1" dirty="0" smtClean="0">
                <a:solidFill>
                  <a:srgbClr val="FF0000"/>
                </a:solidFill>
                <a:latin typeface="Courier New" pitchFamily="49" charset="0"/>
                <a:cs typeface="Courier New" pitchFamily="49" charset="0"/>
              </a:rPr>
              <a:t>      if (salary &gt;= 30000 || </a:t>
            </a:r>
            <a:r>
              <a:rPr lang="en-US" sz="1400" b="1" dirty="0" err="1" smtClean="0">
                <a:solidFill>
                  <a:srgbClr val="FF0000"/>
                </a:solidFill>
                <a:latin typeface="Courier New" pitchFamily="49" charset="0"/>
                <a:cs typeface="Courier New" pitchFamily="49" charset="0"/>
              </a:rPr>
              <a:t>yearsOnJob</a:t>
            </a:r>
            <a:r>
              <a:rPr lang="en-US" sz="1400" b="1" dirty="0" smtClean="0">
                <a:solidFill>
                  <a:srgbClr val="FF0000"/>
                </a:solidFill>
                <a:latin typeface="Courier New" pitchFamily="49" charset="0"/>
                <a:cs typeface="Courier New" pitchFamily="49" charset="0"/>
              </a:rPr>
              <a:t> &gt;= 2)</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JOptionPane.showMessageDialog</a:t>
            </a:r>
            <a:r>
              <a:rPr lang="en-US" sz="1400" dirty="0" smtClean="0">
                <a:latin typeface="Courier New" pitchFamily="49" charset="0"/>
                <a:cs typeface="Courier New" pitchFamily="49" charset="0"/>
              </a:rPr>
              <a:t>(null, "You qualify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"for the loan.");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JOptionPane.showMessageDialog</a:t>
            </a:r>
            <a:r>
              <a:rPr lang="en-US" sz="1400" dirty="0" smtClean="0">
                <a:latin typeface="Courier New" pitchFamily="49" charset="0"/>
                <a:cs typeface="Courier New" pitchFamily="49" charset="0"/>
              </a:rPr>
              <a:t>(null, "You do not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"qualify for the loan.");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System.exit</a:t>
            </a:r>
            <a:r>
              <a:rPr lang="en-US" sz="1400" dirty="0" smtClean="0">
                <a:latin typeface="Courier New" pitchFamily="49" charset="0"/>
                <a:cs typeface="Courier New" pitchFamily="49" charset="0"/>
              </a:rPr>
              <a: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smtClean="0">
              <a:latin typeface="Courier New" pitchFamily="49" charset="0"/>
              <a:cs typeface="Courier New" pitchFamily="49" charset="0"/>
            </a:endParaRPr>
          </a:p>
          <a:p>
            <a:pPr>
              <a:buNone/>
            </a:pPr>
            <a:endParaRPr lang="en-US" sz="1400" dirty="0"/>
          </a:p>
        </p:txBody>
      </p:sp>
      <p:sp>
        <p:nvSpPr>
          <p:cNvPr id="5" name="Title 1"/>
          <p:cNvSpPr>
            <a:spLocks noGrp="1"/>
          </p:cNvSpPr>
          <p:nvPr>
            <p:ph type="title"/>
          </p:nvPr>
        </p:nvSpPr>
        <p:spPr>
          <a:xfrm>
            <a:off x="457200" y="277813"/>
            <a:ext cx="8229600" cy="1139825"/>
          </a:xfrm>
        </p:spPr>
        <p:txBody>
          <a:bodyPr/>
          <a:lstStyle/>
          <a:p>
            <a:r>
              <a:rPr lang="en-US" dirty="0" smtClean="0"/>
              <a:t>LogicOr.java (Cont’d)</a:t>
            </a:r>
            <a:endParaRPr lang="en-US" dirty="0"/>
          </a:p>
        </p:txBody>
      </p:sp>
    </p:spTree>
    <p:extLst>
      <p:ext uri="{BB962C8B-B14F-4D97-AF65-F5344CB8AC3E}">
        <p14:creationId xmlns:p14="http://schemas.microsoft.com/office/powerpoint/2010/main" val="2572913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4594</TotalTime>
  <Words>1035</Words>
  <Application>Microsoft Macintosh PowerPoint</Application>
  <PresentationFormat>On-screen Show (4:3)</PresentationFormat>
  <Paragraphs>188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Garamond</vt:lpstr>
      <vt:lpstr>Symbol</vt:lpstr>
      <vt:lpstr>Times New Roman</vt:lpstr>
      <vt:lpstr>Wingdings</vt:lpstr>
      <vt:lpstr>Edge</vt:lpstr>
      <vt:lpstr>CSC110 Computer Programming I</vt:lpstr>
      <vt:lpstr>Logical Operators</vt:lpstr>
      <vt:lpstr>Logical Operators</vt:lpstr>
      <vt:lpstr>The &amp;&amp; Operator</vt:lpstr>
      <vt:lpstr>LogicAnd.java</vt:lpstr>
      <vt:lpstr>LogicAnd.java (Cont’d)</vt:lpstr>
      <vt:lpstr>The || Operator</vt:lpstr>
      <vt:lpstr>LogicalOr.java</vt:lpstr>
      <vt:lpstr>LogicOr.java (Cont’d)</vt:lpstr>
      <vt:lpstr>The ! Operator</vt:lpstr>
      <vt:lpstr>Checkpoint</vt:lpstr>
      <vt:lpstr>Checkpoint</vt:lpstr>
      <vt:lpstr>Short Circuiting</vt:lpstr>
      <vt:lpstr>Order of Precedence</vt:lpstr>
      <vt:lpstr>Order of Precedence</vt:lpstr>
      <vt:lpstr>Checkpoint</vt:lpstr>
      <vt:lpstr>Checkpoint</vt:lpstr>
      <vt:lpstr>Checkpoint</vt:lpstr>
      <vt:lpstr>SecretWord.java</vt:lpstr>
      <vt:lpstr>Exercise 1 </vt:lpstr>
      <vt:lpstr>Exercise 2</vt:lpstr>
      <vt:lpstr>Exercise 3</vt:lpstr>
      <vt:lpstr>Exercise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307</cp:revision>
  <dcterms:created xsi:type="dcterms:W3CDTF">2003-05-04T19:31:52Z</dcterms:created>
  <dcterms:modified xsi:type="dcterms:W3CDTF">2016-03-08T17:36:35Z</dcterms:modified>
</cp:coreProperties>
</file>