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256" r:id="rId2"/>
    <p:sldId id="512" r:id="rId3"/>
    <p:sldId id="513" r:id="rId4"/>
    <p:sldId id="514" r:id="rId5"/>
    <p:sldId id="515" r:id="rId6"/>
    <p:sldId id="516" r:id="rId7"/>
    <p:sldId id="517" r:id="rId8"/>
    <p:sldId id="505" r:id="rId9"/>
    <p:sldId id="506" r:id="rId10"/>
    <p:sldId id="507" r:id="rId11"/>
    <p:sldId id="481" r:id="rId12"/>
    <p:sldId id="482" r:id="rId13"/>
    <p:sldId id="483" r:id="rId14"/>
    <p:sldId id="484" r:id="rId15"/>
    <p:sldId id="485" r:id="rId16"/>
    <p:sldId id="486" r:id="rId17"/>
    <p:sldId id="487" r:id="rId18"/>
    <p:sldId id="488" r:id="rId19"/>
    <p:sldId id="489" r:id="rId20"/>
    <p:sldId id="490" r:id="rId21"/>
    <p:sldId id="491" r:id="rId22"/>
    <p:sldId id="510" r:id="rId23"/>
    <p:sldId id="511" r:id="rId24"/>
    <p:sldId id="518" r:id="rId25"/>
    <p:sldId id="51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759525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11</a:t>
            </a:fld>
            <a:endParaRPr lang="en-US"/>
          </a:p>
        </p:txBody>
      </p:sp>
    </p:spTree>
    <p:extLst>
      <p:ext uri="{BB962C8B-B14F-4D97-AF65-F5344CB8AC3E}">
        <p14:creationId xmlns:p14="http://schemas.microsoft.com/office/powerpoint/2010/main" val="152195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a:t>
            </a:r>
            <a:r>
              <a:rPr lang="en-US" dirty="0" smtClean="0"/>
              <a:t>15</a:t>
            </a:r>
            <a:r>
              <a:rPr lang="en-US" dirty="0" smtClean="0"/>
              <a:t>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SecretWord.java</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the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SecretWord</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the user's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("Enter the secret word: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keyboard.nextLine</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Determine whether the user entered the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input.equalsIgnoreCase</a:t>
            </a:r>
            <a:r>
              <a:rPr lang="en-US" sz="1400" dirty="0" smtClean="0">
                <a:latin typeface="Courier New" pitchFamily="49" charset="0"/>
                <a:cs typeface="Courier New" pitchFamily="49" charset="0"/>
              </a:rPr>
              <a:t>("PROSPERO"))</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("Congratulations! You know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("Sorry, that is NOT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631717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a:t>The </a:t>
            </a:r>
            <a:r>
              <a:rPr lang="en-US" dirty="0">
                <a:latin typeface="Courier New" pitchFamily="49" charset="0"/>
              </a:rPr>
              <a:t>switch</a:t>
            </a:r>
            <a:r>
              <a:rPr lang="en-US" dirty="0"/>
              <a:t> Statement</a:t>
            </a:r>
          </a:p>
        </p:txBody>
      </p:sp>
      <p:sp>
        <p:nvSpPr>
          <p:cNvPr id="171011" name="Rectangle 3"/>
          <p:cNvSpPr>
            <a:spLocks noGrp="1" noChangeArrowheads="1"/>
          </p:cNvSpPr>
          <p:nvPr>
            <p:ph type="body" idx="1"/>
          </p:nvPr>
        </p:nvSpPr>
        <p:spPr/>
        <p:txBody>
          <a:bodyPr/>
          <a:lstStyle/>
          <a:p>
            <a:r>
              <a:rPr lang="en-US" dirty="0"/>
              <a:t>The </a:t>
            </a:r>
            <a:r>
              <a:rPr lang="en-US" dirty="0">
                <a:latin typeface="Courier New" pitchFamily="49" charset="0"/>
              </a:rPr>
              <a:t>if</a:t>
            </a:r>
            <a:r>
              <a:rPr lang="en-US" dirty="0"/>
              <a:t>-</a:t>
            </a:r>
            <a:r>
              <a:rPr lang="en-US" dirty="0">
                <a:latin typeface="Courier New" pitchFamily="49" charset="0"/>
              </a:rPr>
              <a:t>else</a:t>
            </a:r>
            <a:r>
              <a:rPr lang="en-US" dirty="0"/>
              <a:t> statement allows you to make true / false branches.</a:t>
            </a:r>
          </a:p>
          <a:p>
            <a:r>
              <a:rPr lang="en-US" dirty="0"/>
              <a:t>The </a:t>
            </a:r>
            <a:r>
              <a:rPr lang="en-US" dirty="0">
                <a:latin typeface="Courier New" pitchFamily="49" charset="0"/>
              </a:rPr>
              <a:t>switch</a:t>
            </a:r>
            <a:r>
              <a:rPr lang="en-US" dirty="0"/>
              <a:t> statement allows you to use an ordinal </a:t>
            </a:r>
            <a:r>
              <a:rPr lang="en-US" dirty="0" smtClean="0"/>
              <a:t>value or a String </a:t>
            </a:r>
            <a:r>
              <a:rPr lang="en-US" dirty="0"/>
              <a:t>to determine how a program will branch.</a:t>
            </a:r>
          </a:p>
          <a:p>
            <a:r>
              <a:rPr lang="en-US" dirty="0"/>
              <a:t>The </a:t>
            </a:r>
            <a:r>
              <a:rPr lang="en-US" dirty="0">
                <a:latin typeface="Courier New" pitchFamily="49" charset="0"/>
              </a:rPr>
              <a:t>switch</a:t>
            </a:r>
            <a:r>
              <a:rPr lang="en-US" dirty="0"/>
              <a:t> statement can evaluate an </a:t>
            </a:r>
            <a:r>
              <a:rPr lang="en-US" i="1" dirty="0"/>
              <a:t>integer</a:t>
            </a:r>
            <a:r>
              <a:rPr lang="en-US" dirty="0"/>
              <a:t> </a:t>
            </a:r>
            <a:r>
              <a:rPr lang="en-US" dirty="0" smtClean="0"/>
              <a:t>type,  </a:t>
            </a:r>
            <a:r>
              <a:rPr lang="en-US" i="1" dirty="0"/>
              <a:t>character</a:t>
            </a:r>
            <a:r>
              <a:rPr lang="en-US" dirty="0"/>
              <a:t> type </a:t>
            </a:r>
            <a:r>
              <a:rPr lang="en-US" dirty="0" smtClean="0"/>
              <a:t>or a String variable </a:t>
            </a:r>
            <a:r>
              <a:rPr lang="en-US" dirty="0"/>
              <a:t>and make decisions based on the value.</a:t>
            </a:r>
          </a:p>
        </p:txBody>
      </p:sp>
    </p:spTree>
    <p:extLst>
      <p:ext uri="{BB962C8B-B14F-4D97-AF65-F5344CB8AC3E}">
        <p14:creationId xmlns:p14="http://schemas.microsoft.com/office/powerpoint/2010/main" val="2157990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a:t>The </a:t>
            </a:r>
            <a:r>
              <a:rPr lang="en-US" dirty="0">
                <a:latin typeface="Courier New" pitchFamily="49" charset="0"/>
              </a:rPr>
              <a:t>switch</a:t>
            </a:r>
            <a:r>
              <a:rPr lang="en-US" dirty="0"/>
              <a:t> Statement</a:t>
            </a:r>
          </a:p>
        </p:txBody>
      </p:sp>
      <p:sp>
        <p:nvSpPr>
          <p:cNvPr id="169987" name="Rectangle 3"/>
          <p:cNvSpPr>
            <a:spLocks noGrp="1" noChangeArrowheads="1"/>
          </p:cNvSpPr>
          <p:nvPr>
            <p:ph type="body" idx="1"/>
          </p:nvPr>
        </p:nvSpPr>
        <p:spPr>
          <a:xfrm>
            <a:off x="457200" y="1371600"/>
            <a:ext cx="8229600" cy="4759325"/>
          </a:xfrm>
        </p:spPr>
        <p:txBody>
          <a:bodyPr/>
          <a:lstStyle/>
          <a:p>
            <a:pPr>
              <a:lnSpc>
                <a:spcPct val="90000"/>
              </a:lnSpc>
            </a:pPr>
            <a:r>
              <a:rPr lang="en-US" sz="3600" dirty="0"/>
              <a:t>The </a:t>
            </a:r>
            <a:r>
              <a:rPr lang="en-US" sz="3600" dirty="0">
                <a:latin typeface="Courier New" pitchFamily="49" charset="0"/>
              </a:rPr>
              <a:t>switch</a:t>
            </a:r>
            <a:r>
              <a:rPr lang="en-US" sz="3600" dirty="0"/>
              <a:t> statement takes the form:</a:t>
            </a:r>
          </a:p>
          <a:p>
            <a:pPr lvl="1">
              <a:lnSpc>
                <a:spcPct val="90000"/>
              </a:lnSpc>
              <a:buFontTx/>
              <a:buNone/>
            </a:pPr>
            <a:r>
              <a:rPr lang="en-US" sz="1600" dirty="0">
                <a:latin typeface="Courier New" pitchFamily="49" charset="0"/>
              </a:rPr>
              <a:t>switch (</a:t>
            </a:r>
            <a:r>
              <a:rPr lang="en-US" sz="1600" i="1" dirty="0">
                <a:latin typeface="Courier New" pitchFamily="49" charset="0"/>
              </a:rPr>
              <a:t>SwitchExpression</a:t>
            </a:r>
            <a:r>
              <a:rPr lang="en-US" sz="1600" dirty="0">
                <a:latin typeface="Courier New" pitchFamily="49" charset="0"/>
              </a:rPr>
              <a:t>)</a:t>
            </a:r>
          </a:p>
          <a:p>
            <a:pPr lvl="1">
              <a:lnSpc>
                <a:spcPct val="90000"/>
              </a:lnSpc>
              <a:buFontTx/>
              <a:buNone/>
            </a:pPr>
            <a:r>
              <a:rPr lang="en-US" sz="1600" dirty="0">
                <a:latin typeface="Courier New" pitchFamily="49" charset="0"/>
              </a:rPr>
              <a:t>{</a:t>
            </a:r>
          </a:p>
          <a:p>
            <a:pPr lvl="1">
              <a:lnSpc>
                <a:spcPct val="90000"/>
              </a:lnSpc>
              <a:buFontTx/>
              <a:buNone/>
            </a:pPr>
            <a:r>
              <a:rPr lang="en-US" sz="1600" dirty="0">
                <a:latin typeface="Courier New" pitchFamily="49" charset="0"/>
              </a:rPr>
              <a:t>  case </a:t>
            </a:r>
            <a:r>
              <a:rPr lang="en-US" sz="1600" i="1" dirty="0">
                <a:latin typeface="Courier New" pitchFamily="49" charset="0"/>
              </a:rPr>
              <a:t>CaseExpression</a:t>
            </a:r>
            <a:r>
              <a:rPr lang="en-US" sz="1600" dirty="0">
                <a:latin typeface="Courier New" pitchFamily="49" charset="0"/>
              </a:rPr>
              <a:t>:</a:t>
            </a:r>
          </a:p>
          <a:p>
            <a:pPr lvl="1">
              <a:lnSpc>
                <a:spcPct val="90000"/>
              </a:lnSpc>
              <a:buFontTx/>
              <a:buNone/>
            </a:pPr>
            <a:r>
              <a:rPr lang="en-US" sz="1600" dirty="0">
                <a:latin typeface="Courier New" pitchFamily="49" charset="0"/>
              </a:rPr>
              <a:t>    // place one or more statements here</a:t>
            </a:r>
          </a:p>
          <a:p>
            <a:pPr lvl="1">
              <a:lnSpc>
                <a:spcPct val="90000"/>
              </a:lnSpc>
              <a:buFontTx/>
              <a:buNone/>
            </a:pPr>
            <a:r>
              <a:rPr lang="en-US" sz="1600" dirty="0">
                <a:latin typeface="Courier New" pitchFamily="49" charset="0"/>
              </a:rPr>
              <a:t>    break;</a:t>
            </a:r>
          </a:p>
          <a:p>
            <a:pPr lvl="1">
              <a:lnSpc>
                <a:spcPct val="90000"/>
              </a:lnSpc>
              <a:buFontTx/>
              <a:buNone/>
            </a:pPr>
            <a:r>
              <a:rPr lang="en-US" sz="1600" dirty="0">
                <a:latin typeface="Courier New" pitchFamily="49" charset="0"/>
              </a:rPr>
              <a:t>  case </a:t>
            </a:r>
            <a:r>
              <a:rPr lang="en-US" sz="1600" i="1" dirty="0">
                <a:latin typeface="Courier New" pitchFamily="49" charset="0"/>
              </a:rPr>
              <a:t>CaseExpression</a:t>
            </a:r>
            <a:r>
              <a:rPr lang="en-US" sz="1600" dirty="0">
                <a:latin typeface="Courier New" pitchFamily="49" charset="0"/>
              </a:rPr>
              <a:t>:</a:t>
            </a:r>
          </a:p>
          <a:p>
            <a:pPr lvl="1">
              <a:lnSpc>
                <a:spcPct val="90000"/>
              </a:lnSpc>
              <a:buFontTx/>
              <a:buNone/>
            </a:pPr>
            <a:r>
              <a:rPr lang="en-US" sz="1600" dirty="0">
                <a:latin typeface="Courier New" pitchFamily="49" charset="0"/>
              </a:rPr>
              <a:t>    // place one or more statements here</a:t>
            </a:r>
          </a:p>
          <a:p>
            <a:pPr lvl="1">
              <a:lnSpc>
                <a:spcPct val="90000"/>
              </a:lnSpc>
              <a:buFontTx/>
              <a:buNone/>
            </a:pPr>
            <a:r>
              <a:rPr lang="en-US" sz="1600" dirty="0">
                <a:latin typeface="Courier New" pitchFamily="49" charset="0"/>
              </a:rPr>
              <a:t>    break;</a:t>
            </a:r>
          </a:p>
          <a:p>
            <a:pPr lvl="1">
              <a:lnSpc>
                <a:spcPct val="90000"/>
              </a:lnSpc>
              <a:buFontTx/>
              <a:buNone/>
            </a:pPr>
            <a:r>
              <a:rPr lang="en-US" sz="1600" dirty="0">
                <a:latin typeface="Courier New" pitchFamily="49" charset="0"/>
              </a:rPr>
              <a:t>    // case statements may be repeated</a:t>
            </a:r>
          </a:p>
          <a:p>
            <a:pPr lvl="1">
              <a:lnSpc>
                <a:spcPct val="90000"/>
              </a:lnSpc>
              <a:buFontTx/>
              <a:buNone/>
            </a:pPr>
            <a:r>
              <a:rPr lang="en-US" sz="1600" dirty="0">
                <a:latin typeface="Courier New" pitchFamily="49" charset="0"/>
              </a:rPr>
              <a:t>    //as many times as necessary</a:t>
            </a:r>
          </a:p>
          <a:p>
            <a:pPr lvl="1">
              <a:lnSpc>
                <a:spcPct val="90000"/>
              </a:lnSpc>
              <a:buFontTx/>
              <a:buNone/>
            </a:pPr>
            <a:r>
              <a:rPr lang="en-US" sz="1600" dirty="0">
                <a:latin typeface="Courier New" pitchFamily="49" charset="0"/>
              </a:rPr>
              <a:t>  default:</a:t>
            </a:r>
          </a:p>
          <a:p>
            <a:pPr lvl="1">
              <a:lnSpc>
                <a:spcPct val="90000"/>
              </a:lnSpc>
              <a:buFontTx/>
              <a:buNone/>
            </a:pPr>
            <a:r>
              <a:rPr lang="en-US" sz="1600" dirty="0">
                <a:latin typeface="Courier New" pitchFamily="49" charset="0"/>
              </a:rPr>
              <a:t>    // place one or more statements here</a:t>
            </a:r>
          </a:p>
          <a:p>
            <a:pPr lvl="1">
              <a:lnSpc>
                <a:spcPct val="90000"/>
              </a:lnSpc>
              <a:buFontTx/>
              <a:buNone/>
            </a:pPr>
            <a:r>
              <a:rPr lang="en-US" sz="1600" dirty="0">
                <a:latin typeface="Courier New" pitchFamily="49" charset="0"/>
              </a:rPr>
              <a:t>}</a:t>
            </a:r>
          </a:p>
        </p:txBody>
      </p:sp>
    </p:spTree>
    <p:extLst>
      <p:ext uri="{BB962C8B-B14F-4D97-AF65-F5344CB8AC3E}">
        <p14:creationId xmlns:p14="http://schemas.microsoft.com/office/powerpoint/2010/main" val="3272787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a:t>The </a:t>
            </a:r>
            <a:r>
              <a:rPr lang="en-US" dirty="0">
                <a:latin typeface="Courier New" pitchFamily="49" charset="0"/>
              </a:rPr>
              <a:t>switch</a:t>
            </a:r>
            <a:r>
              <a:rPr lang="en-US" dirty="0"/>
              <a:t> Statement</a:t>
            </a:r>
          </a:p>
        </p:txBody>
      </p:sp>
      <p:sp>
        <p:nvSpPr>
          <p:cNvPr id="208899" name="Rectangle 3"/>
          <p:cNvSpPr>
            <a:spLocks noGrp="1" noChangeArrowheads="1"/>
          </p:cNvSpPr>
          <p:nvPr>
            <p:ph type="body" idx="1"/>
          </p:nvPr>
        </p:nvSpPr>
        <p:spPr/>
        <p:txBody>
          <a:bodyPr/>
          <a:lstStyle/>
          <a:p>
            <a:pPr>
              <a:lnSpc>
                <a:spcPct val="80000"/>
              </a:lnSpc>
            </a:pPr>
            <a:r>
              <a:rPr lang="en-US" sz="2800" dirty="0"/>
              <a:t>The </a:t>
            </a:r>
            <a:r>
              <a:rPr lang="en-US" sz="2800" dirty="0">
                <a:latin typeface="Courier New" pitchFamily="49" charset="0"/>
              </a:rPr>
              <a:t>switch</a:t>
            </a:r>
            <a:r>
              <a:rPr lang="en-US" sz="2800" dirty="0"/>
              <a:t> statement takes an ordinal value (</a:t>
            </a:r>
            <a:r>
              <a:rPr lang="en-US" sz="2800" dirty="0">
                <a:latin typeface="Courier New" pitchFamily="49" charset="0"/>
              </a:rPr>
              <a:t>byte</a:t>
            </a:r>
            <a:r>
              <a:rPr lang="en-US" sz="2800" dirty="0"/>
              <a:t>, </a:t>
            </a:r>
            <a:r>
              <a:rPr lang="en-US" sz="2800" dirty="0">
                <a:latin typeface="Courier New" pitchFamily="49" charset="0"/>
              </a:rPr>
              <a:t>short</a:t>
            </a:r>
            <a:r>
              <a:rPr lang="en-US" sz="2800" dirty="0"/>
              <a:t>, </a:t>
            </a:r>
            <a:r>
              <a:rPr lang="en-US" sz="2800" dirty="0">
                <a:latin typeface="Courier New" pitchFamily="49" charset="0"/>
              </a:rPr>
              <a:t>int</a:t>
            </a:r>
            <a:r>
              <a:rPr lang="en-US" sz="2800" dirty="0"/>
              <a:t>, </a:t>
            </a:r>
            <a:r>
              <a:rPr lang="en-US" sz="2800" dirty="0">
                <a:latin typeface="Courier New" pitchFamily="49" charset="0"/>
              </a:rPr>
              <a:t>long</a:t>
            </a:r>
            <a:r>
              <a:rPr lang="en-US" sz="2800" dirty="0"/>
              <a:t>, or </a:t>
            </a:r>
            <a:r>
              <a:rPr lang="en-US" sz="2800" dirty="0">
                <a:latin typeface="Courier New" pitchFamily="49" charset="0"/>
              </a:rPr>
              <a:t>char</a:t>
            </a:r>
            <a:r>
              <a:rPr lang="en-US" sz="2800" dirty="0" smtClean="0"/>
              <a:t>), or a </a:t>
            </a:r>
            <a:r>
              <a:rPr lang="en-US" sz="2800" smtClean="0"/>
              <a:t>String value </a:t>
            </a:r>
            <a:r>
              <a:rPr lang="en-US" sz="2800" dirty="0"/>
              <a:t>as the </a:t>
            </a:r>
            <a:r>
              <a:rPr lang="en-US" sz="2800" i="1" dirty="0"/>
              <a:t>SwitchExpression</a:t>
            </a:r>
            <a:r>
              <a:rPr lang="en-US" sz="2800" dirty="0"/>
              <a:t>.</a:t>
            </a:r>
          </a:p>
          <a:p>
            <a:pPr lvl="1">
              <a:lnSpc>
                <a:spcPct val="80000"/>
              </a:lnSpc>
              <a:buFontTx/>
              <a:buNone/>
            </a:pPr>
            <a:r>
              <a:rPr lang="en-US" sz="1600" b="1" dirty="0">
                <a:latin typeface="Courier New" pitchFamily="49" charset="0"/>
              </a:rPr>
              <a:t>switch (</a:t>
            </a:r>
            <a:r>
              <a:rPr lang="en-US" sz="1600" b="1" i="1" dirty="0">
                <a:latin typeface="Courier New" pitchFamily="49" charset="0"/>
              </a:rPr>
              <a:t>SwitchExpression</a:t>
            </a:r>
            <a:r>
              <a:rPr lang="en-US" sz="1600" b="1" dirty="0">
                <a:latin typeface="Courier New" pitchFamily="49" charset="0"/>
              </a:rPr>
              <a:t>)</a:t>
            </a:r>
          </a:p>
          <a:p>
            <a:pPr lvl="1">
              <a:lnSpc>
                <a:spcPct val="80000"/>
              </a:lnSpc>
              <a:buFontTx/>
              <a:buNone/>
            </a:pPr>
            <a:r>
              <a:rPr lang="en-US" sz="1600" b="1" dirty="0">
                <a:latin typeface="Courier New" pitchFamily="49" charset="0"/>
              </a:rPr>
              <a:t>{</a:t>
            </a:r>
          </a:p>
          <a:p>
            <a:pPr lvl="1">
              <a:lnSpc>
                <a:spcPct val="80000"/>
              </a:lnSpc>
              <a:buFontTx/>
              <a:buNone/>
            </a:pPr>
            <a:r>
              <a:rPr lang="en-US" sz="1600" b="1" dirty="0">
                <a:latin typeface="Courier New" pitchFamily="49" charset="0"/>
              </a:rPr>
              <a:t>	</a:t>
            </a:r>
            <a:r>
              <a:rPr lang="en-US" b="1" dirty="0">
                <a:latin typeface="Courier New" pitchFamily="49" charset="0"/>
              </a:rPr>
              <a:t>…</a:t>
            </a:r>
          </a:p>
          <a:p>
            <a:pPr lvl="1">
              <a:lnSpc>
                <a:spcPct val="80000"/>
              </a:lnSpc>
              <a:buFontTx/>
              <a:buNone/>
            </a:pPr>
            <a:r>
              <a:rPr lang="en-US" sz="1600" b="1" dirty="0">
                <a:latin typeface="Courier New" pitchFamily="49" charset="0"/>
              </a:rPr>
              <a:t>}</a:t>
            </a:r>
          </a:p>
          <a:p>
            <a:pPr>
              <a:lnSpc>
                <a:spcPct val="80000"/>
              </a:lnSpc>
            </a:pPr>
            <a:r>
              <a:rPr lang="en-US" sz="2800" dirty="0"/>
              <a:t>The </a:t>
            </a:r>
            <a:r>
              <a:rPr lang="en-US" sz="2800" dirty="0">
                <a:latin typeface="Courier New" pitchFamily="49" charset="0"/>
              </a:rPr>
              <a:t>switch</a:t>
            </a:r>
            <a:r>
              <a:rPr lang="en-US" sz="2800" dirty="0"/>
              <a:t> statement will evaluate the expression.</a:t>
            </a:r>
          </a:p>
          <a:p>
            <a:pPr>
              <a:lnSpc>
                <a:spcPct val="80000"/>
              </a:lnSpc>
            </a:pPr>
            <a:r>
              <a:rPr lang="en-US" sz="2800" dirty="0"/>
              <a:t>If there is an associated </a:t>
            </a:r>
            <a:r>
              <a:rPr lang="en-US" sz="2800" dirty="0">
                <a:latin typeface="Courier New" pitchFamily="49" charset="0"/>
              </a:rPr>
              <a:t>case</a:t>
            </a:r>
            <a:r>
              <a:rPr lang="en-US" sz="2800" dirty="0"/>
              <a:t> statement that matches that value, program execution will be transferred to that </a:t>
            </a:r>
            <a:r>
              <a:rPr lang="en-US" sz="2800" dirty="0">
                <a:latin typeface="Courier New" pitchFamily="49" charset="0"/>
              </a:rPr>
              <a:t>case</a:t>
            </a:r>
            <a:r>
              <a:rPr lang="en-US" sz="2800" dirty="0"/>
              <a:t> statement.</a:t>
            </a:r>
          </a:p>
        </p:txBody>
      </p:sp>
    </p:spTree>
    <p:extLst>
      <p:ext uri="{BB962C8B-B14F-4D97-AF65-F5344CB8AC3E}">
        <p14:creationId xmlns:p14="http://schemas.microsoft.com/office/powerpoint/2010/main" val="2533090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a:t>The </a:t>
            </a:r>
            <a:r>
              <a:rPr lang="en-US" dirty="0">
                <a:latin typeface="Courier New" pitchFamily="49" charset="0"/>
              </a:rPr>
              <a:t>switch</a:t>
            </a:r>
            <a:r>
              <a:rPr lang="en-US" dirty="0"/>
              <a:t> Statement</a:t>
            </a:r>
          </a:p>
        </p:txBody>
      </p:sp>
      <p:sp>
        <p:nvSpPr>
          <p:cNvPr id="172035" name="Rectangle 3"/>
          <p:cNvSpPr>
            <a:spLocks noGrp="1" noChangeArrowheads="1"/>
          </p:cNvSpPr>
          <p:nvPr>
            <p:ph type="body" idx="1"/>
          </p:nvPr>
        </p:nvSpPr>
        <p:spPr/>
        <p:txBody>
          <a:bodyPr/>
          <a:lstStyle/>
          <a:p>
            <a:r>
              <a:rPr lang="en-US" dirty="0"/>
              <a:t>Each </a:t>
            </a:r>
            <a:r>
              <a:rPr lang="en-US" dirty="0">
                <a:latin typeface="Courier New" pitchFamily="49" charset="0"/>
              </a:rPr>
              <a:t>case</a:t>
            </a:r>
            <a:r>
              <a:rPr lang="en-US" dirty="0"/>
              <a:t> statement will have a corresponding </a:t>
            </a:r>
            <a:r>
              <a:rPr lang="en-US" i="1" dirty="0"/>
              <a:t>CaseExpression</a:t>
            </a:r>
            <a:r>
              <a:rPr lang="en-US" dirty="0"/>
              <a:t> that must be unique.</a:t>
            </a:r>
          </a:p>
          <a:p>
            <a:pPr lvl="1">
              <a:buFontTx/>
              <a:buNone/>
            </a:pPr>
            <a:r>
              <a:rPr lang="en-US" sz="1800" b="1" dirty="0">
                <a:latin typeface="Courier New" pitchFamily="49" charset="0"/>
              </a:rPr>
              <a:t>case </a:t>
            </a:r>
            <a:r>
              <a:rPr lang="en-US" sz="1800" b="1" i="1" dirty="0">
                <a:latin typeface="Courier New" pitchFamily="49" charset="0"/>
              </a:rPr>
              <a:t>CaseExpression</a:t>
            </a:r>
            <a:r>
              <a:rPr lang="en-US" sz="1800" b="1" dirty="0">
                <a:latin typeface="Courier New" pitchFamily="49" charset="0"/>
              </a:rPr>
              <a:t>:</a:t>
            </a:r>
          </a:p>
          <a:p>
            <a:pPr lvl="1">
              <a:buFontTx/>
              <a:buNone/>
            </a:pPr>
            <a:r>
              <a:rPr lang="en-US" sz="1800" b="1" dirty="0">
                <a:latin typeface="Courier New" pitchFamily="49" charset="0"/>
              </a:rPr>
              <a:t>    // place one or more statements here</a:t>
            </a:r>
          </a:p>
          <a:p>
            <a:pPr lvl="1">
              <a:buFontTx/>
              <a:buNone/>
            </a:pPr>
            <a:r>
              <a:rPr lang="en-US" sz="1800" b="1" dirty="0">
                <a:latin typeface="Courier New" pitchFamily="49" charset="0"/>
              </a:rPr>
              <a:t>    break;</a:t>
            </a:r>
          </a:p>
          <a:p>
            <a:r>
              <a:rPr lang="en-US" dirty="0"/>
              <a:t>If the </a:t>
            </a:r>
            <a:r>
              <a:rPr lang="en-US" i="1" dirty="0"/>
              <a:t>SwitchExpression</a:t>
            </a:r>
            <a:r>
              <a:rPr lang="en-US" dirty="0"/>
              <a:t> matches the </a:t>
            </a:r>
            <a:r>
              <a:rPr lang="en-US" i="1" dirty="0"/>
              <a:t>CaseExpression</a:t>
            </a:r>
            <a:r>
              <a:rPr lang="en-US" dirty="0"/>
              <a:t>, the Java statements between the colon and the </a:t>
            </a:r>
            <a:r>
              <a:rPr lang="en-US" dirty="0">
                <a:latin typeface="Courier New" pitchFamily="49" charset="0"/>
              </a:rPr>
              <a:t>break</a:t>
            </a:r>
            <a:r>
              <a:rPr lang="en-US" dirty="0"/>
              <a:t> statement will be executed.</a:t>
            </a:r>
          </a:p>
        </p:txBody>
      </p:sp>
    </p:spTree>
    <p:extLst>
      <p:ext uri="{BB962C8B-B14F-4D97-AF65-F5344CB8AC3E}">
        <p14:creationId xmlns:p14="http://schemas.microsoft.com/office/powerpoint/2010/main" val="2829009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t>The </a:t>
            </a:r>
            <a:r>
              <a:rPr lang="en-US" dirty="0">
                <a:latin typeface="Courier New" pitchFamily="49" charset="0"/>
              </a:rPr>
              <a:t>case</a:t>
            </a:r>
            <a:r>
              <a:rPr lang="en-US" dirty="0"/>
              <a:t> Statement</a:t>
            </a:r>
          </a:p>
        </p:txBody>
      </p:sp>
      <p:sp>
        <p:nvSpPr>
          <p:cNvPr id="173059" name="Rectangle 3"/>
          <p:cNvSpPr>
            <a:spLocks noGrp="1" noChangeArrowheads="1"/>
          </p:cNvSpPr>
          <p:nvPr>
            <p:ph type="body" idx="1"/>
          </p:nvPr>
        </p:nvSpPr>
        <p:spPr/>
        <p:txBody>
          <a:bodyPr/>
          <a:lstStyle/>
          <a:p>
            <a:r>
              <a:rPr lang="en-US" sz="2800" dirty="0"/>
              <a:t>The </a:t>
            </a:r>
            <a:r>
              <a:rPr lang="en-US" sz="2800" dirty="0">
                <a:latin typeface="Courier New" pitchFamily="49" charset="0"/>
              </a:rPr>
              <a:t>break</a:t>
            </a:r>
            <a:r>
              <a:rPr lang="en-US" sz="2800" dirty="0"/>
              <a:t> statement ends the </a:t>
            </a:r>
            <a:r>
              <a:rPr lang="en-US" sz="2800" dirty="0">
                <a:latin typeface="Courier New" pitchFamily="49" charset="0"/>
              </a:rPr>
              <a:t>case</a:t>
            </a:r>
            <a:r>
              <a:rPr lang="en-US" sz="2800" dirty="0"/>
              <a:t> statement.</a:t>
            </a:r>
          </a:p>
          <a:p>
            <a:r>
              <a:rPr lang="en-US" sz="2800" dirty="0"/>
              <a:t>The </a:t>
            </a:r>
            <a:r>
              <a:rPr lang="en-US" sz="2800" dirty="0">
                <a:latin typeface="Courier New" pitchFamily="49" charset="0"/>
              </a:rPr>
              <a:t>break</a:t>
            </a:r>
            <a:r>
              <a:rPr lang="en-US" sz="2800" dirty="0"/>
              <a:t> statement is optional.</a:t>
            </a:r>
          </a:p>
          <a:p>
            <a:r>
              <a:rPr lang="en-US" sz="2800" dirty="0"/>
              <a:t>If a </a:t>
            </a:r>
            <a:r>
              <a:rPr lang="en-US" sz="2800" dirty="0">
                <a:latin typeface="Courier New" pitchFamily="49" charset="0"/>
              </a:rPr>
              <a:t>case</a:t>
            </a:r>
            <a:r>
              <a:rPr lang="en-US" sz="2800" dirty="0"/>
              <a:t> does not contain a </a:t>
            </a:r>
            <a:r>
              <a:rPr lang="en-US" sz="2800" dirty="0">
                <a:latin typeface="Courier New" pitchFamily="49" charset="0"/>
              </a:rPr>
              <a:t>break</a:t>
            </a:r>
            <a:r>
              <a:rPr lang="en-US" sz="2800" dirty="0"/>
              <a:t>, then program execution continues into the next </a:t>
            </a:r>
            <a:r>
              <a:rPr lang="en-US" sz="2800" dirty="0">
                <a:latin typeface="Courier New" pitchFamily="49" charset="0"/>
              </a:rPr>
              <a:t>case</a:t>
            </a:r>
            <a:r>
              <a:rPr lang="en-US" sz="2800" dirty="0"/>
              <a:t>.</a:t>
            </a:r>
          </a:p>
          <a:p>
            <a:r>
              <a:rPr lang="en-US" sz="2800" dirty="0" smtClean="0"/>
              <a:t>The </a:t>
            </a:r>
            <a:r>
              <a:rPr lang="en-US" sz="2800" dirty="0">
                <a:latin typeface="Courier New" pitchFamily="49" charset="0"/>
              </a:rPr>
              <a:t>default</a:t>
            </a:r>
            <a:r>
              <a:rPr lang="en-US" sz="2800" dirty="0"/>
              <a:t> section is optional and will be executed if no </a:t>
            </a:r>
            <a:r>
              <a:rPr lang="en-US" sz="2800" i="1" dirty="0"/>
              <a:t>CaseExpression</a:t>
            </a:r>
            <a:r>
              <a:rPr lang="en-US" sz="2800" dirty="0"/>
              <a:t> matches the </a:t>
            </a:r>
            <a:r>
              <a:rPr lang="en-US" sz="2800" i="1" dirty="0"/>
              <a:t>SwitchExpression</a:t>
            </a:r>
            <a:r>
              <a:rPr lang="en-US" sz="2800" dirty="0" smtClean="0"/>
              <a:t>.</a:t>
            </a:r>
            <a:endParaRPr lang="en-US" sz="2800" dirty="0"/>
          </a:p>
        </p:txBody>
      </p:sp>
    </p:spTree>
    <p:extLst>
      <p:ext uri="{BB962C8B-B14F-4D97-AF65-F5344CB8AC3E}">
        <p14:creationId xmlns:p14="http://schemas.microsoft.com/office/powerpoint/2010/main" val="2969104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NoBreaks.java</a:t>
            </a:r>
            <a:endParaRPr lang="en-US" dirty="0"/>
          </a:p>
        </p:txBody>
      </p:sp>
      <p:sp>
        <p:nvSpPr>
          <p:cNvPr id="3" name="Content Placeholder 2"/>
          <p:cNvSpPr>
            <a:spLocks noGrp="1"/>
          </p:cNvSpPr>
          <p:nvPr>
            <p:ph idx="1"/>
          </p:nvPr>
        </p:nvSpPr>
        <p:spPr/>
        <p:txBody>
          <a:bodyPr/>
          <a:lstStyle/>
          <a:p>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This program demonstrates the switch statement.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NoBreaks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args)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int number;       // A number entered by the user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Create a Scanner object for keyboard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Get one of the numbers 1, 2, or 3 from the user.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("Enter 1, 2, or 3: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number = </a:t>
            </a:r>
            <a:r>
              <a:rPr lang="en-US" sz="1400" dirty="0" err="1" smtClean="0">
                <a:latin typeface="Courier New" pitchFamily="49" charset="0"/>
                <a:cs typeface="Courier New" pitchFamily="49" charset="0"/>
              </a:rPr>
              <a:t>keyboard.nextInt</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16</a:t>
            </a:fld>
            <a:endParaRPr lang="en-US" altLang="en-US"/>
          </a:p>
        </p:txBody>
      </p:sp>
    </p:spTree>
    <p:extLst>
      <p:ext uri="{BB962C8B-B14F-4D97-AF65-F5344CB8AC3E}">
        <p14:creationId xmlns:p14="http://schemas.microsoft.com/office/powerpoint/2010/main" val="70537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NoBreaks.java (Cont’d)</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 Determine the number entered.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switch (number)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1:</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1.");</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default: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System.out.println("That's not 1, 2, or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smtClean="0">
              <a:latin typeface="Courier New" pitchFamily="49" charset="0"/>
              <a:cs typeface="Courier New" pitchFamily="49" charset="0"/>
            </a:endParaRPr>
          </a:p>
          <a:p>
            <a:pPr>
              <a:buNone/>
            </a:pPr>
            <a:endParaRPr lang="en-US" sz="14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extLst>
      <p:ext uri="{BB962C8B-B14F-4D97-AF65-F5344CB8AC3E}">
        <p14:creationId xmlns:p14="http://schemas.microsoft.com/office/powerpoint/2010/main" val="103662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PetFood.java (Cont’d)</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the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PetFood</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args)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the user's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char </a:t>
            </a:r>
            <a:r>
              <a:rPr lang="en-US" sz="1400" dirty="0" err="1" smtClean="0">
                <a:latin typeface="Courier New" pitchFamily="49" charset="0"/>
                <a:cs typeface="Courier New" pitchFamily="49" charset="0"/>
              </a:rPr>
              <a:t>foodGrade</a:t>
            </a:r>
            <a:r>
              <a:rPr lang="en-US" sz="1400" dirty="0" smtClean="0">
                <a:latin typeface="Courier New" pitchFamily="49" charset="0"/>
                <a:cs typeface="Courier New" pitchFamily="49" charset="0"/>
              </a:rPr>
              <a:t>;   // Grade of pet food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Create a Scanner object for keyboard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Prompt the user for a grade of pet food.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System.out.println("Our pet food is available in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"three grades:");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("A, B, and C. Which do you want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"pricing for?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keyboard.nextLine</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foodGrade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input.charAt</a:t>
            </a:r>
            <a:r>
              <a:rPr lang="en-US" sz="1400" dirty="0" smtClean="0">
                <a:latin typeface="Courier New" pitchFamily="49" charset="0"/>
                <a:cs typeface="Courier New" pitchFamily="49" charset="0"/>
              </a:rPr>
              <a: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extLst>
      <p:ext uri="{BB962C8B-B14F-4D97-AF65-F5344CB8AC3E}">
        <p14:creationId xmlns:p14="http://schemas.microsoft.com/office/powerpoint/2010/main" val="39944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PetFood.java (Cont’d)</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 Display pricing for the selected grade.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switch(</a:t>
            </a:r>
            <a:r>
              <a:rPr lang="en-US" sz="1400" dirty="0" err="1" smtClean="0">
                <a:latin typeface="Courier New" pitchFamily="49" charset="0"/>
                <a:cs typeface="Courier New" pitchFamily="49" charset="0"/>
              </a:rPr>
              <a:t>foodGrade</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'a':</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'A':</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System.out.println("30 cents per lb.");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System.out.println("20 cents per lb.");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'c':</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'C':</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System.out.println("15 cents per lb.");</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default: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System.out.println("Invalid choice.");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smtClean="0">
              <a:latin typeface="Courier New" pitchFamily="49" charset="0"/>
              <a:cs typeface="Courier New" pitchFamily="49" charset="0"/>
            </a:endParaRPr>
          </a:p>
          <a:p>
            <a:pPr>
              <a:buNone/>
            </a:pP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extLst>
      <p:ext uri="{BB962C8B-B14F-4D97-AF65-F5344CB8AC3E}">
        <p14:creationId xmlns:p14="http://schemas.microsoft.com/office/powerpoint/2010/main" val="320332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Comparing </a:t>
            </a:r>
            <a:r>
              <a:rPr lang="en-US">
                <a:latin typeface="Courier New" pitchFamily="49" charset="0"/>
              </a:rPr>
              <a:t>String</a:t>
            </a:r>
            <a:r>
              <a:rPr lang="en-US"/>
              <a:t> Objects</a:t>
            </a:r>
          </a:p>
        </p:txBody>
      </p:sp>
      <p:sp>
        <p:nvSpPr>
          <p:cNvPr id="165891" name="Rectangle 3"/>
          <p:cNvSpPr>
            <a:spLocks noGrp="1" noChangeArrowheads="1"/>
          </p:cNvSpPr>
          <p:nvPr>
            <p:ph type="body" idx="1"/>
          </p:nvPr>
        </p:nvSpPr>
        <p:spPr/>
        <p:txBody>
          <a:bodyPr>
            <a:normAutofit lnSpcReduction="10000"/>
          </a:bodyPr>
          <a:lstStyle/>
          <a:p>
            <a:r>
              <a:rPr lang="en-US" dirty="0"/>
              <a:t>In most cases, you cannot use the relational operators to compare two </a:t>
            </a:r>
            <a:r>
              <a:rPr lang="en-US" dirty="0">
                <a:latin typeface="Courier New" pitchFamily="49" charset="0"/>
              </a:rPr>
              <a:t>String</a:t>
            </a:r>
            <a:r>
              <a:rPr lang="en-US" dirty="0"/>
              <a:t> objects.</a:t>
            </a:r>
          </a:p>
          <a:p>
            <a:r>
              <a:rPr lang="en-US" dirty="0"/>
              <a:t>Reference variables contain the address of the object they represent.</a:t>
            </a:r>
          </a:p>
          <a:p>
            <a:r>
              <a:rPr lang="en-US" dirty="0"/>
              <a:t>Unless the references point to the same object, the relational operators will not return true</a:t>
            </a:r>
            <a:r>
              <a:rPr lang="en-US" dirty="0" smtClean="0"/>
              <a:t>.</a:t>
            </a:r>
          </a:p>
          <a:p>
            <a:r>
              <a:rPr lang="en-US" dirty="0" smtClean="0"/>
              <a:t>The </a:t>
            </a:r>
            <a:r>
              <a:rPr lang="en-US" dirty="0" smtClean="0">
                <a:latin typeface="Courier New" pitchFamily="49" charset="0"/>
              </a:rPr>
              <a:t>equals </a:t>
            </a:r>
            <a:r>
              <a:rPr lang="en-US" dirty="0" smtClean="0"/>
              <a:t>method in the </a:t>
            </a:r>
            <a:r>
              <a:rPr lang="en-US" dirty="0" smtClean="0">
                <a:latin typeface="Courier New" pitchFamily="49" charset="0"/>
              </a:rPr>
              <a:t>String</a:t>
            </a:r>
            <a:r>
              <a:rPr lang="en-US" dirty="0" smtClean="0"/>
              <a:t> class should be used for String objects comparison.</a:t>
            </a:r>
            <a:endParaRPr lang="en-US" dirty="0"/>
          </a:p>
        </p:txBody>
      </p:sp>
    </p:spTree>
    <p:extLst>
      <p:ext uri="{BB962C8B-B14F-4D97-AF65-F5344CB8AC3E}">
        <p14:creationId xmlns:p14="http://schemas.microsoft.com/office/powerpoint/2010/main" val="72338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SwitchDemo.java</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SwitchDemo</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args)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int number;       // A number entered by the user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Create a Scanner object for keyboard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Get one of the numbers 1, 2, or 3 from the user.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("Enter 1, 2, or 3: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number = </a:t>
            </a:r>
            <a:r>
              <a:rPr lang="en-US" sz="1400" dirty="0" err="1" smtClean="0">
                <a:latin typeface="Courier New" pitchFamily="49" charset="0"/>
                <a:cs typeface="Courier New" pitchFamily="49" charset="0"/>
              </a:rPr>
              <a:t>keyboard.nextInt</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941494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SwitchDemo.java</a:t>
            </a:r>
            <a:endParaRPr lang="en-US" dirty="0"/>
          </a:p>
        </p:txBody>
      </p:sp>
      <p:sp>
        <p:nvSpPr>
          <p:cNvPr id="3" name="Content Placeholder 2"/>
          <p:cNvSpPr>
            <a:spLocks noGrp="1"/>
          </p:cNvSpPr>
          <p:nvPr>
            <p:ph idx="1"/>
          </p:nvPr>
        </p:nvSpPr>
        <p:spPr/>
        <p:txBody>
          <a:bodyPr/>
          <a:lstStyle/>
          <a:p>
            <a:pPr>
              <a:buNone/>
            </a:pPr>
            <a:r>
              <a:rPr lang="en-US" sz="1400" dirty="0" smtClean="0">
                <a:latin typeface="Courier New" pitchFamily="49" charset="0"/>
                <a:cs typeface="Courier New" pitchFamily="49" charset="0"/>
              </a:rPr>
              <a:t> // Determine the number entered.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switch (number)</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1:</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1.");</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case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System.out.println("You entered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break;</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default: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System.out.println("That's not 1, 2, or 3!");</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a:p>
        </p:txBody>
      </p:sp>
    </p:spTree>
    <p:extLst>
      <p:ext uri="{BB962C8B-B14F-4D97-AF65-F5344CB8AC3E}">
        <p14:creationId xmlns:p14="http://schemas.microsoft.com/office/powerpoint/2010/main" val="3674992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Autofit/>
          </a:bodyPr>
          <a:lstStyle/>
          <a:p>
            <a:r>
              <a:rPr lang="en-US" sz="2400" dirty="0" smtClean="0"/>
              <a:t>What is wrong with the following switch statement?</a:t>
            </a:r>
            <a:endParaRPr lang="en-US" sz="24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1900" dirty="0" smtClean="0">
                <a:latin typeface="Courier New" pitchFamily="49" charset="0"/>
                <a:cs typeface="Courier New" pitchFamily="49" charset="0"/>
              </a:rPr>
              <a:t>switch(temp)</a:t>
            </a:r>
          </a:p>
          <a:p>
            <a:pPr>
              <a:buNone/>
            </a:pPr>
            <a:r>
              <a:rPr lang="en-US" sz="1900" dirty="0" smtClean="0">
                <a:latin typeface="Courier New" pitchFamily="49" charset="0"/>
                <a:cs typeface="Courier New" pitchFamily="49" charset="0"/>
              </a:rPr>
              <a:t> {</a:t>
            </a:r>
          </a:p>
          <a:p>
            <a:pPr>
              <a:buNone/>
            </a:pPr>
            <a:r>
              <a:rPr lang="en-US" sz="1900" dirty="0" smtClean="0">
                <a:latin typeface="Courier New" pitchFamily="49" charset="0"/>
                <a:cs typeface="Courier New" pitchFamily="49" charset="0"/>
              </a:rPr>
              <a:t>	 case temp&lt;0:</a:t>
            </a:r>
          </a:p>
          <a:p>
            <a:pPr>
              <a:buNone/>
            </a:pPr>
            <a:r>
              <a:rPr lang="en-US" sz="1900" dirty="0" smtClean="0">
                <a:latin typeface="Courier New" pitchFamily="49" charset="0"/>
                <a:cs typeface="Courier New" pitchFamily="49" charset="0"/>
              </a:rPr>
              <a:t>		System.out.println(“Temp is negative!”);</a:t>
            </a:r>
          </a:p>
          <a:p>
            <a:pPr>
              <a:buNone/>
            </a:pPr>
            <a:r>
              <a:rPr lang="en-US" sz="1900" dirty="0" smtClean="0">
                <a:latin typeface="Courier New" pitchFamily="49" charset="0"/>
                <a:cs typeface="Courier New" pitchFamily="49" charset="0"/>
              </a:rPr>
              <a:t>		break;</a:t>
            </a:r>
          </a:p>
          <a:p>
            <a:pPr>
              <a:buNone/>
            </a:pPr>
            <a:r>
              <a:rPr lang="en-US" sz="1900" dirty="0" smtClean="0"/>
              <a:t>       </a:t>
            </a:r>
            <a:r>
              <a:rPr lang="en-US" sz="1900" dirty="0" smtClean="0">
                <a:latin typeface="Courier New" pitchFamily="49" charset="0"/>
                <a:cs typeface="Courier New" pitchFamily="49" charset="0"/>
              </a:rPr>
              <a:t>case temp=0:</a:t>
            </a:r>
          </a:p>
          <a:p>
            <a:pPr>
              <a:buNone/>
            </a:pPr>
            <a:r>
              <a:rPr lang="en-US" sz="1900" dirty="0" smtClean="0">
                <a:latin typeface="Courier New" pitchFamily="49" charset="0"/>
                <a:cs typeface="Courier New" pitchFamily="49" charset="0"/>
              </a:rPr>
              <a:t>		System.out.println(“Temp is zero!”);</a:t>
            </a:r>
          </a:p>
          <a:p>
            <a:pPr>
              <a:buNone/>
            </a:pPr>
            <a:r>
              <a:rPr lang="en-US" sz="1900" dirty="0" smtClean="0">
                <a:latin typeface="Courier New" pitchFamily="49" charset="0"/>
                <a:cs typeface="Courier New" pitchFamily="49" charset="0"/>
              </a:rPr>
              <a:t>		break;</a:t>
            </a:r>
          </a:p>
          <a:p>
            <a:pPr>
              <a:buNone/>
            </a:pPr>
            <a:r>
              <a:rPr lang="en-US" sz="1900" dirty="0" smtClean="0">
                <a:latin typeface="Courier New" pitchFamily="49" charset="0"/>
                <a:cs typeface="Courier New" pitchFamily="49" charset="0"/>
              </a:rPr>
              <a:t>	 case temp&gt;0:</a:t>
            </a:r>
          </a:p>
          <a:p>
            <a:pPr>
              <a:buNone/>
            </a:pPr>
            <a:r>
              <a:rPr lang="en-US" sz="1900" dirty="0" smtClean="0">
                <a:latin typeface="Courier New" pitchFamily="49" charset="0"/>
                <a:cs typeface="Courier New" pitchFamily="49" charset="0"/>
              </a:rPr>
              <a:t>		System.out.println(“Temp is positive!”);</a:t>
            </a:r>
          </a:p>
          <a:p>
            <a:pPr>
              <a:buNone/>
            </a:pPr>
            <a:r>
              <a:rPr lang="en-US" sz="1900" dirty="0" smtClean="0">
                <a:latin typeface="Courier New" pitchFamily="49" charset="0"/>
                <a:cs typeface="Courier New" pitchFamily="49" charset="0"/>
              </a:rPr>
              <a:t>		break;</a:t>
            </a:r>
          </a:p>
          <a:p>
            <a:pPr>
              <a:buNone/>
            </a:pPr>
            <a:r>
              <a:rPr lang="en-US" sz="1900" dirty="0" smtClean="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dirty="0"/>
          </a:p>
        </p:txBody>
      </p:sp>
    </p:spTree>
    <p:extLst>
      <p:ext uri="{BB962C8B-B14F-4D97-AF65-F5344CB8AC3E}">
        <p14:creationId xmlns:p14="http://schemas.microsoft.com/office/powerpoint/2010/main" val="196891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Checkpoint</a:t>
            </a:r>
          </a:p>
        </p:txBody>
      </p:sp>
      <p:sp>
        <p:nvSpPr>
          <p:cNvPr id="12291" name="Content Placeholder 2"/>
          <p:cNvSpPr>
            <a:spLocks noGrp="1"/>
          </p:cNvSpPr>
          <p:nvPr>
            <p:ph idx="1"/>
          </p:nvPr>
        </p:nvSpPr>
        <p:spPr/>
        <p:txBody>
          <a:bodyPr/>
          <a:lstStyle/>
          <a:p>
            <a:pPr eaLnBrk="1" hangingPunct="1">
              <a:buFont typeface="Wingdings" pitchFamily="2" charset="2"/>
              <a:buNone/>
            </a:pPr>
            <a:r>
              <a:rPr lang="en-US" sz="2400" dirty="0" smtClean="0"/>
              <a:t>What would be the value of x after the following statements were executed?</a:t>
            </a:r>
            <a:endParaRPr lang="en-US" sz="1800" dirty="0" smtClean="0"/>
          </a:p>
          <a:p>
            <a:pPr eaLnBrk="1" hangingPunct="1">
              <a:buFont typeface="Wingdings" pitchFamily="2" charset="2"/>
              <a:buNone/>
            </a:pPr>
            <a:r>
              <a:rPr lang="en-US" sz="1800" dirty="0" smtClean="0"/>
              <a:t> </a:t>
            </a: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x = 10;</a:t>
            </a:r>
          </a:p>
          <a:p>
            <a:pPr eaLnBrk="1" hangingPunct="1">
              <a:buFont typeface="Wingdings" pitchFamily="2" charset="2"/>
              <a:buNone/>
            </a:pPr>
            <a:r>
              <a:rPr lang="en-US" sz="1800" dirty="0" smtClean="0">
                <a:latin typeface="Courier New" pitchFamily="49" charset="0"/>
                <a:cs typeface="Courier New" pitchFamily="49" charset="0"/>
              </a:rPr>
              <a:t>	switch (x)</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case 10:  x += 15;</a:t>
            </a:r>
          </a:p>
          <a:p>
            <a:pPr eaLnBrk="1" hangingPunct="1">
              <a:buFont typeface="Wingdings" pitchFamily="2" charset="2"/>
              <a:buNone/>
            </a:pPr>
            <a:r>
              <a:rPr lang="en-US" sz="1800" dirty="0" smtClean="0">
                <a:latin typeface="Courier New" pitchFamily="49" charset="0"/>
                <a:cs typeface="Courier New" pitchFamily="49" charset="0"/>
              </a:rPr>
              <a:t>	 case 12:  x -= 5;</a:t>
            </a:r>
          </a:p>
          <a:p>
            <a:pPr eaLnBrk="1" hangingPunct="1">
              <a:buFont typeface="Wingdings" pitchFamily="2" charset="2"/>
              <a:buNone/>
            </a:pPr>
            <a:r>
              <a:rPr lang="en-US" sz="1800" dirty="0" smtClean="0">
                <a:latin typeface="Courier New" pitchFamily="49" charset="0"/>
                <a:cs typeface="Courier New" pitchFamily="49" charset="0"/>
              </a:rPr>
              <a:t>		      break;</a:t>
            </a:r>
          </a:p>
          <a:p>
            <a:pPr eaLnBrk="1" hangingPunct="1">
              <a:buFont typeface="Wingdings" pitchFamily="2" charset="2"/>
              <a:buNone/>
            </a:pPr>
            <a:r>
              <a:rPr lang="en-US" sz="1800" dirty="0" smtClean="0">
                <a:latin typeface="Courier New" pitchFamily="49" charset="0"/>
                <a:cs typeface="Courier New" pitchFamily="49" charset="0"/>
              </a:rPr>
              <a:t>  	 default:	x *= 3;</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endParaRPr lang="en-US" sz="1800" dirty="0" smtClean="0"/>
          </a:p>
          <a:p>
            <a:pPr eaLnBrk="1" hangingPunct="1"/>
            <a:endParaRPr lang="en-US" sz="1800" dirty="0" smtClean="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C7E0B5-EA69-45A8-95CF-1DA7883B6F81}" type="slidenum">
              <a:rPr lang="en-US" altLang="en-US" smtClean="0">
                <a:latin typeface="Garamond" pitchFamily="18" charset="0"/>
              </a:rPr>
              <a:pPr eaLnBrk="1" hangingPunct="1"/>
              <a:t>23</a:t>
            </a:fld>
            <a:endParaRPr lang="en-US" altLang="en-US" smtClean="0">
              <a:latin typeface="Garamond" pitchFamily="18" charset="0"/>
            </a:endParaRPr>
          </a:p>
        </p:txBody>
      </p:sp>
    </p:spTree>
    <p:extLst>
      <p:ext uri="{BB962C8B-B14F-4D97-AF65-F5344CB8AC3E}">
        <p14:creationId xmlns:p14="http://schemas.microsoft.com/office/powerpoint/2010/main" val="87055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1</a:t>
            </a:r>
            <a:endParaRPr lang="en-US" dirty="0"/>
          </a:p>
        </p:txBody>
      </p:sp>
      <p:sp>
        <p:nvSpPr>
          <p:cNvPr id="3" name="Content Placeholder 2"/>
          <p:cNvSpPr>
            <a:spLocks noGrp="1"/>
          </p:cNvSpPr>
          <p:nvPr>
            <p:ph idx="1"/>
          </p:nvPr>
        </p:nvSpPr>
        <p:spPr/>
        <p:txBody>
          <a:bodyPr/>
          <a:lstStyle/>
          <a:p>
            <a:r>
              <a:rPr lang="en-US" dirty="0" smtClean="0"/>
              <a:t>Write a program that asks the user to enter three names, and then displays the name sorted in ascending order. For example, if the user entered “Charlie”, “Leslie”, and “Andy”, the program would display:</a:t>
            </a:r>
          </a:p>
          <a:p>
            <a:pPr marL="0" indent="0">
              <a:buNone/>
            </a:pPr>
            <a:r>
              <a:rPr lang="en-US" dirty="0" smtClean="0"/>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Andy  Charlie Leslie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24</a:t>
            </a:fld>
            <a:endParaRPr lang="en-US" altLang="en-US"/>
          </a:p>
        </p:txBody>
      </p:sp>
    </p:spTree>
    <p:extLst>
      <p:ext uri="{BB962C8B-B14F-4D97-AF65-F5344CB8AC3E}">
        <p14:creationId xmlns:p14="http://schemas.microsoft.com/office/powerpoint/2010/main" val="5601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idx="1"/>
          </p:nvPr>
        </p:nvSpPr>
        <p:spPr>
          <a:xfrm>
            <a:off x="457200" y="1600200"/>
            <a:ext cx="8229600" cy="4495800"/>
          </a:xfrm>
        </p:spPr>
        <p:txBody>
          <a:bodyPr>
            <a:normAutofit lnSpcReduction="10000"/>
          </a:bodyPr>
          <a:lstStyle/>
          <a:p>
            <a:r>
              <a:rPr lang="en-US" sz="2200" dirty="0" smtClean="0"/>
              <a:t>An internet service provider has three different subscription packages for its customers:</a:t>
            </a:r>
          </a:p>
          <a:p>
            <a:pPr lvl="1"/>
            <a:r>
              <a:rPr lang="en-US" sz="2200" dirty="0" smtClean="0"/>
              <a:t>Package A: for $9.95 per month 10 hours of access are provided. Additional hours are $2.00 per hour.</a:t>
            </a:r>
          </a:p>
          <a:p>
            <a:pPr lvl="1"/>
            <a:r>
              <a:rPr lang="en-US" sz="2200" dirty="0" smtClean="0"/>
              <a:t>Package B: for $13.95 per month 20 hours of access are provided. Additional hours are $1.00 per hour.</a:t>
            </a:r>
          </a:p>
          <a:p>
            <a:pPr lvl="1"/>
            <a:r>
              <a:rPr lang="en-US" sz="2200" dirty="0" smtClean="0"/>
              <a:t>Package C: for $19.95 per month unlimited access is provided.</a:t>
            </a:r>
          </a:p>
          <a:p>
            <a:pPr lvl="1">
              <a:buNone/>
            </a:pPr>
            <a:r>
              <a:rPr lang="en-US" sz="2200" dirty="0" smtClean="0"/>
              <a:t>Write a program that calculated a customer’s monthly bill. It should ask the user to enter the letter of the package the customer has purchased (A, B, or C) and the number of hours that were used.  It should then display the total charge.</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25</a:t>
            </a:fld>
            <a:endParaRPr lang="en-US" altLang="en-US" dirty="0"/>
          </a:p>
        </p:txBody>
      </p:sp>
    </p:spTree>
    <p:extLst>
      <p:ext uri="{BB962C8B-B14F-4D97-AF65-F5344CB8AC3E}">
        <p14:creationId xmlns:p14="http://schemas.microsoft.com/office/powerpoint/2010/main" val="832048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StringCompare1.java</a:t>
            </a:r>
            <a:endParaRPr lang="en-US" dirty="0"/>
          </a:p>
        </p:txBody>
      </p:sp>
      <p:sp>
        <p:nvSpPr>
          <p:cNvPr id="3" name="Content Placeholder 2"/>
          <p:cNvSpPr>
            <a:spLocks noGrp="1"/>
          </p:cNvSpPr>
          <p:nvPr>
            <p:ph idx="1"/>
          </p:nvPr>
        </p:nvSpPr>
        <p:spPr>
          <a:xfrm>
            <a:off x="457200" y="1447800"/>
            <a:ext cx="8229600" cy="4683125"/>
          </a:xfrm>
        </p:spPr>
        <p:txBody>
          <a:bodyPr/>
          <a:lstStyle/>
          <a:p>
            <a:pPr>
              <a:buNone/>
            </a:pPr>
            <a:r>
              <a:rPr lang="en-US" sz="1400" dirty="0">
                <a:solidFill>
                  <a:srgbClr val="941EDF"/>
                </a:solidFill>
                <a:latin typeface="Courier New"/>
              </a:rPr>
              <a:t>import</a:t>
            </a:r>
            <a:r>
              <a:rPr lang="en-US" sz="1400" dirty="0">
                <a:solidFill>
                  <a:srgbClr val="000000"/>
                </a:solidFill>
                <a:latin typeface="Courier New"/>
              </a:rPr>
              <a:t> </a:t>
            </a:r>
            <a:r>
              <a:rPr lang="en-US" sz="1400" dirty="0" err="1">
                <a:solidFill>
                  <a:srgbClr val="000000"/>
                </a:solidFill>
                <a:latin typeface="Courier New"/>
              </a:rPr>
              <a:t>java.util</a:t>
            </a:r>
            <a:r>
              <a:rPr lang="en-US" sz="1400" dirty="0">
                <a:solidFill>
                  <a:srgbClr val="000000"/>
                </a:solidFill>
                <a:latin typeface="Courier New"/>
              </a:rPr>
              <a:t>.*;</a:t>
            </a: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public class StringCompare1</a:t>
            </a:r>
          </a:p>
          <a:p>
            <a:pPr>
              <a:buNone/>
            </a:pP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solidFill>
                  <a:srgbClr val="000000"/>
                </a:solidFill>
                <a:latin typeface="Courier New"/>
              </a:rPr>
              <a:t>System.out.println</a:t>
            </a:r>
            <a:r>
              <a:rPr lang="en-US" sz="1400" dirty="0">
                <a:solidFill>
                  <a:srgbClr val="000000"/>
                </a:solidFill>
                <a:latin typeface="Courier New"/>
              </a:rPr>
              <a:t>(</a:t>
            </a:r>
            <a:r>
              <a:rPr lang="en-US" sz="1400" dirty="0">
                <a:solidFill>
                  <a:srgbClr val="00CB00"/>
                </a:solidFill>
                <a:latin typeface="Courier New"/>
              </a:rPr>
              <a:t>"Enter two names</a:t>
            </a:r>
            <a:r>
              <a:rPr lang="en-US" sz="1400" dirty="0" smtClean="0">
                <a:solidFill>
                  <a:srgbClr val="00CB00"/>
                </a:solidFill>
                <a:latin typeface="Courier New"/>
              </a:rPr>
              <a:t>:"</a:t>
            </a:r>
            <a:r>
              <a:rPr lang="en-US" sz="1400" dirty="0" smtClean="0">
                <a:solidFill>
                  <a:srgbClr val="000000"/>
                </a:solidFill>
                <a:latin typeface="Courier New"/>
              </a:rPr>
              <a:t>);</a:t>
            </a:r>
            <a:r>
              <a:rPr lang="en-US" sz="1400" dirty="0">
                <a:solidFill>
                  <a:srgbClr val="000000"/>
                </a:solidFill>
                <a:latin typeface="Courier New"/>
              </a:rPr>
              <a:t/>
            </a:r>
            <a:br>
              <a:rPr lang="en-US" sz="1400" dirty="0">
                <a:solidFill>
                  <a:srgbClr val="000000"/>
                </a:solidFill>
                <a:latin typeface="Courier New"/>
              </a:rPr>
            </a:br>
            <a:r>
              <a:rPr lang="en-US" sz="1400" dirty="0">
                <a:solidFill>
                  <a:srgbClr val="000000"/>
                </a:solidFill>
                <a:latin typeface="Courier New"/>
              </a:rPr>
              <a:t>     </a:t>
            </a:r>
            <a:r>
              <a:rPr lang="en-US" sz="1400" dirty="0" smtClean="0">
                <a:solidFill>
                  <a:srgbClr val="000000"/>
                </a:solidFill>
                <a:latin typeface="Courier New"/>
              </a:rPr>
              <a:t> Scanner </a:t>
            </a:r>
            <a:r>
              <a:rPr lang="en-US" sz="1400" dirty="0">
                <a:solidFill>
                  <a:srgbClr val="000000"/>
                </a:solidFill>
                <a:latin typeface="Courier New"/>
              </a:rPr>
              <a:t>keyboard=</a:t>
            </a:r>
            <a:r>
              <a:rPr lang="en-US" sz="1400" dirty="0">
                <a:solidFill>
                  <a:srgbClr val="941EDF"/>
                </a:solidFill>
                <a:latin typeface="Courier New"/>
              </a:rPr>
              <a:t>new</a:t>
            </a:r>
            <a:r>
              <a:rPr lang="en-US" sz="1400" dirty="0">
                <a:solidFill>
                  <a:srgbClr val="000000"/>
                </a:solidFill>
                <a:latin typeface="Courier New"/>
              </a:rPr>
              <a:t> Scanner(System.in);</a:t>
            </a:r>
            <a:br>
              <a:rPr lang="en-US" sz="1400" dirty="0">
                <a:solidFill>
                  <a:srgbClr val="000000"/>
                </a:solidFill>
                <a:latin typeface="Courier New"/>
              </a:rPr>
            </a:br>
            <a:r>
              <a:rPr lang="en-US" sz="1400" dirty="0">
                <a:solidFill>
                  <a:srgbClr val="000000"/>
                </a:solidFill>
                <a:latin typeface="Courier New"/>
              </a:rPr>
              <a:t>      String name1 = </a:t>
            </a:r>
            <a:r>
              <a:rPr lang="en-US" sz="1400" dirty="0" err="1">
                <a:solidFill>
                  <a:srgbClr val="000000"/>
                </a:solidFill>
                <a:latin typeface="Courier New"/>
              </a:rPr>
              <a:t>keyboard.nextLine</a:t>
            </a:r>
            <a:r>
              <a:rPr lang="en-US" sz="1400" dirty="0" smtClean="0">
                <a:solidFill>
                  <a:srgbClr val="000000"/>
                </a:solidFill>
                <a:latin typeface="Courier New"/>
              </a:rPr>
              <a:t>();</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Enter </a:t>
            </a:r>
            <a:r>
              <a:rPr lang="en-US" sz="1400" dirty="0">
                <a:latin typeface="Courier New" pitchFamily="49" charset="0"/>
                <a:cs typeface="Courier New" pitchFamily="49" charset="0"/>
              </a:rPr>
              <a:t>"Mark</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solidFill>
                  <a:srgbClr val="000000"/>
                </a:solidFill>
                <a:latin typeface="Courier New"/>
              </a:rPr>
              <a:t>      </a:t>
            </a:r>
            <a:r>
              <a:rPr lang="en-US" sz="1400" dirty="0">
                <a:solidFill>
                  <a:srgbClr val="000000"/>
                </a:solidFill>
                <a:latin typeface="Courier New"/>
              </a:rPr>
              <a:t>String name2 = </a:t>
            </a:r>
            <a:r>
              <a:rPr lang="en-US" sz="1400" dirty="0" err="1">
                <a:solidFill>
                  <a:srgbClr val="000000"/>
                </a:solidFill>
                <a:latin typeface="Courier New"/>
              </a:rPr>
              <a:t>keyboard.nextLine</a:t>
            </a:r>
            <a:r>
              <a:rPr lang="en-US" sz="1400" dirty="0" smtClean="0">
                <a:solidFill>
                  <a:srgbClr val="000000"/>
                </a:solidFill>
                <a:latin typeface="Courier New"/>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Enter "Mark"</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(name1==name2)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NOT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a:t>
            </a:r>
          </a:p>
          <a:p>
            <a:pPr>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03184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StringCompare2.java</a:t>
            </a:r>
            <a:endParaRPr lang="en-US" dirty="0"/>
          </a:p>
        </p:txBody>
      </p:sp>
      <p:sp>
        <p:nvSpPr>
          <p:cNvPr id="3" name="Content Placeholder 2"/>
          <p:cNvSpPr>
            <a:spLocks noGrp="1"/>
          </p:cNvSpPr>
          <p:nvPr>
            <p:ph idx="1"/>
          </p:nvPr>
        </p:nvSpPr>
        <p:spPr>
          <a:xfrm>
            <a:off x="457200" y="1447800"/>
            <a:ext cx="8229600" cy="4683125"/>
          </a:xfrm>
        </p:spPr>
        <p:txBody>
          <a:bodyPr/>
          <a:lstStyle/>
          <a:p>
            <a:pPr>
              <a:buNone/>
            </a:pPr>
            <a:r>
              <a:rPr lang="en-US" sz="1400" dirty="0">
                <a:solidFill>
                  <a:srgbClr val="941EDF"/>
                </a:solidFill>
                <a:latin typeface="Courier New"/>
              </a:rPr>
              <a:t>import</a:t>
            </a:r>
            <a:r>
              <a:rPr lang="en-US" sz="1400" dirty="0">
                <a:solidFill>
                  <a:srgbClr val="000000"/>
                </a:solidFill>
                <a:latin typeface="Courier New"/>
              </a:rPr>
              <a:t> </a:t>
            </a:r>
            <a:r>
              <a:rPr lang="en-US" sz="1400" dirty="0" err="1">
                <a:solidFill>
                  <a:srgbClr val="000000"/>
                </a:solidFill>
                <a:latin typeface="Courier New"/>
              </a:rPr>
              <a:t>java.util</a:t>
            </a:r>
            <a:r>
              <a:rPr lang="en-US" sz="1400" dirty="0">
                <a:solidFill>
                  <a:srgbClr val="000000"/>
                </a:solidFill>
                <a:latin typeface="Courier New"/>
              </a:rPr>
              <a:t>.*;</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public class </a:t>
            </a:r>
            <a:r>
              <a:rPr lang="en-US" sz="1400" dirty="0" smtClean="0">
                <a:latin typeface="Courier New" pitchFamily="49" charset="0"/>
                <a:cs typeface="Courier New" pitchFamily="49" charset="0"/>
              </a:rPr>
              <a:t>StringCompare2</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public static void main(String []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solidFill>
                  <a:srgbClr val="000000"/>
                </a:solidFill>
                <a:latin typeface="Courier New"/>
              </a:rPr>
              <a:t>System.out.println</a:t>
            </a:r>
            <a:r>
              <a:rPr lang="en-US" sz="1400" dirty="0">
                <a:solidFill>
                  <a:srgbClr val="000000"/>
                </a:solidFill>
                <a:latin typeface="Courier New"/>
              </a:rPr>
              <a:t>(</a:t>
            </a:r>
            <a:r>
              <a:rPr lang="en-US" sz="1400" dirty="0">
                <a:solidFill>
                  <a:srgbClr val="00CB00"/>
                </a:solidFill>
                <a:latin typeface="Courier New"/>
              </a:rPr>
              <a:t>"Enter two names:"</a:t>
            </a:r>
            <a:r>
              <a:rPr lang="en-US" sz="1400" dirty="0">
                <a:solidFill>
                  <a:srgbClr val="000000"/>
                </a:solidFill>
                <a:latin typeface="Courier New"/>
              </a:rPr>
              <a:t>);</a:t>
            </a:r>
            <a:br>
              <a:rPr lang="en-US" sz="1400" dirty="0">
                <a:solidFill>
                  <a:srgbClr val="000000"/>
                </a:solidFill>
                <a:latin typeface="Courier New"/>
              </a:rPr>
            </a:br>
            <a:r>
              <a:rPr lang="en-US" sz="1400" dirty="0" smtClean="0">
                <a:solidFill>
                  <a:srgbClr val="000000"/>
                </a:solidFill>
                <a:latin typeface="Courier New"/>
              </a:rPr>
              <a:t>      </a:t>
            </a:r>
            <a:r>
              <a:rPr lang="en-US" sz="1400" dirty="0">
                <a:solidFill>
                  <a:srgbClr val="000000"/>
                </a:solidFill>
                <a:latin typeface="Courier New"/>
              </a:rPr>
              <a:t>Scanner keyboard=</a:t>
            </a:r>
            <a:r>
              <a:rPr lang="en-US" sz="1400" dirty="0">
                <a:solidFill>
                  <a:srgbClr val="941EDF"/>
                </a:solidFill>
                <a:latin typeface="Courier New"/>
              </a:rPr>
              <a:t>new</a:t>
            </a:r>
            <a:r>
              <a:rPr lang="en-US" sz="1400" dirty="0">
                <a:solidFill>
                  <a:srgbClr val="000000"/>
                </a:solidFill>
                <a:latin typeface="Courier New"/>
              </a:rPr>
              <a:t> Scanner(System.in);</a:t>
            </a:r>
            <a:br>
              <a:rPr lang="en-US" sz="1400" dirty="0">
                <a:solidFill>
                  <a:srgbClr val="000000"/>
                </a:solidFill>
                <a:latin typeface="Courier New"/>
              </a:rPr>
            </a:br>
            <a:r>
              <a:rPr lang="en-US" sz="1400" dirty="0">
                <a:solidFill>
                  <a:srgbClr val="000000"/>
                </a:solidFill>
                <a:latin typeface="Courier New"/>
              </a:rPr>
              <a:t>      String name1 = </a:t>
            </a:r>
            <a:r>
              <a:rPr lang="en-US" sz="1400" dirty="0" err="1">
                <a:solidFill>
                  <a:srgbClr val="000000"/>
                </a:solidFill>
                <a:latin typeface="Courier New"/>
              </a:rPr>
              <a:t>keyboard.nextLine</a:t>
            </a:r>
            <a:r>
              <a:rPr lang="en-US" sz="1400" dirty="0">
                <a:solidFill>
                  <a:srgbClr val="000000"/>
                </a:solidFill>
                <a:latin typeface="Courier New"/>
              </a:rPr>
              <a:t>();</a:t>
            </a:r>
            <a:r>
              <a:rPr lang="en-US" sz="1400" dirty="0">
                <a:latin typeface="Courier New" pitchFamily="49" charset="0"/>
                <a:cs typeface="Courier New" pitchFamily="49" charset="0"/>
              </a:rPr>
              <a:t> // Enter "Mark"</a:t>
            </a:r>
            <a:br>
              <a:rPr lang="en-US" sz="1400" dirty="0">
                <a:latin typeface="Courier New" pitchFamily="49" charset="0"/>
                <a:cs typeface="Courier New" pitchFamily="49" charset="0"/>
              </a:rPr>
            </a:br>
            <a:r>
              <a:rPr lang="en-US" sz="1400" dirty="0">
                <a:solidFill>
                  <a:srgbClr val="000000"/>
                </a:solidFill>
                <a:latin typeface="Courier New"/>
              </a:rPr>
              <a:t>      String name2 = </a:t>
            </a:r>
            <a:r>
              <a:rPr lang="en-US" sz="1400" dirty="0" err="1">
                <a:solidFill>
                  <a:srgbClr val="000000"/>
                </a:solidFill>
                <a:latin typeface="Courier New"/>
              </a:rPr>
              <a:t>keyboard.nextLine</a:t>
            </a:r>
            <a:r>
              <a:rPr lang="en-US" sz="1400" dirty="0">
                <a:solidFill>
                  <a:srgbClr val="000000"/>
                </a:solidFill>
                <a:latin typeface="Courier New"/>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Enter "Mark"</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(name1.equals(name2))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NOT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28925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StringCompare3.java</a:t>
            </a:r>
            <a:endParaRPr lang="en-US" dirty="0"/>
          </a:p>
        </p:txBody>
      </p:sp>
      <p:sp>
        <p:nvSpPr>
          <p:cNvPr id="3" name="Content Placeholder 2"/>
          <p:cNvSpPr>
            <a:spLocks noGrp="1"/>
          </p:cNvSpPr>
          <p:nvPr>
            <p:ph idx="1"/>
          </p:nvPr>
        </p:nvSpPr>
        <p:spPr>
          <a:xfrm>
            <a:off x="457200" y="1219200"/>
            <a:ext cx="8229600" cy="5715000"/>
          </a:xfrm>
        </p:spPr>
        <p:txBody>
          <a:bodyPr/>
          <a:lstStyle/>
          <a:p>
            <a:pPr>
              <a:buNone/>
            </a:pPr>
            <a:r>
              <a:rPr lang="en-US" sz="1400" dirty="0">
                <a:solidFill>
                  <a:srgbClr val="941EDF"/>
                </a:solidFill>
                <a:latin typeface="Courier New"/>
              </a:rPr>
              <a:t>import</a:t>
            </a:r>
            <a:r>
              <a:rPr lang="en-US" sz="1400" dirty="0">
                <a:solidFill>
                  <a:srgbClr val="000000"/>
                </a:solidFill>
                <a:latin typeface="Courier New"/>
              </a:rPr>
              <a:t> </a:t>
            </a:r>
            <a:r>
              <a:rPr lang="en-US" sz="1400" dirty="0" err="1">
                <a:solidFill>
                  <a:srgbClr val="000000"/>
                </a:solidFill>
                <a:latin typeface="Courier New"/>
              </a:rPr>
              <a:t>java.util</a:t>
            </a:r>
            <a:r>
              <a:rPr lang="en-US" sz="1400" dirty="0">
                <a:solidFill>
                  <a:srgbClr val="000000"/>
                </a:solidFill>
                <a:latin typeface="Courier New"/>
              </a:rPr>
              <a:t>.*;</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public class </a:t>
            </a:r>
            <a:r>
              <a:rPr lang="en-US" sz="1400" dirty="0" smtClean="0">
                <a:latin typeface="Courier New" pitchFamily="49" charset="0"/>
                <a:cs typeface="Courier New" pitchFamily="49" charset="0"/>
              </a:rPr>
              <a:t>StringCompare3</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public static void main(String []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solidFill>
                  <a:srgbClr val="000000"/>
                </a:solidFill>
                <a:latin typeface="Courier New"/>
              </a:rPr>
              <a:t>System.out.println</a:t>
            </a:r>
            <a:r>
              <a:rPr lang="en-US" sz="1400" dirty="0">
                <a:solidFill>
                  <a:srgbClr val="000000"/>
                </a:solidFill>
                <a:latin typeface="Courier New"/>
              </a:rPr>
              <a:t>(</a:t>
            </a:r>
            <a:r>
              <a:rPr lang="en-US" sz="1400" dirty="0">
                <a:solidFill>
                  <a:srgbClr val="00CB00"/>
                </a:solidFill>
                <a:latin typeface="Courier New"/>
              </a:rPr>
              <a:t>"Enter </a:t>
            </a:r>
            <a:r>
              <a:rPr lang="en-US" sz="1400" dirty="0" smtClean="0">
                <a:solidFill>
                  <a:srgbClr val="00CB00"/>
                </a:solidFill>
                <a:latin typeface="Courier New"/>
              </a:rPr>
              <a:t>two names:"</a:t>
            </a:r>
            <a:r>
              <a:rPr lang="en-US" sz="1400" dirty="0" smtClean="0">
                <a:solidFill>
                  <a:srgbClr val="000000"/>
                </a:solidFill>
                <a:latin typeface="Courier New"/>
              </a:rPr>
              <a:t>);</a:t>
            </a:r>
            <a:r>
              <a:rPr lang="en-US" sz="1400" dirty="0">
                <a:solidFill>
                  <a:srgbClr val="000000"/>
                </a:solidFill>
                <a:latin typeface="Courier New"/>
              </a:rPr>
              <a:t/>
            </a:r>
            <a:br>
              <a:rPr lang="en-US" sz="1400" dirty="0">
                <a:solidFill>
                  <a:srgbClr val="000000"/>
                </a:solidFill>
                <a:latin typeface="Courier New"/>
              </a:rPr>
            </a:br>
            <a:r>
              <a:rPr lang="en-US" sz="1400" dirty="0">
                <a:solidFill>
                  <a:srgbClr val="000000"/>
                </a:solidFill>
                <a:latin typeface="Courier New"/>
              </a:rPr>
              <a:t>      Scanner keyboard=</a:t>
            </a:r>
            <a:r>
              <a:rPr lang="en-US" sz="1400" dirty="0">
                <a:solidFill>
                  <a:srgbClr val="941EDF"/>
                </a:solidFill>
                <a:latin typeface="Courier New"/>
              </a:rPr>
              <a:t>new</a:t>
            </a:r>
            <a:r>
              <a:rPr lang="en-US" sz="1400" dirty="0">
                <a:solidFill>
                  <a:srgbClr val="000000"/>
                </a:solidFill>
                <a:latin typeface="Courier New"/>
              </a:rPr>
              <a:t> Scanner(System.in);</a:t>
            </a:r>
            <a:br>
              <a:rPr lang="en-US" sz="1400" dirty="0">
                <a:solidFill>
                  <a:srgbClr val="000000"/>
                </a:solidFill>
                <a:latin typeface="Courier New"/>
              </a:rPr>
            </a:br>
            <a:r>
              <a:rPr lang="en-US" sz="1400" dirty="0">
                <a:solidFill>
                  <a:srgbClr val="000000"/>
                </a:solidFill>
                <a:latin typeface="Courier New"/>
              </a:rPr>
              <a:t>      String name1 = </a:t>
            </a:r>
            <a:r>
              <a:rPr lang="en-US" sz="1400" dirty="0" err="1">
                <a:solidFill>
                  <a:srgbClr val="000000"/>
                </a:solidFill>
                <a:latin typeface="Courier New"/>
              </a:rPr>
              <a:t>keyboard.nextLine</a:t>
            </a:r>
            <a:r>
              <a:rPr lang="en-US" sz="1400" dirty="0">
                <a:solidFill>
                  <a:srgbClr val="000000"/>
                </a:solidFill>
                <a:latin typeface="Courier New"/>
              </a:rPr>
              <a:t>();</a:t>
            </a:r>
            <a:r>
              <a:rPr lang="en-US" sz="1400" dirty="0">
                <a:latin typeface="Courier New" pitchFamily="49" charset="0"/>
                <a:cs typeface="Courier New" pitchFamily="49" charset="0"/>
              </a:rPr>
              <a:t> // Enter "Mark"</a:t>
            </a:r>
            <a:br>
              <a:rPr lang="en-US" sz="1400" dirty="0">
                <a:latin typeface="Courier New" pitchFamily="49" charset="0"/>
                <a:cs typeface="Courier New" pitchFamily="49" charset="0"/>
              </a:rPr>
            </a:br>
            <a:r>
              <a:rPr lang="en-US" sz="1400" dirty="0">
                <a:solidFill>
                  <a:srgbClr val="000000"/>
                </a:solidFill>
                <a:latin typeface="Courier New"/>
              </a:rPr>
              <a:t>      String name2 = </a:t>
            </a:r>
            <a:r>
              <a:rPr lang="en-US" sz="1400" dirty="0" err="1">
                <a:solidFill>
                  <a:srgbClr val="000000"/>
                </a:solidFill>
                <a:latin typeface="Courier New"/>
              </a:rPr>
              <a:t>keyboard.nextLine</a:t>
            </a:r>
            <a:r>
              <a:rPr lang="en-US" sz="1400" dirty="0">
                <a:solidFill>
                  <a:srgbClr val="000000"/>
                </a:solidFill>
                <a:latin typeface="Courier New"/>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Enter "Mark"</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(name1.compareTo(name2)&lt;0)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(name1+” is less then “+name2);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 if(name1.compareTo(name2)==0)</a:t>
            </a:r>
          </a:p>
          <a:p>
            <a:pPr>
              <a:buNone/>
            </a:pP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 //name1.compareTo(name2)&gt;0</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(name1+” is greater then “+name2);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a:t>
            </a:r>
          </a:p>
          <a:p>
            <a:pPr>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405576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Ignoring Case in String Comparisons</a:t>
            </a:r>
          </a:p>
        </p:txBody>
      </p:sp>
      <p:sp>
        <p:nvSpPr>
          <p:cNvPr id="166915" name="Rectangle 3"/>
          <p:cNvSpPr>
            <a:spLocks noGrp="1" noChangeArrowheads="1"/>
          </p:cNvSpPr>
          <p:nvPr>
            <p:ph type="body" idx="1"/>
          </p:nvPr>
        </p:nvSpPr>
        <p:spPr/>
        <p:txBody>
          <a:bodyPr/>
          <a:lstStyle/>
          <a:p>
            <a:r>
              <a:rPr lang="en-US" dirty="0"/>
              <a:t>In the </a:t>
            </a:r>
            <a:r>
              <a:rPr lang="en-US" dirty="0">
                <a:latin typeface="Courier New" pitchFamily="49" charset="0"/>
              </a:rPr>
              <a:t>String</a:t>
            </a:r>
            <a:r>
              <a:rPr lang="en-US" dirty="0"/>
              <a:t> class the </a:t>
            </a:r>
            <a:r>
              <a:rPr lang="en-US" dirty="0">
                <a:latin typeface="Courier New" pitchFamily="49" charset="0"/>
              </a:rPr>
              <a:t>equals</a:t>
            </a:r>
            <a:r>
              <a:rPr lang="en-US" dirty="0"/>
              <a:t> and </a:t>
            </a:r>
            <a:r>
              <a:rPr lang="en-US" dirty="0" err="1">
                <a:latin typeface="Courier New" pitchFamily="49" charset="0"/>
              </a:rPr>
              <a:t>compareTo</a:t>
            </a:r>
            <a:r>
              <a:rPr lang="en-US" dirty="0"/>
              <a:t> methods are case sensitive.</a:t>
            </a:r>
          </a:p>
          <a:p>
            <a:r>
              <a:rPr lang="en-US" dirty="0"/>
              <a:t>In order to compare two </a:t>
            </a:r>
            <a:r>
              <a:rPr lang="en-US" dirty="0">
                <a:latin typeface="Courier New" pitchFamily="49" charset="0"/>
              </a:rPr>
              <a:t>String</a:t>
            </a:r>
            <a:r>
              <a:rPr lang="en-US" dirty="0"/>
              <a:t> objects that might have different case, use:</a:t>
            </a:r>
          </a:p>
          <a:p>
            <a:pPr lvl="1"/>
            <a:r>
              <a:rPr lang="en-US" dirty="0" err="1">
                <a:latin typeface="Courier New" pitchFamily="49" charset="0"/>
              </a:rPr>
              <a:t>equalsIgnoreCase</a:t>
            </a:r>
            <a:r>
              <a:rPr lang="en-US" i="1" dirty="0"/>
              <a:t>, </a:t>
            </a:r>
            <a:r>
              <a:rPr lang="en-US" dirty="0"/>
              <a:t>or</a:t>
            </a:r>
          </a:p>
          <a:p>
            <a:pPr lvl="1"/>
            <a:r>
              <a:rPr lang="en-US" dirty="0" err="1" smtClean="0">
                <a:latin typeface="Courier New" pitchFamily="49" charset="0"/>
              </a:rPr>
              <a:t>compareToIgnoreCase</a:t>
            </a:r>
            <a:endParaRPr lang="en-US" dirty="0">
              <a:latin typeface="Courier New" pitchFamily="49" charset="0"/>
            </a:endParaRPr>
          </a:p>
        </p:txBody>
      </p:sp>
    </p:spTree>
    <p:extLst>
      <p:ext uri="{BB962C8B-B14F-4D97-AF65-F5344CB8AC3E}">
        <p14:creationId xmlns:p14="http://schemas.microsoft.com/office/powerpoint/2010/main" val="41614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SecretWord.java</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java.util.Scanner</a:t>
            </a:r>
            <a:r>
              <a:rPr lang="en-US" sz="1400" dirty="0" smtClean="0">
                <a:latin typeface="Courier New" pitchFamily="49" charset="0"/>
                <a:cs typeface="Courier New" pitchFamily="49" charset="0"/>
              </a:rPr>
              <a:t>; // Needed for the Scanner class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SecretWord</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String input;     // To hold the user's input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Scanner keyboard = new Scanner(</a:t>
            </a:r>
            <a:r>
              <a:rPr lang="en-US" sz="1400" dirty="0" err="1" smtClean="0">
                <a:latin typeface="Courier New" pitchFamily="49" charset="0"/>
                <a:cs typeface="Courier New" pitchFamily="49" charset="0"/>
              </a:rPr>
              <a:t>System.in</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a:t>
            </a:r>
            <a:r>
              <a:rPr lang="en-US" sz="1400" dirty="0" smtClean="0">
                <a:latin typeface="Courier New" pitchFamily="49" charset="0"/>
                <a:cs typeface="Courier New" pitchFamily="49" charset="0"/>
              </a:rPr>
              <a:t>("Enter the secret word: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input = </a:t>
            </a:r>
            <a:r>
              <a:rPr lang="en-US" sz="1400" dirty="0" err="1" smtClean="0">
                <a:latin typeface="Courier New" pitchFamily="49" charset="0"/>
                <a:cs typeface="Courier New" pitchFamily="49" charset="0"/>
              </a:rPr>
              <a:t>keyboard.nextLine</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 Determine whether the user entered the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input.equalsIgnoreCase</a:t>
            </a:r>
            <a:r>
              <a:rPr lang="en-US" sz="1400" dirty="0" smtClean="0">
                <a:latin typeface="Courier New" pitchFamily="49" charset="0"/>
                <a:cs typeface="Courier New" pitchFamily="49" charset="0"/>
              </a:rPr>
              <a:t>("PROSPERO"))</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("Congratulations! You know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else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("Sorry, that is NOT the "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"secret word!");</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99538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StringCompare3.java</a:t>
            </a:r>
            <a:endParaRPr lang="en-US" dirty="0"/>
          </a:p>
        </p:txBody>
      </p:sp>
      <p:sp>
        <p:nvSpPr>
          <p:cNvPr id="3" name="Content Placeholder 2"/>
          <p:cNvSpPr>
            <a:spLocks noGrp="1"/>
          </p:cNvSpPr>
          <p:nvPr>
            <p:ph idx="1"/>
          </p:nvPr>
        </p:nvSpPr>
        <p:spPr>
          <a:xfrm>
            <a:off x="457200" y="1219200"/>
            <a:ext cx="8229600" cy="5715000"/>
          </a:xfrm>
        </p:spPr>
        <p:txBody>
          <a:bodyPr/>
          <a:lstStyle/>
          <a:p>
            <a:pPr>
              <a:buNone/>
            </a:pPr>
            <a:r>
              <a:rPr lang="en-US" sz="1400" dirty="0">
                <a:solidFill>
                  <a:srgbClr val="941EDF"/>
                </a:solidFill>
                <a:latin typeface="Courier New"/>
              </a:rPr>
              <a:t>import</a:t>
            </a:r>
            <a:r>
              <a:rPr lang="en-US" sz="1400" dirty="0">
                <a:solidFill>
                  <a:srgbClr val="000000"/>
                </a:solidFill>
                <a:latin typeface="Courier New"/>
              </a:rPr>
              <a:t> </a:t>
            </a:r>
            <a:r>
              <a:rPr lang="en-US" sz="1400" dirty="0" err="1">
                <a:solidFill>
                  <a:srgbClr val="000000"/>
                </a:solidFill>
                <a:latin typeface="Courier New"/>
              </a:rPr>
              <a:t>java.util</a:t>
            </a:r>
            <a:r>
              <a:rPr lang="en-US" sz="1400" dirty="0">
                <a:solidFill>
                  <a:srgbClr val="000000"/>
                </a:solidFill>
                <a:latin typeface="Courier New"/>
              </a:rPr>
              <a:t>.*;</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public class </a:t>
            </a:r>
            <a:r>
              <a:rPr lang="en-US" sz="1400" dirty="0" smtClean="0">
                <a:latin typeface="Courier New" pitchFamily="49" charset="0"/>
                <a:cs typeface="Courier New" pitchFamily="49" charset="0"/>
              </a:rPr>
              <a:t>StringCompare3</a:t>
            </a: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public static void main(String []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solidFill>
                  <a:srgbClr val="000000"/>
                </a:solidFill>
                <a:latin typeface="Courier New"/>
              </a:rPr>
              <a:t>System.out.println</a:t>
            </a:r>
            <a:r>
              <a:rPr lang="en-US" sz="1400" dirty="0">
                <a:solidFill>
                  <a:srgbClr val="000000"/>
                </a:solidFill>
                <a:latin typeface="Courier New"/>
              </a:rPr>
              <a:t>(</a:t>
            </a:r>
            <a:r>
              <a:rPr lang="en-US" sz="1400" dirty="0">
                <a:solidFill>
                  <a:srgbClr val="00CB00"/>
                </a:solidFill>
                <a:latin typeface="Courier New"/>
              </a:rPr>
              <a:t>"Enter </a:t>
            </a:r>
            <a:r>
              <a:rPr lang="en-US" sz="1400" dirty="0" smtClean="0">
                <a:solidFill>
                  <a:srgbClr val="00CB00"/>
                </a:solidFill>
                <a:latin typeface="Courier New"/>
              </a:rPr>
              <a:t>two names:"</a:t>
            </a:r>
            <a:r>
              <a:rPr lang="en-US" sz="1400" dirty="0" smtClean="0">
                <a:solidFill>
                  <a:srgbClr val="000000"/>
                </a:solidFill>
                <a:latin typeface="Courier New"/>
              </a:rPr>
              <a:t>);</a:t>
            </a:r>
            <a:r>
              <a:rPr lang="en-US" sz="1400" dirty="0">
                <a:solidFill>
                  <a:srgbClr val="000000"/>
                </a:solidFill>
                <a:latin typeface="Courier New"/>
              </a:rPr>
              <a:t/>
            </a:r>
            <a:br>
              <a:rPr lang="en-US" sz="1400" dirty="0">
                <a:solidFill>
                  <a:srgbClr val="000000"/>
                </a:solidFill>
                <a:latin typeface="Courier New"/>
              </a:rPr>
            </a:br>
            <a:r>
              <a:rPr lang="en-US" sz="1400" dirty="0">
                <a:solidFill>
                  <a:srgbClr val="000000"/>
                </a:solidFill>
                <a:latin typeface="Courier New"/>
              </a:rPr>
              <a:t>      Scanner keyboard=</a:t>
            </a:r>
            <a:r>
              <a:rPr lang="en-US" sz="1400" dirty="0">
                <a:solidFill>
                  <a:srgbClr val="941EDF"/>
                </a:solidFill>
                <a:latin typeface="Courier New"/>
              </a:rPr>
              <a:t>new</a:t>
            </a:r>
            <a:r>
              <a:rPr lang="en-US" sz="1400" dirty="0">
                <a:solidFill>
                  <a:srgbClr val="000000"/>
                </a:solidFill>
                <a:latin typeface="Courier New"/>
              </a:rPr>
              <a:t> Scanner(System.in);</a:t>
            </a:r>
            <a:br>
              <a:rPr lang="en-US" sz="1400" dirty="0">
                <a:solidFill>
                  <a:srgbClr val="000000"/>
                </a:solidFill>
                <a:latin typeface="Courier New"/>
              </a:rPr>
            </a:br>
            <a:r>
              <a:rPr lang="en-US" sz="1400" dirty="0">
                <a:solidFill>
                  <a:srgbClr val="000000"/>
                </a:solidFill>
                <a:latin typeface="Courier New"/>
              </a:rPr>
              <a:t>      String name1 = </a:t>
            </a:r>
            <a:r>
              <a:rPr lang="en-US" sz="1400" dirty="0" err="1">
                <a:solidFill>
                  <a:srgbClr val="000000"/>
                </a:solidFill>
                <a:latin typeface="Courier New"/>
              </a:rPr>
              <a:t>keyboard.nextLine</a:t>
            </a:r>
            <a:r>
              <a:rPr lang="en-US" sz="1400" dirty="0">
                <a:solidFill>
                  <a:srgbClr val="000000"/>
                </a:solidFill>
                <a:latin typeface="Courier New"/>
              </a:rPr>
              <a:t>();</a:t>
            </a:r>
            <a:r>
              <a:rPr lang="en-US" sz="1400" dirty="0">
                <a:latin typeface="Courier New" pitchFamily="49" charset="0"/>
                <a:cs typeface="Courier New" pitchFamily="49" charset="0"/>
              </a:rPr>
              <a:t> // Enter "Mark"</a:t>
            </a:r>
            <a:br>
              <a:rPr lang="en-US" sz="1400" dirty="0">
                <a:latin typeface="Courier New" pitchFamily="49" charset="0"/>
                <a:cs typeface="Courier New" pitchFamily="49" charset="0"/>
              </a:rPr>
            </a:br>
            <a:r>
              <a:rPr lang="en-US" sz="1400" dirty="0">
                <a:solidFill>
                  <a:srgbClr val="000000"/>
                </a:solidFill>
                <a:latin typeface="Courier New"/>
              </a:rPr>
              <a:t>      String name2 = </a:t>
            </a:r>
            <a:r>
              <a:rPr lang="en-US" sz="1400" dirty="0" err="1">
                <a:solidFill>
                  <a:srgbClr val="000000"/>
                </a:solidFill>
                <a:latin typeface="Courier New"/>
              </a:rPr>
              <a:t>keyboard.nextLine</a:t>
            </a:r>
            <a:r>
              <a:rPr lang="en-US" sz="1400" dirty="0">
                <a:solidFill>
                  <a:srgbClr val="000000"/>
                </a:solidFill>
                <a:latin typeface="Courier New"/>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Enter "Mark"</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if (name1.compareTo(name2)&lt;0)</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(name1+” is less then “+name2);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 if(name1.compareTo(name2)==0)</a:t>
            </a:r>
          </a:p>
          <a:p>
            <a:pPr>
              <a:buNone/>
            </a:pP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(“The two names are the same.");</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else //name1.compareTo(name2)&gt;0</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(name1+” is greater then “+name2);</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a:t>
            </a:r>
          </a:p>
          <a:p>
            <a:pPr>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214441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Ignoring Case in String Comparisons</a:t>
            </a:r>
          </a:p>
        </p:txBody>
      </p:sp>
      <p:sp>
        <p:nvSpPr>
          <p:cNvPr id="166915" name="Rectangle 3"/>
          <p:cNvSpPr>
            <a:spLocks noGrp="1" noChangeArrowheads="1"/>
          </p:cNvSpPr>
          <p:nvPr>
            <p:ph type="body" idx="1"/>
          </p:nvPr>
        </p:nvSpPr>
        <p:spPr/>
        <p:txBody>
          <a:bodyPr/>
          <a:lstStyle/>
          <a:p>
            <a:r>
              <a:rPr lang="en-US" dirty="0"/>
              <a:t>In the </a:t>
            </a:r>
            <a:r>
              <a:rPr lang="en-US" dirty="0">
                <a:latin typeface="Courier New" pitchFamily="49" charset="0"/>
              </a:rPr>
              <a:t>String</a:t>
            </a:r>
            <a:r>
              <a:rPr lang="en-US" dirty="0"/>
              <a:t> class the </a:t>
            </a:r>
            <a:r>
              <a:rPr lang="en-US" dirty="0">
                <a:latin typeface="Courier New" pitchFamily="49" charset="0"/>
              </a:rPr>
              <a:t>equals</a:t>
            </a:r>
            <a:r>
              <a:rPr lang="en-US" dirty="0"/>
              <a:t> and </a:t>
            </a:r>
            <a:r>
              <a:rPr lang="en-US" dirty="0" err="1">
                <a:latin typeface="Courier New" pitchFamily="49" charset="0"/>
              </a:rPr>
              <a:t>compareTo</a:t>
            </a:r>
            <a:r>
              <a:rPr lang="en-US" dirty="0"/>
              <a:t> methods are case sensitive.</a:t>
            </a:r>
          </a:p>
          <a:p>
            <a:r>
              <a:rPr lang="en-US" dirty="0"/>
              <a:t>In order to compare two </a:t>
            </a:r>
            <a:r>
              <a:rPr lang="en-US" dirty="0">
                <a:latin typeface="Courier New" pitchFamily="49" charset="0"/>
              </a:rPr>
              <a:t>String</a:t>
            </a:r>
            <a:r>
              <a:rPr lang="en-US" dirty="0"/>
              <a:t> objects that might have different case, use:</a:t>
            </a:r>
          </a:p>
          <a:p>
            <a:pPr lvl="1"/>
            <a:r>
              <a:rPr lang="en-US" dirty="0" err="1">
                <a:latin typeface="Courier New" pitchFamily="49" charset="0"/>
              </a:rPr>
              <a:t>equalsIgnoreCase</a:t>
            </a:r>
            <a:r>
              <a:rPr lang="en-US" i="1" dirty="0"/>
              <a:t>, </a:t>
            </a:r>
            <a:r>
              <a:rPr lang="en-US" dirty="0"/>
              <a:t>or</a:t>
            </a:r>
          </a:p>
          <a:p>
            <a:pPr lvl="1"/>
            <a:r>
              <a:rPr lang="en-US" dirty="0" err="1" smtClean="0">
                <a:latin typeface="Courier New" pitchFamily="49" charset="0"/>
              </a:rPr>
              <a:t>compareToIgnoreCase</a:t>
            </a:r>
            <a:endParaRPr lang="en-US" dirty="0">
              <a:latin typeface="Courier New" pitchFamily="49" charset="0"/>
            </a:endParaRPr>
          </a:p>
        </p:txBody>
      </p:sp>
    </p:spTree>
    <p:extLst>
      <p:ext uri="{BB962C8B-B14F-4D97-AF65-F5344CB8AC3E}">
        <p14:creationId xmlns:p14="http://schemas.microsoft.com/office/powerpoint/2010/main" val="2480450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4574</TotalTime>
  <Words>735</Words>
  <Application>Microsoft Macintosh PowerPoint</Application>
  <PresentationFormat>On-screen Show (4:3)</PresentationFormat>
  <Paragraphs>156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Courier New</vt:lpstr>
      <vt:lpstr>Garamond</vt:lpstr>
      <vt:lpstr>Symbol</vt:lpstr>
      <vt:lpstr>Wingdings</vt:lpstr>
      <vt:lpstr>Arial</vt:lpstr>
      <vt:lpstr>Edge</vt:lpstr>
      <vt:lpstr>CSC110 Computer Programming I</vt:lpstr>
      <vt:lpstr>Comparing String Objects</vt:lpstr>
      <vt:lpstr>StringCompare1.java</vt:lpstr>
      <vt:lpstr>StringCompare2.java</vt:lpstr>
      <vt:lpstr>StringCompare3.java</vt:lpstr>
      <vt:lpstr>Ignoring Case in String Comparisons</vt:lpstr>
      <vt:lpstr>SecretWord.java</vt:lpstr>
      <vt:lpstr>StringCompare3.java</vt:lpstr>
      <vt:lpstr>Ignoring Case in String Comparisons</vt:lpstr>
      <vt:lpstr>SecretWord.java</vt:lpstr>
      <vt:lpstr>The switch Statement</vt:lpstr>
      <vt:lpstr>The switch Statement</vt:lpstr>
      <vt:lpstr>The switch Statement</vt:lpstr>
      <vt:lpstr>The switch Statement</vt:lpstr>
      <vt:lpstr>The case Statement</vt:lpstr>
      <vt:lpstr>NoBreaks.java</vt:lpstr>
      <vt:lpstr>NoBreaks.java (Cont’d)</vt:lpstr>
      <vt:lpstr>PetFood.java (Cont’d)</vt:lpstr>
      <vt:lpstr>PetFood.java (Cont’d)</vt:lpstr>
      <vt:lpstr>SwitchDemo.java</vt:lpstr>
      <vt:lpstr>SwitchDemo.java</vt:lpstr>
      <vt:lpstr>Checkpoint</vt:lpstr>
      <vt:lpstr>Checkpoint</vt:lpstr>
      <vt:lpstr>Exercise 1</vt:lpstr>
      <vt:lpstr>Exercise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305</cp:revision>
  <dcterms:created xsi:type="dcterms:W3CDTF">2003-05-04T19:31:52Z</dcterms:created>
  <dcterms:modified xsi:type="dcterms:W3CDTF">2016-03-13T17:57:29Z</dcterms:modified>
</cp:coreProperties>
</file>