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5"/>
  </p:notesMasterIdLst>
  <p:sldIdLst>
    <p:sldId id="256" r:id="rId2"/>
    <p:sldId id="494" r:id="rId3"/>
    <p:sldId id="495" r:id="rId4"/>
    <p:sldId id="496" r:id="rId5"/>
    <p:sldId id="497" r:id="rId6"/>
    <p:sldId id="498"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493" r:id="rId22"/>
    <p:sldId id="513" r:id="rId23"/>
    <p:sldId id="514"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99FF"/>
    <a:srgbClr val="FF3300"/>
    <a:srgbClr val="FF6600"/>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2" autoAdjust="0"/>
    <p:restoredTop sz="86358" autoAdjust="0"/>
  </p:normalViewPr>
  <p:slideViewPr>
    <p:cSldViewPr>
      <p:cViewPr varScale="1">
        <p:scale>
          <a:sx n="79" d="100"/>
          <a:sy n="79" d="100"/>
        </p:scale>
        <p:origin x="14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1759525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428EF2C0-60A3-4274-A364-3A58206350B7}" type="slidenum">
              <a:rPr lang="en-US" sz="1200" baseline="0" smtClean="0"/>
              <a:pPr eaLnBrk="1" hangingPunct="1"/>
              <a:t>4</a:t>
            </a:fld>
            <a:endParaRPr lang="en-US" sz="1200" baseline="0" smtClean="0"/>
          </a:p>
        </p:txBody>
      </p:sp>
    </p:spTree>
    <p:extLst>
      <p:ext uri="{BB962C8B-B14F-4D97-AF65-F5344CB8AC3E}">
        <p14:creationId xmlns:p14="http://schemas.microsoft.com/office/powerpoint/2010/main" val="132457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4CB53677-A48C-48C8-A322-736E1ECE563C}" type="slidenum">
              <a:rPr lang="en-US" sz="1200" baseline="0" smtClean="0"/>
              <a:pPr eaLnBrk="1" hangingPunct="1"/>
              <a:t>18</a:t>
            </a:fld>
            <a:endParaRPr lang="en-US" sz="1200" baseline="0" smtClean="0"/>
          </a:p>
        </p:txBody>
      </p:sp>
    </p:spTree>
    <p:extLst>
      <p:ext uri="{BB962C8B-B14F-4D97-AF65-F5344CB8AC3E}">
        <p14:creationId xmlns:p14="http://schemas.microsoft.com/office/powerpoint/2010/main" val="1386201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BB27B2-7D20-488E-9A47-FA0D9EB63CB2}" type="slidenum">
              <a:rPr lang="en-US" smtClean="0"/>
              <a:pPr>
                <a:defRPr/>
              </a:pPr>
              <a:t>23</a:t>
            </a:fld>
            <a:endParaRPr lang="en-US"/>
          </a:p>
        </p:txBody>
      </p:sp>
    </p:spTree>
    <p:extLst>
      <p:ext uri="{BB962C8B-B14F-4D97-AF65-F5344CB8AC3E}">
        <p14:creationId xmlns:p14="http://schemas.microsoft.com/office/powerpoint/2010/main" val="229351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E092C5AF-F324-4D64-A144-C46BD8BDE0ED}" type="slidenum">
              <a:rPr lang="en-US" sz="1200" baseline="0" smtClean="0"/>
              <a:pPr eaLnBrk="1" hangingPunct="1"/>
              <a:t>10</a:t>
            </a:fld>
            <a:endParaRPr lang="en-US" sz="1200" baseline="0" smtClean="0"/>
          </a:p>
        </p:txBody>
      </p:sp>
    </p:spTree>
    <p:extLst>
      <p:ext uri="{BB962C8B-B14F-4D97-AF65-F5344CB8AC3E}">
        <p14:creationId xmlns:p14="http://schemas.microsoft.com/office/powerpoint/2010/main" val="2777461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79D1DAB4-06C3-4E93-8DAE-38D18163B3D9}" type="slidenum">
              <a:rPr lang="en-US" sz="1200" baseline="0" smtClean="0"/>
              <a:pPr eaLnBrk="1" hangingPunct="1"/>
              <a:t>11</a:t>
            </a:fld>
            <a:endParaRPr lang="en-US" sz="1200" baseline="0" smtClean="0"/>
          </a:p>
        </p:txBody>
      </p:sp>
    </p:spTree>
    <p:extLst>
      <p:ext uri="{BB962C8B-B14F-4D97-AF65-F5344CB8AC3E}">
        <p14:creationId xmlns:p14="http://schemas.microsoft.com/office/powerpoint/2010/main" val="761995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8F46069E-8CB9-4BE8-AC05-22DA39E40EAA}" type="slidenum">
              <a:rPr lang="en-US" sz="1200" baseline="0" smtClean="0"/>
              <a:pPr eaLnBrk="1" hangingPunct="1"/>
              <a:t>12</a:t>
            </a:fld>
            <a:endParaRPr lang="en-US" sz="1200" baseline="0" smtClean="0"/>
          </a:p>
        </p:txBody>
      </p:sp>
    </p:spTree>
    <p:extLst>
      <p:ext uri="{BB962C8B-B14F-4D97-AF65-F5344CB8AC3E}">
        <p14:creationId xmlns:p14="http://schemas.microsoft.com/office/powerpoint/2010/main" val="2528647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C70DFDD8-E338-446C-8124-63E805B164CE}" type="slidenum">
              <a:rPr lang="en-US" sz="1200" baseline="0" smtClean="0"/>
              <a:pPr eaLnBrk="1" hangingPunct="1"/>
              <a:t>13</a:t>
            </a:fld>
            <a:endParaRPr lang="en-US" sz="1200" baseline="0" smtClean="0"/>
          </a:p>
        </p:txBody>
      </p:sp>
    </p:spTree>
    <p:extLst>
      <p:ext uri="{BB962C8B-B14F-4D97-AF65-F5344CB8AC3E}">
        <p14:creationId xmlns:p14="http://schemas.microsoft.com/office/powerpoint/2010/main" val="308671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3D6C186A-B725-4DB8-B386-BBE9A97933F4}" type="slidenum">
              <a:rPr lang="en-US" sz="1200" baseline="0" smtClean="0"/>
              <a:pPr eaLnBrk="1" hangingPunct="1"/>
              <a:t>14</a:t>
            </a:fld>
            <a:endParaRPr lang="en-US" sz="1200" baseline="0" smtClean="0"/>
          </a:p>
        </p:txBody>
      </p:sp>
    </p:spTree>
    <p:extLst>
      <p:ext uri="{BB962C8B-B14F-4D97-AF65-F5344CB8AC3E}">
        <p14:creationId xmlns:p14="http://schemas.microsoft.com/office/powerpoint/2010/main" val="16786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5377BE39-A702-4800-BDE3-E2927996A536}" type="slidenum">
              <a:rPr lang="en-US" sz="1200" baseline="0" smtClean="0"/>
              <a:pPr eaLnBrk="1" hangingPunct="1"/>
              <a:t>15</a:t>
            </a:fld>
            <a:endParaRPr lang="en-US" sz="1200" baseline="0" smtClean="0"/>
          </a:p>
        </p:txBody>
      </p:sp>
    </p:spTree>
    <p:extLst>
      <p:ext uri="{BB962C8B-B14F-4D97-AF65-F5344CB8AC3E}">
        <p14:creationId xmlns:p14="http://schemas.microsoft.com/office/powerpoint/2010/main" val="2171594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B6DC663B-25C5-4B33-9D81-D9D6F0665C54}" type="slidenum">
              <a:rPr lang="en-US" sz="1200" baseline="0" smtClean="0"/>
              <a:pPr eaLnBrk="1" hangingPunct="1"/>
              <a:t>16</a:t>
            </a:fld>
            <a:endParaRPr lang="en-US" sz="1200" baseline="0" smtClean="0"/>
          </a:p>
        </p:txBody>
      </p:sp>
    </p:spTree>
    <p:extLst>
      <p:ext uri="{BB962C8B-B14F-4D97-AF65-F5344CB8AC3E}">
        <p14:creationId xmlns:p14="http://schemas.microsoft.com/office/powerpoint/2010/main" val="231113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fld id="{1BAC1F1F-6366-412C-8F7C-CFC071200791}" type="slidenum">
              <a:rPr lang="en-US" sz="1200" baseline="0" smtClean="0"/>
              <a:pPr eaLnBrk="1" hangingPunct="1"/>
              <a:t>17</a:t>
            </a:fld>
            <a:endParaRPr lang="en-US" sz="1200" baseline="0" smtClean="0"/>
          </a:p>
        </p:txBody>
      </p:sp>
    </p:spTree>
    <p:extLst>
      <p:ext uri="{BB962C8B-B14F-4D97-AF65-F5344CB8AC3E}">
        <p14:creationId xmlns:p14="http://schemas.microsoft.com/office/powerpoint/2010/main" val="334385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a:t>
            </a:r>
            <a:r>
              <a:rPr lang="en-US" dirty="0" smtClean="0"/>
              <a:t>16</a:t>
            </a:r>
          </a:p>
          <a:p>
            <a:pPr eaLnBrk="1" hangingPunct="1"/>
            <a:endParaRPr lang="en-US" dirty="0" smtClean="0"/>
          </a:p>
          <a:p>
            <a:pPr eaLnBrk="1" hangingPunct="1"/>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7E50A726-D62E-4139-BF42-8D623854901A}" type="slidenum">
              <a:rPr lang="en-US" altLang="en-US" smtClean="0"/>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printf</a:t>
            </a:r>
            <a:r>
              <a:rPr lang="en-US" smtClean="0"/>
              <a:t> Method</a:t>
            </a:r>
          </a:p>
        </p:txBody>
      </p:sp>
      <p:sp>
        <p:nvSpPr>
          <p:cNvPr id="51204" name="Rectangle 12"/>
          <p:cNvSpPr>
            <a:spLocks noGrp="1" noChangeArrowheads="1"/>
          </p:cNvSpPr>
          <p:nvPr>
            <p:ph type="body" idx="4294967295"/>
          </p:nvPr>
        </p:nvSpPr>
        <p:spPr>
          <a:xfrm>
            <a:off x="457200" y="1600201"/>
            <a:ext cx="8229600" cy="1600200"/>
          </a:xfrm>
        </p:spPr>
        <p:txBody>
          <a:bodyPr/>
          <a:lstStyle/>
          <a:p>
            <a:pPr eaLnBrk="1" hangingPunct="1"/>
            <a:r>
              <a:rPr lang="en-US" dirty="0" smtClean="0"/>
              <a:t>A simple example:</a:t>
            </a:r>
          </a:p>
          <a:p>
            <a:pPr eaLnBrk="1" hangingPunct="1"/>
            <a:endParaRPr lang="en-US" dirty="0" smtClean="0"/>
          </a:p>
        </p:txBody>
      </p:sp>
      <p:sp>
        <p:nvSpPr>
          <p:cNvPr id="51205" name="Text Box 3"/>
          <p:cNvSpPr txBox="1">
            <a:spLocks noChangeArrowheads="1"/>
          </p:cNvSpPr>
          <p:nvPr/>
        </p:nvSpPr>
        <p:spPr bwMode="auto">
          <a:xfrm>
            <a:off x="1066800" y="2514600"/>
            <a:ext cx="6934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baseline="0" dirty="0" err="1">
                <a:latin typeface="Courier New" pitchFamily="49" charset="0"/>
              </a:rPr>
              <a:t>System.out.printf</a:t>
            </a:r>
            <a:r>
              <a:rPr lang="en-US" baseline="0" dirty="0">
                <a:latin typeface="Courier New" pitchFamily="49" charset="0"/>
              </a:rPr>
              <a:t>(</a:t>
            </a:r>
            <a:r>
              <a:rPr lang="en-US" i="1" baseline="0" dirty="0">
                <a:latin typeface="Courier New" pitchFamily="49" charset="0"/>
                <a:cs typeface="Courier New" pitchFamily="49" charset="0"/>
              </a:rPr>
              <a:t>"</a:t>
            </a:r>
            <a:r>
              <a:rPr lang="en-US" baseline="0" dirty="0">
                <a:latin typeface="Courier New" pitchFamily="49" charset="0"/>
              </a:rPr>
              <a:t>Hello World\n</a:t>
            </a:r>
            <a:r>
              <a:rPr lang="en-US" i="1" baseline="0" dirty="0" smtClean="0">
                <a:latin typeface="Courier New" pitchFamily="49" charset="0"/>
                <a:cs typeface="Courier New" pitchFamily="49" charset="0"/>
              </a:rPr>
              <a:t>"</a:t>
            </a:r>
            <a:r>
              <a:rPr lang="en-US" baseline="0" dirty="0" smtClean="0">
                <a:latin typeface="Courier New" pitchFamily="49" charset="0"/>
              </a:rPr>
              <a:t>);</a:t>
            </a:r>
            <a:endParaRPr lang="en-US" dirty="0"/>
          </a:p>
        </p:txBody>
      </p:sp>
      <p:sp>
        <p:nvSpPr>
          <p:cNvPr id="5" name="Text Box 4"/>
          <p:cNvSpPr txBox="1">
            <a:spLocks noChangeArrowheads="1"/>
          </p:cNvSpPr>
          <p:nvPr/>
        </p:nvSpPr>
        <p:spPr bwMode="auto">
          <a:xfrm>
            <a:off x="977735" y="3810000"/>
            <a:ext cx="701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a:latin typeface="Courier New" pitchFamily="49" charset="0"/>
              </a:rPr>
              <a:t>Output:</a:t>
            </a:r>
          </a:p>
          <a:p>
            <a:pPr eaLnBrk="1" hangingPunct="1">
              <a:spcBef>
                <a:spcPct val="20000"/>
              </a:spcBef>
              <a:spcAft>
                <a:spcPct val="20000"/>
              </a:spcAft>
              <a:buClr>
                <a:schemeClr val="accent2"/>
              </a:buClr>
              <a:buSzPct val="110000"/>
            </a:pPr>
            <a:r>
              <a:rPr lang="en-US" sz="2000" baseline="0" dirty="0" smtClean="0">
                <a:latin typeface="Courier New" pitchFamily="49" charset="0"/>
              </a:rPr>
              <a:t>Hello World</a:t>
            </a:r>
            <a:endParaRPr lang="en-US" sz="2000" baseline="0" dirty="0">
              <a:latin typeface="Courier New" pitchFamily="49" charset="0"/>
            </a:endParaRPr>
          </a:p>
        </p:txBody>
      </p:sp>
    </p:spTree>
    <p:extLst>
      <p:ext uri="{BB962C8B-B14F-4D97-AF65-F5344CB8AC3E}">
        <p14:creationId xmlns:p14="http://schemas.microsoft.com/office/powerpoint/2010/main" val="3102927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printf</a:t>
            </a:r>
            <a:r>
              <a:rPr lang="en-US" smtClean="0"/>
              <a:t> Method</a:t>
            </a:r>
          </a:p>
        </p:txBody>
      </p:sp>
      <p:sp>
        <p:nvSpPr>
          <p:cNvPr id="53252" name="Text Box 4"/>
          <p:cNvSpPr txBox="1">
            <a:spLocks noChangeArrowheads="1"/>
          </p:cNvSpPr>
          <p:nvPr/>
        </p:nvSpPr>
        <p:spPr bwMode="auto">
          <a:xfrm>
            <a:off x="533400" y="1768475"/>
            <a:ext cx="8305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err="1">
                <a:latin typeface="Courier New" pitchFamily="49" charset="0"/>
              </a:rPr>
              <a:t>int</a:t>
            </a:r>
            <a:r>
              <a:rPr lang="en-US" sz="2000" baseline="0" dirty="0">
                <a:latin typeface="Courier New" pitchFamily="49" charset="0"/>
              </a:rPr>
              <a:t> hours = 40;</a:t>
            </a:r>
          </a:p>
          <a:p>
            <a:pPr eaLnBrk="1" hangingPunct="1">
              <a:spcBef>
                <a:spcPct val="20000"/>
              </a:spcBef>
              <a:spcAft>
                <a:spcPct val="20000"/>
              </a:spcAft>
              <a:buClr>
                <a:schemeClr val="accent2"/>
              </a:buClr>
              <a:buSzPct val="110000"/>
            </a:pPr>
            <a:r>
              <a:rPr lang="en-US" sz="2000" baseline="0" dirty="0" err="1">
                <a:latin typeface="Courier New" pitchFamily="49" charset="0"/>
              </a:rPr>
              <a:t>System.out.printf</a:t>
            </a:r>
            <a:r>
              <a:rPr lang="en-US" sz="2000" baseline="0" dirty="0">
                <a:latin typeface="Courier New" pitchFamily="49" charset="0"/>
              </a:rPr>
              <a:t>("I worked %d hours.\n", hours);</a:t>
            </a:r>
          </a:p>
        </p:txBody>
      </p:sp>
      <p:sp>
        <p:nvSpPr>
          <p:cNvPr id="53253" name="Oval 6"/>
          <p:cNvSpPr>
            <a:spLocks noChangeArrowheads="1"/>
          </p:cNvSpPr>
          <p:nvPr/>
        </p:nvSpPr>
        <p:spPr bwMode="auto">
          <a:xfrm>
            <a:off x="4800600" y="2133600"/>
            <a:ext cx="487363" cy="455613"/>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54" name="Text Box 7"/>
          <p:cNvSpPr txBox="1">
            <a:spLocks noChangeArrowheads="1"/>
          </p:cNvSpPr>
          <p:nvPr/>
        </p:nvSpPr>
        <p:spPr bwMode="auto">
          <a:xfrm>
            <a:off x="533400" y="3657600"/>
            <a:ext cx="38100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spcBef>
                <a:spcPct val="50000"/>
              </a:spcBef>
            </a:pPr>
            <a:r>
              <a:rPr lang="en-US" sz="2000" b="1" baseline="0">
                <a:solidFill>
                  <a:srgbClr val="FF3300"/>
                </a:solidFill>
              </a:rPr>
              <a:t>The </a:t>
            </a:r>
            <a:r>
              <a:rPr lang="en-US" sz="2000" b="1" baseline="0">
                <a:solidFill>
                  <a:srgbClr val="FF3300"/>
                </a:solidFill>
                <a:latin typeface="Courier New" pitchFamily="49" charset="0"/>
              </a:rPr>
              <a:t>%d</a:t>
            </a:r>
            <a:r>
              <a:rPr lang="en-US" sz="2000" b="1" baseline="0">
                <a:solidFill>
                  <a:srgbClr val="FF3300"/>
                </a:solidFill>
              </a:rPr>
              <a:t> format specifier indicates that a decimal integer will be printed.</a:t>
            </a:r>
          </a:p>
        </p:txBody>
      </p:sp>
      <p:grpSp>
        <p:nvGrpSpPr>
          <p:cNvPr id="53255" name="Group 20"/>
          <p:cNvGrpSpPr>
            <a:grpSpLocks/>
          </p:cNvGrpSpPr>
          <p:nvPr/>
        </p:nvGrpSpPr>
        <p:grpSpPr bwMode="auto">
          <a:xfrm>
            <a:off x="5029200" y="1752600"/>
            <a:ext cx="2438400" cy="457200"/>
            <a:chOff x="3168" y="1104"/>
            <a:chExt cx="1536" cy="288"/>
          </a:xfrm>
        </p:grpSpPr>
        <p:sp>
          <p:nvSpPr>
            <p:cNvPr id="53265" name="Line 8"/>
            <p:cNvSpPr>
              <a:spLocks noChangeShapeType="1"/>
            </p:cNvSpPr>
            <p:nvPr/>
          </p:nvSpPr>
          <p:spPr bwMode="auto">
            <a:xfrm flipV="1">
              <a:off x="4704" y="1104"/>
              <a:ext cx="0"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66" name="Line 9"/>
            <p:cNvSpPr>
              <a:spLocks noChangeShapeType="1"/>
            </p:cNvSpPr>
            <p:nvPr/>
          </p:nvSpPr>
          <p:spPr bwMode="auto">
            <a:xfrm flipH="1">
              <a:off x="3168" y="1104"/>
              <a:ext cx="1536"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67" name="Line 10"/>
            <p:cNvSpPr>
              <a:spLocks noChangeShapeType="1"/>
            </p:cNvSpPr>
            <p:nvPr/>
          </p:nvSpPr>
          <p:spPr bwMode="auto">
            <a:xfrm>
              <a:off x="3168" y="1104"/>
              <a:ext cx="0" cy="192"/>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53256" name="Group 18"/>
          <p:cNvGrpSpPr>
            <a:grpSpLocks/>
          </p:cNvGrpSpPr>
          <p:nvPr/>
        </p:nvGrpSpPr>
        <p:grpSpPr bwMode="auto">
          <a:xfrm>
            <a:off x="2362200" y="2667000"/>
            <a:ext cx="2667000" cy="990600"/>
            <a:chOff x="1488" y="1680"/>
            <a:chExt cx="1680" cy="624"/>
          </a:xfrm>
        </p:grpSpPr>
        <p:sp>
          <p:nvSpPr>
            <p:cNvPr id="53262" name="Line 11"/>
            <p:cNvSpPr>
              <a:spLocks noChangeShapeType="1"/>
            </p:cNvSpPr>
            <p:nvPr/>
          </p:nvSpPr>
          <p:spPr bwMode="auto">
            <a:xfrm flipV="1">
              <a:off x="1488" y="2112"/>
              <a:ext cx="0" cy="19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63" name="Line 12"/>
            <p:cNvSpPr>
              <a:spLocks noChangeShapeType="1"/>
            </p:cNvSpPr>
            <p:nvPr/>
          </p:nvSpPr>
          <p:spPr bwMode="auto">
            <a:xfrm>
              <a:off x="1488" y="2112"/>
              <a:ext cx="168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64" name="Line 13"/>
            <p:cNvSpPr>
              <a:spLocks noChangeShapeType="1"/>
            </p:cNvSpPr>
            <p:nvPr/>
          </p:nvSpPr>
          <p:spPr bwMode="auto">
            <a:xfrm flipV="1">
              <a:off x="3168" y="1680"/>
              <a:ext cx="0" cy="432"/>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53257" name="Text Box 14"/>
          <p:cNvSpPr txBox="1">
            <a:spLocks noChangeArrowheads="1"/>
          </p:cNvSpPr>
          <p:nvPr/>
        </p:nvSpPr>
        <p:spPr bwMode="auto">
          <a:xfrm>
            <a:off x="5105400" y="3657600"/>
            <a:ext cx="3810000" cy="13208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spcBef>
                <a:spcPct val="50000"/>
              </a:spcBef>
            </a:pPr>
            <a:r>
              <a:rPr lang="en-US" sz="2000" b="1" baseline="0">
                <a:solidFill>
                  <a:srgbClr val="FF3300"/>
                </a:solidFill>
              </a:rPr>
              <a:t>The contents of the </a:t>
            </a:r>
            <a:r>
              <a:rPr lang="en-US" sz="2000" b="1" baseline="0">
                <a:solidFill>
                  <a:srgbClr val="FF3300"/>
                </a:solidFill>
                <a:latin typeface="Courier New" pitchFamily="49" charset="0"/>
              </a:rPr>
              <a:t>hours</a:t>
            </a:r>
            <a:r>
              <a:rPr lang="en-US" sz="2000" b="1" baseline="0">
                <a:solidFill>
                  <a:srgbClr val="FF3300"/>
                </a:solidFill>
              </a:rPr>
              <a:t> variable will be printed in the location of the </a:t>
            </a:r>
            <a:r>
              <a:rPr lang="en-US" sz="2000" b="1" baseline="0">
                <a:solidFill>
                  <a:srgbClr val="FF3300"/>
                </a:solidFill>
                <a:latin typeface="Courier New" pitchFamily="49" charset="0"/>
              </a:rPr>
              <a:t>%d</a:t>
            </a:r>
            <a:r>
              <a:rPr lang="en-US" sz="2000" b="1" baseline="0">
                <a:solidFill>
                  <a:srgbClr val="FF3300"/>
                </a:solidFill>
              </a:rPr>
              <a:t> format specifier.</a:t>
            </a:r>
          </a:p>
        </p:txBody>
      </p:sp>
      <p:grpSp>
        <p:nvGrpSpPr>
          <p:cNvPr id="53258" name="Group 19"/>
          <p:cNvGrpSpPr>
            <a:grpSpLocks/>
          </p:cNvGrpSpPr>
          <p:nvPr/>
        </p:nvGrpSpPr>
        <p:grpSpPr bwMode="auto">
          <a:xfrm>
            <a:off x="7010400" y="2590800"/>
            <a:ext cx="457200" cy="1066800"/>
            <a:chOff x="4416" y="1632"/>
            <a:chExt cx="288" cy="672"/>
          </a:xfrm>
        </p:grpSpPr>
        <p:sp>
          <p:nvSpPr>
            <p:cNvPr id="53259" name="Line 15"/>
            <p:cNvSpPr>
              <a:spLocks noChangeShapeType="1"/>
            </p:cNvSpPr>
            <p:nvPr/>
          </p:nvSpPr>
          <p:spPr bwMode="auto">
            <a:xfrm flipV="1">
              <a:off x="4416" y="2112"/>
              <a:ext cx="0" cy="19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60" name="Line 16"/>
            <p:cNvSpPr>
              <a:spLocks noChangeShapeType="1"/>
            </p:cNvSpPr>
            <p:nvPr/>
          </p:nvSpPr>
          <p:spPr bwMode="auto">
            <a:xfrm>
              <a:off x="4416" y="2112"/>
              <a:ext cx="2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61" name="Line 17"/>
            <p:cNvSpPr>
              <a:spLocks noChangeShapeType="1"/>
            </p:cNvSpPr>
            <p:nvPr/>
          </p:nvSpPr>
          <p:spPr bwMode="auto">
            <a:xfrm flipV="1">
              <a:off x="4704" y="1632"/>
              <a:ext cx="0" cy="480"/>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19" name="Text Box 4"/>
          <p:cNvSpPr txBox="1">
            <a:spLocks noChangeArrowheads="1"/>
          </p:cNvSpPr>
          <p:nvPr/>
        </p:nvSpPr>
        <p:spPr bwMode="auto">
          <a:xfrm>
            <a:off x="600694" y="518160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a:latin typeface="Courier New" pitchFamily="49" charset="0"/>
              </a:rPr>
              <a:t>Output:</a:t>
            </a:r>
          </a:p>
          <a:p>
            <a:pPr eaLnBrk="1" hangingPunct="1">
              <a:spcBef>
                <a:spcPct val="20000"/>
              </a:spcBef>
              <a:spcAft>
                <a:spcPct val="20000"/>
              </a:spcAft>
              <a:buClr>
                <a:schemeClr val="accent2"/>
              </a:buClr>
              <a:buSzPct val="110000"/>
            </a:pPr>
            <a:r>
              <a:rPr lang="en-US" sz="2000" baseline="0" dirty="0" smtClean="0">
                <a:latin typeface="Courier New" pitchFamily="49" charset="0"/>
              </a:rPr>
              <a:t>I worked 40 hours.</a:t>
            </a:r>
            <a:endParaRPr lang="en-US" sz="2000" baseline="0" dirty="0">
              <a:latin typeface="Courier New" pitchFamily="49" charset="0"/>
            </a:endParaRPr>
          </a:p>
        </p:txBody>
      </p:sp>
    </p:spTree>
    <p:extLst>
      <p:ext uri="{BB962C8B-B14F-4D97-AF65-F5344CB8AC3E}">
        <p14:creationId xmlns:p14="http://schemas.microsoft.com/office/powerpoint/2010/main" val="3145234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printf</a:t>
            </a:r>
            <a:r>
              <a:rPr lang="en-US" smtClean="0"/>
              <a:t> Method</a:t>
            </a:r>
          </a:p>
        </p:txBody>
      </p:sp>
      <p:sp>
        <p:nvSpPr>
          <p:cNvPr id="54277" name="Text Box 4"/>
          <p:cNvSpPr txBox="1">
            <a:spLocks noChangeArrowheads="1"/>
          </p:cNvSpPr>
          <p:nvPr/>
        </p:nvSpPr>
        <p:spPr bwMode="auto">
          <a:xfrm>
            <a:off x="533400" y="2057400"/>
            <a:ext cx="8305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err="1">
                <a:latin typeface="Courier New" pitchFamily="49" charset="0"/>
              </a:rPr>
              <a:t>int</a:t>
            </a:r>
            <a:r>
              <a:rPr lang="en-US" sz="2000" baseline="0" dirty="0">
                <a:latin typeface="Courier New" pitchFamily="49" charset="0"/>
              </a:rPr>
              <a:t> dogs = 2, cats = 4;</a:t>
            </a:r>
          </a:p>
          <a:p>
            <a:pPr eaLnBrk="1" hangingPunct="1">
              <a:spcBef>
                <a:spcPct val="20000"/>
              </a:spcBef>
              <a:spcAft>
                <a:spcPct val="20000"/>
              </a:spcAft>
              <a:buClr>
                <a:schemeClr val="accent2"/>
              </a:buClr>
              <a:buSzPct val="110000"/>
            </a:pPr>
            <a:r>
              <a:rPr lang="en-US" sz="2000" baseline="0" dirty="0" err="1">
                <a:latin typeface="Courier New" pitchFamily="49" charset="0"/>
              </a:rPr>
              <a:t>System.out.printf</a:t>
            </a:r>
            <a:r>
              <a:rPr lang="en-US" sz="2000" baseline="0" dirty="0">
                <a:latin typeface="Courier New" pitchFamily="49" charset="0"/>
              </a:rPr>
              <a:t>(</a:t>
            </a:r>
            <a:r>
              <a:rPr lang="en-US" sz="2000" baseline="0" dirty="0">
                <a:latin typeface="Courier New" pitchFamily="49" charset="0"/>
                <a:cs typeface="Courier New" pitchFamily="49" charset="0"/>
              </a:rPr>
              <a:t>"</a:t>
            </a:r>
            <a:r>
              <a:rPr lang="en-US" sz="2000" baseline="0" dirty="0">
                <a:latin typeface="Courier New" pitchFamily="49" charset="0"/>
              </a:rPr>
              <a:t>We have %d dogs and %d cats.\n",</a:t>
            </a:r>
          </a:p>
          <a:p>
            <a:pPr eaLnBrk="1" hangingPunct="1">
              <a:spcBef>
                <a:spcPct val="20000"/>
              </a:spcBef>
              <a:spcAft>
                <a:spcPct val="20000"/>
              </a:spcAft>
              <a:buClr>
                <a:schemeClr val="accent2"/>
              </a:buClr>
              <a:buSzPct val="110000"/>
            </a:pPr>
            <a:r>
              <a:rPr lang="en-US" sz="2000" baseline="0" dirty="0">
                <a:latin typeface="Courier New" pitchFamily="49" charset="0"/>
              </a:rPr>
              <a:t>                  dogs, cats);</a:t>
            </a:r>
          </a:p>
        </p:txBody>
      </p:sp>
      <p:sp>
        <p:nvSpPr>
          <p:cNvPr id="6" name="Text Box 4"/>
          <p:cNvSpPr txBox="1">
            <a:spLocks noChangeArrowheads="1"/>
          </p:cNvSpPr>
          <p:nvPr/>
        </p:nvSpPr>
        <p:spPr bwMode="auto">
          <a:xfrm>
            <a:off x="533400" y="419100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a:latin typeface="Courier New" pitchFamily="49" charset="0"/>
              </a:rPr>
              <a:t>Output:</a:t>
            </a:r>
          </a:p>
          <a:p>
            <a:pPr eaLnBrk="1" hangingPunct="1">
              <a:spcBef>
                <a:spcPct val="20000"/>
              </a:spcBef>
              <a:spcAft>
                <a:spcPct val="20000"/>
              </a:spcAft>
              <a:buClr>
                <a:schemeClr val="accent2"/>
              </a:buClr>
              <a:buSzPct val="110000"/>
            </a:pPr>
            <a:r>
              <a:rPr lang="en-US" sz="2000" baseline="0" dirty="0" smtClean="0">
                <a:latin typeface="Courier New" pitchFamily="49" charset="0"/>
              </a:rPr>
              <a:t>We have 2 dogs and 4 cats.</a:t>
            </a:r>
            <a:endParaRPr lang="en-US" sz="2000" baseline="0" dirty="0">
              <a:latin typeface="Courier New" pitchFamily="49" charset="0"/>
            </a:endParaRPr>
          </a:p>
        </p:txBody>
      </p:sp>
    </p:spTree>
    <p:extLst>
      <p:ext uri="{BB962C8B-B14F-4D97-AF65-F5344CB8AC3E}">
        <p14:creationId xmlns:p14="http://schemas.microsoft.com/office/powerpoint/2010/main" val="1006190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printf</a:t>
            </a:r>
            <a:r>
              <a:rPr lang="en-US" smtClean="0"/>
              <a:t> Method</a:t>
            </a:r>
          </a:p>
        </p:txBody>
      </p:sp>
      <p:sp>
        <p:nvSpPr>
          <p:cNvPr id="56324" name="Rectangle 3"/>
          <p:cNvSpPr>
            <a:spLocks noGrp="1" noChangeArrowheads="1"/>
          </p:cNvSpPr>
          <p:nvPr>
            <p:ph type="body" idx="4294967295"/>
          </p:nvPr>
        </p:nvSpPr>
        <p:spPr/>
        <p:txBody>
          <a:bodyPr/>
          <a:lstStyle/>
          <a:p>
            <a:pPr eaLnBrk="1" hangingPunct="1"/>
            <a:r>
              <a:rPr lang="en-US" smtClean="0"/>
              <a:t>Another example:</a:t>
            </a:r>
          </a:p>
        </p:txBody>
      </p:sp>
      <p:sp>
        <p:nvSpPr>
          <p:cNvPr id="56325" name="Text Box 4"/>
          <p:cNvSpPr txBox="1">
            <a:spLocks noChangeArrowheads="1"/>
          </p:cNvSpPr>
          <p:nvPr/>
        </p:nvSpPr>
        <p:spPr bwMode="auto">
          <a:xfrm>
            <a:off x="533400" y="2057400"/>
            <a:ext cx="8305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a:latin typeface="Courier New" pitchFamily="49" charset="0"/>
              </a:rPr>
              <a:t>double </a:t>
            </a:r>
            <a:r>
              <a:rPr lang="en-US" sz="2000" baseline="0" dirty="0" err="1">
                <a:latin typeface="Courier New" pitchFamily="49" charset="0"/>
              </a:rPr>
              <a:t>grossPay</a:t>
            </a:r>
            <a:r>
              <a:rPr lang="en-US" sz="2000" baseline="0" dirty="0">
                <a:latin typeface="Courier New" pitchFamily="49" charset="0"/>
              </a:rPr>
              <a:t> = 874.12;</a:t>
            </a:r>
          </a:p>
          <a:p>
            <a:pPr eaLnBrk="1" hangingPunct="1">
              <a:spcBef>
                <a:spcPct val="20000"/>
              </a:spcBef>
              <a:spcAft>
                <a:spcPct val="20000"/>
              </a:spcAft>
              <a:buClr>
                <a:schemeClr val="accent2"/>
              </a:buClr>
              <a:buSzPct val="110000"/>
            </a:pPr>
            <a:r>
              <a:rPr lang="en-US" sz="2000" baseline="0" dirty="0" err="1">
                <a:latin typeface="Courier New" pitchFamily="49" charset="0"/>
              </a:rPr>
              <a:t>System.out.printf</a:t>
            </a:r>
            <a:r>
              <a:rPr lang="en-US" sz="2000" baseline="0" dirty="0">
                <a:latin typeface="Courier New" pitchFamily="49" charset="0"/>
              </a:rPr>
              <a:t>(</a:t>
            </a:r>
            <a:r>
              <a:rPr lang="en-US" sz="2000" baseline="0" dirty="0">
                <a:latin typeface="Courier New" pitchFamily="49" charset="0"/>
                <a:cs typeface="Courier New" pitchFamily="49" charset="0"/>
              </a:rPr>
              <a:t>"</a:t>
            </a:r>
            <a:r>
              <a:rPr lang="en-US" sz="2000" baseline="0" dirty="0">
                <a:latin typeface="Courier New" pitchFamily="49" charset="0"/>
              </a:rPr>
              <a:t>Your pay is %f.\n", </a:t>
            </a:r>
            <a:r>
              <a:rPr lang="en-US" sz="2000" baseline="0" dirty="0" err="1">
                <a:latin typeface="Courier New" pitchFamily="49" charset="0"/>
              </a:rPr>
              <a:t>grossPay</a:t>
            </a:r>
            <a:r>
              <a:rPr lang="en-US" sz="2000" baseline="0" dirty="0">
                <a:latin typeface="Courier New" pitchFamily="49" charset="0"/>
              </a:rPr>
              <a:t>);</a:t>
            </a:r>
          </a:p>
        </p:txBody>
      </p:sp>
      <p:sp>
        <p:nvSpPr>
          <p:cNvPr id="56326" name="Oval 6"/>
          <p:cNvSpPr>
            <a:spLocks noChangeArrowheads="1"/>
          </p:cNvSpPr>
          <p:nvPr/>
        </p:nvSpPr>
        <p:spPr bwMode="auto">
          <a:xfrm>
            <a:off x="5303838" y="2446338"/>
            <a:ext cx="425450" cy="447675"/>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27" name="Text Box 7"/>
          <p:cNvSpPr txBox="1">
            <a:spLocks noChangeArrowheads="1"/>
          </p:cNvSpPr>
          <p:nvPr/>
        </p:nvSpPr>
        <p:spPr bwMode="auto">
          <a:xfrm>
            <a:off x="533400" y="3962400"/>
            <a:ext cx="38100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spcBef>
                <a:spcPct val="50000"/>
              </a:spcBef>
            </a:pPr>
            <a:r>
              <a:rPr lang="en-US" sz="2000" b="1" baseline="0">
                <a:solidFill>
                  <a:srgbClr val="FF3300"/>
                </a:solidFill>
              </a:rPr>
              <a:t>The </a:t>
            </a:r>
            <a:r>
              <a:rPr lang="en-US" sz="2000" b="1" baseline="0">
                <a:solidFill>
                  <a:srgbClr val="FF3300"/>
                </a:solidFill>
                <a:latin typeface="Courier New" pitchFamily="49" charset="0"/>
              </a:rPr>
              <a:t>%f</a:t>
            </a:r>
            <a:r>
              <a:rPr lang="en-US" sz="2000" b="1" baseline="0">
                <a:solidFill>
                  <a:srgbClr val="FF3300"/>
                </a:solidFill>
              </a:rPr>
              <a:t> format specifier indicates that a floating-point value will be printed.</a:t>
            </a:r>
          </a:p>
        </p:txBody>
      </p:sp>
      <p:grpSp>
        <p:nvGrpSpPr>
          <p:cNvPr id="56328" name="Group 8"/>
          <p:cNvGrpSpPr>
            <a:grpSpLocks/>
          </p:cNvGrpSpPr>
          <p:nvPr/>
        </p:nvGrpSpPr>
        <p:grpSpPr bwMode="auto">
          <a:xfrm>
            <a:off x="5508625" y="2057400"/>
            <a:ext cx="1730375" cy="457200"/>
            <a:chOff x="3168" y="1104"/>
            <a:chExt cx="1536" cy="288"/>
          </a:xfrm>
        </p:grpSpPr>
        <p:sp>
          <p:nvSpPr>
            <p:cNvPr id="56338" name="Line 9"/>
            <p:cNvSpPr>
              <a:spLocks noChangeShapeType="1"/>
            </p:cNvSpPr>
            <p:nvPr/>
          </p:nvSpPr>
          <p:spPr bwMode="auto">
            <a:xfrm flipV="1">
              <a:off x="4704" y="1104"/>
              <a:ext cx="0"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9" name="Line 10"/>
            <p:cNvSpPr>
              <a:spLocks noChangeShapeType="1"/>
            </p:cNvSpPr>
            <p:nvPr/>
          </p:nvSpPr>
          <p:spPr bwMode="auto">
            <a:xfrm flipH="1">
              <a:off x="3168" y="1104"/>
              <a:ext cx="1536"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40" name="Line 11"/>
            <p:cNvSpPr>
              <a:spLocks noChangeShapeType="1"/>
            </p:cNvSpPr>
            <p:nvPr/>
          </p:nvSpPr>
          <p:spPr bwMode="auto">
            <a:xfrm>
              <a:off x="3168" y="1104"/>
              <a:ext cx="0" cy="192"/>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56329" name="Group 12"/>
          <p:cNvGrpSpPr>
            <a:grpSpLocks/>
          </p:cNvGrpSpPr>
          <p:nvPr/>
        </p:nvGrpSpPr>
        <p:grpSpPr bwMode="auto">
          <a:xfrm>
            <a:off x="2362200" y="2971800"/>
            <a:ext cx="3146425" cy="990600"/>
            <a:chOff x="1488" y="1680"/>
            <a:chExt cx="1680" cy="624"/>
          </a:xfrm>
        </p:grpSpPr>
        <p:sp>
          <p:nvSpPr>
            <p:cNvPr id="56335" name="Line 13"/>
            <p:cNvSpPr>
              <a:spLocks noChangeShapeType="1"/>
            </p:cNvSpPr>
            <p:nvPr/>
          </p:nvSpPr>
          <p:spPr bwMode="auto">
            <a:xfrm flipV="1">
              <a:off x="1488" y="2112"/>
              <a:ext cx="0" cy="19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6" name="Line 14"/>
            <p:cNvSpPr>
              <a:spLocks noChangeShapeType="1"/>
            </p:cNvSpPr>
            <p:nvPr/>
          </p:nvSpPr>
          <p:spPr bwMode="auto">
            <a:xfrm>
              <a:off x="1488" y="2112"/>
              <a:ext cx="168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7" name="Line 15"/>
            <p:cNvSpPr>
              <a:spLocks noChangeShapeType="1"/>
            </p:cNvSpPr>
            <p:nvPr/>
          </p:nvSpPr>
          <p:spPr bwMode="auto">
            <a:xfrm flipV="1">
              <a:off x="3168" y="1680"/>
              <a:ext cx="0" cy="432"/>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56330" name="Text Box 16"/>
          <p:cNvSpPr txBox="1">
            <a:spLocks noChangeArrowheads="1"/>
          </p:cNvSpPr>
          <p:nvPr/>
        </p:nvSpPr>
        <p:spPr bwMode="auto">
          <a:xfrm>
            <a:off x="5029200" y="3962400"/>
            <a:ext cx="3810000" cy="13208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spcBef>
                <a:spcPct val="50000"/>
              </a:spcBef>
            </a:pPr>
            <a:r>
              <a:rPr lang="en-US" sz="2000" b="1" baseline="0">
                <a:solidFill>
                  <a:srgbClr val="FF3300"/>
                </a:solidFill>
              </a:rPr>
              <a:t>The contents of the </a:t>
            </a:r>
            <a:r>
              <a:rPr lang="en-US" sz="2000" b="1" baseline="0">
                <a:solidFill>
                  <a:srgbClr val="FF3300"/>
                </a:solidFill>
                <a:latin typeface="Courier New" pitchFamily="49" charset="0"/>
              </a:rPr>
              <a:t>grossPay</a:t>
            </a:r>
            <a:r>
              <a:rPr lang="en-US" sz="2000" b="1" baseline="0">
                <a:solidFill>
                  <a:srgbClr val="FF3300"/>
                </a:solidFill>
              </a:rPr>
              <a:t> variable will be printed in the location of the </a:t>
            </a:r>
            <a:r>
              <a:rPr lang="en-US" sz="2000" b="1" baseline="0">
                <a:solidFill>
                  <a:srgbClr val="FF3300"/>
                </a:solidFill>
                <a:latin typeface="Courier New" pitchFamily="49" charset="0"/>
              </a:rPr>
              <a:t>%f</a:t>
            </a:r>
            <a:r>
              <a:rPr lang="en-US" sz="2000" b="1" baseline="0">
                <a:solidFill>
                  <a:srgbClr val="FF3300"/>
                </a:solidFill>
              </a:rPr>
              <a:t> format specifier.</a:t>
            </a:r>
            <a:endParaRPr lang="en-US" sz="3200" b="1">
              <a:solidFill>
                <a:srgbClr val="FF3300"/>
              </a:solidFill>
            </a:endParaRPr>
          </a:p>
        </p:txBody>
      </p:sp>
      <p:grpSp>
        <p:nvGrpSpPr>
          <p:cNvPr id="56331" name="Group 17"/>
          <p:cNvGrpSpPr>
            <a:grpSpLocks/>
          </p:cNvGrpSpPr>
          <p:nvPr/>
        </p:nvGrpSpPr>
        <p:grpSpPr bwMode="auto">
          <a:xfrm>
            <a:off x="6934200" y="2895600"/>
            <a:ext cx="304800" cy="1066800"/>
            <a:chOff x="4416" y="1632"/>
            <a:chExt cx="288" cy="672"/>
          </a:xfrm>
        </p:grpSpPr>
        <p:sp>
          <p:nvSpPr>
            <p:cNvPr id="56332" name="Line 18"/>
            <p:cNvSpPr>
              <a:spLocks noChangeShapeType="1"/>
            </p:cNvSpPr>
            <p:nvPr/>
          </p:nvSpPr>
          <p:spPr bwMode="auto">
            <a:xfrm flipV="1">
              <a:off x="4416" y="2112"/>
              <a:ext cx="0" cy="19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3" name="Line 19"/>
            <p:cNvSpPr>
              <a:spLocks noChangeShapeType="1"/>
            </p:cNvSpPr>
            <p:nvPr/>
          </p:nvSpPr>
          <p:spPr bwMode="auto">
            <a:xfrm>
              <a:off x="4416" y="2112"/>
              <a:ext cx="2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4" name="Line 20"/>
            <p:cNvSpPr>
              <a:spLocks noChangeShapeType="1"/>
            </p:cNvSpPr>
            <p:nvPr/>
          </p:nvSpPr>
          <p:spPr bwMode="auto">
            <a:xfrm flipV="1">
              <a:off x="4704" y="1632"/>
              <a:ext cx="0" cy="480"/>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0" name="Text Box 4"/>
          <p:cNvSpPr txBox="1">
            <a:spLocks noChangeArrowheads="1"/>
          </p:cNvSpPr>
          <p:nvPr/>
        </p:nvSpPr>
        <p:spPr bwMode="auto">
          <a:xfrm>
            <a:off x="533400" y="528320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a:latin typeface="Courier New" pitchFamily="49" charset="0"/>
              </a:rPr>
              <a:t>Output:</a:t>
            </a:r>
          </a:p>
          <a:p>
            <a:pPr eaLnBrk="1" hangingPunct="1">
              <a:spcBef>
                <a:spcPct val="20000"/>
              </a:spcBef>
              <a:spcAft>
                <a:spcPct val="20000"/>
              </a:spcAft>
              <a:buClr>
                <a:schemeClr val="accent2"/>
              </a:buClr>
              <a:buSzPct val="110000"/>
            </a:pPr>
            <a:r>
              <a:rPr lang="en-US" sz="2000" baseline="0" dirty="0" smtClean="0">
                <a:latin typeface="Courier New" pitchFamily="49" charset="0"/>
              </a:rPr>
              <a:t>Your pay is 874.120000.</a:t>
            </a:r>
            <a:endParaRPr lang="en-US" sz="2000" baseline="0" dirty="0">
              <a:latin typeface="Courier New" pitchFamily="49" charset="0"/>
            </a:endParaRPr>
          </a:p>
        </p:txBody>
      </p:sp>
    </p:spTree>
    <p:extLst>
      <p:ext uri="{BB962C8B-B14F-4D97-AF65-F5344CB8AC3E}">
        <p14:creationId xmlns:p14="http://schemas.microsoft.com/office/powerpoint/2010/main" val="692530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printf</a:t>
            </a:r>
            <a:r>
              <a:rPr lang="en-US" smtClean="0"/>
              <a:t> Method</a:t>
            </a:r>
          </a:p>
        </p:txBody>
      </p:sp>
      <p:sp>
        <p:nvSpPr>
          <p:cNvPr id="58373" name="Text Box 4"/>
          <p:cNvSpPr txBox="1">
            <a:spLocks noChangeArrowheads="1"/>
          </p:cNvSpPr>
          <p:nvPr/>
        </p:nvSpPr>
        <p:spPr bwMode="auto">
          <a:xfrm>
            <a:off x="533400" y="2057400"/>
            <a:ext cx="8305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a:latin typeface="Courier New" pitchFamily="49" charset="0"/>
              </a:rPr>
              <a:t>double grossPay = 874.12;</a:t>
            </a:r>
          </a:p>
          <a:p>
            <a:pPr eaLnBrk="1" hangingPunct="1">
              <a:spcBef>
                <a:spcPct val="20000"/>
              </a:spcBef>
              <a:spcAft>
                <a:spcPct val="20000"/>
              </a:spcAft>
              <a:buClr>
                <a:schemeClr val="accent2"/>
              </a:buClr>
              <a:buSzPct val="110000"/>
            </a:pPr>
            <a:r>
              <a:rPr lang="en-US" sz="2000" baseline="0">
                <a:latin typeface="Courier New" pitchFamily="49" charset="0"/>
              </a:rPr>
              <a:t>System.out.printf(</a:t>
            </a:r>
            <a:r>
              <a:rPr lang="en-US" sz="2000" baseline="0">
                <a:latin typeface="Courier New" pitchFamily="49" charset="0"/>
                <a:cs typeface="Courier New" pitchFamily="49" charset="0"/>
              </a:rPr>
              <a:t>"</a:t>
            </a:r>
            <a:r>
              <a:rPr lang="en-US" sz="2000" baseline="0">
                <a:latin typeface="Courier New" pitchFamily="49" charset="0"/>
              </a:rPr>
              <a:t>Your pay is %.2f.\n", grossPay);</a:t>
            </a:r>
          </a:p>
        </p:txBody>
      </p:sp>
      <p:sp>
        <p:nvSpPr>
          <p:cNvPr id="58374" name="Oval 5"/>
          <p:cNvSpPr>
            <a:spLocks noChangeArrowheads="1"/>
          </p:cNvSpPr>
          <p:nvPr/>
        </p:nvSpPr>
        <p:spPr bwMode="auto">
          <a:xfrm>
            <a:off x="5334000" y="2478088"/>
            <a:ext cx="685800" cy="4064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375" name="Text Box 6"/>
          <p:cNvSpPr txBox="1">
            <a:spLocks noChangeArrowheads="1"/>
          </p:cNvSpPr>
          <p:nvPr/>
        </p:nvSpPr>
        <p:spPr bwMode="auto">
          <a:xfrm>
            <a:off x="533400" y="3962400"/>
            <a:ext cx="54102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spcBef>
                <a:spcPct val="50000"/>
              </a:spcBef>
            </a:pPr>
            <a:r>
              <a:rPr lang="en-US" sz="2000" b="1" baseline="0">
                <a:solidFill>
                  <a:srgbClr val="FF3300"/>
                </a:solidFill>
              </a:rPr>
              <a:t>The </a:t>
            </a:r>
            <a:r>
              <a:rPr lang="en-US" sz="2000" b="1" baseline="0">
                <a:solidFill>
                  <a:srgbClr val="FF3300"/>
                </a:solidFill>
                <a:latin typeface="Courier New" pitchFamily="49" charset="0"/>
              </a:rPr>
              <a:t>%.2f</a:t>
            </a:r>
            <a:r>
              <a:rPr lang="en-US" sz="2000" b="1" baseline="0">
                <a:solidFill>
                  <a:srgbClr val="FF3300"/>
                </a:solidFill>
              </a:rPr>
              <a:t> format specifier indicates that a floating-point value will be printed, rounded to two decimal places.</a:t>
            </a:r>
          </a:p>
        </p:txBody>
      </p:sp>
      <p:grpSp>
        <p:nvGrpSpPr>
          <p:cNvPr id="58376" name="Group 11"/>
          <p:cNvGrpSpPr>
            <a:grpSpLocks/>
          </p:cNvGrpSpPr>
          <p:nvPr/>
        </p:nvGrpSpPr>
        <p:grpSpPr bwMode="auto">
          <a:xfrm>
            <a:off x="2362200" y="2971800"/>
            <a:ext cx="3322638" cy="990600"/>
            <a:chOff x="1488" y="1680"/>
            <a:chExt cx="1680" cy="624"/>
          </a:xfrm>
        </p:grpSpPr>
        <p:sp>
          <p:nvSpPr>
            <p:cNvPr id="58377" name="Line 12"/>
            <p:cNvSpPr>
              <a:spLocks noChangeShapeType="1"/>
            </p:cNvSpPr>
            <p:nvPr/>
          </p:nvSpPr>
          <p:spPr bwMode="auto">
            <a:xfrm flipV="1">
              <a:off x="1488" y="2112"/>
              <a:ext cx="0" cy="19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78" name="Line 13"/>
            <p:cNvSpPr>
              <a:spLocks noChangeShapeType="1"/>
            </p:cNvSpPr>
            <p:nvPr/>
          </p:nvSpPr>
          <p:spPr bwMode="auto">
            <a:xfrm>
              <a:off x="1488" y="2112"/>
              <a:ext cx="168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79" name="Line 14"/>
            <p:cNvSpPr>
              <a:spLocks noChangeShapeType="1"/>
            </p:cNvSpPr>
            <p:nvPr/>
          </p:nvSpPr>
          <p:spPr bwMode="auto">
            <a:xfrm flipV="1">
              <a:off x="3168" y="1680"/>
              <a:ext cx="0" cy="432"/>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11" name="Text Box 4"/>
          <p:cNvSpPr txBox="1">
            <a:spLocks noChangeArrowheads="1"/>
          </p:cNvSpPr>
          <p:nvPr/>
        </p:nvSpPr>
        <p:spPr bwMode="auto">
          <a:xfrm>
            <a:off x="685800" y="525780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a:latin typeface="Courier New" pitchFamily="49" charset="0"/>
              </a:rPr>
              <a:t>Output:</a:t>
            </a:r>
          </a:p>
          <a:p>
            <a:pPr eaLnBrk="1" hangingPunct="1">
              <a:spcBef>
                <a:spcPct val="20000"/>
              </a:spcBef>
              <a:spcAft>
                <a:spcPct val="20000"/>
              </a:spcAft>
              <a:buClr>
                <a:schemeClr val="accent2"/>
              </a:buClr>
              <a:buSzPct val="110000"/>
            </a:pPr>
            <a:r>
              <a:rPr lang="en-US" sz="2000" baseline="0" dirty="0" smtClean="0">
                <a:latin typeface="Courier New" pitchFamily="49" charset="0"/>
              </a:rPr>
              <a:t>Your pay is 874.12.</a:t>
            </a:r>
            <a:endParaRPr lang="en-US" sz="2000" baseline="0" dirty="0">
              <a:latin typeface="Courier New" pitchFamily="49" charset="0"/>
            </a:endParaRPr>
          </a:p>
        </p:txBody>
      </p:sp>
    </p:spTree>
    <p:extLst>
      <p:ext uri="{BB962C8B-B14F-4D97-AF65-F5344CB8AC3E}">
        <p14:creationId xmlns:p14="http://schemas.microsoft.com/office/powerpoint/2010/main" val="808312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printf</a:t>
            </a:r>
            <a:r>
              <a:rPr lang="en-US" smtClean="0"/>
              <a:t> Method</a:t>
            </a:r>
          </a:p>
        </p:txBody>
      </p:sp>
      <p:sp>
        <p:nvSpPr>
          <p:cNvPr id="59397" name="Text Box 4"/>
          <p:cNvSpPr txBox="1">
            <a:spLocks noChangeArrowheads="1"/>
          </p:cNvSpPr>
          <p:nvPr/>
        </p:nvSpPr>
        <p:spPr bwMode="auto">
          <a:xfrm>
            <a:off x="533400" y="2057400"/>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a:latin typeface="Courier New" pitchFamily="49" charset="0"/>
              </a:rPr>
              <a:t>double grossPay = 5874.127;</a:t>
            </a:r>
          </a:p>
          <a:p>
            <a:pPr eaLnBrk="1" hangingPunct="1">
              <a:spcBef>
                <a:spcPct val="20000"/>
              </a:spcBef>
              <a:spcAft>
                <a:spcPct val="20000"/>
              </a:spcAft>
              <a:buClr>
                <a:schemeClr val="accent2"/>
              </a:buClr>
              <a:buSzPct val="110000"/>
            </a:pPr>
            <a:r>
              <a:rPr lang="en-US" sz="2000" baseline="0">
                <a:latin typeface="Courier New" pitchFamily="49" charset="0"/>
              </a:rPr>
              <a:t>System.out.printf(</a:t>
            </a:r>
            <a:r>
              <a:rPr lang="en-US" sz="2000" baseline="0">
                <a:latin typeface="Courier New" pitchFamily="49" charset="0"/>
                <a:cs typeface="Courier New" pitchFamily="49" charset="0"/>
              </a:rPr>
              <a:t>"</a:t>
            </a:r>
            <a:r>
              <a:rPr lang="en-US" sz="2000" baseline="0">
                <a:latin typeface="Courier New" pitchFamily="49" charset="0"/>
              </a:rPr>
              <a:t>Your pay is %,.2f.\n", grossPay);</a:t>
            </a:r>
          </a:p>
        </p:txBody>
      </p:sp>
      <p:sp>
        <p:nvSpPr>
          <p:cNvPr id="59398" name="Oval 5"/>
          <p:cNvSpPr>
            <a:spLocks noChangeArrowheads="1"/>
          </p:cNvSpPr>
          <p:nvPr/>
        </p:nvSpPr>
        <p:spPr bwMode="auto">
          <a:xfrm>
            <a:off x="5334000" y="2478088"/>
            <a:ext cx="838200" cy="4064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399" name="Text Box 6"/>
          <p:cNvSpPr txBox="1">
            <a:spLocks noChangeArrowheads="1"/>
          </p:cNvSpPr>
          <p:nvPr/>
        </p:nvSpPr>
        <p:spPr bwMode="auto">
          <a:xfrm>
            <a:off x="5181250" y="3994068"/>
            <a:ext cx="3352800" cy="1938338"/>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spcBef>
                <a:spcPct val="50000"/>
              </a:spcBef>
            </a:pPr>
            <a:r>
              <a:rPr lang="en-US" sz="2000" b="1" baseline="0" dirty="0">
                <a:solidFill>
                  <a:srgbClr val="FF3300"/>
                </a:solidFill>
              </a:rPr>
              <a:t>The </a:t>
            </a:r>
            <a:r>
              <a:rPr lang="en-US" sz="2000" b="1" baseline="0" dirty="0">
                <a:solidFill>
                  <a:srgbClr val="FF3300"/>
                </a:solidFill>
                <a:latin typeface="Courier New" pitchFamily="49" charset="0"/>
              </a:rPr>
              <a:t>%,.2f</a:t>
            </a:r>
            <a:r>
              <a:rPr lang="en-US" sz="2000" b="1" baseline="0" dirty="0">
                <a:solidFill>
                  <a:srgbClr val="FF3300"/>
                </a:solidFill>
              </a:rPr>
              <a:t> format </a:t>
            </a:r>
            <a:r>
              <a:rPr lang="en-US" sz="2000" b="1" baseline="0" dirty="0" err="1">
                <a:solidFill>
                  <a:srgbClr val="FF3300"/>
                </a:solidFill>
              </a:rPr>
              <a:t>specifier</a:t>
            </a:r>
            <a:r>
              <a:rPr lang="en-US" sz="2000" b="1" baseline="0" dirty="0">
                <a:solidFill>
                  <a:srgbClr val="FF3300"/>
                </a:solidFill>
              </a:rPr>
              <a:t> indicates that a floating-point value will be printed with comma separators, rounded to two decimal places.</a:t>
            </a:r>
          </a:p>
        </p:txBody>
      </p:sp>
      <p:grpSp>
        <p:nvGrpSpPr>
          <p:cNvPr id="59400" name="Group 11"/>
          <p:cNvGrpSpPr>
            <a:grpSpLocks/>
          </p:cNvGrpSpPr>
          <p:nvPr/>
        </p:nvGrpSpPr>
        <p:grpSpPr bwMode="auto">
          <a:xfrm>
            <a:off x="5684838" y="2971800"/>
            <a:ext cx="1172812" cy="990600"/>
            <a:chOff x="3168" y="1680"/>
            <a:chExt cx="593" cy="624"/>
          </a:xfrm>
        </p:grpSpPr>
        <p:sp>
          <p:nvSpPr>
            <p:cNvPr id="59402" name="Line 12"/>
            <p:cNvSpPr>
              <a:spLocks noChangeShapeType="1"/>
            </p:cNvSpPr>
            <p:nvPr/>
          </p:nvSpPr>
          <p:spPr bwMode="auto">
            <a:xfrm flipV="1">
              <a:off x="3761" y="2112"/>
              <a:ext cx="0" cy="19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03" name="Line 13"/>
            <p:cNvSpPr>
              <a:spLocks noChangeShapeType="1"/>
            </p:cNvSpPr>
            <p:nvPr/>
          </p:nvSpPr>
          <p:spPr bwMode="auto">
            <a:xfrm flipH="1">
              <a:off x="3168" y="2112"/>
              <a:ext cx="593"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04" name="Line 14"/>
            <p:cNvSpPr>
              <a:spLocks noChangeShapeType="1"/>
            </p:cNvSpPr>
            <p:nvPr/>
          </p:nvSpPr>
          <p:spPr bwMode="auto">
            <a:xfrm flipV="1">
              <a:off x="3168" y="1680"/>
              <a:ext cx="0" cy="432"/>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12" name="Text Box 4"/>
          <p:cNvSpPr txBox="1">
            <a:spLocks noChangeArrowheads="1"/>
          </p:cNvSpPr>
          <p:nvPr/>
        </p:nvSpPr>
        <p:spPr bwMode="auto">
          <a:xfrm>
            <a:off x="352301" y="515089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a:latin typeface="Courier New" pitchFamily="49" charset="0"/>
              </a:rPr>
              <a:t>Output:</a:t>
            </a:r>
          </a:p>
          <a:p>
            <a:pPr eaLnBrk="1" hangingPunct="1">
              <a:spcBef>
                <a:spcPct val="20000"/>
              </a:spcBef>
              <a:spcAft>
                <a:spcPct val="20000"/>
              </a:spcAft>
              <a:buClr>
                <a:schemeClr val="accent2"/>
              </a:buClr>
              <a:buSzPct val="110000"/>
            </a:pPr>
            <a:r>
              <a:rPr lang="en-US" sz="2000" baseline="0" dirty="0" smtClean="0">
                <a:latin typeface="Courier New" pitchFamily="49" charset="0"/>
              </a:rPr>
              <a:t>Your pay is 5874.13.</a:t>
            </a:r>
            <a:endParaRPr lang="en-US" sz="2000" baseline="0" dirty="0">
              <a:latin typeface="Courier New" pitchFamily="49" charset="0"/>
            </a:endParaRPr>
          </a:p>
        </p:txBody>
      </p:sp>
    </p:spTree>
    <p:extLst>
      <p:ext uri="{BB962C8B-B14F-4D97-AF65-F5344CB8AC3E}">
        <p14:creationId xmlns:p14="http://schemas.microsoft.com/office/powerpoint/2010/main" val="1159307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printf</a:t>
            </a:r>
            <a:r>
              <a:rPr lang="en-US" smtClean="0"/>
              <a:t> Method</a:t>
            </a:r>
          </a:p>
        </p:txBody>
      </p:sp>
      <p:sp>
        <p:nvSpPr>
          <p:cNvPr id="60421" name="Text Box 4"/>
          <p:cNvSpPr txBox="1">
            <a:spLocks noChangeArrowheads="1"/>
          </p:cNvSpPr>
          <p:nvPr/>
        </p:nvSpPr>
        <p:spPr bwMode="auto">
          <a:xfrm>
            <a:off x="533400" y="2057400"/>
            <a:ext cx="8305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a:latin typeface="Courier New" pitchFamily="49" charset="0"/>
              </a:rPr>
              <a:t>String name = "Ringo";</a:t>
            </a:r>
          </a:p>
          <a:p>
            <a:pPr eaLnBrk="1" hangingPunct="1">
              <a:spcBef>
                <a:spcPct val="20000"/>
              </a:spcBef>
              <a:spcAft>
                <a:spcPct val="20000"/>
              </a:spcAft>
              <a:buClr>
                <a:schemeClr val="accent2"/>
              </a:buClr>
              <a:buSzPct val="110000"/>
            </a:pPr>
            <a:r>
              <a:rPr lang="en-US" sz="2000" baseline="0">
                <a:latin typeface="Courier New" pitchFamily="49" charset="0"/>
              </a:rPr>
              <a:t>System.out.printf(</a:t>
            </a:r>
            <a:r>
              <a:rPr lang="en-US" sz="2000" baseline="0">
                <a:latin typeface="Courier New" pitchFamily="49" charset="0"/>
                <a:cs typeface="Courier New" pitchFamily="49" charset="0"/>
              </a:rPr>
              <a:t>"</a:t>
            </a:r>
            <a:r>
              <a:rPr lang="en-US" sz="2000" baseline="0">
                <a:latin typeface="Courier New" pitchFamily="49" charset="0"/>
              </a:rPr>
              <a:t>Your name is %s.\n", name);</a:t>
            </a:r>
          </a:p>
        </p:txBody>
      </p:sp>
      <p:sp>
        <p:nvSpPr>
          <p:cNvPr id="60423" name="Text Box 7"/>
          <p:cNvSpPr txBox="1">
            <a:spLocks noChangeArrowheads="1"/>
          </p:cNvSpPr>
          <p:nvPr/>
        </p:nvSpPr>
        <p:spPr bwMode="auto">
          <a:xfrm>
            <a:off x="4876800" y="4038600"/>
            <a:ext cx="35814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spcBef>
                <a:spcPct val="50000"/>
              </a:spcBef>
            </a:pPr>
            <a:r>
              <a:rPr lang="en-US" sz="2000" b="1" baseline="0">
                <a:solidFill>
                  <a:srgbClr val="FF3300"/>
                </a:solidFill>
              </a:rPr>
              <a:t>The </a:t>
            </a:r>
            <a:r>
              <a:rPr lang="en-US" sz="2000" b="1" baseline="0">
                <a:solidFill>
                  <a:srgbClr val="FF3300"/>
                </a:solidFill>
                <a:latin typeface="Courier New" pitchFamily="49" charset="0"/>
              </a:rPr>
              <a:t>%s</a:t>
            </a:r>
            <a:r>
              <a:rPr lang="en-US" sz="2000" b="1" baseline="0">
                <a:solidFill>
                  <a:srgbClr val="FF3300"/>
                </a:solidFill>
              </a:rPr>
              <a:t> format specifier indicates that a string will be printed.</a:t>
            </a:r>
          </a:p>
        </p:txBody>
      </p:sp>
      <p:grpSp>
        <p:nvGrpSpPr>
          <p:cNvPr id="60424" name="Group 11"/>
          <p:cNvGrpSpPr>
            <a:grpSpLocks/>
          </p:cNvGrpSpPr>
          <p:nvPr/>
        </p:nvGrpSpPr>
        <p:grpSpPr bwMode="auto">
          <a:xfrm>
            <a:off x="5746750" y="2895600"/>
            <a:ext cx="882650" cy="1143000"/>
            <a:chOff x="3648" y="1824"/>
            <a:chExt cx="528" cy="720"/>
          </a:xfrm>
        </p:grpSpPr>
        <p:sp>
          <p:nvSpPr>
            <p:cNvPr id="60425" name="Line 8"/>
            <p:cNvSpPr>
              <a:spLocks noChangeShapeType="1"/>
            </p:cNvSpPr>
            <p:nvPr/>
          </p:nvSpPr>
          <p:spPr bwMode="auto">
            <a:xfrm flipV="1">
              <a:off x="4176" y="2208"/>
              <a:ext cx="0" cy="33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0426" name="Line 9"/>
            <p:cNvSpPr>
              <a:spLocks noChangeShapeType="1"/>
            </p:cNvSpPr>
            <p:nvPr/>
          </p:nvSpPr>
          <p:spPr bwMode="auto">
            <a:xfrm flipH="1">
              <a:off x="3648" y="2208"/>
              <a:ext cx="52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0427" name="Line 10"/>
            <p:cNvSpPr>
              <a:spLocks noChangeShapeType="1"/>
            </p:cNvSpPr>
            <p:nvPr/>
          </p:nvSpPr>
          <p:spPr bwMode="auto">
            <a:xfrm flipV="1">
              <a:off x="3648" y="1824"/>
              <a:ext cx="0" cy="384"/>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11" name="Text Box 4"/>
          <p:cNvSpPr txBox="1">
            <a:spLocks noChangeArrowheads="1"/>
          </p:cNvSpPr>
          <p:nvPr/>
        </p:nvSpPr>
        <p:spPr bwMode="auto">
          <a:xfrm>
            <a:off x="516577" y="525780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a:latin typeface="Courier New" pitchFamily="49" charset="0"/>
              </a:rPr>
              <a:t>Output:</a:t>
            </a:r>
          </a:p>
          <a:p>
            <a:pPr eaLnBrk="1" hangingPunct="1">
              <a:spcBef>
                <a:spcPct val="20000"/>
              </a:spcBef>
              <a:spcAft>
                <a:spcPct val="20000"/>
              </a:spcAft>
              <a:buClr>
                <a:schemeClr val="accent2"/>
              </a:buClr>
              <a:buSzPct val="110000"/>
            </a:pPr>
            <a:r>
              <a:rPr lang="en-US" sz="2000" baseline="0" dirty="0" smtClean="0">
                <a:latin typeface="Courier New" pitchFamily="49" charset="0"/>
              </a:rPr>
              <a:t>Your name is </a:t>
            </a:r>
            <a:r>
              <a:rPr lang="en-US" sz="2000" baseline="0" dirty="0" err="1" smtClean="0">
                <a:latin typeface="Courier New" pitchFamily="49" charset="0"/>
              </a:rPr>
              <a:t>Ringo</a:t>
            </a:r>
            <a:r>
              <a:rPr lang="en-US" sz="2000" baseline="0" dirty="0" smtClean="0">
                <a:latin typeface="Courier New" pitchFamily="49" charset="0"/>
              </a:rPr>
              <a:t>.</a:t>
            </a:r>
            <a:endParaRPr lang="en-US" sz="2000" baseline="0" dirty="0">
              <a:latin typeface="Courier New" pitchFamily="49" charset="0"/>
            </a:endParaRPr>
          </a:p>
        </p:txBody>
      </p:sp>
    </p:spTree>
    <p:extLst>
      <p:ext uri="{BB962C8B-B14F-4D97-AF65-F5344CB8AC3E}">
        <p14:creationId xmlns:p14="http://schemas.microsoft.com/office/powerpoint/2010/main" val="3808090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printf</a:t>
            </a:r>
            <a:r>
              <a:rPr lang="en-US" smtClean="0"/>
              <a:t> Method</a:t>
            </a:r>
          </a:p>
        </p:txBody>
      </p:sp>
      <p:sp>
        <p:nvSpPr>
          <p:cNvPr id="61444" name="Rectangle 3"/>
          <p:cNvSpPr>
            <a:spLocks noGrp="1" noChangeArrowheads="1"/>
          </p:cNvSpPr>
          <p:nvPr>
            <p:ph type="body" idx="4294967295"/>
          </p:nvPr>
        </p:nvSpPr>
        <p:spPr/>
        <p:txBody>
          <a:bodyPr/>
          <a:lstStyle/>
          <a:p>
            <a:pPr eaLnBrk="1" hangingPunct="1"/>
            <a:r>
              <a:rPr lang="en-US" dirty="0" smtClean="0"/>
              <a:t>Specifying a field width:</a:t>
            </a:r>
          </a:p>
        </p:txBody>
      </p:sp>
      <p:sp>
        <p:nvSpPr>
          <p:cNvPr id="61445" name="Text Box 4"/>
          <p:cNvSpPr txBox="1">
            <a:spLocks noChangeArrowheads="1"/>
          </p:cNvSpPr>
          <p:nvPr/>
        </p:nvSpPr>
        <p:spPr bwMode="auto">
          <a:xfrm>
            <a:off x="304800" y="2209800"/>
            <a:ext cx="84582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r>
              <a:rPr lang="en-US" sz="2800">
                <a:latin typeface="Courier New" pitchFamily="49" charset="0"/>
              </a:rPr>
              <a:t>int number = 9;</a:t>
            </a:r>
          </a:p>
          <a:p>
            <a:pPr eaLnBrk="1" hangingPunct="1"/>
            <a:r>
              <a:rPr lang="en-US" sz="2800">
                <a:latin typeface="Courier New" pitchFamily="49" charset="0"/>
              </a:rPr>
              <a:t>System.out.printf("The value is %6d\n", number);</a:t>
            </a:r>
          </a:p>
        </p:txBody>
      </p:sp>
      <p:grpSp>
        <p:nvGrpSpPr>
          <p:cNvPr id="61447" name="Group 9"/>
          <p:cNvGrpSpPr>
            <a:grpSpLocks/>
          </p:cNvGrpSpPr>
          <p:nvPr/>
        </p:nvGrpSpPr>
        <p:grpSpPr bwMode="auto">
          <a:xfrm>
            <a:off x="2209800" y="3962400"/>
            <a:ext cx="838200" cy="381000"/>
            <a:chOff x="1152" y="2544"/>
            <a:chExt cx="418" cy="144"/>
          </a:xfrm>
        </p:grpSpPr>
        <p:sp>
          <p:nvSpPr>
            <p:cNvPr id="61456" name="Line 6"/>
            <p:cNvSpPr>
              <a:spLocks noChangeShapeType="1"/>
            </p:cNvSpPr>
            <p:nvPr/>
          </p:nvSpPr>
          <p:spPr bwMode="auto">
            <a:xfrm>
              <a:off x="1152" y="2544"/>
              <a:ext cx="0"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7" name="Line 7"/>
            <p:cNvSpPr>
              <a:spLocks noChangeShapeType="1"/>
            </p:cNvSpPr>
            <p:nvPr/>
          </p:nvSpPr>
          <p:spPr bwMode="auto">
            <a:xfrm>
              <a:off x="1570" y="2544"/>
              <a:ext cx="0"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8" name="Line 8"/>
            <p:cNvSpPr>
              <a:spLocks noChangeShapeType="1"/>
            </p:cNvSpPr>
            <p:nvPr/>
          </p:nvSpPr>
          <p:spPr bwMode="auto">
            <a:xfrm>
              <a:off x="1152" y="2688"/>
              <a:ext cx="41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1448" name="Group 12"/>
          <p:cNvGrpSpPr>
            <a:grpSpLocks/>
          </p:cNvGrpSpPr>
          <p:nvPr/>
        </p:nvGrpSpPr>
        <p:grpSpPr bwMode="auto">
          <a:xfrm>
            <a:off x="2628900" y="4343400"/>
            <a:ext cx="2019300" cy="914400"/>
            <a:chOff x="1536" y="2736"/>
            <a:chExt cx="1392" cy="336"/>
          </a:xfrm>
        </p:grpSpPr>
        <p:sp>
          <p:nvSpPr>
            <p:cNvPr id="61454" name="Line 10"/>
            <p:cNvSpPr>
              <a:spLocks noChangeShapeType="1"/>
            </p:cNvSpPr>
            <p:nvPr/>
          </p:nvSpPr>
          <p:spPr bwMode="auto">
            <a:xfrm>
              <a:off x="1536" y="2736"/>
              <a:ext cx="0" cy="33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5" name="Line 11"/>
            <p:cNvSpPr>
              <a:spLocks noChangeShapeType="1"/>
            </p:cNvSpPr>
            <p:nvPr/>
          </p:nvSpPr>
          <p:spPr bwMode="auto">
            <a:xfrm>
              <a:off x="1536" y="3072"/>
              <a:ext cx="1392"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1449" name="Oval 14"/>
          <p:cNvSpPr>
            <a:spLocks noChangeArrowheads="1"/>
          </p:cNvSpPr>
          <p:nvPr/>
        </p:nvSpPr>
        <p:spPr bwMode="auto">
          <a:xfrm>
            <a:off x="4953000" y="2514600"/>
            <a:ext cx="533400" cy="5334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50" name="Text Box 15"/>
          <p:cNvSpPr txBox="1">
            <a:spLocks noChangeArrowheads="1"/>
          </p:cNvSpPr>
          <p:nvPr/>
        </p:nvSpPr>
        <p:spPr bwMode="auto">
          <a:xfrm>
            <a:off x="4648200" y="4114800"/>
            <a:ext cx="2286000" cy="1930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spcBef>
                <a:spcPct val="50000"/>
              </a:spcBef>
            </a:pPr>
            <a:r>
              <a:rPr lang="en-US" sz="2000" b="1" baseline="0">
                <a:solidFill>
                  <a:srgbClr val="FF3300"/>
                </a:solidFill>
              </a:rPr>
              <a:t>The </a:t>
            </a:r>
            <a:r>
              <a:rPr lang="en-US" sz="2000" b="1" baseline="0">
                <a:solidFill>
                  <a:srgbClr val="FF3300"/>
                </a:solidFill>
                <a:latin typeface="Courier New" pitchFamily="49" charset="0"/>
              </a:rPr>
              <a:t>%6d</a:t>
            </a:r>
            <a:r>
              <a:rPr lang="en-US" sz="2000" b="1" baseline="0">
                <a:solidFill>
                  <a:srgbClr val="FF3300"/>
                </a:solidFill>
              </a:rPr>
              <a:t> format specifier indicates the integer will appear in a field that is 6 spaces wide.</a:t>
            </a:r>
          </a:p>
        </p:txBody>
      </p:sp>
      <p:sp>
        <p:nvSpPr>
          <p:cNvPr id="61451" name="Line 16"/>
          <p:cNvSpPr>
            <a:spLocks noChangeShapeType="1"/>
          </p:cNvSpPr>
          <p:nvPr/>
        </p:nvSpPr>
        <p:spPr bwMode="auto">
          <a:xfrm flipV="1">
            <a:off x="5822950" y="3581400"/>
            <a:ext cx="0" cy="5334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2" name="Line 17"/>
          <p:cNvSpPr>
            <a:spLocks noChangeShapeType="1"/>
          </p:cNvSpPr>
          <p:nvPr/>
        </p:nvSpPr>
        <p:spPr bwMode="auto">
          <a:xfrm flipH="1">
            <a:off x="5213350" y="3581400"/>
            <a:ext cx="60960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3" name="Line 18"/>
          <p:cNvSpPr>
            <a:spLocks noChangeShapeType="1"/>
          </p:cNvSpPr>
          <p:nvPr/>
        </p:nvSpPr>
        <p:spPr bwMode="auto">
          <a:xfrm flipV="1">
            <a:off x="5213350" y="3124200"/>
            <a:ext cx="0" cy="457200"/>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8" name="Text Box 4"/>
          <p:cNvSpPr txBox="1">
            <a:spLocks noChangeArrowheads="1"/>
          </p:cNvSpPr>
          <p:nvPr/>
        </p:nvSpPr>
        <p:spPr bwMode="auto">
          <a:xfrm>
            <a:off x="304799" y="3352800"/>
            <a:ext cx="81157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smtClean="0">
                <a:latin typeface="Courier New" pitchFamily="49" charset="0"/>
              </a:rPr>
              <a:t>Output</a:t>
            </a:r>
            <a:r>
              <a:rPr lang="en-US" sz="2000" baseline="0" dirty="0">
                <a:latin typeface="Courier New" pitchFamily="49" charset="0"/>
              </a:rPr>
              <a:t>:</a:t>
            </a:r>
          </a:p>
          <a:p>
            <a:pPr eaLnBrk="1" hangingPunct="1">
              <a:spcBef>
                <a:spcPct val="20000"/>
              </a:spcBef>
              <a:spcAft>
                <a:spcPct val="20000"/>
              </a:spcAft>
              <a:buClr>
                <a:schemeClr val="accent2"/>
              </a:buClr>
              <a:buSzPct val="110000"/>
            </a:pPr>
            <a:r>
              <a:rPr lang="en-US" sz="2000" baseline="0" dirty="0" smtClean="0">
                <a:latin typeface="Courier New" pitchFamily="49" charset="0"/>
              </a:rPr>
              <a:t>The value is     9.</a:t>
            </a:r>
            <a:endParaRPr lang="en-US" sz="2000" baseline="0" dirty="0">
              <a:latin typeface="Courier New" pitchFamily="49" charset="0"/>
            </a:endParaRPr>
          </a:p>
        </p:txBody>
      </p:sp>
    </p:spTree>
    <p:extLst>
      <p:ext uri="{BB962C8B-B14F-4D97-AF65-F5344CB8AC3E}">
        <p14:creationId xmlns:p14="http://schemas.microsoft.com/office/powerpoint/2010/main" val="2584644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printf</a:t>
            </a:r>
            <a:r>
              <a:rPr lang="en-US" smtClean="0"/>
              <a:t> Method</a:t>
            </a:r>
          </a:p>
        </p:txBody>
      </p:sp>
      <p:sp>
        <p:nvSpPr>
          <p:cNvPr id="62469" name="Rectangle 3"/>
          <p:cNvSpPr>
            <a:spLocks noGrp="1" noChangeArrowheads="1"/>
          </p:cNvSpPr>
          <p:nvPr>
            <p:ph type="body" idx="4294967295"/>
          </p:nvPr>
        </p:nvSpPr>
        <p:spPr/>
        <p:txBody>
          <a:bodyPr/>
          <a:lstStyle/>
          <a:p>
            <a:pPr eaLnBrk="1" hangingPunct="1"/>
            <a:r>
              <a:rPr lang="en-US" smtClean="0"/>
              <a:t>Another example:</a:t>
            </a:r>
          </a:p>
        </p:txBody>
      </p:sp>
      <p:sp>
        <p:nvSpPr>
          <p:cNvPr id="62470" name="Text Box 4"/>
          <p:cNvSpPr txBox="1">
            <a:spLocks noChangeArrowheads="1"/>
          </p:cNvSpPr>
          <p:nvPr/>
        </p:nvSpPr>
        <p:spPr bwMode="auto">
          <a:xfrm>
            <a:off x="304800" y="2209800"/>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r>
              <a:rPr lang="en-US" sz="2000" baseline="0">
                <a:latin typeface="Courier New" pitchFamily="49" charset="0"/>
              </a:rPr>
              <a:t>double number = 9.76891;</a:t>
            </a:r>
          </a:p>
          <a:p>
            <a:pPr eaLnBrk="1" hangingPunct="1"/>
            <a:r>
              <a:rPr lang="en-US" sz="2000" baseline="0">
                <a:latin typeface="Courier New" pitchFamily="49" charset="0"/>
              </a:rPr>
              <a:t>System.out.printf("The value is %6.2f\n", number);</a:t>
            </a:r>
          </a:p>
        </p:txBody>
      </p:sp>
      <p:grpSp>
        <p:nvGrpSpPr>
          <p:cNvPr id="62471" name="Group 6"/>
          <p:cNvGrpSpPr>
            <a:grpSpLocks/>
          </p:cNvGrpSpPr>
          <p:nvPr/>
        </p:nvGrpSpPr>
        <p:grpSpPr bwMode="auto">
          <a:xfrm>
            <a:off x="2057400" y="4114800"/>
            <a:ext cx="838200" cy="304800"/>
            <a:chOff x="1152" y="2544"/>
            <a:chExt cx="418" cy="144"/>
          </a:xfrm>
        </p:grpSpPr>
        <p:sp>
          <p:nvSpPr>
            <p:cNvPr id="62484" name="Line 7"/>
            <p:cNvSpPr>
              <a:spLocks noChangeShapeType="1"/>
            </p:cNvSpPr>
            <p:nvPr/>
          </p:nvSpPr>
          <p:spPr bwMode="auto">
            <a:xfrm>
              <a:off x="1152" y="2544"/>
              <a:ext cx="0"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85" name="Line 8"/>
            <p:cNvSpPr>
              <a:spLocks noChangeShapeType="1"/>
            </p:cNvSpPr>
            <p:nvPr/>
          </p:nvSpPr>
          <p:spPr bwMode="auto">
            <a:xfrm>
              <a:off x="1570" y="2544"/>
              <a:ext cx="0"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86" name="Line 9"/>
            <p:cNvSpPr>
              <a:spLocks noChangeShapeType="1"/>
            </p:cNvSpPr>
            <p:nvPr/>
          </p:nvSpPr>
          <p:spPr bwMode="auto">
            <a:xfrm>
              <a:off x="1152" y="2688"/>
              <a:ext cx="41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2472" name="Group 10"/>
          <p:cNvGrpSpPr>
            <a:grpSpLocks/>
          </p:cNvGrpSpPr>
          <p:nvPr/>
        </p:nvGrpSpPr>
        <p:grpSpPr bwMode="auto">
          <a:xfrm>
            <a:off x="2286000" y="4419600"/>
            <a:ext cx="2362200" cy="914400"/>
            <a:chOff x="1344" y="2736"/>
            <a:chExt cx="1584" cy="336"/>
          </a:xfrm>
        </p:grpSpPr>
        <p:sp>
          <p:nvSpPr>
            <p:cNvPr id="62482" name="Line 11"/>
            <p:cNvSpPr>
              <a:spLocks noChangeShapeType="1"/>
            </p:cNvSpPr>
            <p:nvPr/>
          </p:nvSpPr>
          <p:spPr bwMode="auto">
            <a:xfrm>
              <a:off x="1344" y="2736"/>
              <a:ext cx="0" cy="33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83" name="Line 12"/>
            <p:cNvSpPr>
              <a:spLocks noChangeShapeType="1"/>
            </p:cNvSpPr>
            <p:nvPr/>
          </p:nvSpPr>
          <p:spPr bwMode="auto">
            <a:xfrm>
              <a:off x="1344" y="3072"/>
              <a:ext cx="1584"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2473" name="Text Box 14"/>
          <p:cNvSpPr txBox="1">
            <a:spLocks noChangeArrowheads="1"/>
          </p:cNvSpPr>
          <p:nvPr/>
        </p:nvSpPr>
        <p:spPr bwMode="auto">
          <a:xfrm>
            <a:off x="4648200" y="4114800"/>
            <a:ext cx="3352800" cy="16256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spcBef>
                <a:spcPct val="50000"/>
              </a:spcBef>
            </a:pPr>
            <a:r>
              <a:rPr lang="en-US" sz="2000" b="1" baseline="0">
                <a:solidFill>
                  <a:srgbClr val="FF3300"/>
                </a:solidFill>
              </a:rPr>
              <a:t>The </a:t>
            </a:r>
            <a:r>
              <a:rPr lang="en-US" sz="2000" b="1" baseline="0">
                <a:solidFill>
                  <a:srgbClr val="FF3300"/>
                </a:solidFill>
                <a:latin typeface="Courier New" pitchFamily="49" charset="0"/>
              </a:rPr>
              <a:t>%6.2f</a:t>
            </a:r>
            <a:r>
              <a:rPr lang="en-US" sz="2000" b="1" baseline="0">
                <a:solidFill>
                  <a:srgbClr val="FF3300"/>
                </a:solidFill>
              </a:rPr>
              <a:t> format specifier indicates the number will appear in a field that is 6 spaces wide, and be rounded to 2 decimal places.</a:t>
            </a:r>
          </a:p>
        </p:txBody>
      </p:sp>
      <p:grpSp>
        <p:nvGrpSpPr>
          <p:cNvPr id="62474" name="Group 19"/>
          <p:cNvGrpSpPr>
            <a:grpSpLocks/>
          </p:cNvGrpSpPr>
          <p:nvPr/>
        </p:nvGrpSpPr>
        <p:grpSpPr bwMode="auto">
          <a:xfrm>
            <a:off x="5334000" y="2895600"/>
            <a:ext cx="685800" cy="228600"/>
            <a:chOff x="1152" y="2544"/>
            <a:chExt cx="418" cy="144"/>
          </a:xfrm>
        </p:grpSpPr>
        <p:sp>
          <p:nvSpPr>
            <p:cNvPr id="62479" name="Line 20"/>
            <p:cNvSpPr>
              <a:spLocks noChangeShapeType="1"/>
            </p:cNvSpPr>
            <p:nvPr/>
          </p:nvSpPr>
          <p:spPr bwMode="auto">
            <a:xfrm>
              <a:off x="1152" y="2544"/>
              <a:ext cx="0"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80" name="Line 21"/>
            <p:cNvSpPr>
              <a:spLocks noChangeShapeType="1"/>
            </p:cNvSpPr>
            <p:nvPr/>
          </p:nvSpPr>
          <p:spPr bwMode="auto">
            <a:xfrm>
              <a:off x="1570" y="2544"/>
              <a:ext cx="0"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81" name="Line 22"/>
            <p:cNvSpPr>
              <a:spLocks noChangeShapeType="1"/>
            </p:cNvSpPr>
            <p:nvPr/>
          </p:nvSpPr>
          <p:spPr bwMode="auto">
            <a:xfrm>
              <a:off x="1152" y="2688"/>
              <a:ext cx="41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2475" name="Group 26"/>
          <p:cNvGrpSpPr>
            <a:grpSpLocks/>
          </p:cNvGrpSpPr>
          <p:nvPr/>
        </p:nvGrpSpPr>
        <p:grpSpPr bwMode="auto">
          <a:xfrm>
            <a:off x="5638800" y="3124200"/>
            <a:ext cx="685800" cy="990600"/>
            <a:chOff x="3552" y="1968"/>
            <a:chExt cx="432" cy="624"/>
          </a:xfrm>
        </p:grpSpPr>
        <p:sp>
          <p:nvSpPr>
            <p:cNvPr id="62476" name="Line 23"/>
            <p:cNvSpPr>
              <a:spLocks noChangeShapeType="1"/>
            </p:cNvSpPr>
            <p:nvPr/>
          </p:nvSpPr>
          <p:spPr bwMode="auto">
            <a:xfrm>
              <a:off x="3552" y="1968"/>
              <a:ext cx="0" cy="33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77" name="Line 24"/>
            <p:cNvSpPr>
              <a:spLocks noChangeShapeType="1"/>
            </p:cNvSpPr>
            <p:nvPr/>
          </p:nvSpPr>
          <p:spPr bwMode="auto">
            <a:xfrm>
              <a:off x="3552" y="2304"/>
              <a:ext cx="432"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78" name="Line 25"/>
            <p:cNvSpPr>
              <a:spLocks noChangeShapeType="1"/>
            </p:cNvSpPr>
            <p:nvPr/>
          </p:nvSpPr>
          <p:spPr bwMode="auto">
            <a:xfrm>
              <a:off x="3984" y="2304"/>
              <a:ext cx="0" cy="28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2" name="Text Box 4"/>
          <p:cNvSpPr txBox="1">
            <a:spLocks noChangeArrowheads="1"/>
          </p:cNvSpPr>
          <p:nvPr/>
        </p:nvSpPr>
        <p:spPr bwMode="auto">
          <a:xfrm>
            <a:off x="152400" y="3352800"/>
            <a:ext cx="81157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eaLnBrk="1" hangingPunct="1">
              <a:spcBef>
                <a:spcPct val="20000"/>
              </a:spcBef>
              <a:spcAft>
                <a:spcPct val="20000"/>
              </a:spcAft>
              <a:buClr>
                <a:schemeClr val="accent2"/>
              </a:buClr>
              <a:buSzPct val="110000"/>
            </a:pPr>
            <a:r>
              <a:rPr lang="en-US" sz="2000" baseline="0" dirty="0" smtClean="0">
                <a:latin typeface="Courier New" pitchFamily="49" charset="0"/>
              </a:rPr>
              <a:t>Output</a:t>
            </a:r>
            <a:r>
              <a:rPr lang="en-US" sz="2000" baseline="0" dirty="0">
                <a:latin typeface="Courier New" pitchFamily="49" charset="0"/>
              </a:rPr>
              <a:t>:</a:t>
            </a:r>
          </a:p>
          <a:p>
            <a:pPr eaLnBrk="1" hangingPunct="1">
              <a:spcBef>
                <a:spcPct val="20000"/>
              </a:spcBef>
              <a:spcAft>
                <a:spcPct val="20000"/>
              </a:spcAft>
              <a:buClr>
                <a:schemeClr val="accent2"/>
              </a:buClr>
              <a:buSzPct val="110000"/>
            </a:pPr>
            <a:r>
              <a:rPr lang="en-US" sz="2000" baseline="0" dirty="0" smtClean="0">
                <a:latin typeface="Courier New" pitchFamily="49" charset="0"/>
              </a:rPr>
              <a:t>The value is  9.77</a:t>
            </a:r>
            <a:endParaRPr lang="en-US" sz="2000" baseline="0" dirty="0">
              <a:latin typeface="Courier New" pitchFamily="49" charset="0"/>
            </a:endParaRPr>
          </a:p>
        </p:txBody>
      </p:sp>
    </p:spTree>
    <p:extLst>
      <p:ext uri="{BB962C8B-B14F-4D97-AF65-F5344CB8AC3E}">
        <p14:creationId xmlns:p14="http://schemas.microsoft.com/office/powerpoint/2010/main" val="734724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21325"/>
          </a:xfrm>
        </p:spPr>
        <p:txBody>
          <a:bodyPr>
            <a:noAutofit/>
          </a:bodyPr>
          <a:lstStyle/>
          <a:p>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This program demonstrates how to use the </a:t>
            </a:r>
            <a:r>
              <a:rPr lang="en-US" sz="1800" dirty="0" err="1">
                <a:latin typeface="Courier New" pitchFamily="49" charset="0"/>
                <a:cs typeface="Courier New" pitchFamily="49" charset="0"/>
              </a:rPr>
              <a:t>System.out.printf</a:t>
            </a: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method to format a number as currency.</a:t>
            </a:r>
            <a:br>
              <a:rPr lang="en-US" sz="1800" dirty="0">
                <a:latin typeface="Courier New" pitchFamily="49" charset="0"/>
                <a:cs typeface="Courier New" pitchFamily="49" charset="0"/>
              </a:rPr>
            </a:b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public class </a:t>
            </a:r>
            <a:r>
              <a:rPr lang="en-US" sz="1800" dirty="0" err="1">
                <a:latin typeface="Courier New" pitchFamily="49" charset="0"/>
                <a:cs typeface="Courier New" pitchFamily="49" charset="0"/>
              </a:rPr>
              <a:t>CurrencyFormat</a:t>
            </a: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public static void main(String[] </a:t>
            </a:r>
            <a:r>
              <a:rPr lang="en-US" sz="1800" dirty="0" err="1">
                <a:latin typeface="Courier New" pitchFamily="49" charset="0"/>
                <a:cs typeface="Courier New" pitchFamily="49" charset="0"/>
              </a:rPr>
              <a:t>args</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double </a:t>
            </a:r>
            <a:r>
              <a:rPr lang="en-US" sz="1800" dirty="0" err="1">
                <a:latin typeface="Courier New" pitchFamily="49" charset="0"/>
                <a:cs typeface="Courier New" pitchFamily="49" charset="0"/>
              </a:rPr>
              <a:t>monthlyPay</a:t>
            </a:r>
            <a:r>
              <a:rPr lang="en-US" sz="1800" dirty="0">
                <a:latin typeface="Courier New" pitchFamily="49" charset="0"/>
                <a:cs typeface="Courier New" pitchFamily="49" charset="0"/>
              </a:rPr>
              <a:t> = 5000.0;</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double </a:t>
            </a:r>
            <a:r>
              <a:rPr lang="en-US" sz="1800" dirty="0" err="1">
                <a:latin typeface="Courier New" pitchFamily="49" charset="0"/>
                <a:cs typeface="Courier New" pitchFamily="49" charset="0"/>
              </a:rPr>
              <a:t>annualPay</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monthlyPay</a:t>
            </a:r>
            <a:r>
              <a:rPr lang="en-US" sz="1800" dirty="0">
                <a:latin typeface="Courier New" pitchFamily="49" charset="0"/>
                <a:cs typeface="Courier New" pitchFamily="49" charset="0"/>
              </a:rPr>
              <a:t> * 12;</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System.out.printf</a:t>
            </a:r>
            <a:r>
              <a:rPr lang="en-US" sz="1800" dirty="0">
                <a:latin typeface="Courier New" pitchFamily="49" charset="0"/>
                <a:cs typeface="Courier New" pitchFamily="49" charset="0"/>
              </a:rPr>
              <a:t>("Your annual pay is $%,.2f\n", </a:t>
            </a:r>
            <a:r>
              <a:rPr lang="en-US" sz="1800" dirty="0" err="1">
                <a:latin typeface="Courier New" pitchFamily="49" charset="0"/>
                <a:cs typeface="Courier New" pitchFamily="49" charset="0"/>
              </a:rPr>
              <a:t>annualPay</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19</a:t>
            </a:fld>
            <a:endParaRPr lang="en-US" altLang="en-US"/>
          </a:p>
        </p:txBody>
      </p:sp>
    </p:spTree>
    <p:extLst>
      <p:ext uri="{BB962C8B-B14F-4D97-AF65-F5344CB8AC3E}">
        <p14:creationId xmlns:p14="http://schemas.microsoft.com/office/powerpoint/2010/main" val="2972513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noAutofit/>
          </a:bodyPr>
          <a:lstStyle/>
          <a:p>
            <a:r>
              <a:rPr lang="en-US" sz="2400" dirty="0" smtClean="0"/>
              <a:t>What is wrong with the following switch statement?</a:t>
            </a:r>
            <a:endParaRPr lang="en-US" sz="24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r>
              <a:rPr lang="en-US" sz="1900" dirty="0" smtClean="0">
                <a:latin typeface="Courier New" pitchFamily="49" charset="0"/>
                <a:cs typeface="Courier New" pitchFamily="49" charset="0"/>
              </a:rPr>
              <a:t>switch(temp)</a:t>
            </a:r>
          </a:p>
          <a:p>
            <a:pPr>
              <a:buNone/>
            </a:pPr>
            <a:r>
              <a:rPr lang="en-US" sz="1900" dirty="0" smtClean="0">
                <a:latin typeface="Courier New" pitchFamily="49" charset="0"/>
                <a:cs typeface="Courier New" pitchFamily="49" charset="0"/>
              </a:rPr>
              <a:t> {</a:t>
            </a:r>
          </a:p>
          <a:p>
            <a:pPr>
              <a:buNone/>
            </a:pPr>
            <a:r>
              <a:rPr lang="en-US" sz="1900" dirty="0" smtClean="0">
                <a:latin typeface="Courier New" pitchFamily="49" charset="0"/>
                <a:cs typeface="Courier New" pitchFamily="49" charset="0"/>
              </a:rPr>
              <a:t>	 case temp&lt;0:</a:t>
            </a:r>
          </a:p>
          <a:p>
            <a:pPr>
              <a:buNone/>
            </a:pPr>
            <a:r>
              <a:rPr lang="en-US" sz="1900" dirty="0" smtClean="0">
                <a:latin typeface="Courier New" pitchFamily="49" charset="0"/>
                <a:cs typeface="Courier New" pitchFamily="49" charset="0"/>
              </a:rPr>
              <a:t>		System.out.println(“Temp is negative!”);</a:t>
            </a:r>
          </a:p>
          <a:p>
            <a:pPr>
              <a:buNone/>
            </a:pPr>
            <a:r>
              <a:rPr lang="en-US" sz="1900" dirty="0" smtClean="0">
                <a:latin typeface="Courier New" pitchFamily="49" charset="0"/>
                <a:cs typeface="Courier New" pitchFamily="49" charset="0"/>
              </a:rPr>
              <a:t>		break;</a:t>
            </a:r>
          </a:p>
          <a:p>
            <a:pPr>
              <a:buNone/>
            </a:pPr>
            <a:r>
              <a:rPr lang="en-US" sz="1900" dirty="0" smtClean="0"/>
              <a:t>       </a:t>
            </a:r>
            <a:r>
              <a:rPr lang="en-US" sz="1900" dirty="0" smtClean="0">
                <a:latin typeface="Courier New" pitchFamily="49" charset="0"/>
                <a:cs typeface="Courier New" pitchFamily="49" charset="0"/>
              </a:rPr>
              <a:t>case temp=0:</a:t>
            </a:r>
          </a:p>
          <a:p>
            <a:pPr>
              <a:buNone/>
            </a:pPr>
            <a:r>
              <a:rPr lang="en-US" sz="1900" dirty="0" smtClean="0">
                <a:latin typeface="Courier New" pitchFamily="49" charset="0"/>
                <a:cs typeface="Courier New" pitchFamily="49" charset="0"/>
              </a:rPr>
              <a:t>		System.out.println(“Temp is zero!”);</a:t>
            </a:r>
          </a:p>
          <a:p>
            <a:pPr>
              <a:buNone/>
            </a:pPr>
            <a:r>
              <a:rPr lang="en-US" sz="1900" dirty="0" smtClean="0">
                <a:latin typeface="Courier New" pitchFamily="49" charset="0"/>
                <a:cs typeface="Courier New" pitchFamily="49" charset="0"/>
              </a:rPr>
              <a:t>		break;</a:t>
            </a:r>
          </a:p>
          <a:p>
            <a:pPr>
              <a:buNone/>
            </a:pPr>
            <a:r>
              <a:rPr lang="en-US" sz="1900" dirty="0" smtClean="0">
                <a:latin typeface="Courier New" pitchFamily="49" charset="0"/>
                <a:cs typeface="Courier New" pitchFamily="49" charset="0"/>
              </a:rPr>
              <a:t>	 case temp&gt;0:</a:t>
            </a:r>
          </a:p>
          <a:p>
            <a:pPr>
              <a:buNone/>
            </a:pPr>
            <a:r>
              <a:rPr lang="en-US" sz="1900" dirty="0" smtClean="0">
                <a:latin typeface="Courier New" pitchFamily="49" charset="0"/>
                <a:cs typeface="Courier New" pitchFamily="49" charset="0"/>
              </a:rPr>
              <a:t>		System.out.println(“Temp is positive!”);</a:t>
            </a:r>
          </a:p>
          <a:p>
            <a:pPr>
              <a:buNone/>
            </a:pPr>
            <a:r>
              <a:rPr lang="en-US" sz="1900" dirty="0" smtClean="0">
                <a:latin typeface="Courier New" pitchFamily="49" charset="0"/>
                <a:cs typeface="Courier New" pitchFamily="49" charset="0"/>
              </a:rPr>
              <a:t>		break;</a:t>
            </a:r>
          </a:p>
          <a:p>
            <a:pPr>
              <a:buNone/>
            </a:pPr>
            <a:r>
              <a:rPr lang="en-US" sz="1900" dirty="0" smtClean="0">
                <a:latin typeface="Courier New" pitchFamily="49" charset="0"/>
                <a:cs typeface="Courier New" pitchFamily="49" charset="0"/>
              </a:rPr>
              <a:t>	}</a:t>
            </a: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a:t>
            </a:fld>
            <a:endParaRPr lang="en-US" altLang="en-US" dirty="0"/>
          </a:p>
        </p:txBody>
      </p:sp>
    </p:spTree>
    <p:extLst>
      <p:ext uri="{BB962C8B-B14F-4D97-AF65-F5344CB8AC3E}">
        <p14:creationId xmlns:p14="http://schemas.microsoft.com/office/powerpoint/2010/main" val="1245117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6125"/>
          </a:xfrm>
        </p:spPr>
        <p:txBody>
          <a:bodyPr>
            <a:noAutofit/>
          </a:bodyPr>
          <a:lstStyle/>
          <a:p>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This program displays a variety </a:t>
            </a:r>
            <a:r>
              <a:rPr lang="en-US" sz="1400" dirty="0" smtClean="0">
                <a:latin typeface="Courier New" pitchFamily="49" charset="0"/>
                <a:cs typeface="Courier New" pitchFamily="49" charset="0"/>
              </a:rPr>
              <a:t>of</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floating-point </a:t>
            </a:r>
            <a:r>
              <a:rPr lang="en-US" sz="1400" dirty="0">
                <a:latin typeface="Courier New" pitchFamily="49" charset="0"/>
                <a:cs typeface="Courier New" pitchFamily="49" charset="0"/>
              </a:rPr>
              <a:t>numbers in a column</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with their decimal points aligned.</a:t>
            </a:r>
            <a:br>
              <a:rPr lang="en-US" sz="1400" dirty="0">
                <a:latin typeface="Courier New" pitchFamily="49" charset="0"/>
                <a:cs typeface="Courier New" pitchFamily="49" charset="0"/>
              </a:rPr>
            </a:b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public class Columns</a:t>
            </a:r>
            <a:br>
              <a:rPr lang="en-US" sz="1400" dirty="0">
                <a:latin typeface="Courier New" pitchFamily="49" charset="0"/>
                <a:cs typeface="Courier New" pitchFamily="49" charset="0"/>
              </a:rPr>
            </a:b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 Declare a variety of double variables.</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double num1 = 127.899;</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double num2 = 3465.148;</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double num3 = 3.776;</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double num4 = 264.821;</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double num5 = 88.081;</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double num6 = 1799.999;</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 Display each variable in a field of</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 8 spaces with 2 decimal places.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System.out.printf</a:t>
            </a:r>
            <a:r>
              <a:rPr lang="en-US" sz="1400" dirty="0">
                <a:latin typeface="Courier New" pitchFamily="49" charset="0"/>
                <a:cs typeface="Courier New" pitchFamily="49" charset="0"/>
              </a:rPr>
              <a:t>("%8.2f\n", num1);</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System.out.printf</a:t>
            </a:r>
            <a:r>
              <a:rPr lang="en-US" sz="1400" dirty="0">
                <a:latin typeface="Courier New" pitchFamily="49" charset="0"/>
                <a:cs typeface="Courier New" pitchFamily="49" charset="0"/>
              </a:rPr>
              <a:t>("%8.2f\n", num2);</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System.out.printf</a:t>
            </a:r>
            <a:r>
              <a:rPr lang="en-US" sz="1400" dirty="0">
                <a:latin typeface="Courier New" pitchFamily="49" charset="0"/>
                <a:cs typeface="Courier New" pitchFamily="49" charset="0"/>
              </a:rPr>
              <a:t>("%8.2f\n", num3);</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System.out.printf</a:t>
            </a:r>
            <a:r>
              <a:rPr lang="en-US" sz="1400" dirty="0">
                <a:latin typeface="Courier New" pitchFamily="49" charset="0"/>
                <a:cs typeface="Courier New" pitchFamily="49" charset="0"/>
              </a:rPr>
              <a:t>("%8.2f\n", num4);</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System.out.printf</a:t>
            </a:r>
            <a:r>
              <a:rPr lang="en-US" sz="1400" dirty="0">
                <a:latin typeface="Courier New" pitchFamily="49" charset="0"/>
                <a:cs typeface="Courier New" pitchFamily="49" charset="0"/>
              </a:rPr>
              <a:t>("%8.2f\n", num5);</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System.out.printf</a:t>
            </a:r>
            <a:r>
              <a:rPr lang="en-US" sz="1400" dirty="0">
                <a:latin typeface="Courier New" pitchFamily="49" charset="0"/>
                <a:cs typeface="Courier New" pitchFamily="49" charset="0"/>
              </a:rPr>
              <a:t>("%8.2f\n", num6);</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20</a:t>
            </a:fld>
            <a:endParaRPr lang="en-US" altLang="en-US"/>
          </a:p>
        </p:txBody>
      </p:sp>
    </p:spTree>
    <p:extLst>
      <p:ext uri="{BB962C8B-B14F-4D97-AF65-F5344CB8AC3E}">
        <p14:creationId xmlns:p14="http://schemas.microsoft.com/office/powerpoint/2010/main" val="2712058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57200" y="1600200"/>
            <a:ext cx="8229600" cy="4495800"/>
          </a:xfrm>
        </p:spPr>
        <p:txBody>
          <a:bodyPr>
            <a:normAutofit lnSpcReduction="10000"/>
          </a:bodyPr>
          <a:lstStyle/>
          <a:p>
            <a:r>
              <a:rPr lang="en-US" sz="2200" dirty="0" smtClean="0"/>
              <a:t>An internet service provider has three different subscription packages for its customers:</a:t>
            </a:r>
          </a:p>
          <a:p>
            <a:pPr lvl="1"/>
            <a:r>
              <a:rPr lang="en-US" sz="2200" dirty="0" smtClean="0"/>
              <a:t>Package A: for $9.95 per month 10 hours of access are provided. Additional hours are $2.00 per hour.</a:t>
            </a:r>
          </a:p>
          <a:p>
            <a:pPr lvl="1"/>
            <a:r>
              <a:rPr lang="en-US" sz="2200" dirty="0" smtClean="0"/>
              <a:t>Package B: for $13.95 per month 20 hours of access are provided. Additional hours are $1.00 per hour.</a:t>
            </a:r>
          </a:p>
          <a:p>
            <a:pPr lvl="1"/>
            <a:r>
              <a:rPr lang="en-US" sz="2200" dirty="0" smtClean="0"/>
              <a:t>Package C: for $19.95 per month unlimited access is provided.</a:t>
            </a:r>
          </a:p>
          <a:p>
            <a:pPr lvl="1">
              <a:buNone/>
            </a:pPr>
            <a:r>
              <a:rPr lang="en-US" sz="2200" dirty="0" smtClean="0"/>
              <a:t>Write a program that calculated a customer’s monthly bill. It should ask the user to enter the letter of the package the customer has purchased (A, B, or C) and the number of hours that were used.  It should then display the total charge.</a:t>
            </a: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21</a:t>
            </a:fld>
            <a:endParaRPr lang="en-US" altLang="en-US" dirty="0"/>
          </a:p>
        </p:txBody>
      </p:sp>
    </p:spTree>
    <p:extLst>
      <p:ext uri="{BB962C8B-B14F-4D97-AF65-F5344CB8AC3E}">
        <p14:creationId xmlns:p14="http://schemas.microsoft.com/office/powerpoint/2010/main" val="2646205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a:xfrm>
            <a:off x="533400" y="1524000"/>
            <a:ext cx="8229600" cy="4530725"/>
          </a:xfrm>
        </p:spPr>
        <p:txBody>
          <a:bodyPr>
            <a:normAutofit fontScale="92500"/>
          </a:bodyPr>
          <a:lstStyle/>
          <a:p>
            <a:r>
              <a:rPr lang="en-US" dirty="0" smtClean="0"/>
              <a:t>Assume that the double variable number holds the value 0.179. How would you format it to display the number as .18?</a:t>
            </a:r>
          </a:p>
          <a:p>
            <a:r>
              <a:rPr lang="en-US" dirty="0"/>
              <a:t>Assume that the double variable number holds the value 456.6329. How would you format it to display the number as 00456.633</a:t>
            </a:r>
            <a:r>
              <a:rPr lang="en-US" dirty="0" smtClean="0"/>
              <a:t>?</a:t>
            </a:r>
          </a:p>
          <a:p>
            <a:r>
              <a:rPr lang="en-US" dirty="0"/>
              <a:t>Assume that the double variable number holds the value 7634869.1. How would you format it to display the number as 7,634,869.10?</a:t>
            </a:r>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22</a:t>
            </a:fld>
            <a:endParaRPr lang="en-US" altLang="en-US" dirty="0"/>
          </a:p>
        </p:txBody>
      </p:sp>
    </p:spTree>
    <p:extLst>
      <p:ext uri="{BB962C8B-B14F-4D97-AF65-F5344CB8AC3E}">
        <p14:creationId xmlns:p14="http://schemas.microsoft.com/office/powerpoint/2010/main" val="303094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normAutofit/>
          </a:bodyPr>
          <a:lstStyle/>
          <a:p>
            <a:r>
              <a:rPr lang="en-US" sz="2400" dirty="0" smtClean="0"/>
              <a:t>Write a program that asks the user to enter the number of calories and fat grams in a food item. The program should display the percentage of the calories that come from fat. One gram of fat has 9 calories, therefore:</a:t>
            </a:r>
          </a:p>
          <a:p>
            <a:pPr>
              <a:buNone/>
            </a:pPr>
            <a:r>
              <a:rPr lang="en-US" sz="2400" dirty="0" smtClean="0">
                <a:latin typeface="Courier New" pitchFamily="49" charset="0"/>
                <a:cs typeface="Courier New" pitchFamily="49" charset="0"/>
              </a:rPr>
              <a:t>   calories from fat = fat gram *9;</a:t>
            </a:r>
          </a:p>
          <a:p>
            <a:pPr>
              <a:buNone/>
            </a:pPr>
            <a:r>
              <a:rPr lang="en-US" sz="2400" dirty="0" smtClean="0"/>
              <a:t>   The percentage of calories from fat can be calculated as follows:</a:t>
            </a:r>
          </a:p>
          <a:p>
            <a:pPr>
              <a:buNone/>
            </a:pPr>
            <a:r>
              <a:rPr lang="en-US" sz="2400" dirty="0" smtClean="0"/>
              <a:t>	</a:t>
            </a:r>
            <a:r>
              <a:rPr lang="en-US" sz="2400" dirty="0" smtClean="0">
                <a:latin typeface="Courier New" pitchFamily="49" charset="0"/>
                <a:cs typeface="Courier New" pitchFamily="49" charset="0"/>
              </a:rPr>
              <a:t>calories from fat / total calories</a:t>
            </a:r>
          </a:p>
          <a:p>
            <a:pPr>
              <a:buNone/>
            </a:pPr>
            <a:r>
              <a:rPr lang="en-US" sz="2400" dirty="0" smtClean="0"/>
              <a:t>   If the calories from fat are less than 30% of total calories of the food, it should also display a message indicating the food is low in fat.</a:t>
            </a:r>
            <a:endParaRPr lang="en-US" sz="24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23</a:t>
            </a:fld>
            <a:endParaRPr lang="en-US" altLang="en-US" dirty="0"/>
          </a:p>
        </p:txBody>
      </p:sp>
    </p:spTree>
    <p:extLst>
      <p:ext uri="{BB962C8B-B14F-4D97-AF65-F5344CB8AC3E}">
        <p14:creationId xmlns:p14="http://schemas.microsoft.com/office/powerpoint/2010/main" val="177677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Checkpoint</a:t>
            </a:r>
          </a:p>
        </p:txBody>
      </p:sp>
      <p:sp>
        <p:nvSpPr>
          <p:cNvPr id="12291" name="Content Placeholder 2"/>
          <p:cNvSpPr>
            <a:spLocks noGrp="1"/>
          </p:cNvSpPr>
          <p:nvPr>
            <p:ph idx="1"/>
          </p:nvPr>
        </p:nvSpPr>
        <p:spPr/>
        <p:txBody>
          <a:bodyPr/>
          <a:lstStyle/>
          <a:p>
            <a:pPr eaLnBrk="1" hangingPunct="1">
              <a:buFont typeface="Wingdings" pitchFamily="2" charset="2"/>
              <a:buNone/>
            </a:pPr>
            <a:r>
              <a:rPr lang="en-US" sz="2400" dirty="0" smtClean="0"/>
              <a:t>What would be the value of x after the following statements were executed?</a:t>
            </a:r>
            <a:endParaRPr lang="en-US" sz="1800" dirty="0" smtClean="0"/>
          </a:p>
          <a:p>
            <a:pPr eaLnBrk="1" hangingPunct="1">
              <a:buFont typeface="Wingdings" pitchFamily="2" charset="2"/>
              <a:buNone/>
            </a:pPr>
            <a:r>
              <a:rPr lang="en-US" sz="1800" dirty="0" smtClean="0"/>
              <a:t> </a:t>
            </a:r>
            <a:r>
              <a:rPr lang="en-US" sz="1800" dirty="0" smtClean="0">
                <a:latin typeface="Courier New" pitchFamily="49" charset="0"/>
                <a:cs typeface="Courier New" pitchFamily="49" charset="0"/>
              </a:rPr>
              <a:t>	</a:t>
            </a:r>
          </a:p>
          <a:p>
            <a:pPr eaLnBrk="1" hangingPunct="1">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x = 10;</a:t>
            </a:r>
          </a:p>
          <a:p>
            <a:pPr eaLnBrk="1" hangingPunct="1">
              <a:buFont typeface="Wingdings" pitchFamily="2" charset="2"/>
              <a:buNone/>
            </a:pPr>
            <a:r>
              <a:rPr lang="en-US" sz="1800" dirty="0" smtClean="0">
                <a:latin typeface="Courier New" pitchFamily="49" charset="0"/>
                <a:cs typeface="Courier New" pitchFamily="49" charset="0"/>
              </a:rPr>
              <a:t>	switch (x)</a:t>
            </a:r>
          </a:p>
          <a:p>
            <a:pPr eaLnBrk="1" hangingPunct="1">
              <a:buFont typeface="Wingdings" pitchFamily="2" charset="2"/>
              <a:buNone/>
            </a:pPr>
            <a:r>
              <a:rPr lang="en-US" sz="1800" dirty="0" smtClean="0">
                <a:latin typeface="Courier New" pitchFamily="49" charset="0"/>
                <a:cs typeface="Courier New" pitchFamily="49" charset="0"/>
              </a:rPr>
              <a:t>	{</a:t>
            </a:r>
          </a:p>
          <a:p>
            <a:pPr eaLnBrk="1" hangingPunct="1">
              <a:buFont typeface="Wingdings" pitchFamily="2" charset="2"/>
              <a:buNone/>
            </a:pPr>
            <a:r>
              <a:rPr lang="en-US" sz="1800" dirty="0" smtClean="0">
                <a:latin typeface="Courier New" pitchFamily="49" charset="0"/>
                <a:cs typeface="Courier New" pitchFamily="49" charset="0"/>
              </a:rPr>
              <a:t>	 case 10:  x += 15;</a:t>
            </a:r>
          </a:p>
          <a:p>
            <a:pPr eaLnBrk="1" hangingPunct="1">
              <a:buFont typeface="Wingdings" pitchFamily="2" charset="2"/>
              <a:buNone/>
            </a:pPr>
            <a:r>
              <a:rPr lang="en-US" sz="1800" dirty="0" smtClean="0">
                <a:latin typeface="Courier New" pitchFamily="49" charset="0"/>
                <a:cs typeface="Courier New" pitchFamily="49" charset="0"/>
              </a:rPr>
              <a:t>	 case 12:  x -= 5;</a:t>
            </a:r>
          </a:p>
          <a:p>
            <a:pPr eaLnBrk="1" hangingPunct="1">
              <a:buFont typeface="Wingdings" pitchFamily="2" charset="2"/>
              <a:buNone/>
            </a:pPr>
            <a:r>
              <a:rPr lang="en-US" sz="1800" dirty="0" smtClean="0">
                <a:latin typeface="Courier New" pitchFamily="49" charset="0"/>
                <a:cs typeface="Courier New" pitchFamily="49" charset="0"/>
              </a:rPr>
              <a:t>		      break;</a:t>
            </a:r>
          </a:p>
          <a:p>
            <a:pPr eaLnBrk="1" hangingPunct="1">
              <a:buFont typeface="Wingdings" pitchFamily="2" charset="2"/>
              <a:buNone/>
            </a:pPr>
            <a:r>
              <a:rPr lang="en-US" sz="1800" dirty="0" smtClean="0">
                <a:latin typeface="Courier New" pitchFamily="49" charset="0"/>
                <a:cs typeface="Courier New" pitchFamily="49" charset="0"/>
              </a:rPr>
              <a:t>  	 default:	x *= 3;</a:t>
            </a:r>
          </a:p>
          <a:p>
            <a:pPr eaLnBrk="1" hangingPunct="1">
              <a:buFont typeface="Wingdings" pitchFamily="2" charset="2"/>
              <a:buNone/>
            </a:pPr>
            <a:r>
              <a:rPr lang="en-US" sz="1800" dirty="0" smtClean="0">
                <a:latin typeface="Courier New" pitchFamily="49" charset="0"/>
                <a:cs typeface="Courier New" pitchFamily="49" charset="0"/>
              </a:rPr>
              <a:t>	}</a:t>
            </a:r>
          </a:p>
          <a:p>
            <a:pPr eaLnBrk="1" hangingPunct="1">
              <a:buFont typeface="Wingdings" pitchFamily="2" charset="2"/>
              <a:buNone/>
            </a:pPr>
            <a:r>
              <a:rPr lang="en-US" sz="1800" dirty="0" smtClean="0">
                <a:latin typeface="Courier New" pitchFamily="49" charset="0"/>
                <a:cs typeface="Courier New" pitchFamily="49" charset="0"/>
              </a:rPr>
              <a:t> </a:t>
            </a:r>
          </a:p>
          <a:p>
            <a:pPr eaLnBrk="1" hangingPunct="1">
              <a:buFont typeface="Wingdings" pitchFamily="2" charset="2"/>
              <a:buNone/>
            </a:pPr>
            <a:endParaRPr lang="en-US" sz="1800" dirty="0" smtClean="0"/>
          </a:p>
          <a:p>
            <a:pPr eaLnBrk="1" hangingPunct="1"/>
            <a:endParaRPr lang="en-US" sz="1800" dirty="0" smtClean="0"/>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C7E0B5-EA69-45A8-95CF-1DA7883B6F81}" type="slidenum">
              <a:rPr lang="en-US" altLang="en-US" smtClean="0">
                <a:latin typeface="Garamond" pitchFamily="18" charset="0"/>
              </a:rPr>
              <a:pPr eaLnBrk="1" hangingPunct="1"/>
              <a:t>3</a:t>
            </a:fld>
            <a:endParaRPr lang="en-US" altLang="en-US" smtClean="0">
              <a:latin typeface="Garamond" pitchFamily="18" charset="0"/>
            </a:endParaRPr>
          </a:p>
        </p:txBody>
      </p:sp>
    </p:spTree>
    <p:extLst>
      <p:ext uri="{BB962C8B-B14F-4D97-AF65-F5344CB8AC3E}">
        <p14:creationId xmlns:p14="http://schemas.microsoft.com/office/powerpoint/2010/main" val="2739489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p:txBody>
          <a:bodyPr/>
          <a:lstStyle/>
          <a:p>
            <a:pPr eaLnBrk="1" hangingPunct="1"/>
            <a:r>
              <a:rPr lang="en-US" dirty="0" smtClean="0"/>
              <a:t>The </a:t>
            </a:r>
            <a:r>
              <a:rPr lang="en-US" dirty="0" err="1" smtClean="0">
                <a:latin typeface="Courier New" pitchFamily="49" charset="0"/>
              </a:rPr>
              <a:t>printf</a:t>
            </a:r>
            <a:r>
              <a:rPr lang="en-US" dirty="0" smtClean="0"/>
              <a:t> Method</a:t>
            </a:r>
          </a:p>
        </p:txBody>
      </p:sp>
      <p:sp>
        <p:nvSpPr>
          <p:cNvPr id="49156" name="Rectangle 3"/>
          <p:cNvSpPr>
            <a:spLocks noGrp="1" noChangeArrowheads="1"/>
          </p:cNvSpPr>
          <p:nvPr>
            <p:ph type="body" idx="4294967295"/>
          </p:nvPr>
        </p:nvSpPr>
        <p:spPr/>
        <p:txBody>
          <a:bodyPr/>
          <a:lstStyle/>
          <a:p>
            <a:pPr eaLnBrk="1" hangingPunct="1"/>
            <a:r>
              <a:rPr lang="en-US" dirty="0" smtClean="0"/>
              <a:t>You can also use the </a:t>
            </a:r>
            <a:r>
              <a:rPr lang="en-US" dirty="0" err="1" smtClean="0">
                <a:latin typeface="Courier New" pitchFamily="49" charset="0"/>
              </a:rPr>
              <a:t>System.out.printf</a:t>
            </a:r>
            <a:r>
              <a:rPr lang="en-US" dirty="0" smtClean="0"/>
              <a:t> method to perform formatted console output.</a:t>
            </a:r>
          </a:p>
          <a:p>
            <a:pPr eaLnBrk="1" hangingPunct="1"/>
            <a:r>
              <a:rPr lang="en-US" dirty="0" smtClean="0"/>
              <a:t>The general format of the method is:</a:t>
            </a:r>
            <a:br>
              <a:rPr lang="en-US" dirty="0" smtClean="0"/>
            </a:br>
            <a:r>
              <a:rPr lang="en-US" dirty="0" smtClean="0"/>
              <a:t/>
            </a:r>
            <a:br>
              <a:rPr lang="en-US" dirty="0" smtClean="0"/>
            </a:br>
            <a:r>
              <a:rPr lang="en-US" sz="2000" dirty="0" err="1" smtClean="0">
                <a:latin typeface="Courier New" pitchFamily="49" charset="0"/>
              </a:rPr>
              <a:t>System.out.printf</a:t>
            </a:r>
            <a:r>
              <a:rPr lang="en-US" sz="2000" dirty="0" smtClean="0">
                <a:latin typeface="Courier New" pitchFamily="49" charset="0"/>
              </a:rPr>
              <a:t>(</a:t>
            </a:r>
            <a:r>
              <a:rPr lang="en-US" sz="2000" i="1" dirty="0" err="1" smtClean="0">
                <a:latin typeface="Courier New" pitchFamily="49" charset="0"/>
              </a:rPr>
              <a:t>FormatString</a:t>
            </a:r>
            <a:r>
              <a:rPr lang="en-US" sz="2000" dirty="0" smtClean="0">
                <a:latin typeface="Courier New" pitchFamily="49" charset="0"/>
              </a:rPr>
              <a:t>, </a:t>
            </a:r>
            <a:r>
              <a:rPr lang="en-US" sz="2000" i="1" dirty="0" err="1" smtClean="0">
                <a:latin typeface="Courier New" pitchFamily="49" charset="0"/>
              </a:rPr>
              <a:t>ArgList</a:t>
            </a:r>
            <a:r>
              <a:rPr lang="en-US" sz="2000" dirty="0" smtClean="0">
                <a:latin typeface="Courier New" pitchFamily="49" charset="0"/>
              </a:rPr>
              <a:t>);</a:t>
            </a:r>
          </a:p>
        </p:txBody>
      </p:sp>
    </p:spTree>
    <p:extLst>
      <p:ext uri="{BB962C8B-B14F-4D97-AF65-F5344CB8AC3E}">
        <p14:creationId xmlns:p14="http://schemas.microsoft.com/office/powerpoint/2010/main" val="730598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Format String</a:t>
            </a:r>
            <a:endParaRPr lang="en-US" dirty="0"/>
          </a:p>
        </p:txBody>
      </p:sp>
      <p:sp>
        <p:nvSpPr>
          <p:cNvPr id="4" name="Content Placeholder 3"/>
          <p:cNvSpPr>
            <a:spLocks noGrp="1"/>
          </p:cNvSpPr>
          <p:nvPr>
            <p:ph idx="1"/>
          </p:nvPr>
        </p:nvSpPr>
        <p:spPr>
          <a:xfrm>
            <a:off x="457200" y="1600200"/>
            <a:ext cx="8229600" cy="4530725"/>
          </a:xfrm>
        </p:spPr>
        <p:txBody>
          <a:bodyPr>
            <a:normAutofit/>
          </a:bodyPr>
          <a:lstStyle/>
          <a:p>
            <a:r>
              <a:rPr lang="en-US" sz="2400" dirty="0" smtClean="0"/>
              <a:t>Format string composed </a:t>
            </a:r>
            <a:r>
              <a:rPr lang="en-US" sz="2400" dirty="0"/>
              <a:t>of literals and format </a:t>
            </a:r>
            <a:r>
              <a:rPr lang="en-US" sz="2400" dirty="0" err="1"/>
              <a:t>specifiers</a:t>
            </a:r>
            <a:r>
              <a:rPr lang="en-US" sz="2400" dirty="0"/>
              <a:t>. </a:t>
            </a:r>
            <a:endParaRPr lang="en-US" sz="2400" dirty="0" smtClean="0"/>
          </a:p>
          <a:p>
            <a:r>
              <a:rPr lang="en-US" sz="2400" dirty="0" smtClean="0"/>
              <a:t>Arguments </a:t>
            </a:r>
            <a:r>
              <a:rPr lang="en-US" sz="2400" dirty="0"/>
              <a:t>are required only if there are format </a:t>
            </a:r>
            <a:r>
              <a:rPr lang="en-US" sz="2400" dirty="0" err="1"/>
              <a:t>specifiers</a:t>
            </a:r>
            <a:r>
              <a:rPr lang="en-US" sz="2400" dirty="0"/>
              <a:t> in the </a:t>
            </a:r>
            <a:r>
              <a:rPr lang="en-US" sz="2400" dirty="0" smtClean="0"/>
              <a:t>format </a:t>
            </a:r>
            <a:r>
              <a:rPr lang="en-US" sz="2400" dirty="0"/>
              <a:t>string. </a:t>
            </a:r>
            <a:endParaRPr lang="en-US" sz="2400" dirty="0" smtClean="0"/>
          </a:p>
          <a:p>
            <a:r>
              <a:rPr lang="en-US" sz="2400" dirty="0" smtClean="0"/>
              <a:t>Format </a:t>
            </a:r>
            <a:r>
              <a:rPr lang="en-US" sz="2400" dirty="0" err="1"/>
              <a:t>specifiers</a:t>
            </a:r>
            <a:r>
              <a:rPr lang="en-US" sz="2400" dirty="0"/>
              <a:t> include: flags, width, precision, and conversion characters in the following </a:t>
            </a:r>
            <a:r>
              <a:rPr lang="en-US" sz="2400" dirty="0" smtClean="0"/>
              <a:t>sequence</a:t>
            </a:r>
            <a:r>
              <a:rPr lang="en-US" sz="2400" dirty="0"/>
              <a:t>: </a:t>
            </a:r>
          </a:p>
          <a:p>
            <a:pPr marL="0" indent="0">
              <a:buNone/>
            </a:pPr>
            <a:endParaRPr lang="en-US" sz="2000" b="1" dirty="0" smtClean="0">
              <a:solidFill>
                <a:srgbClr val="FF0000"/>
              </a:solidFill>
              <a:latin typeface="Courier New" pitchFamily="49" charset="0"/>
              <a:cs typeface="Courier New" pitchFamily="49" charset="0"/>
            </a:endParaRPr>
          </a:p>
          <a:p>
            <a:pPr marL="0" indent="0">
              <a:buNone/>
            </a:pPr>
            <a:r>
              <a:rPr lang="en-US" sz="2000" b="1" dirty="0" smtClean="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[flags] [width] [.precision] conversion-character ( square brackets denote optional parameters ) </a:t>
            </a:r>
          </a:p>
          <a:p>
            <a:endParaRPr lang="en-US" dirty="0"/>
          </a:p>
        </p:txBody>
      </p:sp>
      <p:sp>
        <p:nvSpPr>
          <p:cNvPr id="2" name="Slide Number Placeholder 1"/>
          <p:cNvSpPr>
            <a:spLocks noGrp="1"/>
          </p:cNvSpPr>
          <p:nvPr>
            <p:ph type="sldNum" sz="quarter" idx="12"/>
          </p:nvPr>
        </p:nvSpPr>
        <p:spPr/>
        <p:txBody>
          <a:bodyPr/>
          <a:lstStyle/>
          <a:p>
            <a:pPr>
              <a:defRPr/>
            </a:pPr>
            <a:fld id="{90094583-00F2-4F0F-ADD6-39CB5BBE27F2}" type="slidenum">
              <a:rPr lang="en-US" altLang="en-US" smtClean="0"/>
              <a:pPr>
                <a:defRPr/>
              </a:pPr>
              <a:t>5</a:t>
            </a:fld>
            <a:endParaRPr lang="en-US" altLang="en-US"/>
          </a:p>
        </p:txBody>
      </p:sp>
    </p:spTree>
    <p:extLst>
      <p:ext uri="{BB962C8B-B14F-4D97-AF65-F5344CB8AC3E}">
        <p14:creationId xmlns:p14="http://schemas.microsoft.com/office/powerpoint/2010/main" val="4142906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Flags</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6</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3465283644"/>
              </p:ext>
            </p:extLst>
          </p:nvPr>
        </p:nvGraphicFramePr>
        <p:xfrm>
          <a:off x="838200" y="1752600"/>
          <a:ext cx="7772400" cy="3571240"/>
        </p:xfrm>
        <a:graphic>
          <a:graphicData uri="http://schemas.openxmlformats.org/drawingml/2006/table">
            <a:tbl>
              <a:tblPr firstRow="1" bandRow="1">
                <a:tableStyleId>{5C22544A-7EE6-4342-B048-85BDC9FD1C3A}</a:tableStyleId>
              </a:tblPr>
              <a:tblGrid>
                <a:gridCol w="2438400"/>
                <a:gridCol w="5334000"/>
              </a:tblGrid>
              <a:tr h="218440">
                <a:tc>
                  <a:txBody>
                    <a:bodyPr/>
                    <a:lstStyle/>
                    <a:p>
                      <a:r>
                        <a:rPr lang="en-US" dirty="0" smtClean="0"/>
                        <a:t>Flags</a:t>
                      </a:r>
                      <a:endParaRPr lang="en-US" dirty="0"/>
                    </a:p>
                  </a:txBody>
                  <a:tcPr/>
                </a:tc>
                <a:tc>
                  <a:txBody>
                    <a:bodyPr/>
                    <a:lstStyle/>
                    <a:p>
                      <a:r>
                        <a:rPr lang="en-US" dirty="0" smtClean="0"/>
                        <a:t>Meaning</a:t>
                      </a:r>
                      <a:endParaRPr lang="en-US" dirty="0"/>
                    </a:p>
                  </a:txBody>
                  <a:tcPr/>
                </a:tc>
              </a:tr>
              <a:tr h="370840">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left-justify ( default is to right-justify ) </a:t>
                      </a:r>
                    </a:p>
                    <a:p>
                      <a:endParaRPr lang="en-US" dirty="0"/>
                    </a:p>
                  </a:txBody>
                  <a:tcPr/>
                </a:tc>
              </a:tr>
              <a:tr h="370840">
                <a:tc>
                  <a:txBody>
                    <a:bodyPr/>
                    <a:lstStyle/>
                    <a:p>
                      <a:r>
                        <a:rPr lang="en-US" dirty="0" smtClean="0"/>
                        <a:t>+</a:t>
                      </a:r>
                      <a:endParaRPr lang="en-US" dirty="0"/>
                    </a:p>
                  </a:txBody>
                  <a:tcPr/>
                </a:tc>
                <a:tc>
                  <a:txBody>
                    <a:bodyPr/>
                    <a:lstStyle/>
                    <a:p>
                      <a:r>
                        <a:rPr lang="en-US" dirty="0" smtClean="0"/>
                        <a:t>output a plus ( + ) or minus ( - ) sign for a numerical value </a:t>
                      </a:r>
                      <a:endParaRPr lang="en-US" dirty="0"/>
                    </a:p>
                  </a:txBody>
                  <a:tcPr/>
                </a:tc>
              </a:tr>
              <a:tr h="370840">
                <a:tc>
                  <a:txBody>
                    <a:bodyPr/>
                    <a:lstStyle/>
                    <a:p>
                      <a:r>
                        <a:rPr lang="en-US" dirty="0" smtClean="0"/>
                        <a:t>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forces numerical values to be zero-padded ( default is blank padding ) </a:t>
                      </a:r>
                    </a:p>
                    <a:p>
                      <a:endParaRPr lang="en-US" dirty="0"/>
                    </a:p>
                  </a:txBody>
                  <a:tcPr/>
                </a:tc>
              </a:tr>
              <a:tr h="370840">
                <a:tc>
                  <a:txBody>
                    <a:bodyPr/>
                    <a:lstStyle/>
                    <a:p>
                      <a:r>
                        <a:rPr lang="en-US" dirty="0" smtClean="0"/>
                        <a:t>,</a:t>
                      </a:r>
                      <a:endParaRPr lang="en-US" dirty="0"/>
                    </a:p>
                  </a:txBody>
                  <a:tcPr/>
                </a:tc>
                <a:tc>
                  <a:txBody>
                    <a:bodyPr/>
                    <a:lstStyle/>
                    <a:p>
                      <a:r>
                        <a:rPr lang="en-US" dirty="0" smtClean="0"/>
                        <a:t>comma grouping separator (for numbers &gt; 1000) </a:t>
                      </a:r>
                      <a:endParaRPr lang="en-US" dirty="0"/>
                    </a:p>
                  </a:txBody>
                  <a:tcPr/>
                </a:tc>
              </a:tr>
              <a:tr h="370840">
                <a:tc>
                  <a:txBody>
                    <a:bodyPr/>
                    <a:lstStyle/>
                    <a:p>
                      <a:endParaRPr lang="en-US" dirty="0"/>
                    </a:p>
                  </a:txBody>
                  <a:tcPr/>
                </a:tc>
                <a:tc>
                  <a:txBody>
                    <a:bodyPr/>
                    <a:lstStyle/>
                    <a:p>
                      <a:r>
                        <a:rPr lang="en-US" u="sng" dirty="0" smtClean="0"/>
                        <a:t>space</a:t>
                      </a:r>
                      <a:r>
                        <a:rPr lang="en-US" dirty="0" smtClean="0"/>
                        <a:t> will display a minus sign if the number is negative or a space if it is positive </a:t>
                      </a:r>
                      <a:endParaRPr lang="en-US" dirty="0"/>
                    </a:p>
                  </a:txBody>
                  <a:tcPr/>
                </a:tc>
              </a:tr>
            </a:tbl>
          </a:graphicData>
        </a:graphic>
      </p:graphicFrame>
    </p:spTree>
    <p:extLst>
      <p:ext uri="{BB962C8B-B14F-4D97-AF65-F5344CB8AC3E}">
        <p14:creationId xmlns:p14="http://schemas.microsoft.com/office/powerpoint/2010/main" val="2051232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Width</a:t>
            </a:r>
            <a:endParaRPr lang="en-US" dirty="0"/>
          </a:p>
        </p:txBody>
      </p:sp>
      <p:sp>
        <p:nvSpPr>
          <p:cNvPr id="4" name="Content Placeholder 3"/>
          <p:cNvSpPr>
            <a:spLocks noGrp="1"/>
          </p:cNvSpPr>
          <p:nvPr>
            <p:ph idx="1"/>
          </p:nvPr>
        </p:nvSpPr>
        <p:spPr/>
        <p:txBody>
          <a:bodyPr/>
          <a:lstStyle/>
          <a:p>
            <a:r>
              <a:rPr lang="en-US" dirty="0" smtClean="0"/>
              <a:t>Width specifies </a:t>
            </a:r>
            <a:r>
              <a:rPr lang="en-US" dirty="0"/>
              <a:t>the field width for outputting the argument </a:t>
            </a:r>
            <a:r>
              <a:rPr lang="en-US" dirty="0" smtClean="0"/>
              <a:t>and </a:t>
            </a:r>
            <a:r>
              <a:rPr lang="en-US" dirty="0"/>
              <a:t>represents the minimum number of characters to </a:t>
            </a:r>
            <a:r>
              <a:rPr lang="en-US" dirty="0" smtClean="0"/>
              <a:t>be </a:t>
            </a:r>
            <a:r>
              <a:rPr lang="en-US" dirty="0"/>
              <a:t>written to the output. </a:t>
            </a:r>
            <a:endParaRPr lang="en-US" dirty="0" smtClean="0"/>
          </a:p>
          <a:p>
            <a:r>
              <a:rPr lang="en-US" dirty="0" smtClean="0"/>
              <a:t>It includes </a:t>
            </a:r>
            <a:r>
              <a:rPr lang="en-US" dirty="0"/>
              <a:t>space for expected commas and a decimal point in the determination of </a:t>
            </a:r>
            <a:r>
              <a:rPr lang="en-US" dirty="0" smtClean="0"/>
              <a:t>the </a:t>
            </a:r>
            <a:r>
              <a:rPr lang="en-US" dirty="0"/>
              <a:t>width for numerical values.</a:t>
            </a:r>
          </a:p>
        </p:txBody>
      </p:sp>
      <p:sp>
        <p:nvSpPr>
          <p:cNvPr id="2" name="Slide Number Placeholder 1"/>
          <p:cNvSpPr>
            <a:spLocks noGrp="1"/>
          </p:cNvSpPr>
          <p:nvPr>
            <p:ph type="sldNum" sz="quarter" idx="12"/>
          </p:nvPr>
        </p:nvSpPr>
        <p:spPr/>
        <p:txBody>
          <a:bodyPr/>
          <a:lstStyle/>
          <a:p>
            <a:pPr>
              <a:defRPr/>
            </a:pPr>
            <a:fld id="{90094583-00F2-4F0F-ADD6-39CB5BBE27F2}" type="slidenum">
              <a:rPr lang="en-US" altLang="en-US" smtClean="0"/>
              <a:pPr>
                <a:defRPr/>
              </a:pPr>
              <a:t>7</a:t>
            </a:fld>
            <a:endParaRPr lang="en-US" altLang="en-US"/>
          </a:p>
        </p:txBody>
      </p:sp>
    </p:spTree>
    <p:extLst>
      <p:ext uri="{BB962C8B-B14F-4D97-AF65-F5344CB8AC3E}">
        <p14:creationId xmlns:p14="http://schemas.microsoft.com/office/powerpoint/2010/main" val="346409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lstStyle/>
          <a:p>
            <a:r>
              <a:rPr lang="en-US" dirty="0" smtClean="0"/>
              <a:t>Precision is used </a:t>
            </a:r>
            <a:r>
              <a:rPr lang="en-US" dirty="0"/>
              <a:t>to restrict the output depending on the conversion</a:t>
            </a:r>
            <a:r>
              <a:rPr lang="en-US" dirty="0" smtClean="0"/>
              <a:t>.</a:t>
            </a:r>
          </a:p>
          <a:p>
            <a:r>
              <a:rPr lang="en-US" dirty="0" smtClean="0"/>
              <a:t>It </a:t>
            </a:r>
            <a:r>
              <a:rPr lang="en-US" dirty="0"/>
              <a:t>specifies the number of digits of precision when </a:t>
            </a:r>
            <a:r>
              <a:rPr lang="en-US" dirty="0" smtClean="0"/>
              <a:t>outputting </a:t>
            </a:r>
            <a:r>
              <a:rPr lang="en-US" dirty="0"/>
              <a:t>floating-point values or the length of a substring to extract from a </a:t>
            </a:r>
            <a:r>
              <a:rPr lang="en-US" dirty="0" smtClean="0"/>
              <a:t>String.</a:t>
            </a:r>
          </a:p>
          <a:p>
            <a:r>
              <a:rPr lang="en-US" dirty="0" smtClean="0"/>
              <a:t>Numbers </a:t>
            </a:r>
            <a:r>
              <a:rPr lang="en-US" dirty="0"/>
              <a:t>are rounded </a:t>
            </a:r>
            <a:r>
              <a:rPr lang="en-US" dirty="0" smtClean="0"/>
              <a:t>to </a:t>
            </a:r>
            <a:r>
              <a:rPr lang="en-US" dirty="0"/>
              <a:t>the specified precision.</a:t>
            </a: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8</a:t>
            </a:fld>
            <a:endParaRPr lang="en-US" altLang="en-US"/>
          </a:p>
        </p:txBody>
      </p:sp>
    </p:spTree>
    <p:extLst>
      <p:ext uri="{BB962C8B-B14F-4D97-AF65-F5344CB8AC3E}">
        <p14:creationId xmlns:p14="http://schemas.microsoft.com/office/powerpoint/2010/main" val="1631516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Conversion-Characters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08279991"/>
              </p:ext>
            </p:extLst>
          </p:nvPr>
        </p:nvGraphicFramePr>
        <p:xfrm>
          <a:off x="457200" y="1600200"/>
          <a:ext cx="8229600" cy="4099560"/>
        </p:xfrm>
        <a:graphic>
          <a:graphicData uri="http://schemas.openxmlformats.org/drawingml/2006/table">
            <a:tbl>
              <a:tblPr firstRow="1" bandRow="1">
                <a:tableStyleId>{5C22544A-7EE6-4342-B048-85BDC9FD1C3A}</a:tableStyleId>
              </a:tblPr>
              <a:tblGrid>
                <a:gridCol w="2819400"/>
                <a:gridCol w="5410200"/>
              </a:tblGrid>
              <a:tr h="370840">
                <a:tc>
                  <a:txBody>
                    <a:bodyPr/>
                    <a:lstStyle/>
                    <a:p>
                      <a:r>
                        <a:rPr lang="en-US" dirty="0" smtClean="0"/>
                        <a:t>Type Character</a:t>
                      </a:r>
                      <a:endParaRPr lang="en-US" dirty="0"/>
                    </a:p>
                  </a:txBody>
                  <a:tcPr/>
                </a:tc>
                <a:tc>
                  <a:txBody>
                    <a:bodyPr/>
                    <a:lstStyle/>
                    <a:p>
                      <a:r>
                        <a:rPr lang="en-US" dirty="0" smtClean="0"/>
                        <a:t>Meaning</a:t>
                      </a:r>
                      <a:endParaRPr lang="en-US" dirty="0"/>
                    </a:p>
                  </a:txBody>
                  <a:tcPr/>
                </a:tc>
              </a:tr>
              <a:tr h="370840">
                <a:tc>
                  <a:txBody>
                    <a:bodyPr/>
                    <a:lstStyle/>
                    <a:p>
                      <a:r>
                        <a:rPr lang="en-US" dirty="0" smtClean="0"/>
                        <a:t>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decimal integer [byte, short, </a:t>
                      </a:r>
                      <a:r>
                        <a:rPr lang="en-US" dirty="0" err="1" smtClean="0"/>
                        <a:t>int</a:t>
                      </a:r>
                      <a:r>
                        <a:rPr lang="en-US" dirty="0" smtClean="0"/>
                        <a:t>, long] </a:t>
                      </a:r>
                    </a:p>
                    <a:p>
                      <a:endParaRPr lang="en-US" dirty="0" smtClean="0"/>
                    </a:p>
                  </a:txBody>
                  <a:tcPr/>
                </a:tc>
              </a:tr>
              <a:tr h="370840">
                <a:tc>
                  <a:txBody>
                    <a:bodyPr/>
                    <a:lstStyle/>
                    <a:p>
                      <a:r>
                        <a:rPr lang="en-US" dirty="0" smtClean="0"/>
                        <a:t>f</a:t>
                      </a:r>
                      <a:endParaRPr lang="en-US" dirty="0"/>
                    </a:p>
                  </a:txBody>
                  <a:tcPr/>
                </a:tc>
                <a:tc>
                  <a:txBody>
                    <a:bodyPr/>
                    <a:lstStyle/>
                    <a:p>
                      <a:r>
                        <a:rPr lang="en-US" dirty="0" smtClean="0"/>
                        <a:t>floating-point number [float, double] </a:t>
                      </a:r>
                    </a:p>
                  </a:txBody>
                  <a:tcPr/>
                </a:tc>
              </a:tr>
              <a:tr h="370840">
                <a:tc>
                  <a:txBody>
                    <a:bodyPr/>
                    <a:lstStyle/>
                    <a:p>
                      <a:r>
                        <a:rPr lang="en-US" dirty="0" smtClean="0"/>
                        <a:t>c</a:t>
                      </a:r>
                      <a:endParaRPr lang="en-US" dirty="0"/>
                    </a:p>
                  </a:txBody>
                  <a:tcPr/>
                </a:tc>
                <a:tc>
                  <a:txBody>
                    <a:bodyPr/>
                    <a:lstStyle/>
                    <a:p>
                      <a:r>
                        <a:rPr lang="en-US" dirty="0" smtClean="0"/>
                        <a:t>character Capital C will uppercase the letter</a:t>
                      </a:r>
                      <a:endParaRPr lang="en-US" dirty="0"/>
                    </a:p>
                  </a:txBody>
                  <a:tcPr/>
                </a:tc>
              </a:tr>
              <a:tr h="1066800">
                <a:tc>
                  <a:txBody>
                    <a:bodyPr/>
                    <a:lstStyle/>
                    <a:p>
                      <a:r>
                        <a:rPr lang="en-US" dirty="0" smtClean="0"/>
                        <a: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 Capital S will uppercase all the letters in the string </a:t>
                      </a:r>
                    </a:p>
                    <a:p>
                      <a:endParaRPr lang="en-US" dirty="0"/>
                    </a:p>
                  </a:txBody>
                  <a:tcPr/>
                </a:tc>
              </a:tr>
              <a:tr h="370840">
                <a:tc>
                  <a:txBody>
                    <a:bodyPr/>
                    <a:lstStyle/>
                    <a:p>
                      <a:r>
                        <a:rPr lang="en-US" dirty="0" smtClean="0"/>
                        <a:t>h</a:t>
                      </a:r>
                      <a:endParaRPr lang="en-US" dirty="0"/>
                    </a:p>
                  </a:txBody>
                  <a:tcPr/>
                </a:tc>
                <a:tc>
                  <a:txBody>
                    <a:bodyPr/>
                    <a:lstStyle/>
                    <a:p>
                      <a:r>
                        <a:rPr lang="en-US" dirty="0" smtClean="0"/>
                        <a:t>A </a:t>
                      </a:r>
                      <a:r>
                        <a:rPr lang="en-US" dirty="0" err="1" smtClean="0"/>
                        <a:t>hashcode</a:t>
                      </a:r>
                      <a:r>
                        <a:rPr lang="en-US" dirty="0" smtClean="0"/>
                        <a:t> is like an address. This is useful for printing a reference </a:t>
                      </a:r>
                      <a:endParaRPr lang="en-US" dirty="0"/>
                    </a:p>
                  </a:txBody>
                  <a:tcPr/>
                </a:tc>
              </a:tr>
              <a:tr h="370840">
                <a:tc>
                  <a:txBody>
                    <a:bodyPr/>
                    <a:lstStyle/>
                    <a:p>
                      <a:r>
                        <a:rPr lang="en-US" dirty="0" smtClean="0"/>
                        <a:t>n</a:t>
                      </a:r>
                      <a:endParaRPr lang="en-US" dirty="0"/>
                    </a:p>
                  </a:txBody>
                  <a:tcPr/>
                </a:tc>
                <a:tc>
                  <a:txBody>
                    <a:bodyPr/>
                    <a:lstStyle/>
                    <a:p>
                      <a:r>
                        <a:rPr lang="en-US" dirty="0" smtClean="0"/>
                        <a:t>newline Platform specific newline character- use %n instead of \n for greater compatibility</a:t>
                      </a:r>
                      <a:endParaRPr lang="en-US" dirty="0"/>
                    </a:p>
                  </a:txBody>
                  <a:tcPr/>
                </a:tc>
              </a:tr>
            </a:tbl>
          </a:graphicData>
        </a:graphic>
      </p:graphicFrame>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9</a:t>
            </a:fld>
            <a:endParaRPr lang="en-US" altLang="en-US"/>
          </a:p>
        </p:txBody>
      </p:sp>
    </p:spTree>
    <p:extLst>
      <p:ext uri="{BB962C8B-B14F-4D97-AF65-F5344CB8AC3E}">
        <p14:creationId xmlns:p14="http://schemas.microsoft.com/office/powerpoint/2010/main" val="471528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4622</TotalTime>
  <Words>1068</Words>
  <Application>Microsoft Office PowerPoint</Application>
  <PresentationFormat>On-screen Show (4:3)</PresentationFormat>
  <Paragraphs>175</Paragraphs>
  <Slides>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Courier New</vt:lpstr>
      <vt:lpstr>Garamond</vt:lpstr>
      <vt:lpstr>Symbol</vt:lpstr>
      <vt:lpstr>Times New Roman</vt:lpstr>
      <vt:lpstr>Wingdings</vt:lpstr>
      <vt:lpstr>Edge</vt:lpstr>
      <vt:lpstr>CSC110 Computer Programming I</vt:lpstr>
      <vt:lpstr>Checkpoint</vt:lpstr>
      <vt:lpstr>Checkpoint</vt:lpstr>
      <vt:lpstr>The printf Method</vt:lpstr>
      <vt:lpstr>Format String</vt:lpstr>
      <vt:lpstr>Flags</vt:lpstr>
      <vt:lpstr>Width</vt:lpstr>
      <vt:lpstr>Precision</vt:lpstr>
      <vt:lpstr>Conversion-Characters</vt:lpstr>
      <vt:lpstr>The printf Method</vt:lpstr>
      <vt:lpstr>The printf Method</vt:lpstr>
      <vt:lpstr>The printf Method</vt:lpstr>
      <vt:lpstr>The printf Method</vt:lpstr>
      <vt:lpstr>The printf Method</vt:lpstr>
      <vt:lpstr>The printf Method</vt:lpstr>
      <vt:lpstr>The printf Method</vt:lpstr>
      <vt:lpstr>The printf Method</vt:lpstr>
      <vt:lpstr>The printf Method</vt:lpstr>
      <vt:lpstr>PowerPoint Presentation</vt:lpstr>
      <vt:lpstr>PowerPoint Presentation</vt:lpstr>
      <vt:lpstr>Exercise 1</vt:lpstr>
      <vt:lpstr>Exercise 2</vt:lpstr>
      <vt:lpstr>Exercise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Chen</dc:creator>
  <cp:lastModifiedBy>Yan Chen</cp:lastModifiedBy>
  <cp:revision>309</cp:revision>
  <dcterms:created xsi:type="dcterms:W3CDTF">2003-05-04T19:31:52Z</dcterms:created>
  <dcterms:modified xsi:type="dcterms:W3CDTF">2016-03-23T18:57:32Z</dcterms:modified>
</cp:coreProperties>
</file>