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2"/>
  </p:notesMasterIdLst>
  <p:sldIdLst>
    <p:sldId id="256" r:id="rId2"/>
    <p:sldId id="551" r:id="rId3"/>
    <p:sldId id="552" r:id="rId4"/>
    <p:sldId id="553" r:id="rId5"/>
    <p:sldId id="554" r:id="rId6"/>
    <p:sldId id="555" r:id="rId7"/>
    <p:sldId id="556" r:id="rId8"/>
    <p:sldId id="535" r:id="rId9"/>
    <p:sldId id="536" r:id="rId10"/>
    <p:sldId id="537" r:id="rId11"/>
    <p:sldId id="538" r:id="rId12"/>
    <p:sldId id="539" r:id="rId13"/>
    <p:sldId id="540" r:id="rId14"/>
    <p:sldId id="541" r:id="rId15"/>
    <p:sldId id="542" r:id="rId16"/>
    <p:sldId id="543" r:id="rId17"/>
    <p:sldId id="557" r:id="rId18"/>
    <p:sldId id="558" r:id="rId19"/>
    <p:sldId id="559" r:id="rId20"/>
    <p:sldId id="560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CC99FF"/>
    <a:srgbClr val="FF3300"/>
    <a:srgbClr val="FF6600"/>
    <a:srgbClr val="FF006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04" autoAdjust="0"/>
    <p:restoredTop sz="86343" autoAdjust="0"/>
  </p:normalViewPr>
  <p:slideViewPr>
    <p:cSldViewPr>
      <p:cViewPr>
        <p:scale>
          <a:sx n="80" d="100"/>
          <a:sy n="80" d="100"/>
        </p:scale>
        <p:origin x="2744" y="5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DBB27B2-7D20-488E-9A47-FA0D9EB63C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254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BB27B2-7D20-488E-9A47-FA0D9EB63CB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5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43497-637F-42DA-A99D-D58295A600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F4511-6B22-4DE4-A2F9-23A6D2472E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0BAC-0147-4A65-8699-3D31B83D6B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F9C01-A330-47ED-824E-A8F02FCC07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8DB5D-8987-43E1-8D78-9708A8605D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C7BFE-44F8-402B-86C2-D232904439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C36ED-66A5-415F-9092-D6FFCBE8A0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DDF57-03A3-47C0-A95B-EB474A28F6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94583-00F2-4F0F-ADD6-39CB5BBE27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CC141-C68F-4356-BF78-4E06F51AA9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1B232-7748-4BE8-8F27-E779406839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2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2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2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8903F2E5-2334-4CBF-80F6-5A6FEE8D3A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299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1300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5" r:id="rId2"/>
    <p:sldLayoutId id="2147483734" r:id="rId3"/>
    <p:sldLayoutId id="2147483733" r:id="rId4"/>
    <p:sldLayoutId id="2147483732" r:id="rId5"/>
    <p:sldLayoutId id="2147483731" r:id="rId6"/>
    <p:sldLayoutId id="2147483730" r:id="rId7"/>
    <p:sldLayoutId id="2147483729" r:id="rId8"/>
    <p:sldLayoutId id="2147483728" r:id="rId9"/>
    <p:sldLayoutId id="2147483727" r:id="rId10"/>
    <p:sldLayoutId id="214748372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CSC110 Computer Programming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92475" y="4232275"/>
            <a:ext cx="3776663" cy="1146175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Lecture </a:t>
            </a:r>
            <a:r>
              <a:rPr lang="en-US" dirty="0" smtClean="0"/>
              <a:t>17</a:t>
            </a:r>
          </a:p>
          <a:p>
            <a:pPr eaLnBrk="1" hangingPunct="1"/>
            <a:r>
              <a:rPr lang="en-US" dirty="0" smtClean="0"/>
              <a:t>		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spcAft>
                <a:spcPts val="600"/>
              </a:spcAft>
              <a:buFont typeface="Symbol" pitchFamily="18" charset="2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50A726-D62E-4139-BF42-8D623854901A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WhileLoop.java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/**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This program demonstrates the while loop.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*/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WhileLoop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public static void main(String []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number = 1;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while (number &lt;= 5)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("Hello");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number++;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}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("That's all!");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02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95C5C8C8-CF81-43DD-AA9D-9A319EB9FB41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while</a:t>
            </a:r>
            <a:r>
              <a:rPr lang="en-US" smtClean="0"/>
              <a:t> loop Flowchart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124200" y="1230313"/>
            <a:ext cx="4419600" cy="4408487"/>
            <a:chOff x="1968" y="775"/>
            <a:chExt cx="2784" cy="2777"/>
          </a:xfrm>
        </p:grpSpPr>
        <p:sp>
          <p:nvSpPr>
            <p:cNvPr id="10245" name="Rectangle 5"/>
            <p:cNvSpPr>
              <a:spLocks noChangeArrowheads="1"/>
            </p:cNvSpPr>
            <p:nvPr/>
          </p:nvSpPr>
          <p:spPr bwMode="auto">
            <a:xfrm rot="2701371">
              <a:off x="2016" y="1728"/>
              <a:ext cx="720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endParaRPr lang="en-US" sz="1800"/>
            </a:p>
          </p:txBody>
        </p: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3552" y="1968"/>
              <a:ext cx="120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statement(s)</a:t>
              </a:r>
            </a:p>
          </p:txBody>
        </p:sp>
        <p:sp>
          <p:nvSpPr>
            <p:cNvPr id="10247" name="Text Box 8"/>
            <p:cNvSpPr txBox="1">
              <a:spLocks noChangeArrowheads="1"/>
            </p:cNvSpPr>
            <p:nvPr/>
          </p:nvSpPr>
          <p:spPr bwMode="auto">
            <a:xfrm>
              <a:off x="3024" y="1776"/>
              <a:ext cx="3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true</a:t>
              </a:r>
            </a:p>
          </p:txBody>
        </p:sp>
        <p:sp>
          <p:nvSpPr>
            <p:cNvPr id="10248" name="Line 9"/>
            <p:cNvSpPr>
              <a:spLocks noChangeShapeType="1"/>
            </p:cNvSpPr>
            <p:nvPr/>
          </p:nvSpPr>
          <p:spPr bwMode="auto">
            <a:xfrm>
              <a:off x="2400" y="264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cxnSp>
          <p:nvCxnSpPr>
            <p:cNvPr id="10249" name="AutoShape 10"/>
            <p:cNvCxnSpPr>
              <a:cxnSpLocks noChangeShapeType="1"/>
            </p:cNvCxnSpPr>
            <p:nvPr/>
          </p:nvCxnSpPr>
          <p:spPr bwMode="auto">
            <a:xfrm rot="10800000">
              <a:off x="2448" y="1008"/>
              <a:ext cx="1704" cy="960"/>
            </a:xfrm>
            <a:prstGeom prst="bentConnector3">
              <a:avLst>
                <a:gd name="adj1" fmla="val 5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10250" name="Line 11"/>
            <p:cNvSpPr>
              <a:spLocks noChangeShapeType="1"/>
            </p:cNvSpPr>
            <p:nvPr/>
          </p:nvSpPr>
          <p:spPr bwMode="auto">
            <a:xfrm>
              <a:off x="2366" y="775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51" name="Text Box 12"/>
            <p:cNvSpPr txBox="1">
              <a:spLocks noChangeArrowheads="1"/>
            </p:cNvSpPr>
            <p:nvPr/>
          </p:nvSpPr>
          <p:spPr bwMode="auto">
            <a:xfrm>
              <a:off x="1968" y="1884"/>
              <a:ext cx="79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urier New" pitchFamily="49" charset="0"/>
                </a:rPr>
                <a:t>boolean</a:t>
              </a:r>
            </a:p>
            <a:p>
              <a:r>
                <a:rPr lang="en-US" sz="1800"/>
                <a:t>expression?</a:t>
              </a:r>
            </a:p>
          </p:txBody>
        </p:sp>
        <p:sp>
          <p:nvSpPr>
            <p:cNvPr id="10252" name="Text Box 13"/>
            <p:cNvSpPr txBox="1">
              <a:spLocks noChangeArrowheads="1"/>
            </p:cNvSpPr>
            <p:nvPr/>
          </p:nvSpPr>
          <p:spPr bwMode="auto">
            <a:xfrm>
              <a:off x="2448" y="2880"/>
              <a:ext cx="3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false</a:t>
              </a:r>
            </a:p>
          </p:txBody>
        </p:sp>
        <p:sp>
          <p:nvSpPr>
            <p:cNvPr id="10253" name="Line 14"/>
            <p:cNvSpPr>
              <a:spLocks noChangeShapeType="1"/>
            </p:cNvSpPr>
            <p:nvPr/>
          </p:nvSpPr>
          <p:spPr bwMode="auto">
            <a:xfrm flipV="1">
              <a:off x="2928" y="211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359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1CE07E4D-4105-46B9-872F-F8E5192B298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Infinite Loops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In order for a </a:t>
            </a:r>
            <a:r>
              <a:rPr lang="en-US" sz="2800" smtClean="0">
                <a:latin typeface="Courier New" pitchFamily="49" charset="0"/>
              </a:rPr>
              <a:t>while</a:t>
            </a:r>
            <a:r>
              <a:rPr lang="en-US" sz="2800" smtClean="0"/>
              <a:t> loop to end, the condition must become false. The following loop will not end: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int x = 20;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while(x &gt; 0)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System.out.println(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b="1" smtClean="0">
                <a:latin typeface="Courier New" pitchFamily="49" charset="0"/>
              </a:rPr>
              <a:t>x is greater than 0");</a:t>
            </a:r>
            <a:endParaRPr lang="en-US" sz="1600" b="1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variable </a:t>
            </a:r>
            <a:r>
              <a:rPr lang="en-US" sz="2800" smtClean="0">
                <a:latin typeface="Courier New" pitchFamily="49" charset="0"/>
              </a:rPr>
              <a:t>x</a:t>
            </a:r>
            <a:r>
              <a:rPr lang="en-US" sz="2800" smtClean="0"/>
              <a:t> never gets decremented so it will always be greater than 0.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Adding the </a:t>
            </a:r>
            <a:r>
              <a:rPr lang="en-US" sz="2400" b="1" smtClean="0">
                <a:solidFill>
                  <a:srgbClr val="FF3300"/>
                </a:solidFill>
                <a:latin typeface="Courier New" pitchFamily="49" charset="0"/>
              </a:rPr>
              <a:t>x--</a:t>
            </a:r>
            <a:r>
              <a:rPr lang="en-US" sz="2400" smtClean="0"/>
              <a:t> above fixes the problem.</a:t>
            </a:r>
            <a:endParaRPr lang="en-US" sz="2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383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67AF06E2-D8EA-483F-8591-E268F05B3532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Infinite Loops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This version of the loop decrements </a:t>
            </a:r>
            <a:r>
              <a:rPr lang="en-US" sz="3600" smtClean="0">
                <a:latin typeface="Courier New" pitchFamily="49" charset="0"/>
              </a:rPr>
              <a:t>x</a:t>
            </a:r>
            <a:r>
              <a:rPr lang="en-US" sz="3600" smtClean="0"/>
              <a:t> during each iteration:</a:t>
            </a:r>
          </a:p>
          <a:p>
            <a:pPr eaLnBrk="1" hangingPunct="1"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int x = 20;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while(x &gt; 0)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</a:t>
            </a:r>
            <a:r>
              <a:rPr lang="en-US" sz="2000" b="1" smtClean="0">
                <a:latin typeface="Courier New" pitchFamily="49" charset="0"/>
              </a:rPr>
              <a:t>System.out.println(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smtClean="0">
                <a:latin typeface="Courier New" pitchFamily="49" charset="0"/>
              </a:rPr>
              <a:t>x is greater than 0");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</a:t>
            </a: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x--;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41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E5F04B41-2F21-438C-8D81-4B16BE3E62D3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Block Statements in Loops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Curly braces are required to enclose block statement while loops. (like block </a:t>
            </a:r>
            <a:r>
              <a:rPr lang="en-US" smtClean="0">
                <a:latin typeface="Courier New" pitchFamily="49" charset="0"/>
              </a:rPr>
              <a:t>if</a:t>
            </a:r>
            <a:r>
              <a:rPr lang="en-US" smtClean="0"/>
              <a:t> statements)</a:t>
            </a:r>
            <a:br>
              <a:rPr lang="en-US" smtClean="0"/>
            </a:br>
            <a:endParaRPr lang="en-US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while (</a:t>
            </a:r>
            <a:r>
              <a:rPr lang="en-US" sz="2400" b="1" i="1" smtClean="0">
                <a:latin typeface="Courier New" pitchFamily="49" charset="0"/>
              </a:rPr>
              <a:t>condition</a:t>
            </a:r>
            <a:r>
              <a:rPr lang="en-US" sz="2400" b="1" smtClean="0">
                <a:latin typeface="Courier New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</a:t>
            </a:r>
            <a:r>
              <a:rPr lang="en-US" sz="2400" b="1" i="1" smtClean="0">
                <a:latin typeface="Courier New" pitchFamily="49" charset="0"/>
              </a:rPr>
              <a:t>statement</a:t>
            </a:r>
            <a:r>
              <a:rPr lang="en-US" sz="2400" b="1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</a:t>
            </a:r>
            <a:r>
              <a:rPr lang="en-US" sz="2400" b="1" i="1" smtClean="0">
                <a:latin typeface="Courier New" pitchFamily="49" charset="0"/>
              </a:rPr>
              <a:t>statement;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i="1" smtClean="0">
                <a:latin typeface="Courier New" pitchFamily="49" charset="0"/>
              </a:rPr>
              <a:t>   statement;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040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will “Hello world” be printed in the following program segment?</a:t>
            </a:r>
          </a:p>
          <a:p>
            <a:pPr lvl="1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count=10;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( count &lt;1)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(“Hello World”);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count++;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572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will “I love Java programming” be printed in the following program segment?</a:t>
            </a:r>
          </a:p>
          <a:p>
            <a:pPr lvl="1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count=0;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( count &lt;10)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(“I love Java programming”);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006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307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Format the following number </a:t>
            </a:r>
            <a:r>
              <a:rPr lang="en-US" dirty="0"/>
              <a:t>by the </a:t>
            </a:r>
            <a:r>
              <a:rPr lang="en-US" dirty="0" err="1">
                <a:latin typeface="Courier New" pitchFamily="49" charset="0"/>
              </a:rPr>
              <a:t>System.out.printf</a:t>
            </a:r>
            <a:r>
              <a:rPr lang="en-US" dirty="0"/>
              <a:t> </a:t>
            </a:r>
            <a:r>
              <a:rPr lang="en-US" dirty="0" smtClean="0"/>
              <a:t>method.</a:t>
            </a:r>
          </a:p>
          <a:p>
            <a:pPr lvl="1"/>
            <a:r>
              <a:rPr lang="en-US" dirty="0" smtClean="0"/>
              <a:t>Assume that the double variable number holds the value 0.179. How would you format it to display the number as 0.18?</a:t>
            </a:r>
          </a:p>
          <a:p>
            <a:pPr lvl="1"/>
            <a:r>
              <a:rPr lang="en-US" dirty="0" smtClean="0"/>
              <a:t>Assume </a:t>
            </a:r>
            <a:r>
              <a:rPr lang="en-US" dirty="0"/>
              <a:t>that the double variable number holds the value 456.6329. How would you format it to display the number as 00456.633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Assume that the double variable number holds the value 7634869.1. How would you format it to display the number as 7,634,869.10?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293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Write a program that asks the user for a starting value and an ending value and then writes all the integers (inclusive) between those two values. 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Enter Start: 5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Enter End: 9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5 6 7 8 9 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25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asks the user for a positive integer value. The program should use a loop to get the sum of all the integers from 1 up to the number entered. For example, if the user enters 50, the loop will find the sum of 1, 2, 3, 4, …, and 50.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374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3789940A-9EA2-4FE1-A0F6-08A1B88FFB9F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Increment and Decrement Operators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There are numerous times where a variable must simply be incremented or decremented.</a:t>
            </a:r>
          </a:p>
          <a:p>
            <a:pPr lvl="1" eaLnBrk="1" hangingPunct="1"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number = number + 1;</a:t>
            </a:r>
          </a:p>
          <a:p>
            <a:pPr lvl="1" eaLnBrk="1" hangingPunct="1"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number = number – 1;</a:t>
            </a:r>
          </a:p>
          <a:p>
            <a:pPr eaLnBrk="1" hangingPunct="1"/>
            <a:r>
              <a:rPr lang="en-US" sz="2800" dirty="0" smtClean="0"/>
              <a:t>Java provide shortened ways to increment and decrement a variable’s value.</a:t>
            </a:r>
          </a:p>
          <a:p>
            <a:pPr eaLnBrk="1" hangingPunct="1"/>
            <a:r>
              <a:rPr lang="en-US" sz="2800" dirty="0" smtClean="0"/>
              <a:t>Using the </a:t>
            </a:r>
            <a:r>
              <a:rPr lang="en-US" sz="2800" b="1" dirty="0" smtClean="0">
                <a:latin typeface="Courier New" pitchFamily="49" charset="0"/>
              </a:rPr>
              <a:t>++</a:t>
            </a:r>
            <a:r>
              <a:rPr lang="en-US" sz="2800" dirty="0" smtClean="0"/>
              <a:t> or </a:t>
            </a:r>
            <a:r>
              <a:rPr lang="en-US" sz="2800" b="1" dirty="0" smtClean="0">
                <a:latin typeface="Courier New" pitchFamily="49" charset="0"/>
              </a:rPr>
              <a:t>--</a:t>
            </a:r>
            <a:r>
              <a:rPr lang="en-US" sz="2800" dirty="0" smtClean="0"/>
              <a:t> unary operators, this task can be completed quickly.</a:t>
            </a:r>
          </a:p>
          <a:p>
            <a:pPr lvl="1" eaLnBrk="1" hangingPunct="1"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number++;  or  ++number;</a:t>
            </a:r>
          </a:p>
          <a:p>
            <a:pPr lvl="1" eaLnBrk="1" hangingPunct="1"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number--;  or  --number;</a:t>
            </a:r>
          </a:p>
        </p:txBody>
      </p:sp>
    </p:spTree>
    <p:extLst>
      <p:ext uri="{BB962C8B-B14F-4D97-AF65-F5344CB8AC3E}">
        <p14:creationId xmlns:p14="http://schemas.microsoft.com/office/powerpoint/2010/main" val="105319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Write a program that asks the user to enter a word. The program will then repeat word for as many times as it has characters: 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Enter a word: Hello 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Hello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 Hello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Hello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Hello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Hello </a:t>
            </a:r>
          </a:p>
          <a:p>
            <a:r>
              <a:rPr lang="en-US" sz="2400" dirty="0" smtClean="0"/>
              <a:t>Hint: use the </a:t>
            </a:r>
            <a:r>
              <a:rPr lang="en-US" sz="2400" i="1" dirty="0" smtClean="0"/>
              <a:t>length()</a:t>
            </a:r>
            <a:r>
              <a:rPr lang="en-US" sz="2400" dirty="0" smtClean="0"/>
              <a:t> method of String class to obtain the number of characters in a string.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930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cs typeface="Courier New" pitchFamily="49" charset="0"/>
              </a:rPr>
              <a:t>IncrementDecrement.java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IncrementDecrement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public static void main(String[]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{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number = 4;  // number starts out with 4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// Display the value in number.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("number is " + number);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("I will increment number.");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// Increment number.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number++;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// Display the value in number again.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("Now, number is " + number);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("I will decrement number.");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// Decrement number.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number--;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// Display the value in number once more.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("Now, number is " + number);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000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ED8817FC-CAF7-4C9F-B849-193E2D978EC1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Differences Between Prefix and Postfix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When an increment or decrement are the only operations in a statement, there is no difference between prefix and postfix notation.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 When used in an expression: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prefix notation indicates that the variable will be incremented or decremented prior to the rest of the equation being evaluated.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postfix notation indicates that the variable will be incremented or decremented after the rest of the equation has been evaluated.</a:t>
            </a:r>
          </a:p>
        </p:txBody>
      </p:sp>
    </p:spTree>
    <p:extLst>
      <p:ext uri="{BB962C8B-B14F-4D97-AF65-F5344CB8AC3E}">
        <p14:creationId xmlns:p14="http://schemas.microsoft.com/office/powerpoint/2010/main" val="145160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Prefix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public static void main(String[]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{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number = 4;  // number starts out with 4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// Display the value in number.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("number is " + number);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("I will increment number.");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// Increment number.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++number;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// Display the value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again.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("Now, number is " + number);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("I will decrement number.");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// Decrement number.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--number;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// Display the value in number once again.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("Now, number is " + number);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906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Checkpiont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will the following program segments display?</a:t>
            </a:r>
          </a:p>
          <a:p>
            <a:pPr lvl="1">
              <a:buNone/>
            </a:pPr>
            <a:r>
              <a:rPr lang="en-US" dirty="0" smtClean="0"/>
              <a:t>a)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x=2;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y=x++;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(y);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b)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x=2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(x++);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03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Checkpiont</a:t>
            </a:r>
            <a:r>
              <a:rPr lang="en-US" dirty="0" smtClean="0"/>
              <a:t>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c) x=2;</a:t>
            </a:r>
          </a:p>
          <a:p>
            <a:pPr lvl="1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(--x);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d)  x=8;</a:t>
            </a:r>
          </a:p>
          <a:p>
            <a:pPr lvl="1">
              <a:buNone/>
            </a:pPr>
            <a:r>
              <a:rPr lang="en-US" dirty="0" smtClean="0"/>
              <a:t>	  y=x--;</a:t>
            </a:r>
          </a:p>
          <a:p>
            <a:pPr lvl="1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System.out.println</a:t>
            </a:r>
            <a:r>
              <a:rPr lang="en-US" dirty="0" smtClean="0"/>
              <a:t>(y);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372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0756D5B8-4CF5-4EC6-8F2A-00DB008CF1E2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while</a:t>
            </a:r>
            <a:r>
              <a:rPr lang="en-US" smtClean="0"/>
              <a:t> Loop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Java provides three different looping structures.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</a:t>
            </a:r>
            <a:r>
              <a:rPr lang="en-US" sz="2800" dirty="0" smtClean="0">
                <a:latin typeface="Courier New" pitchFamily="49" charset="0"/>
              </a:rPr>
              <a:t>while</a:t>
            </a:r>
            <a:r>
              <a:rPr lang="en-US" sz="2800" dirty="0" smtClean="0"/>
              <a:t> loop has the form: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while(condition)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i="1" dirty="0" smtClean="0">
                <a:latin typeface="Courier New" pitchFamily="49" charset="0"/>
              </a:rPr>
              <a:t>statements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While the condition is true, the statements will execute repeatedly.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</a:t>
            </a:r>
            <a:r>
              <a:rPr lang="en-US" sz="2800" dirty="0" smtClean="0">
                <a:latin typeface="Courier New" pitchFamily="49" charset="0"/>
              </a:rPr>
              <a:t>while</a:t>
            </a:r>
            <a:r>
              <a:rPr lang="en-US" sz="2800" dirty="0" smtClean="0"/>
              <a:t> loop is a </a:t>
            </a:r>
            <a:r>
              <a:rPr lang="en-US" sz="2800" i="1" dirty="0" smtClean="0"/>
              <a:t>pretest</a:t>
            </a:r>
            <a:r>
              <a:rPr lang="en-US" sz="2800" dirty="0" smtClean="0"/>
              <a:t> loop, which means that it will test the value of the condition prior to executing the loop.</a:t>
            </a:r>
          </a:p>
        </p:txBody>
      </p:sp>
    </p:spTree>
    <p:extLst>
      <p:ext uri="{BB962C8B-B14F-4D97-AF65-F5344CB8AC3E}">
        <p14:creationId xmlns:p14="http://schemas.microsoft.com/office/powerpoint/2010/main" val="171344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524E6975-A1A4-45A4-8A01-C199308E9D2C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while</a:t>
            </a:r>
            <a:r>
              <a:rPr lang="en-US" smtClean="0"/>
              <a:t> Loop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Care must be taken to set the condition to false somewhere in the loop so the loop will end.</a:t>
            </a:r>
          </a:p>
          <a:p>
            <a:pPr eaLnBrk="1" hangingPunct="1"/>
            <a:r>
              <a:rPr lang="en-US" dirty="0" smtClean="0"/>
              <a:t>Loops that do not end are called </a:t>
            </a:r>
            <a:r>
              <a:rPr lang="en-US" i="1" dirty="0" smtClean="0"/>
              <a:t>infinite loops.</a:t>
            </a:r>
          </a:p>
          <a:p>
            <a:pPr eaLnBrk="1" hangingPunct="1"/>
            <a:r>
              <a:rPr lang="en-US" dirty="0" smtClean="0"/>
              <a:t>A </a:t>
            </a:r>
            <a:r>
              <a:rPr lang="en-US" dirty="0" smtClean="0">
                <a:latin typeface="Courier New" pitchFamily="49" charset="0"/>
              </a:rPr>
              <a:t>while</a:t>
            </a:r>
            <a:r>
              <a:rPr lang="en-US" dirty="0" smtClean="0"/>
              <a:t> loop executes 0 or more times. If the condition is false, the loop will not execute.</a:t>
            </a:r>
          </a:p>
        </p:txBody>
      </p:sp>
    </p:spTree>
    <p:extLst>
      <p:ext uri="{BB962C8B-B14F-4D97-AF65-F5344CB8AC3E}">
        <p14:creationId xmlns:p14="http://schemas.microsoft.com/office/powerpoint/2010/main" val="420755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4641</TotalTime>
  <Words>711</Words>
  <Application>Microsoft Macintosh PowerPoint</Application>
  <PresentationFormat>On-screen Show (4:3)</PresentationFormat>
  <Paragraphs>145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Courier New</vt:lpstr>
      <vt:lpstr>Garamond</vt:lpstr>
      <vt:lpstr>Symbol</vt:lpstr>
      <vt:lpstr>Wingdings</vt:lpstr>
      <vt:lpstr>Arial</vt:lpstr>
      <vt:lpstr>Edge</vt:lpstr>
      <vt:lpstr>CSC110 Computer Programming I</vt:lpstr>
      <vt:lpstr>The Increment and Decrement Operators</vt:lpstr>
      <vt:lpstr>IncrementDecrement.java</vt:lpstr>
      <vt:lpstr>Differences Between Prefix and Postfix</vt:lpstr>
      <vt:lpstr>Prefix.java</vt:lpstr>
      <vt:lpstr>Checkpiont</vt:lpstr>
      <vt:lpstr>Checkpiont (cont’d)</vt:lpstr>
      <vt:lpstr>The while Loop</vt:lpstr>
      <vt:lpstr>The while Loop</vt:lpstr>
      <vt:lpstr>WhileLoop.java</vt:lpstr>
      <vt:lpstr>The while loop Flowchart</vt:lpstr>
      <vt:lpstr>Infinite Loops</vt:lpstr>
      <vt:lpstr>Infinite Loops</vt:lpstr>
      <vt:lpstr>Block Statements in Loops</vt:lpstr>
      <vt:lpstr>Checkpoint</vt:lpstr>
      <vt:lpstr>Checkpoint</vt:lpstr>
      <vt:lpstr>Exercise 1</vt:lpstr>
      <vt:lpstr>Exercise 2</vt:lpstr>
      <vt:lpstr>Exercise 3</vt:lpstr>
      <vt:lpstr>Exercise 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Office User</cp:lastModifiedBy>
  <cp:revision>311</cp:revision>
  <dcterms:created xsi:type="dcterms:W3CDTF">2003-05-04T19:31:52Z</dcterms:created>
  <dcterms:modified xsi:type="dcterms:W3CDTF">2016-03-25T01:57:18Z</dcterms:modified>
</cp:coreProperties>
</file>