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sldIdLst>
    <p:sldId id="256" r:id="rId2"/>
    <p:sldId id="622" r:id="rId3"/>
    <p:sldId id="623" r:id="rId4"/>
    <p:sldId id="624" r:id="rId5"/>
    <p:sldId id="625" r:id="rId6"/>
    <p:sldId id="618" r:id="rId7"/>
    <p:sldId id="619" r:id="rId8"/>
    <p:sldId id="620" r:id="rId9"/>
    <p:sldId id="621" r:id="rId10"/>
    <p:sldId id="611" r:id="rId11"/>
    <p:sldId id="612" r:id="rId12"/>
    <p:sldId id="613" r:id="rId13"/>
    <p:sldId id="614" r:id="rId14"/>
    <p:sldId id="615" r:id="rId15"/>
    <p:sldId id="616" r:id="rId16"/>
    <p:sldId id="617" r:id="rId17"/>
    <p:sldId id="600" r:id="rId18"/>
    <p:sldId id="601" r:id="rId19"/>
    <p:sldId id="626" r:id="rId20"/>
    <p:sldId id="62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759525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20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4-</a:t>
            </a:r>
            <a:fld id="{C21C357D-C1D5-42CB-8754-8547BC31AECF}" type="slidenum">
              <a:rPr lang="en-US"/>
              <a:pPr>
                <a:defRPr/>
              </a:pPr>
              <a:t>10</a:t>
            </a:fld>
            <a:endParaRPr lang="en-US"/>
          </a:p>
        </p:txBody>
      </p:sp>
      <p:sp>
        <p:nvSpPr>
          <p:cNvPr id="15363" name="Rectangle 2"/>
          <p:cNvSpPr>
            <a:spLocks noGrp="1" noChangeArrowheads="1"/>
          </p:cNvSpPr>
          <p:nvPr>
            <p:ph type="title"/>
          </p:nvPr>
        </p:nvSpPr>
        <p:spPr/>
        <p:txBody>
          <a:bodyPr/>
          <a:lstStyle/>
          <a:p>
            <a:pPr eaLnBrk="1" hangingPunct="1"/>
            <a:r>
              <a:rPr lang="en-US" smtClean="0"/>
              <a:t>The </a:t>
            </a:r>
            <a:r>
              <a:rPr lang="en-US" smtClean="0">
                <a:latin typeface="Courier New" pitchFamily="49" charset="0"/>
              </a:rPr>
              <a:t>do</a:t>
            </a:r>
            <a:r>
              <a:rPr lang="en-US" smtClean="0"/>
              <a:t>-</a:t>
            </a:r>
            <a:r>
              <a:rPr lang="en-US" smtClean="0">
                <a:latin typeface="Courier New" pitchFamily="49" charset="0"/>
              </a:rPr>
              <a:t>while</a:t>
            </a:r>
            <a:r>
              <a:rPr lang="en-US" smtClean="0"/>
              <a:t> Loop</a:t>
            </a:r>
          </a:p>
        </p:txBody>
      </p:sp>
      <p:sp>
        <p:nvSpPr>
          <p:cNvPr id="15364" name="Rectangle 3"/>
          <p:cNvSpPr>
            <a:spLocks noGrp="1" noChangeArrowheads="1"/>
          </p:cNvSpPr>
          <p:nvPr>
            <p:ph type="body" idx="1"/>
          </p:nvPr>
        </p:nvSpPr>
        <p:spPr/>
        <p:txBody>
          <a:bodyPr/>
          <a:lstStyle/>
          <a:p>
            <a:pPr eaLnBrk="1" hangingPunct="1"/>
            <a:r>
              <a:rPr lang="en-US" sz="2800" dirty="0" smtClean="0"/>
              <a:t>The </a:t>
            </a:r>
            <a:r>
              <a:rPr lang="en-US" sz="2800" dirty="0" smtClean="0">
                <a:latin typeface="Courier New" pitchFamily="49" charset="0"/>
              </a:rPr>
              <a:t>do</a:t>
            </a:r>
            <a:r>
              <a:rPr lang="en-US" sz="2800" dirty="0" smtClean="0"/>
              <a:t>-</a:t>
            </a:r>
            <a:r>
              <a:rPr lang="en-US" sz="2800" dirty="0" smtClean="0">
                <a:latin typeface="Courier New" pitchFamily="49" charset="0"/>
              </a:rPr>
              <a:t>while</a:t>
            </a:r>
            <a:r>
              <a:rPr lang="en-US" sz="2800" dirty="0" smtClean="0"/>
              <a:t> loop is a </a:t>
            </a:r>
            <a:r>
              <a:rPr lang="en-US" sz="2800" i="1" dirty="0" smtClean="0"/>
              <a:t>post-test</a:t>
            </a:r>
            <a:r>
              <a:rPr lang="en-US" sz="2800" dirty="0" smtClean="0"/>
              <a:t> loop, which means it will execute the loop prior to testing the condition.</a:t>
            </a:r>
          </a:p>
          <a:p>
            <a:pPr eaLnBrk="1" hangingPunct="1"/>
            <a:r>
              <a:rPr lang="en-US" sz="2800" dirty="0" smtClean="0"/>
              <a:t>The </a:t>
            </a:r>
            <a:r>
              <a:rPr lang="en-US" sz="2800" dirty="0" smtClean="0">
                <a:latin typeface="Courier New" pitchFamily="49" charset="0"/>
              </a:rPr>
              <a:t>do</a:t>
            </a:r>
            <a:r>
              <a:rPr lang="en-US" sz="2800" dirty="0" smtClean="0"/>
              <a:t>-</a:t>
            </a:r>
            <a:r>
              <a:rPr lang="en-US" sz="2800" dirty="0" smtClean="0">
                <a:latin typeface="Courier New" pitchFamily="49" charset="0"/>
              </a:rPr>
              <a:t>while</a:t>
            </a:r>
            <a:r>
              <a:rPr lang="en-US" sz="2800" dirty="0" smtClean="0"/>
              <a:t> loop (sometimes called a </a:t>
            </a:r>
            <a:r>
              <a:rPr lang="en-US" sz="2800" dirty="0" smtClean="0">
                <a:latin typeface="Courier New" pitchFamily="49" charset="0"/>
              </a:rPr>
              <a:t>do</a:t>
            </a:r>
            <a:r>
              <a:rPr lang="en-US" sz="2800" dirty="0" smtClean="0"/>
              <a:t> loop) takes the form:</a:t>
            </a:r>
          </a:p>
          <a:p>
            <a:pPr lvl="1" eaLnBrk="1" hangingPunct="1">
              <a:buFontTx/>
              <a:buNone/>
            </a:pPr>
            <a:r>
              <a:rPr lang="en-US" sz="2400" b="1" dirty="0" smtClean="0">
                <a:latin typeface="Courier New" pitchFamily="49" charset="0"/>
              </a:rPr>
              <a:t>do</a:t>
            </a:r>
          </a:p>
          <a:p>
            <a:pPr lvl="1" eaLnBrk="1" hangingPunct="1">
              <a:buFontTx/>
              <a:buNone/>
            </a:pPr>
            <a:r>
              <a:rPr lang="en-US" sz="2400" b="1" dirty="0" smtClean="0">
                <a:latin typeface="Courier New" pitchFamily="49" charset="0"/>
              </a:rPr>
              <a:t>{</a:t>
            </a:r>
          </a:p>
          <a:p>
            <a:pPr lvl="1" eaLnBrk="1" hangingPunct="1">
              <a:buFontTx/>
              <a:buNone/>
            </a:pPr>
            <a:r>
              <a:rPr lang="en-US" sz="2400" b="1" dirty="0" smtClean="0">
                <a:latin typeface="Courier New" pitchFamily="49" charset="0"/>
              </a:rPr>
              <a:t>	</a:t>
            </a:r>
            <a:r>
              <a:rPr lang="en-US" sz="2400" b="1" i="1" dirty="0" smtClean="0">
                <a:latin typeface="Courier New" pitchFamily="49" charset="0"/>
              </a:rPr>
              <a:t>statement(s);</a:t>
            </a:r>
          </a:p>
          <a:p>
            <a:pPr lvl="1" eaLnBrk="1" hangingPunct="1">
              <a:buFontTx/>
              <a:buNone/>
            </a:pPr>
            <a:r>
              <a:rPr lang="en-US" sz="2400" b="1" dirty="0" smtClean="0">
                <a:latin typeface="Courier New" pitchFamily="49" charset="0"/>
              </a:rPr>
              <a:t>}while (</a:t>
            </a:r>
            <a:r>
              <a:rPr lang="en-US" sz="2400" b="1" i="1" dirty="0" smtClean="0">
                <a:latin typeface="Courier New" pitchFamily="49" charset="0"/>
              </a:rPr>
              <a:t>condition</a:t>
            </a:r>
            <a:r>
              <a:rPr lang="en-US" sz="2400" b="1" dirty="0" smtClean="0">
                <a:latin typeface="Courier New" pitchFamily="49" charset="0"/>
              </a:rPr>
              <a:t>);</a:t>
            </a:r>
          </a:p>
        </p:txBody>
      </p:sp>
    </p:spTree>
    <p:extLst>
      <p:ext uri="{BB962C8B-B14F-4D97-AF65-F5344CB8AC3E}">
        <p14:creationId xmlns:p14="http://schemas.microsoft.com/office/powerpoint/2010/main" val="368023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TestAverage1.java</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import </a:t>
            </a:r>
            <a:r>
              <a:rPr lang="en-US" sz="1600" dirty="0" err="1" smtClean="0">
                <a:latin typeface="Courier New" pitchFamily="49" charset="0"/>
                <a:cs typeface="Courier New" pitchFamily="49" charset="0"/>
              </a:rPr>
              <a:t>java.util.Scanner</a:t>
            </a:r>
            <a:r>
              <a:rPr lang="en-US" sz="1600" dirty="0" smtClean="0">
                <a:latin typeface="Courier New" pitchFamily="49" charset="0"/>
                <a:cs typeface="Courier New" pitchFamily="49" charset="0"/>
              </a:rPr>
              <a:t>;   // Needed for the Scanner class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This program demonstrates a user controlled loop.</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public class TestAverage1</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score1, score2, score3;  // Three test scores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double average;              // Average test score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char repeat;                 // To hold 'y' or 'n'</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input;                // To hold input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("This program calculates the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"average of three test scores.");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11</a:t>
            </a:fld>
            <a:endParaRPr lang="en-US" altLang="en-US"/>
          </a:p>
        </p:txBody>
      </p:sp>
    </p:spTree>
    <p:extLst>
      <p:ext uri="{BB962C8B-B14F-4D97-AF65-F5344CB8AC3E}">
        <p14:creationId xmlns:p14="http://schemas.microsoft.com/office/powerpoint/2010/main" val="3345487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TestAverage1.java (cont’d)</a:t>
            </a:r>
            <a:endParaRPr lang="en-US" dirty="0"/>
          </a:p>
        </p:txBody>
      </p:sp>
      <p:sp>
        <p:nvSpPr>
          <p:cNvPr id="3" name="Content Placeholder 2"/>
          <p:cNvSpPr>
            <a:spLocks noGrp="1"/>
          </p:cNvSpPr>
          <p:nvPr>
            <p:ph idx="1"/>
          </p:nvPr>
        </p:nvSpPr>
        <p:spPr/>
        <p:txBody>
          <a:bodyPr>
            <a:normAutofit lnSpcReduction="10000"/>
          </a:bodyPr>
          <a:lstStyle/>
          <a:p>
            <a:pPr>
              <a:buNone/>
            </a:pPr>
            <a:r>
              <a:rPr lang="en-US" sz="1600" dirty="0" smtClean="0">
                <a:latin typeface="Courier New" pitchFamily="49" charset="0"/>
                <a:cs typeface="Courier New" pitchFamily="49" charset="0"/>
              </a:rPr>
              <a:t>		 Scanner keyboard = new Scanner(</a:t>
            </a:r>
            <a:r>
              <a:rPr lang="en-US" sz="1600" dirty="0" err="1" smtClean="0">
                <a:latin typeface="Courier New" pitchFamily="49" charset="0"/>
                <a:cs typeface="Courier New" pitchFamily="49" charset="0"/>
              </a:rPr>
              <a:t>System.in</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as many sets of test scores as the user wants.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do</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first test score in this set.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score #1: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score1 = </a:t>
            </a:r>
            <a:r>
              <a:rPr lang="en-US" sz="1600" dirty="0" err="1" smtClean="0">
                <a:latin typeface="Courier New" pitchFamily="49" charset="0"/>
                <a:cs typeface="Courier New" pitchFamily="49" charset="0"/>
              </a:rPr>
              <a:t>keyboard.nextInt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second test score in this set.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score #2: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score2 = </a:t>
            </a:r>
            <a:r>
              <a:rPr lang="en-US" sz="1600" dirty="0" err="1" smtClean="0">
                <a:latin typeface="Courier New" pitchFamily="49" charset="0"/>
                <a:cs typeface="Courier New" pitchFamily="49" charset="0"/>
              </a:rPr>
              <a:t>keyboard.nextInt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third test score in this set.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score #3: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score3 = </a:t>
            </a:r>
            <a:r>
              <a:rPr lang="en-US" sz="1600" dirty="0" err="1" smtClean="0">
                <a:latin typeface="Courier New" pitchFamily="49" charset="0"/>
                <a:cs typeface="Courier New" pitchFamily="49" charset="0"/>
              </a:rPr>
              <a:t>keyboard.nextInt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Consume the remaining newline.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12</a:t>
            </a:fld>
            <a:endParaRPr lang="en-US" altLang="en-US"/>
          </a:p>
        </p:txBody>
      </p:sp>
    </p:spTree>
    <p:extLst>
      <p:ext uri="{BB962C8B-B14F-4D97-AF65-F5344CB8AC3E}">
        <p14:creationId xmlns:p14="http://schemas.microsoft.com/office/powerpoint/2010/main" val="589085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TestAverage1.java (cont’d)</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Calculate and print the average test score.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average = (score1 + score2 + score3) / 3.0;</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("The average is " + average);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   // Prints a blank line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Does the user want to average another set?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("Would you like to average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"another set of test scores?");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Y for yes or N for no: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input =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  // Read a line.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repeat = </a:t>
            </a:r>
            <a:r>
              <a:rPr lang="en-US" sz="1600" dirty="0" err="1" smtClean="0">
                <a:latin typeface="Courier New" pitchFamily="49" charset="0"/>
                <a:cs typeface="Courier New" pitchFamily="49" charset="0"/>
              </a:rPr>
              <a:t>input.charAt</a:t>
            </a:r>
            <a:r>
              <a:rPr lang="en-US" sz="1600" dirty="0" smtClean="0">
                <a:latin typeface="Courier New" pitchFamily="49" charset="0"/>
                <a:cs typeface="Courier New" pitchFamily="49" charset="0"/>
              </a:rPr>
              <a:t>(0);     // Get the first char.</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while (repeat == 'Y' || repeat == 'y');</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endParaRPr lang="en-US" sz="16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13</a:t>
            </a:fld>
            <a:endParaRPr lang="en-US" altLang="en-US"/>
          </a:p>
        </p:txBody>
      </p:sp>
    </p:spTree>
    <p:extLst>
      <p:ext uri="{BB962C8B-B14F-4D97-AF65-F5344CB8AC3E}">
        <p14:creationId xmlns:p14="http://schemas.microsoft.com/office/powerpoint/2010/main" val="4131686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pPr>
              <a:defRPr/>
            </a:pPr>
            <a:r>
              <a:rPr lang="en-US"/>
              <a:t>4-</a:t>
            </a:r>
            <a:fld id="{31726166-1F71-4C88-B7E3-BDEB560E525E}" type="slidenum">
              <a:rPr lang="en-US"/>
              <a:pPr>
                <a:defRPr/>
              </a:pPr>
              <a:t>14</a:t>
            </a:fld>
            <a:endParaRPr lang="en-US"/>
          </a:p>
        </p:txBody>
      </p:sp>
      <p:sp>
        <p:nvSpPr>
          <p:cNvPr id="16387" name="Rectangle 2"/>
          <p:cNvSpPr>
            <a:spLocks noGrp="1" noChangeArrowheads="1"/>
          </p:cNvSpPr>
          <p:nvPr>
            <p:ph type="title"/>
          </p:nvPr>
        </p:nvSpPr>
        <p:spPr/>
        <p:txBody>
          <a:bodyPr/>
          <a:lstStyle/>
          <a:p>
            <a:pPr eaLnBrk="1" hangingPunct="1"/>
            <a:r>
              <a:rPr lang="en-US" smtClean="0"/>
              <a:t>The </a:t>
            </a:r>
            <a:r>
              <a:rPr lang="en-US" smtClean="0">
                <a:latin typeface="Courier New" pitchFamily="49" charset="0"/>
              </a:rPr>
              <a:t>do</a:t>
            </a:r>
            <a:r>
              <a:rPr lang="en-US" smtClean="0"/>
              <a:t>-</a:t>
            </a:r>
            <a:r>
              <a:rPr lang="en-US" smtClean="0">
                <a:latin typeface="Courier New" pitchFamily="49" charset="0"/>
              </a:rPr>
              <a:t>while</a:t>
            </a:r>
            <a:r>
              <a:rPr lang="en-US" smtClean="0"/>
              <a:t> Loop Flowchart</a:t>
            </a:r>
          </a:p>
        </p:txBody>
      </p:sp>
      <p:grpSp>
        <p:nvGrpSpPr>
          <p:cNvPr id="2" name="Group 18"/>
          <p:cNvGrpSpPr>
            <a:grpSpLocks/>
          </p:cNvGrpSpPr>
          <p:nvPr/>
        </p:nvGrpSpPr>
        <p:grpSpPr bwMode="auto">
          <a:xfrm>
            <a:off x="2895600" y="1219200"/>
            <a:ext cx="2819400" cy="4800600"/>
            <a:chOff x="1824" y="768"/>
            <a:chExt cx="1776" cy="3024"/>
          </a:xfrm>
        </p:grpSpPr>
        <p:sp>
          <p:nvSpPr>
            <p:cNvPr id="16389" name="Rectangle 6"/>
            <p:cNvSpPr>
              <a:spLocks noChangeArrowheads="1"/>
            </p:cNvSpPr>
            <p:nvPr/>
          </p:nvSpPr>
          <p:spPr bwMode="auto">
            <a:xfrm>
              <a:off x="1824" y="1296"/>
              <a:ext cx="1200" cy="240"/>
            </a:xfrm>
            <a:prstGeom prst="rect">
              <a:avLst/>
            </a:prstGeom>
            <a:solidFill>
              <a:schemeClr val="accent1"/>
            </a:solidFill>
            <a:ln w="9525">
              <a:solidFill>
                <a:schemeClr val="tx1"/>
              </a:solidFill>
              <a:miter lim="800000"/>
              <a:headEnd/>
              <a:tailEnd/>
            </a:ln>
          </p:spPr>
          <p:txBody>
            <a:bodyPr wrap="none" anchor="ctr"/>
            <a:lstStyle/>
            <a:p>
              <a:r>
                <a:rPr lang="en-US" sz="1800"/>
                <a:t>statement(s)</a:t>
              </a:r>
            </a:p>
          </p:txBody>
        </p:sp>
        <p:sp>
          <p:nvSpPr>
            <p:cNvPr id="16390" name="Line 10"/>
            <p:cNvSpPr>
              <a:spLocks noChangeShapeType="1"/>
            </p:cNvSpPr>
            <p:nvPr/>
          </p:nvSpPr>
          <p:spPr bwMode="auto">
            <a:xfrm>
              <a:off x="2400" y="768"/>
              <a:ext cx="0" cy="480"/>
            </a:xfrm>
            <a:prstGeom prst="line">
              <a:avLst/>
            </a:prstGeom>
            <a:noFill/>
            <a:ln w="9525">
              <a:solidFill>
                <a:schemeClr val="tx1"/>
              </a:solidFill>
              <a:round/>
              <a:headEnd/>
              <a:tailEnd type="triangle" w="med" len="med"/>
            </a:ln>
          </p:spPr>
          <p:txBody>
            <a:bodyPr wrap="none"/>
            <a:lstStyle/>
            <a:p>
              <a:endParaRPr lang="en-US"/>
            </a:p>
          </p:txBody>
        </p:sp>
        <p:grpSp>
          <p:nvGrpSpPr>
            <p:cNvPr id="3" name="Group 14"/>
            <p:cNvGrpSpPr>
              <a:grpSpLocks/>
            </p:cNvGrpSpPr>
            <p:nvPr/>
          </p:nvGrpSpPr>
          <p:grpSpPr bwMode="auto">
            <a:xfrm>
              <a:off x="1968" y="1968"/>
              <a:ext cx="1396" cy="1824"/>
              <a:chOff x="1968" y="1728"/>
              <a:chExt cx="1396" cy="1824"/>
            </a:xfrm>
          </p:grpSpPr>
          <p:sp>
            <p:nvSpPr>
              <p:cNvPr id="16396" name="Rectangle 5"/>
              <p:cNvSpPr>
                <a:spLocks noChangeArrowheads="1"/>
              </p:cNvSpPr>
              <p:nvPr/>
            </p:nvSpPr>
            <p:spPr bwMode="auto">
              <a:xfrm rot="2701371">
                <a:off x="2016" y="1728"/>
                <a:ext cx="720" cy="720"/>
              </a:xfrm>
              <a:prstGeom prst="rect">
                <a:avLst/>
              </a:prstGeom>
              <a:solidFill>
                <a:schemeClr val="accent1"/>
              </a:solidFill>
              <a:ln w="9525">
                <a:solidFill>
                  <a:schemeClr val="tx1"/>
                </a:solidFill>
                <a:miter lim="800000"/>
                <a:headEnd/>
                <a:tailEnd/>
              </a:ln>
            </p:spPr>
            <p:txBody>
              <a:bodyPr rot="10800000" vert="eaVert" wrap="none" anchor="ctr"/>
              <a:lstStyle/>
              <a:p>
                <a:endParaRPr lang="en-US" sz="1800"/>
              </a:p>
            </p:txBody>
          </p:sp>
          <p:sp>
            <p:nvSpPr>
              <p:cNvPr id="16397" name="Text Box 7"/>
              <p:cNvSpPr txBox="1">
                <a:spLocks noChangeArrowheads="1"/>
              </p:cNvSpPr>
              <p:nvPr/>
            </p:nvSpPr>
            <p:spPr bwMode="auto">
              <a:xfrm>
                <a:off x="3024" y="1776"/>
                <a:ext cx="340" cy="231"/>
              </a:xfrm>
              <a:prstGeom prst="rect">
                <a:avLst/>
              </a:prstGeom>
              <a:noFill/>
              <a:ln w="9525">
                <a:noFill/>
                <a:miter lim="800000"/>
                <a:headEnd/>
                <a:tailEnd/>
              </a:ln>
            </p:spPr>
            <p:txBody>
              <a:bodyPr wrap="none">
                <a:spAutoFit/>
              </a:bodyPr>
              <a:lstStyle/>
              <a:p>
                <a:r>
                  <a:rPr lang="en-US" sz="1800"/>
                  <a:t>true</a:t>
                </a:r>
              </a:p>
            </p:txBody>
          </p:sp>
          <p:sp>
            <p:nvSpPr>
              <p:cNvPr id="16398" name="Line 8"/>
              <p:cNvSpPr>
                <a:spLocks noChangeShapeType="1"/>
              </p:cNvSpPr>
              <p:nvPr/>
            </p:nvSpPr>
            <p:spPr bwMode="auto">
              <a:xfrm>
                <a:off x="2400" y="2640"/>
                <a:ext cx="0" cy="912"/>
              </a:xfrm>
              <a:prstGeom prst="line">
                <a:avLst/>
              </a:prstGeom>
              <a:noFill/>
              <a:ln w="9525">
                <a:solidFill>
                  <a:schemeClr val="tx1"/>
                </a:solidFill>
                <a:round/>
                <a:headEnd/>
                <a:tailEnd type="triangle" w="med" len="med"/>
              </a:ln>
            </p:spPr>
            <p:txBody>
              <a:bodyPr wrap="none"/>
              <a:lstStyle/>
              <a:p>
                <a:endParaRPr lang="en-US"/>
              </a:p>
            </p:txBody>
          </p:sp>
          <p:sp>
            <p:nvSpPr>
              <p:cNvPr id="16399" name="Text Box 11"/>
              <p:cNvSpPr txBox="1">
                <a:spLocks noChangeArrowheads="1"/>
              </p:cNvSpPr>
              <p:nvPr/>
            </p:nvSpPr>
            <p:spPr bwMode="auto">
              <a:xfrm>
                <a:off x="1968" y="1884"/>
                <a:ext cx="796" cy="404"/>
              </a:xfrm>
              <a:prstGeom prst="rect">
                <a:avLst/>
              </a:prstGeom>
              <a:noFill/>
              <a:ln w="9525">
                <a:noFill/>
                <a:miter lim="800000"/>
                <a:headEnd/>
                <a:tailEnd/>
              </a:ln>
            </p:spPr>
            <p:txBody>
              <a:bodyPr wrap="none">
                <a:spAutoFit/>
              </a:bodyPr>
              <a:lstStyle/>
              <a:p>
                <a:r>
                  <a:rPr lang="en-US" sz="1800">
                    <a:latin typeface="Courier New" pitchFamily="49" charset="0"/>
                  </a:rPr>
                  <a:t>boolean</a:t>
                </a:r>
              </a:p>
              <a:p>
                <a:r>
                  <a:rPr lang="en-US" sz="1800"/>
                  <a:t>expression?</a:t>
                </a:r>
              </a:p>
            </p:txBody>
          </p:sp>
          <p:sp>
            <p:nvSpPr>
              <p:cNvPr id="16400" name="Text Box 12"/>
              <p:cNvSpPr txBox="1">
                <a:spLocks noChangeArrowheads="1"/>
              </p:cNvSpPr>
              <p:nvPr/>
            </p:nvSpPr>
            <p:spPr bwMode="auto">
              <a:xfrm>
                <a:off x="2448" y="2880"/>
                <a:ext cx="388" cy="231"/>
              </a:xfrm>
              <a:prstGeom prst="rect">
                <a:avLst/>
              </a:prstGeom>
              <a:noFill/>
              <a:ln w="9525">
                <a:noFill/>
                <a:miter lim="800000"/>
                <a:headEnd/>
                <a:tailEnd/>
              </a:ln>
            </p:spPr>
            <p:txBody>
              <a:bodyPr wrap="none">
                <a:spAutoFit/>
              </a:bodyPr>
              <a:lstStyle/>
              <a:p>
                <a:r>
                  <a:rPr lang="en-US" sz="1800"/>
                  <a:t>false</a:t>
                </a:r>
              </a:p>
            </p:txBody>
          </p:sp>
        </p:grpSp>
        <p:sp>
          <p:nvSpPr>
            <p:cNvPr id="16392" name="Line 13"/>
            <p:cNvSpPr>
              <a:spLocks noChangeShapeType="1"/>
            </p:cNvSpPr>
            <p:nvPr/>
          </p:nvSpPr>
          <p:spPr bwMode="auto">
            <a:xfrm>
              <a:off x="2400" y="1584"/>
              <a:ext cx="0" cy="192"/>
            </a:xfrm>
            <a:prstGeom prst="line">
              <a:avLst/>
            </a:prstGeom>
            <a:noFill/>
            <a:ln w="9525">
              <a:solidFill>
                <a:schemeClr val="tx1"/>
              </a:solidFill>
              <a:round/>
              <a:headEnd/>
              <a:tailEnd type="triangle" w="med" len="med"/>
            </a:ln>
          </p:spPr>
          <p:txBody>
            <a:bodyPr wrap="none"/>
            <a:lstStyle/>
            <a:p>
              <a:endParaRPr lang="en-US"/>
            </a:p>
          </p:txBody>
        </p:sp>
        <p:sp>
          <p:nvSpPr>
            <p:cNvPr id="16393" name="Line 15"/>
            <p:cNvSpPr>
              <a:spLocks noChangeShapeType="1"/>
            </p:cNvSpPr>
            <p:nvPr/>
          </p:nvSpPr>
          <p:spPr bwMode="auto">
            <a:xfrm>
              <a:off x="2976" y="2352"/>
              <a:ext cx="624" cy="0"/>
            </a:xfrm>
            <a:prstGeom prst="line">
              <a:avLst/>
            </a:prstGeom>
            <a:noFill/>
            <a:ln w="9525">
              <a:solidFill>
                <a:schemeClr val="tx1"/>
              </a:solidFill>
              <a:round/>
              <a:headEnd/>
              <a:tailEnd/>
            </a:ln>
          </p:spPr>
          <p:txBody>
            <a:bodyPr wrap="none"/>
            <a:lstStyle/>
            <a:p>
              <a:endParaRPr lang="en-US"/>
            </a:p>
          </p:txBody>
        </p:sp>
        <p:sp>
          <p:nvSpPr>
            <p:cNvPr id="16394" name="Line 16"/>
            <p:cNvSpPr>
              <a:spLocks noChangeShapeType="1"/>
            </p:cNvSpPr>
            <p:nvPr/>
          </p:nvSpPr>
          <p:spPr bwMode="auto">
            <a:xfrm flipV="1">
              <a:off x="3600" y="1008"/>
              <a:ext cx="0" cy="1344"/>
            </a:xfrm>
            <a:prstGeom prst="line">
              <a:avLst/>
            </a:prstGeom>
            <a:noFill/>
            <a:ln w="9525">
              <a:solidFill>
                <a:schemeClr val="tx1"/>
              </a:solidFill>
              <a:round/>
              <a:headEnd/>
              <a:tailEnd/>
            </a:ln>
          </p:spPr>
          <p:txBody>
            <a:bodyPr wrap="none"/>
            <a:lstStyle/>
            <a:p>
              <a:endParaRPr lang="en-US"/>
            </a:p>
          </p:txBody>
        </p:sp>
        <p:sp>
          <p:nvSpPr>
            <p:cNvPr id="16395" name="Line 17"/>
            <p:cNvSpPr>
              <a:spLocks noChangeShapeType="1"/>
            </p:cNvSpPr>
            <p:nvPr/>
          </p:nvSpPr>
          <p:spPr bwMode="auto">
            <a:xfrm flipH="1">
              <a:off x="2448" y="1008"/>
              <a:ext cx="1152" cy="0"/>
            </a:xfrm>
            <a:prstGeom prst="line">
              <a:avLst/>
            </a:prstGeom>
            <a:noFill/>
            <a:ln w="9525">
              <a:solidFill>
                <a:schemeClr val="tx1"/>
              </a:solidFill>
              <a:round/>
              <a:headEnd/>
              <a:tailEnd type="triangle" w="med" len="med"/>
            </a:ln>
          </p:spPr>
          <p:txBody>
            <a:bodyPr wrap="none"/>
            <a:lstStyle/>
            <a:p>
              <a:endParaRPr lang="en-US"/>
            </a:p>
          </p:txBody>
        </p:sp>
      </p:grpSp>
    </p:spTree>
    <p:extLst>
      <p:ext uri="{BB962C8B-B14F-4D97-AF65-F5344CB8AC3E}">
        <p14:creationId xmlns:p14="http://schemas.microsoft.com/office/powerpoint/2010/main" val="16350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Convert the while loop in the following code to a do-while loop:</a:t>
            </a:r>
          </a:p>
          <a:p>
            <a:pPr>
              <a:buNone/>
            </a:pPr>
            <a:r>
              <a:rPr lang="en-US" dirty="0" smtClean="0"/>
              <a:t> </a:t>
            </a:r>
            <a:r>
              <a:rPr lang="en-US" sz="1800" dirty="0" smtClean="0">
                <a:latin typeface="Courier New" pitchFamily="49" charset="0"/>
                <a:cs typeface="Courier New" pitchFamily="49" charset="0"/>
              </a:rPr>
              <a:t>Scanner keyboard=new Scanner(</a:t>
            </a:r>
            <a:r>
              <a:rPr lang="en-US" sz="1800" dirty="0" err="1" smtClean="0">
                <a:latin typeface="Courier New" pitchFamily="49" charset="0"/>
                <a:cs typeface="Courier New" pitchFamily="49" charset="0"/>
              </a:rPr>
              <a:t>System.in</a:t>
            </a: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x=1;</a:t>
            </a:r>
          </a:p>
          <a:p>
            <a:pPr>
              <a:buNone/>
            </a:pPr>
            <a:r>
              <a:rPr lang="en-US" sz="1800" dirty="0" smtClean="0">
                <a:latin typeface="Courier New" pitchFamily="49" charset="0"/>
                <a:cs typeface="Courier New" pitchFamily="49" charset="0"/>
              </a:rPr>
              <a:t>while (x&gt;0)</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a:t>
            </a:r>
            <a:r>
              <a:rPr lang="en-US" sz="1800" dirty="0" smtClean="0">
                <a:latin typeface="Courier New" pitchFamily="49" charset="0"/>
                <a:cs typeface="Courier New" pitchFamily="49" charset="0"/>
              </a:rPr>
              <a:t>(“Enter a number: ”);</a:t>
            </a:r>
          </a:p>
          <a:p>
            <a:pPr>
              <a:buNone/>
            </a:pPr>
            <a:r>
              <a:rPr lang="en-US" sz="1800" dirty="0" smtClean="0">
                <a:latin typeface="Courier New" pitchFamily="49" charset="0"/>
                <a:cs typeface="Courier New" pitchFamily="49" charset="0"/>
              </a:rPr>
              <a:t>	x=</a:t>
            </a:r>
            <a:r>
              <a:rPr lang="en-US" sz="1800" dirty="0" err="1" smtClean="0">
                <a:latin typeface="Courier New" pitchFamily="49" charset="0"/>
                <a:cs typeface="Courier New" pitchFamily="49" charset="0"/>
              </a:rPr>
              <a:t>keyboard.nextInt</a:t>
            </a: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15</a:t>
            </a:fld>
            <a:endParaRPr lang="en-US" altLang="en-US"/>
          </a:p>
        </p:txBody>
      </p:sp>
    </p:spTree>
    <p:extLst>
      <p:ext uri="{BB962C8B-B14F-4D97-AF65-F5344CB8AC3E}">
        <p14:creationId xmlns:p14="http://schemas.microsoft.com/office/powerpoint/2010/main" val="2601150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Convert the do-while loop in the following code to a while loop:</a:t>
            </a:r>
          </a:p>
          <a:p>
            <a:pPr>
              <a:buNone/>
            </a:pPr>
            <a:endParaRPr lang="en-US" dirty="0"/>
          </a:p>
          <a:p>
            <a:pPr>
              <a:buNone/>
            </a:pPr>
            <a:r>
              <a:rPr lang="en-US" sz="1800" dirty="0" smtClean="0">
                <a:latin typeface="Courier New" pitchFamily="49" charset="0"/>
                <a:cs typeface="Courier New" pitchFamily="49" charset="0"/>
              </a:rPr>
              <a:t>Scanner keyboard=new Scanner(System.in);</a:t>
            </a:r>
          </a:p>
          <a:p>
            <a:pPr>
              <a:buNone/>
            </a:pPr>
            <a:r>
              <a:rPr lang="en-US" sz="1800" dirty="0" smtClean="0">
                <a:latin typeface="Courier New" pitchFamily="49" charset="0"/>
                <a:cs typeface="Courier New" pitchFamily="49" charset="0"/>
              </a:rPr>
              <a:t>String input;</a:t>
            </a:r>
          </a:p>
          <a:p>
            <a:pPr>
              <a:buNone/>
            </a:pPr>
            <a:r>
              <a:rPr lang="en-US" sz="1800" dirty="0" smtClean="0">
                <a:latin typeface="Courier New" pitchFamily="49" charset="0"/>
                <a:cs typeface="Courier New" pitchFamily="49" charset="0"/>
              </a:rPr>
              <a:t>char sure;</a:t>
            </a:r>
          </a:p>
          <a:p>
            <a:pPr>
              <a:buNone/>
            </a:pPr>
            <a:r>
              <a:rPr lang="en-US" sz="1800" dirty="0" smtClean="0">
                <a:latin typeface="Courier New" pitchFamily="49" charset="0"/>
                <a:cs typeface="Courier New" pitchFamily="49" charset="0"/>
              </a:rPr>
              <a:t>do</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a:t>
            </a:r>
            <a:r>
              <a:rPr lang="en-US" sz="1800" dirty="0" smtClean="0">
                <a:latin typeface="Courier New" pitchFamily="49" charset="0"/>
                <a:cs typeface="Courier New" pitchFamily="49" charset="0"/>
              </a:rPr>
              <a:t>(“Are you sure you want to quit? ”);</a:t>
            </a:r>
          </a:p>
          <a:p>
            <a:pPr>
              <a:buNone/>
            </a:pPr>
            <a:r>
              <a:rPr lang="en-US" sz="1800" dirty="0" smtClean="0">
                <a:latin typeface="Courier New" pitchFamily="49" charset="0"/>
                <a:cs typeface="Courier New" pitchFamily="49" charset="0"/>
              </a:rPr>
              <a:t>	input=</a:t>
            </a:r>
            <a:r>
              <a:rPr lang="en-US" sz="1800" dirty="0" err="1" smtClean="0">
                <a:latin typeface="Courier New" pitchFamily="49" charset="0"/>
                <a:cs typeface="Courier New" pitchFamily="49" charset="0"/>
              </a:rPr>
              <a:t>keyboard.next</a:t>
            </a: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sure=</a:t>
            </a:r>
            <a:r>
              <a:rPr lang="en-US" sz="1800" dirty="0" err="1" smtClean="0">
                <a:latin typeface="Courier New" pitchFamily="49" charset="0"/>
                <a:cs typeface="Courier New" pitchFamily="49" charset="0"/>
              </a:rPr>
              <a:t>input.charAt</a:t>
            </a:r>
            <a:r>
              <a:rPr lang="en-US" sz="1800" dirty="0" smtClean="0">
                <a:latin typeface="Courier New" pitchFamily="49" charset="0"/>
                <a:cs typeface="Courier New" pitchFamily="49" charset="0"/>
              </a:rPr>
              <a:t>(0);</a:t>
            </a:r>
          </a:p>
          <a:p>
            <a:pPr>
              <a:buNone/>
            </a:pPr>
            <a:r>
              <a:rPr lang="en-US" sz="1800" dirty="0" smtClean="0">
                <a:latin typeface="Courier New" pitchFamily="49" charset="0"/>
                <a:cs typeface="Courier New" pitchFamily="49" charset="0"/>
              </a:rPr>
              <a:t>} while (sure!=‘Y’&amp;&amp;sure!=‘N’);</a:t>
            </a:r>
          </a:p>
          <a:p>
            <a:pPr>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16</a:t>
            </a:fld>
            <a:endParaRPr lang="en-US" altLang="en-US"/>
          </a:p>
        </p:txBody>
      </p:sp>
    </p:spTree>
    <p:extLst>
      <p:ext uri="{BB962C8B-B14F-4D97-AF65-F5344CB8AC3E}">
        <p14:creationId xmlns:p14="http://schemas.microsoft.com/office/powerpoint/2010/main" val="3621387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lstStyle/>
          <a:p>
            <a:r>
              <a:rPr lang="en-US" dirty="0" smtClean="0"/>
              <a:t>How many times the following loop will repeat?</a:t>
            </a:r>
            <a:endParaRPr lang="en-US" dirty="0"/>
          </a:p>
          <a:p>
            <a:pPr>
              <a:buNone/>
            </a:pPr>
            <a:r>
              <a:rPr lang="en-US" dirty="0"/>
              <a:t>	</a:t>
            </a:r>
            <a:r>
              <a:rPr lang="en-US" sz="2400" dirty="0" smtClean="0">
                <a:solidFill>
                  <a:srgbClr val="FF0000"/>
                </a:solidFill>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=0;</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while(</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!=5)</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p>
          <a:p>
            <a:pPr>
              <a:buNone/>
            </a:pP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+=2;</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endParaRPr lang="en-US" sz="24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extLst>
      <p:ext uri="{BB962C8B-B14F-4D97-AF65-F5344CB8AC3E}">
        <p14:creationId xmlns:p14="http://schemas.microsoft.com/office/powerpoint/2010/main" val="2782186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lstStyle/>
          <a:p>
            <a:r>
              <a:rPr lang="en-US" dirty="0" smtClean="0"/>
              <a:t>How many times the following loop will repeat?</a:t>
            </a:r>
            <a:endParaRPr lang="en-US" dirty="0"/>
          </a:p>
          <a:p>
            <a:pPr>
              <a:buNone/>
            </a:pPr>
            <a:r>
              <a:rPr lang="en-US" dirty="0"/>
              <a:t>	</a:t>
            </a:r>
            <a:r>
              <a:rPr lang="en-US" sz="2400" dirty="0" smtClean="0">
                <a:solidFill>
                  <a:srgbClr val="FF0000"/>
                </a:solidFill>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=10;</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do</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p>
          <a:p>
            <a:pPr>
              <a:buNone/>
            </a:pP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while(</a:t>
            </a:r>
            <a:r>
              <a:rPr lang="en-US" sz="2400" dirty="0" err="1" smtClean="0">
                <a:latin typeface="Courier New" pitchFamily="49" charset="0"/>
                <a:cs typeface="Courier New" pitchFamily="49" charset="0"/>
              </a:rPr>
              <a:t>cnt</a:t>
            </a:r>
            <a:r>
              <a:rPr lang="en-US" sz="2400" dirty="0" smtClean="0">
                <a:latin typeface="Courier New" pitchFamily="49" charset="0"/>
                <a:cs typeface="Courier New" pitchFamily="49" charset="0"/>
              </a:rPr>
              <a:t>&lt;1);</a:t>
            </a:r>
            <a:endParaRPr lang="en-US" sz="2400" dirty="0">
              <a:latin typeface="Courier New" pitchFamily="49" charset="0"/>
              <a:cs typeface="Courier New" pitchFamily="49" charset="0"/>
            </a:endParaRPr>
          </a:p>
          <a:p>
            <a:pPr>
              <a:buNone/>
            </a:pPr>
            <a:endParaRPr lang="en-US" sz="24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extLst>
      <p:ext uri="{BB962C8B-B14F-4D97-AF65-F5344CB8AC3E}">
        <p14:creationId xmlns:p14="http://schemas.microsoft.com/office/powerpoint/2010/main" val="29384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sz="2400" dirty="0" smtClean="0"/>
              <a:t>Write a program that asks the user to enter a word. The program will then repeat word for as many times as it has characters: </a:t>
            </a:r>
          </a:p>
          <a:p>
            <a:pPr>
              <a:buNone/>
            </a:pPr>
            <a:r>
              <a:rPr lang="en-US" sz="2400" dirty="0" smtClean="0">
                <a:latin typeface="Courier New" pitchFamily="49" charset="0"/>
                <a:cs typeface="Courier New" pitchFamily="49" charset="0"/>
              </a:rPr>
              <a:t>		Enter a word: Hello </a:t>
            </a:r>
          </a:p>
          <a:p>
            <a:pPr>
              <a:buNone/>
            </a:pPr>
            <a:r>
              <a:rPr lang="en-US" sz="2400" dirty="0" smtClean="0">
                <a:latin typeface="Courier New" pitchFamily="49" charset="0"/>
                <a:cs typeface="Courier New" pitchFamily="49" charset="0"/>
              </a:rPr>
              <a:t>		Hello</a:t>
            </a:r>
          </a:p>
          <a:p>
            <a:pPr>
              <a:buNone/>
            </a:pPr>
            <a:r>
              <a:rPr lang="en-US" sz="2400" dirty="0" smtClean="0">
                <a:latin typeface="Courier New" pitchFamily="49" charset="0"/>
                <a:cs typeface="Courier New" pitchFamily="49" charset="0"/>
              </a:rPr>
              <a:t>	   Hello</a:t>
            </a:r>
          </a:p>
          <a:p>
            <a:pPr>
              <a:buNone/>
            </a:pPr>
            <a:r>
              <a:rPr lang="en-US" sz="2400" dirty="0" smtClean="0">
                <a:latin typeface="Courier New" pitchFamily="49" charset="0"/>
                <a:cs typeface="Courier New" pitchFamily="49" charset="0"/>
              </a:rPr>
              <a:t>     Hello</a:t>
            </a:r>
          </a:p>
          <a:p>
            <a:pPr>
              <a:buNone/>
            </a:pPr>
            <a:r>
              <a:rPr lang="en-US" sz="2400" dirty="0" smtClean="0">
                <a:latin typeface="Courier New" pitchFamily="49" charset="0"/>
                <a:cs typeface="Courier New" pitchFamily="49" charset="0"/>
              </a:rPr>
              <a:t>     Hello</a:t>
            </a:r>
          </a:p>
          <a:p>
            <a:pPr>
              <a:buNone/>
            </a:pPr>
            <a:r>
              <a:rPr lang="en-US" sz="2400" dirty="0" smtClean="0">
                <a:latin typeface="Courier New" pitchFamily="49" charset="0"/>
                <a:cs typeface="Courier New" pitchFamily="49" charset="0"/>
              </a:rPr>
              <a:t>     Hello </a:t>
            </a:r>
          </a:p>
          <a:p>
            <a:r>
              <a:rPr lang="en-US" sz="2400" dirty="0" smtClean="0"/>
              <a:t>Hint: use the </a:t>
            </a:r>
            <a:r>
              <a:rPr lang="en-US" sz="2400" i="1" dirty="0" smtClean="0"/>
              <a:t>length()</a:t>
            </a:r>
            <a:r>
              <a:rPr lang="en-US" sz="2400" dirty="0" smtClean="0"/>
              <a:t> method of String class to obtain the number of characters in a string.</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extLst>
      <p:ext uri="{BB962C8B-B14F-4D97-AF65-F5344CB8AC3E}">
        <p14:creationId xmlns:p14="http://schemas.microsoft.com/office/powerpoint/2010/main" val="2514776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How many times will “Hello world” be printed in the following program segment?</a:t>
            </a:r>
          </a:p>
          <a:p>
            <a:pPr lvl="1">
              <a:buNone/>
            </a:pPr>
            <a:endParaRPr lang="en-US" sz="2000" dirty="0" smtClean="0">
              <a:latin typeface="Courier New" pitchFamily="49" charset="0"/>
              <a:cs typeface="Courier New" pitchFamily="49" charset="0"/>
            </a:endParaRPr>
          </a:p>
          <a:p>
            <a:pPr lvl="1">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count=10;</a:t>
            </a:r>
          </a:p>
          <a:p>
            <a:pPr lvl="1">
              <a:buNone/>
            </a:pPr>
            <a:r>
              <a:rPr lang="en-US" sz="2000" dirty="0" smtClean="0">
                <a:latin typeface="Courier New" pitchFamily="49" charset="0"/>
                <a:cs typeface="Courier New" pitchFamily="49" charset="0"/>
              </a:rPr>
              <a:t>While ( count &lt;1)</a:t>
            </a:r>
          </a:p>
          <a:p>
            <a:pPr lvl="1">
              <a:buNone/>
            </a:pPr>
            <a:r>
              <a:rPr lang="en-US" sz="2000" dirty="0" smtClean="0">
                <a:latin typeface="Courier New" pitchFamily="49" charset="0"/>
                <a:cs typeface="Courier New" pitchFamily="49" charset="0"/>
              </a:rPr>
              <a:t>{</a:t>
            </a:r>
          </a:p>
          <a:p>
            <a:pPr lvl="1">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(“Hello World”);</a:t>
            </a:r>
          </a:p>
          <a:p>
            <a:pPr lvl="1">
              <a:buNone/>
            </a:pPr>
            <a:r>
              <a:rPr lang="en-US" sz="2000" dirty="0" smtClean="0">
                <a:latin typeface="Courier New" pitchFamily="49" charset="0"/>
                <a:cs typeface="Courier New" pitchFamily="49" charset="0"/>
              </a:rPr>
              <a:t>	count++;</a:t>
            </a:r>
          </a:p>
          <a:p>
            <a:pPr lvl="1">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a:t>
            </a:fld>
            <a:endParaRPr lang="en-US" altLang="en-US"/>
          </a:p>
        </p:txBody>
      </p:sp>
    </p:spTree>
    <p:extLst>
      <p:ext uri="{BB962C8B-B14F-4D97-AF65-F5344CB8AC3E}">
        <p14:creationId xmlns:p14="http://schemas.microsoft.com/office/powerpoint/2010/main" val="270641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sz="2400" dirty="0" smtClean="0"/>
              <a:t>Write a program that asks the user to enter two words. The program then prints out both words on one line. The words will be separated by enough dots so that the total line length is 30: </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Enter first word: turtle</a:t>
            </a:r>
          </a:p>
          <a:p>
            <a:pPr>
              <a:buNone/>
            </a:pPr>
            <a:r>
              <a:rPr lang="en-US" sz="2400" dirty="0" smtClean="0">
                <a:latin typeface="Courier New" pitchFamily="49" charset="0"/>
                <a:cs typeface="Courier New" pitchFamily="49" charset="0"/>
              </a:rPr>
              <a:t>	Enter second word 153 turtle....................153 </a:t>
            </a:r>
          </a:p>
          <a:p>
            <a:r>
              <a:rPr lang="en-US" sz="2400" dirty="0" smtClean="0"/>
              <a:t>To print out the dots, use </a:t>
            </a:r>
            <a:r>
              <a:rPr lang="en-US" sz="2400" dirty="0" err="1" smtClean="0">
                <a:latin typeface="Courier New" pitchFamily="49" charset="0"/>
                <a:cs typeface="Courier New" pitchFamily="49" charset="0"/>
              </a:rPr>
              <a:t>System.out.print</a:t>
            </a:r>
            <a:r>
              <a:rPr lang="en-US" sz="2400" dirty="0" smtClean="0">
                <a:latin typeface="Courier New" pitchFamily="49" charset="0"/>
                <a:cs typeface="Courier New" pitchFamily="49" charset="0"/>
              </a:rPr>
              <a:t>(".")</a:t>
            </a:r>
            <a:r>
              <a:rPr lang="en-US" sz="2400" dirty="0" smtClean="0"/>
              <a:t> inside a loop body. </a:t>
            </a:r>
          </a:p>
          <a:p>
            <a:endParaRPr lang="en-US" sz="24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2012916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How many times will “I love Java programming” be printed in the following program segment?</a:t>
            </a:r>
          </a:p>
          <a:p>
            <a:pPr lvl="1">
              <a:buNone/>
            </a:pPr>
            <a:endParaRPr lang="en-US" sz="2000" dirty="0" smtClean="0">
              <a:latin typeface="Courier New" pitchFamily="49" charset="0"/>
              <a:cs typeface="Courier New" pitchFamily="49" charset="0"/>
            </a:endParaRPr>
          </a:p>
          <a:p>
            <a:pPr lvl="1">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count=0;</a:t>
            </a:r>
          </a:p>
          <a:p>
            <a:pPr lvl="1">
              <a:buNone/>
            </a:pPr>
            <a:r>
              <a:rPr lang="en-US" sz="2000" dirty="0" smtClean="0">
                <a:latin typeface="Courier New" pitchFamily="49" charset="0"/>
                <a:cs typeface="Courier New" pitchFamily="49" charset="0"/>
              </a:rPr>
              <a:t>While ( count &lt;10)</a:t>
            </a:r>
          </a:p>
          <a:p>
            <a:pPr lvl="1">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(“I love Java programming”);</a:t>
            </a:r>
          </a:p>
          <a:p>
            <a:pPr lvl="1">
              <a:buNone/>
            </a:pPr>
            <a:r>
              <a:rPr lang="en-US" sz="2000" dirty="0" smtClean="0">
                <a:latin typeface="Courier New" pitchFamily="49" charset="0"/>
                <a:cs typeface="Courier New" pitchFamily="49" charset="0"/>
              </a:rPr>
              <a:t>	</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3</a:t>
            </a:fld>
            <a:endParaRPr lang="en-US" altLang="en-US"/>
          </a:p>
        </p:txBody>
      </p:sp>
    </p:spTree>
    <p:extLst>
      <p:ext uri="{BB962C8B-B14F-4D97-AF65-F5344CB8AC3E}">
        <p14:creationId xmlns:p14="http://schemas.microsoft.com/office/powerpoint/2010/main" val="1462011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lnSpcReduction="10000"/>
          </a:bodyPr>
          <a:lstStyle/>
          <a:p>
            <a:r>
              <a:rPr lang="en-US" dirty="0" smtClean="0"/>
              <a:t>Trace the following code, assuming that </a:t>
            </a:r>
            <a:r>
              <a:rPr lang="en-US" dirty="0" smtClean="0">
                <a:solidFill>
                  <a:srgbClr val="FF0000"/>
                </a:solidFill>
              </a:rPr>
              <a:t>a is 2 </a:t>
            </a:r>
            <a:r>
              <a:rPr lang="en-US" dirty="0" smtClean="0"/>
              <a:t>and </a:t>
            </a:r>
            <a:r>
              <a:rPr lang="en-US" dirty="0" smtClean="0">
                <a:solidFill>
                  <a:srgbClr val="FF0000"/>
                </a:solidFill>
              </a:rPr>
              <a:t>n is 4</a:t>
            </a:r>
            <a:r>
              <a:rPr lang="en-US" dirty="0" smtClean="0"/>
              <a:t>. Then explain what code does for arbitrary values of a and n. </a:t>
            </a:r>
          </a:p>
          <a:p>
            <a:pPr marL="0" indent="0">
              <a:buNone/>
            </a:pPr>
            <a:r>
              <a:rPr lang="en-US" dirty="0" smtClean="0"/>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r=1;</a:t>
            </a:r>
          </a:p>
          <a:p>
            <a:pPr marL="0" indent="0">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i=1;</a:t>
            </a:r>
          </a:p>
          <a:p>
            <a:pPr marL="327025" lvl="1" indent="0">
              <a:buNone/>
            </a:pPr>
            <a:r>
              <a:rPr lang="en-US" sz="2400" dirty="0">
                <a:latin typeface="Courier New" pitchFamily="49" charset="0"/>
                <a:cs typeface="Courier New" pitchFamily="49" charset="0"/>
              </a:rPr>
              <a:t>w</a:t>
            </a:r>
            <a:r>
              <a:rPr lang="en-US" sz="2400" dirty="0" smtClean="0">
                <a:latin typeface="Courier New" pitchFamily="49" charset="0"/>
                <a:cs typeface="Courier New" pitchFamily="49" charset="0"/>
              </a:rPr>
              <a:t>hile (i&lt;=n)</a:t>
            </a:r>
          </a:p>
          <a:p>
            <a:pPr marL="327025" lvl="1" indent="0">
              <a:buNone/>
            </a:pPr>
            <a:r>
              <a:rPr lang="en-US" sz="2400" dirty="0" smtClean="0">
                <a:latin typeface="Courier New" pitchFamily="49" charset="0"/>
                <a:cs typeface="Courier New" pitchFamily="49" charset="0"/>
              </a:rPr>
              <a:t>{</a:t>
            </a:r>
          </a:p>
          <a:p>
            <a:pPr marL="327025" lvl="1"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r=r*a;</a:t>
            </a:r>
          </a:p>
          <a:p>
            <a:pPr marL="327025" lvl="1"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i++;</a:t>
            </a:r>
          </a:p>
          <a:p>
            <a:pPr marL="327025" lvl="1" indent="0">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4</a:t>
            </a:fld>
            <a:endParaRPr lang="en-US" altLang="en-US"/>
          </a:p>
        </p:txBody>
      </p:sp>
    </p:spTree>
    <p:extLst>
      <p:ext uri="{BB962C8B-B14F-4D97-AF65-F5344CB8AC3E}">
        <p14:creationId xmlns:p14="http://schemas.microsoft.com/office/powerpoint/2010/main" val="845940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Trace the following code.  What error do you observe?</a:t>
            </a:r>
          </a:p>
          <a:p>
            <a:pPr marL="0" indent="0">
              <a:buNone/>
            </a:pPr>
            <a:r>
              <a:rPr lang="en-US" dirty="0" smtClean="0"/>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n=1;</a:t>
            </a:r>
          </a:p>
          <a:p>
            <a:pPr marL="327025" lvl="1" indent="0">
              <a:buNone/>
            </a:pPr>
            <a:r>
              <a:rPr lang="en-US" sz="2400" dirty="0" smtClean="0">
                <a:latin typeface="Courier New" pitchFamily="49" charset="0"/>
                <a:cs typeface="Courier New" pitchFamily="49" charset="0"/>
              </a:rPr>
              <a:t>While (n!=50)</a:t>
            </a:r>
          </a:p>
          <a:p>
            <a:pPr marL="327025" lvl="1" indent="0">
              <a:buNone/>
            </a:pPr>
            <a:r>
              <a:rPr lang="en-US" sz="2400" dirty="0" smtClean="0">
                <a:latin typeface="Courier New" pitchFamily="49" charset="0"/>
                <a:cs typeface="Courier New" pitchFamily="49" charset="0"/>
              </a:rPr>
              <a:t>{</a:t>
            </a:r>
          </a:p>
          <a:p>
            <a:pPr marL="327025" lvl="1"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System.out.println</a:t>
            </a:r>
            <a:r>
              <a:rPr lang="en-US" sz="2400" dirty="0">
                <a:latin typeface="Courier New" pitchFamily="49" charset="0"/>
                <a:cs typeface="Courier New" pitchFamily="49" charset="0"/>
              </a:rPr>
              <a:t>(n);</a:t>
            </a:r>
          </a:p>
          <a:p>
            <a:pPr marL="327025" lvl="1"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n=n+50;</a:t>
            </a:r>
          </a:p>
          <a:p>
            <a:pPr marL="327025" lvl="1" indent="0">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5</a:t>
            </a:fld>
            <a:endParaRPr lang="en-US" altLang="en-US"/>
          </a:p>
        </p:txBody>
      </p:sp>
    </p:spTree>
    <p:extLst>
      <p:ext uri="{BB962C8B-B14F-4D97-AF65-F5344CB8AC3E}">
        <p14:creationId xmlns:p14="http://schemas.microsoft.com/office/powerpoint/2010/main" val="234139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4-</a:t>
            </a:r>
            <a:fld id="{61358B65-CD9E-4DAF-89E1-58135AF9C99C}" type="slidenum">
              <a:rPr lang="en-US"/>
              <a:pPr>
                <a:defRPr/>
              </a:pPr>
              <a:t>6</a:t>
            </a:fld>
            <a:endParaRPr lang="en-US"/>
          </a:p>
        </p:txBody>
      </p:sp>
      <p:sp>
        <p:nvSpPr>
          <p:cNvPr id="14339" name="Rectangle 2"/>
          <p:cNvSpPr>
            <a:spLocks noGrp="1" noChangeArrowheads="1"/>
          </p:cNvSpPr>
          <p:nvPr>
            <p:ph type="title"/>
          </p:nvPr>
        </p:nvSpPr>
        <p:spPr/>
        <p:txBody>
          <a:bodyPr/>
          <a:lstStyle/>
          <a:p>
            <a:pPr eaLnBrk="1" hangingPunct="1"/>
            <a:r>
              <a:rPr lang="en-US" smtClean="0"/>
              <a:t>The </a:t>
            </a:r>
            <a:r>
              <a:rPr lang="en-US" smtClean="0">
                <a:latin typeface="Courier New" pitchFamily="49" charset="0"/>
              </a:rPr>
              <a:t>while</a:t>
            </a:r>
            <a:r>
              <a:rPr lang="en-US" smtClean="0"/>
              <a:t> Loop for Input Validation</a:t>
            </a:r>
          </a:p>
        </p:txBody>
      </p:sp>
      <p:sp>
        <p:nvSpPr>
          <p:cNvPr id="14340" name="Rectangle 3"/>
          <p:cNvSpPr>
            <a:spLocks noGrp="1" noChangeArrowheads="1"/>
          </p:cNvSpPr>
          <p:nvPr>
            <p:ph type="body" idx="1"/>
          </p:nvPr>
        </p:nvSpPr>
        <p:spPr/>
        <p:txBody>
          <a:bodyPr/>
          <a:lstStyle/>
          <a:p>
            <a:pPr eaLnBrk="1" hangingPunct="1">
              <a:lnSpc>
                <a:spcPct val="90000"/>
              </a:lnSpc>
            </a:pPr>
            <a:r>
              <a:rPr lang="en-US" sz="2800" i="1" dirty="0" smtClean="0"/>
              <a:t>Input validation</a:t>
            </a:r>
            <a:r>
              <a:rPr lang="en-US" sz="2800" dirty="0" smtClean="0"/>
              <a:t> is the process of ensuring that user input is valid.</a:t>
            </a:r>
          </a:p>
          <a:p>
            <a:pPr lvl="1" eaLnBrk="1" hangingPunct="1">
              <a:lnSpc>
                <a:spcPct val="90000"/>
              </a:lnSpc>
              <a:buFontTx/>
              <a:buNone/>
            </a:pPr>
            <a:r>
              <a:rPr lang="en-US" sz="1600" b="1" dirty="0" err="1" smtClean="0">
                <a:latin typeface="Courier New" pitchFamily="49" charset="0"/>
              </a:rPr>
              <a:t>System.out.print</a:t>
            </a:r>
            <a:r>
              <a:rPr lang="en-US" sz="1600" b="1" dirty="0" smtClean="0">
                <a:latin typeface="Courier New" pitchFamily="49" charset="0"/>
              </a:rPr>
              <a:t>("Enter a number in the " +</a:t>
            </a:r>
          </a:p>
          <a:p>
            <a:pPr lvl="1" eaLnBrk="1" hangingPunct="1">
              <a:lnSpc>
                <a:spcPct val="90000"/>
              </a:lnSpc>
              <a:buFontTx/>
              <a:buNone/>
            </a:pPr>
            <a:r>
              <a:rPr lang="en-US" sz="1600" b="1" dirty="0" smtClean="0">
                <a:latin typeface="Courier New" pitchFamily="49" charset="0"/>
              </a:rPr>
              <a:t>                 "range of 1 through 100: ");</a:t>
            </a:r>
          </a:p>
          <a:p>
            <a:pPr lvl="1" eaLnBrk="1" hangingPunct="1">
              <a:lnSpc>
                <a:spcPct val="90000"/>
              </a:lnSpc>
              <a:buFontTx/>
              <a:buNone/>
            </a:pPr>
            <a:r>
              <a:rPr lang="en-US" sz="1600" b="1" dirty="0" smtClean="0">
                <a:latin typeface="Courier New" pitchFamily="49" charset="0"/>
              </a:rPr>
              <a:t>number = </a:t>
            </a:r>
            <a:r>
              <a:rPr lang="en-US" sz="1600" b="1" dirty="0" err="1" smtClean="0">
                <a:latin typeface="Courier New" pitchFamily="49" charset="0"/>
              </a:rPr>
              <a:t>keyboard.nextInt</a:t>
            </a:r>
            <a:r>
              <a:rPr lang="en-US" sz="1600" b="1" dirty="0" smtClean="0">
                <a:latin typeface="Courier New" pitchFamily="49" charset="0"/>
              </a:rPr>
              <a:t>();</a:t>
            </a:r>
          </a:p>
          <a:p>
            <a:pPr lvl="1" eaLnBrk="1" hangingPunct="1">
              <a:lnSpc>
                <a:spcPct val="90000"/>
              </a:lnSpc>
              <a:buFontTx/>
              <a:buNone/>
            </a:pPr>
            <a:r>
              <a:rPr lang="en-US" sz="1600" b="1" dirty="0" smtClean="0">
                <a:latin typeface="Courier New" pitchFamily="49" charset="0"/>
              </a:rPr>
              <a:t>// Validate the input.</a:t>
            </a:r>
          </a:p>
          <a:p>
            <a:pPr lvl="1" eaLnBrk="1" hangingPunct="1">
              <a:lnSpc>
                <a:spcPct val="90000"/>
              </a:lnSpc>
              <a:buFontTx/>
              <a:buNone/>
            </a:pPr>
            <a:r>
              <a:rPr lang="en-US" sz="1600" b="1" dirty="0" smtClean="0">
                <a:latin typeface="Courier New" pitchFamily="49" charset="0"/>
              </a:rPr>
              <a:t>while (number &lt; 1 || number &gt; 100)</a:t>
            </a:r>
          </a:p>
          <a:p>
            <a:pPr lvl="1" eaLnBrk="1" hangingPunct="1">
              <a:lnSpc>
                <a:spcPct val="90000"/>
              </a:lnSpc>
              <a:buFontTx/>
              <a:buNone/>
            </a:pPr>
            <a:r>
              <a:rPr lang="en-US" sz="1600" b="1" dirty="0" smtClean="0">
                <a:latin typeface="Courier New" pitchFamily="49" charset="0"/>
              </a:rPr>
              <a:t>{</a:t>
            </a:r>
          </a:p>
          <a:p>
            <a:pPr lvl="1" eaLnBrk="1" hangingPunct="1">
              <a:lnSpc>
                <a:spcPct val="90000"/>
              </a:lnSpc>
              <a:buFontTx/>
              <a:buNone/>
            </a:pPr>
            <a:r>
              <a:rPr lang="en-US" sz="1600" b="1" dirty="0" smtClean="0">
                <a:latin typeface="Courier New" pitchFamily="49" charset="0"/>
              </a:rPr>
              <a:t>  </a:t>
            </a:r>
            <a:r>
              <a:rPr lang="en-US" sz="1600" b="1" dirty="0" err="1" smtClean="0">
                <a:latin typeface="Courier New" pitchFamily="49" charset="0"/>
              </a:rPr>
              <a:t>System.out.println</a:t>
            </a:r>
            <a:r>
              <a:rPr lang="en-US" sz="1600" b="1" dirty="0" smtClean="0">
                <a:latin typeface="Courier New" pitchFamily="49" charset="0"/>
              </a:rPr>
              <a:t>("That number is invalid.");</a:t>
            </a:r>
          </a:p>
          <a:p>
            <a:pPr lvl="1" eaLnBrk="1" hangingPunct="1">
              <a:lnSpc>
                <a:spcPct val="90000"/>
              </a:lnSpc>
              <a:buFontTx/>
              <a:buNone/>
            </a:pPr>
            <a:r>
              <a:rPr lang="en-US" sz="1600" b="1" dirty="0" smtClean="0">
                <a:latin typeface="Courier New" pitchFamily="49" charset="0"/>
              </a:rPr>
              <a:t>  </a:t>
            </a:r>
            <a:r>
              <a:rPr lang="en-US" sz="1600" b="1" dirty="0" err="1" smtClean="0">
                <a:latin typeface="Courier New" pitchFamily="49" charset="0"/>
              </a:rPr>
              <a:t>System.out.print</a:t>
            </a:r>
            <a:r>
              <a:rPr lang="en-US" sz="1600" b="1" dirty="0" smtClean="0">
                <a:latin typeface="Courier New" pitchFamily="49" charset="0"/>
              </a:rPr>
              <a:t>("Enter a number in the " +</a:t>
            </a:r>
          </a:p>
          <a:p>
            <a:pPr lvl="1" eaLnBrk="1" hangingPunct="1">
              <a:lnSpc>
                <a:spcPct val="90000"/>
              </a:lnSpc>
              <a:buFontTx/>
              <a:buNone/>
            </a:pPr>
            <a:r>
              <a:rPr lang="en-US" sz="1600" b="1" dirty="0" smtClean="0">
                <a:latin typeface="Courier New" pitchFamily="49" charset="0"/>
              </a:rPr>
              <a:t>                   "range of 1 through 100: ");</a:t>
            </a:r>
          </a:p>
          <a:p>
            <a:pPr lvl="1" eaLnBrk="1" hangingPunct="1">
              <a:lnSpc>
                <a:spcPct val="90000"/>
              </a:lnSpc>
              <a:buFontTx/>
              <a:buNone/>
            </a:pPr>
            <a:r>
              <a:rPr lang="en-US" sz="1600" b="1" dirty="0" smtClean="0">
                <a:latin typeface="Courier New" pitchFamily="49" charset="0"/>
              </a:rPr>
              <a:t>  number = </a:t>
            </a:r>
            <a:r>
              <a:rPr lang="en-US" sz="1600" b="1" dirty="0" err="1" smtClean="0">
                <a:latin typeface="Courier New" pitchFamily="49" charset="0"/>
              </a:rPr>
              <a:t>keyboard.nextInt</a:t>
            </a:r>
            <a:r>
              <a:rPr lang="en-US" sz="1600" b="1" dirty="0" smtClean="0">
                <a:latin typeface="Courier New" pitchFamily="49" charset="0"/>
              </a:rPr>
              <a:t>();</a:t>
            </a:r>
          </a:p>
          <a:p>
            <a:pPr lvl="1" eaLnBrk="1" hangingPunct="1">
              <a:lnSpc>
                <a:spcPct val="90000"/>
              </a:lnSpc>
              <a:buFontTx/>
              <a:buNone/>
            </a:pPr>
            <a:r>
              <a:rPr lang="en-US" sz="1600" b="1" dirty="0" smtClean="0">
                <a:latin typeface="Courier New" pitchFamily="49" charset="0"/>
              </a:rPr>
              <a:t>}</a:t>
            </a:r>
          </a:p>
        </p:txBody>
      </p:sp>
    </p:spTree>
    <p:extLst>
      <p:ext uri="{BB962C8B-B14F-4D97-AF65-F5344CB8AC3E}">
        <p14:creationId xmlns:p14="http://schemas.microsoft.com/office/powerpoint/2010/main" val="2383555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Write an input validation loop that asks the user to enter a number in the range of 10 through 24?</a:t>
            </a:r>
          </a:p>
          <a:p>
            <a:pPr>
              <a:buNone/>
            </a:pP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7</a:t>
            </a:fld>
            <a:endParaRPr lang="en-US" altLang="en-US"/>
          </a:p>
        </p:txBody>
      </p:sp>
    </p:spTree>
    <p:extLst>
      <p:ext uri="{BB962C8B-B14F-4D97-AF65-F5344CB8AC3E}">
        <p14:creationId xmlns:p14="http://schemas.microsoft.com/office/powerpoint/2010/main" val="348997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Write an input validation loop that asks the user to enter ‘Y’, ‘y’, ‘N’, or ‘n’?</a:t>
            </a:r>
          </a:p>
          <a:p>
            <a:pPr>
              <a:buNone/>
            </a:pP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8</a:t>
            </a:fld>
            <a:endParaRPr lang="en-US" altLang="en-US"/>
          </a:p>
        </p:txBody>
      </p:sp>
    </p:spTree>
    <p:extLst>
      <p:ext uri="{BB962C8B-B14F-4D97-AF65-F5344CB8AC3E}">
        <p14:creationId xmlns:p14="http://schemas.microsoft.com/office/powerpoint/2010/main" val="3351693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Write an input validation loop that asks the user to enter “Yes” or “No”?</a:t>
            </a:r>
          </a:p>
          <a:p>
            <a:pPr>
              <a:buNone/>
            </a:pP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9</a:t>
            </a:fld>
            <a:endParaRPr lang="en-US" altLang="en-US"/>
          </a:p>
        </p:txBody>
      </p:sp>
    </p:spTree>
    <p:extLst>
      <p:ext uri="{BB962C8B-B14F-4D97-AF65-F5344CB8AC3E}">
        <p14:creationId xmlns:p14="http://schemas.microsoft.com/office/powerpoint/2010/main" val="1262040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5242</TotalTime>
  <Words>518</Words>
  <Application>Microsoft Macintosh PowerPoint</Application>
  <PresentationFormat>On-screen Show (4:3)</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Garamond</vt:lpstr>
      <vt:lpstr>Symbol</vt:lpstr>
      <vt:lpstr>Wingdings</vt:lpstr>
      <vt:lpstr>Edge</vt:lpstr>
      <vt:lpstr>CSC110 Computer Programming I</vt:lpstr>
      <vt:lpstr>Checkpoint</vt:lpstr>
      <vt:lpstr>Checkpoint</vt:lpstr>
      <vt:lpstr>Checkpoint</vt:lpstr>
      <vt:lpstr>Checkpoint</vt:lpstr>
      <vt:lpstr>The while Loop for Input Validation</vt:lpstr>
      <vt:lpstr>Checkpoint</vt:lpstr>
      <vt:lpstr>Checkpoint</vt:lpstr>
      <vt:lpstr>Checkpoint</vt:lpstr>
      <vt:lpstr>The do-while Loop</vt:lpstr>
      <vt:lpstr>TestAverage1.java</vt:lpstr>
      <vt:lpstr>TestAverage1.java (cont’d)</vt:lpstr>
      <vt:lpstr>TestAverage1.java (cont’d)</vt:lpstr>
      <vt:lpstr>The do-while Loop Flowchart</vt:lpstr>
      <vt:lpstr>Checkpoint</vt:lpstr>
      <vt:lpstr>Checkpoint</vt:lpstr>
      <vt:lpstr>Checkpoint</vt:lpstr>
      <vt:lpstr>Checkpoint</vt:lpstr>
      <vt:lpstr>Exercise 1</vt:lpstr>
      <vt:lpstr>Exercise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343</cp:revision>
  <dcterms:created xsi:type="dcterms:W3CDTF">2003-05-04T19:31:52Z</dcterms:created>
  <dcterms:modified xsi:type="dcterms:W3CDTF">2016-03-29T13:26:40Z</dcterms:modified>
</cp:coreProperties>
</file>