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sldIdLst>
    <p:sldId id="256" r:id="rId2"/>
    <p:sldId id="611" r:id="rId3"/>
    <p:sldId id="615" r:id="rId4"/>
    <p:sldId id="612" r:id="rId5"/>
    <p:sldId id="613" r:id="rId6"/>
    <p:sldId id="614" r:id="rId7"/>
    <p:sldId id="616" r:id="rId8"/>
    <p:sldId id="617" r:id="rId9"/>
    <p:sldId id="601" r:id="rId10"/>
    <p:sldId id="630" r:id="rId11"/>
    <p:sldId id="621" r:id="rId12"/>
    <p:sldId id="622" r:id="rId13"/>
    <p:sldId id="623" r:id="rId14"/>
    <p:sldId id="632" r:id="rId15"/>
    <p:sldId id="633" r:id="rId16"/>
    <p:sldId id="634" r:id="rId17"/>
    <p:sldId id="635" r:id="rId18"/>
    <p:sldId id="636" r:id="rId19"/>
    <p:sldId id="637" r:id="rId20"/>
    <p:sldId id="638" r:id="rId21"/>
    <p:sldId id="639" r:id="rId22"/>
    <p:sldId id="625" r:id="rId23"/>
    <p:sldId id="626" r:id="rId24"/>
    <p:sldId id="640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CC99FF"/>
    <a:srgbClr val="FF3300"/>
    <a:srgbClr val="FF6600"/>
    <a:srgbClr val="FF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 autoAdjust="0"/>
    <p:restoredTop sz="86343" autoAdjust="0"/>
  </p:normalViewPr>
  <p:slideViewPr>
    <p:cSldViewPr>
      <p:cViewPr>
        <p:scale>
          <a:sx n="80" d="100"/>
          <a:sy n="80" d="100"/>
        </p:scale>
        <p:origin x="2744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DBB27B2-7D20-488E-9A47-FA0D9EB63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5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43497-637F-42DA-A99D-D58295A60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F4511-6B22-4DE4-A2F9-23A6D2472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0BAC-0147-4A65-8699-3D31B83D6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F9C01-A330-47ED-824E-A8F02FCC0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8DB5D-8987-43E1-8D78-9708A8605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C7BFE-44F8-402B-86C2-D232904439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C36ED-66A5-415F-9092-D6FFCBE8A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DDF57-03A3-47C0-A95B-EB474A28F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94583-00F2-4F0F-ADD6-39CB5BBE2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C141-C68F-4356-BF78-4E06F51AA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1B232-7748-4BE8-8F27-E779406839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8903F2E5-2334-4CBF-80F6-5A6FEE8D3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2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4" r:id="rId3"/>
    <p:sldLayoutId id="2147483733" r:id="rId4"/>
    <p:sldLayoutId id="2147483732" r:id="rId5"/>
    <p:sldLayoutId id="2147483731" r:id="rId6"/>
    <p:sldLayoutId id="2147483730" r:id="rId7"/>
    <p:sldLayoutId id="2147483729" r:id="rId8"/>
    <p:sldLayoutId id="2147483728" r:id="rId9"/>
    <p:sldLayoutId id="2147483727" r:id="rId10"/>
    <p:sldLayoutId id="21474837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CSC110 Computer Programming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92475" y="4232275"/>
            <a:ext cx="3776663" cy="1146175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Lecture </a:t>
            </a:r>
            <a:r>
              <a:rPr lang="en-US" dirty="0" smtClean="0"/>
              <a:t>19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spcAft>
                <a:spcPts val="600"/>
              </a:spcAft>
              <a:buFont typeface="Symbol" pitchFamily="18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0A726-D62E-4139-BF42-8D623854901A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300" dirty="0" smtClean="0"/>
              <a:t>You may want to know how many values fulfill a particular condition. </a:t>
            </a:r>
            <a:endParaRPr lang="en-US" sz="3300" dirty="0"/>
          </a:p>
          <a:p>
            <a:pPr>
              <a:spcBef>
                <a:spcPts val="600"/>
              </a:spcBef>
            </a:pPr>
            <a:r>
              <a:rPr lang="en-US" sz="3300" dirty="0" smtClean="0"/>
              <a:t>Keep a counter, a variable that is initialized with 0 and incremented whenever there is a match.</a:t>
            </a:r>
          </a:p>
          <a:p>
            <a:pPr lvl="1"/>
            <a:r>
              <a:rPr lang="en-US" sz="2800" dirty="0"/>
              <a:t>For example, count the number of spaces in a string.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spaces=0;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     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for(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i=0; i&lt;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str.length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(); i++)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           if(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str.charAt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(i)==' ')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              spaces++;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6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Sentinel Values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Sometimes the end point of input data is not known.</a:t>
            </a:r>
          </a:p>
          <a:p>
            <a:pPr eaLnBrk="1" hangingPunct="1"/>
            <a:r>
              <a:rPr lang="en-US" sz="2800" dirty="0" smtClean="0"/>
              <a:t>A </a:t>
            </a:r>
            <a:r>
              <a:rPr lang="en-US" sz="2800" i="1" dirty="0" smtClean="0"/>
              <a:t>sentinel value</a:t>
            </a:r>
            <a:r>
              <a:rPr lang="en-US" sz="2800" dirty="0" smtClean="0"/>
              <a:t> can be used to notify the program to stop acquiring input.</a:t>
            </a:r>
          </a:p>
          <a:p>
            <a:pPr eaLnBrk="1" hangingPunct="1"/>
            <a:r>
              <a:rPr lang="en-US" sz="2800" dirty="0" smtClean="0"/>
              <a:t>If it is a user input, the user could be prompted to input data that is not normally in the input data range (i.e. –1 where normal input would be positive.)</a:t>
            </a:r>
          </a:p>
          <a:p>
            <a:pPr eaLnBrk="1" hangingPunct="1"/>
            <a:r>
              <a:rPr lang="en-US" sz="2800" dirty="0" smtClean="0"/>
              <a:t>Programs that get file input typically use the end-of-file marker to stop acquiring input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5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SoccerPoints.java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   // Needed for the Scanner class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/**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This program calculates the total number of points a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soccer team has earned over a series of games. The user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enters a series of point values, then -1 when finished.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*/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SoccerPoints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points;          // Game points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totalPoints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 // Accumulator initialized to 0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// Create a Scanner object for keyboard input.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Scanner keyboard = new Scanner(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// Display general instructions.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("Enter the number of points your team");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("has earned for each game this season.");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0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02325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-1 when finished.");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 Get the first number of points.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game points or -1 to end: 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points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keyboard.nextInt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 Accumulate the points until -1 is entered.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while (points != -1)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// Add points 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totalPoints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totalPoints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points;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// Get the next number of points.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game points or -1 to end: 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points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keyboard.nextInt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 Display the total number of points.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("The total points are " +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totalPoints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50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Largest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compute the largest value in a sequence, keep a variable that stores the largest element that you have encountered, and update it when you find a larger one. 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	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keyboard=new Scanner(System.in);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keyboard.nextInt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max=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!=-999)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keyboard.nextInt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if(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&gt;max)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max=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}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37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Initialization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initialization section of a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is optional; however, it is usually provided.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Typically,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loops initialize a counter variable that will be tested by the test section of the loop and updated by the update section.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initialization section can initialize multiple variables.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Variables declared in this section have scope only for the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9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Update Expression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update expression is usually used to increment or decrement the counter variable(s) declared in the initialization section of the for loop.</a:t>
            </a:r>
          </a:p>
          <a:p>
            <a:pPr eaLnBrk="1" hangingPunct="1"/>
            <a:r>
              <a:rPr lang="en-US" sz="2800" smtClean="0"/>
              <a:t>The update section of the loop executes last in the loop.</a:t>
            </a:r>
          </a:p>
          <a:p>
            <a:pPr eaLnBrk="1" hangingPunct="1"/>
            <a:r>
              <a:rPr lang="en-US" sz="2800" smtClean="0"/>
              <a:t>The update section may update multiple variables.</a:t>
            </a:r>
          </a:p>
          <a:p>
            <a:pPr eaLnBrk="1" hangingPunct="1"/>
            <a:r>
              <a:rPr lang="en-US" sz="2800" smtClean="0"/>
              <a:t>Each variable updated is executed as if it were on a line by itself.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72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Modifying The Control Variable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should avoid updating the control variable of a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within the body of the loop.</a:t>
            </a:r>
          </a:p>
          <a:p>
            <a:pPr eaLnBrk="1" hangingPunct="1"/>
            <a:r>
              <a:rPr lang="en-US" smtClean="0"/>
              <a:t>The update section should be used to update the control variable.</a:t>
            </a:r>
          </a:p>
          <a:p>
            <a:pPr eaLnBrk="1" hangingPunct="1"/>
            <a:r>
              <a:rPr lang="en-US" smtClean="0"/>
              <a:t>Updating the control variable in the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body leads to hard to maintain code and difficult debugging.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8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the following program segments display?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count=0, count&lt;6; count++)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count+count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2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the following program segments display?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value=-5, value&lt;5; value++)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(value);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C21C357D-C1D5-42CB-8754-8547BC31AEC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do</a:t>
            </a:r>
            <a:r>
              <a:rPr lang="en-US" smtClean="0"/>
              <a:t>-</a:t>
            </a:r>
            <a:r>
              <a:rPr lang="en-US" smtClean="0">
                <a:latin typeface="Courier New" pitchFamily="49" charset="0"/>
              </a:rPr>
              <a:t>while</a:t>
            </a:r>
            <a:r>
              <a:rPr lang="en-US" smtClean="0"/>
              <a:t> Loop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do</a:t>
            </a:r>
            <a:r>
              <a:rPr lang="en-US" sz="2800" dirty="0" smtClean="0"/>
              <a:t>-</a:t>
            </a:r>
            <a:r>
              <a:rPr lang="en-US" sz="2800" dirty="0" smtClean="0">
                <a:latin typeface="Courier New" pitchFamily="49" charset="0"/>
              </a:rPr>
              <a:t>while</a:t>
            </a:r>
            <a:r>
              <a:rPr lang="en-US" sz="2800" dirty="0" smtClean="0"/>
              <a:t> loop is a </a:t>
            </a:r>
            <a:r>
              <a:rPr lang="en-US" sz="2800" i="1" dirty="0" smtClean="0"/>
              <a:t>post-test</a:t>
            </a:r>
            <a:r>
              <a:rPr lang="en-US" sz="2800" dirty="0" smtClean="0"/>
              <a:t> loop, which means it will execute the loop prior to testing the condition.</a:t>
            </a:r>
          </a:p>
          <a:p>
            <a:pPr eaLnBrk="1" hangingPunct="1"/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do</a:t>
            </a:r>
            <a:r>
              <a:rPr lang="en-US" sz="2800" dirty="0" smtClean="0"/>
              <a:t>-</a:t>
            </a:r>
            <a:r>
              <a:rPr lang="en-US" sz="2800" dirty="0" smtClean="0">
                <a:latin typeface="Courier New" pitchFamily="49" charset="0"/>
              </a:rPr>
              <a:t>while</a:t>
            </a:r>
            <a:r>
              <a:rPr lang="en-US" sz="2800" dirty="0" smtClean="0"/>
              <a:t> loop (sometimes called a </a:t>
            </a:r>
            <a:r>
              <a:rPr lang="en-US" sz="2800" dirty="0" smtClean="0">
                <a:latin typeface="Courier New" pitchFamily="49" charset="0"/>
              </a:rPr>
              <a:t>do</a:t>
            </a:r>
            <a:r>
              <a:rPr lang="en-US" sz="2800" dirty="0" smtClean="0"/>
              <a:t> loop) takes the form: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do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i="1" dirty="0" smtClean="0">
                <a:latin typeface="Courier New" pitchFamily="49" charset="0"/>
              </a:rPr>
              <a:t>statement(s);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}while (</a:t>
            </a:r>
            <a:r>
              <a:rPr lang="en-US" sz="2400" b="1" i="1" dirty="0" smtClean="0">
                <a:latin typeface="Courier New" pitchFamily="49" charset="0"/>
              </a:rPr>
              <a:t>condition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802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the following program segments display?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x=5, x&lt;=14; x+=3)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05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for loop that displays all of the odd numbers, 1 through 49.</a:t>
            </a:r>
          </a:p>
          <a:p>
            <a:r>
              <a:rPr lang="en-US" dirty="0" smtClean="0"/>
              <a:t>Write a for loop that displays every fifth number, zero though 100.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0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asks the user to enter a string, then asks the user to enter a character. The program should count and display the number of times that the specified character appears in the string.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2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Write a program that read in a set of floating-point values. Ask the user to enter the values, then print</a:t>
            </a:r>
          </a:p>
          <a:p>
            <a:pPr lvl="1"/>
            <a:r>
              <a:rPr lang="en-US" dirty="0" smtClean="0"/>
              <a:t>The average of the values</a:t>
            </a:r>
          </a:p>
          <a:p>
            <a:pPr lvl="1"/>
            <a:r>
              <a:rPr lang="en-US" dirty="0" smtClean="0"/>
              <a:t>The largest of the values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smallest </a:t>
            </a:r>
            <a:r>
              <a:rPr lang="en-US" dirty="0"/>
              <a:t>of the values</a:t>
            </a:r>
          </a:p>
          <a:p>
            <a:pPr lvl="1"/>
            <a:r>
              <a:rPr lang="en-US" dirty="0" smtClean="0"/>
              <a:t>The range, that is the difference between the smallest and the largest.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0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Write a program that asks the user to enter today’s sale for five stores. The program should display a bar chart comparing each store’s sales. Create each bar in the bar chart by displaying a row of asterisks. Each asterisk should represent $100 of sales.  Here is the sample output.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Enter today's sale for store 1: 1000[Enter]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Enter today's sale for store 2: 1200[Enter]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Enter today's sale for store 3: 1800[Enter]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Enter today's sale for store 4: 800 [Enter]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Enter today's sale for store 5: 1900[Enter]</a:t>
            </a:r>
          </a:p>
          <a:p>
            <a:pPr>
              <a:buNone/>
            </a:pP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  Sales BAR CHART</a:t>
            </a:r>
          </a:p>
          <a:p>
            <a:pPr>
              <a:buNone/>
              <a:tabLst>
                <a:tab pos="569913" algn="l"/>
              </a:tabLst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	Store 1: **********</a:t>
            </a:r>
          </a:p>
          <a:p>
            <a:pPr>
              <a:buNone/>
              <a:tabLst>
                <a:tab pos="569913" algn="l"/>
              </a:tabLst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	Store 2: ************</a:t>
            </a:r>
          </a:p>
          <a:p>
            <a:pPr>
              <a:buNone/>
              <a:tabLst>
                <a:tab pos="569913" algn="l"/>
              </a:tabLst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	Store 3: ******************</a:t>
            </a:r>
          </a:p>
          <a:p>
            <a:pPr>
              <a:buNone/>
              <a:tabLst>
                <a:tab pos="569913" algn="l"/>
              </a:tabLst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	Store 4: ********</a:t>
            </a:r>
          </a:p>
          <a:p>
            <a:pPr>
              <a:buNone/>
              <a:tabLst>
                <a:tab pos="569913" algn="l"/>
              </a:tabLst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	Store 5: *******************</a:t>
            </a:r>
          </a:p>
          <a:p>
            <a:pPr>
              <a:buNone/>
            </a:pP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93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31726166-1F71-4C88-B7E3-BDEB560E525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do</a:t>
            </a:r>
            <a:r>
              <a:rPr lang="en-US" smtClean="0"/>
              <a:t>-</a:t>
            </a:r>
            <a:r>
              <a:rPr lang="en-US" smtClean="0">
                <a:latin typeface="Courier New" pitchFamily="49" charset="0"/>
              </a:rPr>
              <a:t>while</a:t>
            </a:r>
            <a:r>
              <a:rPr lang="en-US" smtClean="0"/>
              <a:t> Loop Flowchart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895600" y="1219200"/>
            <a:ext cx="2819400" cy="4800600"/>
            <a:chOff x="1824" y="768"/>
            <a:chExt cx="1776" cy="3024"/>
          </a:xfrm>
        </p:grpSpPr>
        <p:sp>
          <p:nvSpPr>
            <p:cNvPr id="16389" name="Rectangle 6"/>
            <p:cNvSpPr>
              <a:spLocks noChangeArrowheads="1"/>
            </p:cNvSpPr>
            <p:nvPr/>
          </p:nvSpPr>
          <p:spPr bwMode="auto">
            <a:xfrm>
              <a:off x="1824" y="1296"/>
              <a:ext cx="120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statement(s)</a:t>
              </a:r>
            </a:p>
          </p:txBody>
        </p:sp>
        <p:sp>
          <p:nvSpPr>
            <p:cNvPr id="16390" name="Line 10"/>
            <p:cNvSpPr>
              <a:spLocks noChangeShapeType="1"/>
            </p:cNvSpPr>
            <p:nvPr/>
          </p:nvSpPr>
          <p:spPr bwMode="auto">
            <a:xfrm>
              <a:off x="2400" y="7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968" y="1968"/>
              <a:ext cx="1396" cy="1824"/>
              <a:chOff x="1968" y="1728"/>
              <a:chExt cx="1396" cy="1824"/>
            </a:xfrm>
          </p:grpSpPr>
          <p:sp>
            <p:nvSpPr>
              <p:cNvPr id="16396" name="Rectangle 5"/>
              <p:cNvSpPr>
                <a:spLocks noChangeArrowheads="1"/>
              </p:cNvSpPr>
              <p:nvPr/>
            </p:nvSpPr>
            <p:spPr bwMode="auto">
              <a:xfrm rot="2701371">
                <a:off x="2016" y="1728"/>
                <a:ext cx="720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 sz="1800"/>
              </a:p>
            </p:txBody>
          </p:sp>
          <p:sp>
            <p:nvSpPr>
              <p:cNvPr id="16397" name="Text Box 7"/>
              <p:cNvSpPr txBox="1">
                <a:spLocks noChangeArrowheads="1"/>
              </p:cNvSpPr>
              <p:nvPr/>
            </p:nvSpPr>
            <p:spPr bwMode="auto">
              <a:xfrm>
                <a:off x="3024" y="1776"/>
                <a:ext cx="3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true</a:t>
                </a:r>
              </a:p>
            </p:txBody>
          </p:sp>
          <p:sp>
            <p:nvSpPr>
              <p:cNvPr id="16398" name="Line 8"/>
              <p:cNvSpPr>
                <a:spLocks noChangeShapeType="1"/>
              </p:cNvSpPr>
              <p:nvPr/>
            </p:nvSpPr>
            <p:spPr bwMode="auto">
              <a:xfrm>
                <a:off x="2400" y="2640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399" name="Text Box 11"/>
              <p:cNvSpPr txBox="1">
                <a:spLocks noChangeArrowheads="1"/>
              </p:cNvSpPr>
              <p:nvPr/>
            </p:nvSpPr>
            <p:spPr bwMode="auto">
              <a:xfrm>
                <a:off x="1968" y="1884"/>
                <a:ext cx="79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urier New" pitchFamily="49" charset="0"/>
                  </a:rPr>
                  <a:t>boolean</a:t>
                </a:r>
              </a:p>
              <a:p>
                <a:r>
                  <a:rPr lang="en-US" sz="1800"/>
                  <a:t>expression?</a:t>
                </a:r>
              </a:p>
            </p:txBody>
          </p:sp>
          <p:sp>
            <p:nvSpPr>
              <p:cNvPr id="16400" name="Text Box 12"/>
              <p:cNvSpPr txBox="1">
                <a:spLocks noChangeArrowheads="1"/>
              </p:cNvSpPr>
              <p:nvPr/>
            </p:nvSpPr>
            <p:spPr bwMode="auto">
              <a:xfrm>
                <a:off x="2448" y="2880"/>
                <a:ext cx="3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false</a:t>
                </a:r>
              </a:p>
            </p:txBody>
          </p:sp>
        </p:grpSp>
        <p:sp>
          <p:nvSpPr>
            <p:cNvPr id="16392" name="Line 13"/>
            <p:cNvSpPr>
              <a:spLocks noChangeShapeType="1"/>
            </p:cNvSpPr>
            <p:nvPr/>
          </p:nvSpPr>
          <p:spPr bwMode="auto">
            <a:xfrm>
              <a:off x="2400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3" name="Line 15"/>
            <p:cNvSpPr>
              <a:spLocks noChangeShapeType="1"/>
            </p:cNvSpPr>
            <p:nvPr/>
          </p:nvSpPr>
          <p:spPr bwMode="auto">
            <a:xfrm>
              <a:off x="2976" y="23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 flipV="1">
              <a:off x="3600" y="100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5" name="Line 17"/>
            <p:cNvSpPr>
              <a:spLocks noChangeShapeType="1"/>
            </p:cNvSpPr>
            <p:nvPr/>
          </p:nvSpPr>
          <p:spPr bwMode="auto">
            <a:xfrm flipH="1">
              <a:off x="2448" y="10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5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TestAverage1.java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 // Needed for the Scanner class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/**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This program demonstrates a user controlled loop.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*/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TestAverage1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score1, score2, score3;  // Three test scores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double average;              // Average test score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char repeat;                 // To hold 'y' or 'n'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String input;                // To hold input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program calculates the " +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"average of three test scores.");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4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TestAverage1.java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Scanner keyboard = new Scanner(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Get as many sets of test scores as the user wants.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do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// Get the first test score in this set.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score #1: 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score1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keyboard.nextInt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// Get the second test score in this set.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score #2: 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score2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keyboard.nextInt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// Get the third test score in this set.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score #3: 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score3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keyboard.nextInt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// Consume the remaining newline.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08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TestAverage1.java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// Calculate and print the average test score.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average = (score1 + score2 + score3) / 3.0;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("The average is " + average);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  // Prints a blank line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// Does the user want to average another set?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("Would you like to average " +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"another set of test scores?");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Y for yes or N for no: 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input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 // Read a line.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repeat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input.charAt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(0);     // Get the first char.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} while (repeat == 'Y' || repeat == 'y');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6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while loop in the following code to a do-while loop: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Scanner keyboard=new Scanner(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x=1;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while (x&gt;0)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(“Enter a number: ”);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x=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keyboard.nextInt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1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do-while loop in the following code to a while loop: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Scanner keyboard=new Scanner(System.in);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input;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char sure;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(“Are you sure you want to quit? ”);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input=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keyboard.next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sure=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input.charAt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while (sure!=‘Y’&amp;&amp;sure!=‘N’);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3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the following loop will repeat?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=10;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&lt;1);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5258</TotalTime>
  <Words>782</Words>
  <Application>Microsoft Macintosh PowerPoint</Application>
  <PresentationFormat>On-screen Show (4:3)</PresentationFormat>
  <Paragraphs>147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Courier New</vt:lpstr>
      <vt:lpstr>Garamond</vt:lpstr>
      <vt:lpstr>Symbol</vt:lpstr>
      <vt:lpstr>Wingdings</vt:lpstr>
      <vt:lpstr>Arial</vt:lpstr>
      <vt:lpstr>Edge</vt:lpstr>
      <vt:lpstr>CSC110 Computer Programming I</vt:lpstr>
      <vt:lpstr>The do-while Loop</vt:lpstr>
      <vt:lpstr>The do-while Loop Flowchart</vt:lpstr>
      <vt:lpstr>TestAverage1.java</vt:lpstr>
      <vt:lpstr>TestAverage1.java (cont’d)</vt:lpstr>
      <vt:lpstr>TestAverage1.java (cont’d)</vt:lpstr>
      <vt:lpstr>Checkpoint</vt:lpstr>
      <vt:lpstr>Checkpoint</vt:lpstr>
      <vt:lpstr>Checkpoint</vt:lpstr>
      <vt:lpstr>Counting Matches</vt:lpstr>
      <vt:lpstr>Sentinel Values</vt:lpstr>
      <vt:lpstr>SoccerPoints.java</vt:lpstr>
      <vt:lpstr>PowerPoint Presentation</vt:lpstr>
      <vt:lpstr>Finding the Largest Value</vt:lpstr>
      <vt:lpstr>The for Loop Initialization</vt:lpstr>
      <vt:lpstr>The Update Expression</vt:lpstr>
      <vt:lpstr>Modifying The Control Variable</vt:lpstr>
      <vt:lpstr>Checkpoint</vt:lpstr>
      <vt:lpstr>Checkpoint</vt:lpstr>
      <vt:lpstr>Checkpoint</vt:lpstr>
      <vt:lpstr>Checkpoint</vt:lpstr>
      <vt:lpstr>Exercise 1</vt:lpstr>
      <vt:lpstr>Exercise 2</vt:lpstr>
      <vt:lpstr>Exercise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346</cp:revision>
  <dcterms:created xsi:type="dcterms:W3CDTF">2003-05-04T19:31:52Z</dcterms:created>
  <dcterms:modified xsi:type="dcterms:W3CDTF">2016-04-02T02:33:57Z</dcterms:modified>
</cp:coreProperties>
</file>