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sldIdLst>
    <p:sldId id="256" r:id="rId2"/>
    <p:sldId id="609" r:id="rId3"/>
    <p:sldId id="610" r:id="rId4"/>
    <p:sldId id="611" r:id="rId5"/>
    <p:sldId id="599" r:id="rId6"/>
    <p:sldId id="600" r:id="rId7"/>
    <p:sldId id="601" r:id="rId8"/>
    <p:sldId id="602" r:id="rId9"/>
    <p:sldId id="603" r:id="rId10"/>
    <p:sldId id="604" r:id="rId11"/>
    <p:sldId id="607" r:id="rId12"/>
    <p:sldId id="608" r:id="rId13"/>
    <p:sldId id="60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FF3300"/>
    <a:srgbClr val="FF6600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 autoAdjust="0"/>
    <p:restoredTop sz="86343" autoAdjust="0"/>
  </p:normalViewPr>
  <p:slideViewPr>
    <p:cSldViewPr>
      <p:cViewPr>
        <p:scale>
          <a:sx n="80" d="100"/>
          <a:sy n="80" d="100"/>
        </p:scale>
        <p:origin x="2744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B27B2-7D20-488E-9A47-FA0D9EB63CB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294688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55ABA196-D88A-4305-A83F-7108B4230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9C01-A330-47ED-824E-A8F02FCC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  <p:sldLayoutId id="21474837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Lecture 20	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0A726-D62E-4139-BF42-8D623854901A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Some Methods of the </a:t>
            </a:r>
            <a:br>
              <a:rPr lang="en-US" smtClean="0"/>
            </a:br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Class</a:t>
            </a:r>
          </a:p>
        </p:txBody>
      </p:sp>
      <p:graphicFrame>
        <p:nvGraphicFramePr>
          <p:cNvPr id="201731" name="Group 3"/>
          <p:cNvGraphicFramePr>
            <a:graphicFrameLocks noGrp="1"/>
          </p:cNvGraphicFramePr>
          <p:nvPr>
            <p:ph type="tbl" idx="1"/>
          </p:nvPr>
        </p:nvGraphicFramePr>
        <p:xfrm>
          <a:off x="533400" y="1600200"/>
          <a:ext cx="8001000" cy="41910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133600"/>
                <a:gridCol w="5867400"/>
              </a:tblGrid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Method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nextDouble()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Returns the next random number as a double.  The number will be within the range of 0.0 and 1.0.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nextFloat()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Returns the next random number as a float.  The number will be within the range of 0.0 and 1.0.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nextInt()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Returns the next random number as an int.  The number will be within the range of an int, which is –2,147,483,648 to +2,147,483,648.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nextInt(int 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This method accepts an integer argument, n.  It returns a random number as an int.  The number will be within the range of 0 to n.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55ABA196-D88A-4305-A83F-7108B4230E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 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Write a program to create the following pattern: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57400" y="3200400"/>
            <a:ext cx="4572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         </a:t>
            </a:r>
            <a:r>
              <a:rPr lang="en-US" dirty="0">
                <a:latin typeface="Courier New" pitchFamily="49" charset="0"/>
              </a:rPr>
              <a:t>*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* *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* * *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* * * *</a:t>
            </a:r>
          </a:p>
          <a:p>
            <a:pPr eaLnBrk="0" hangingPunct="0"/>
            <a:r>
              <a:rPr lang="en-US" dirty="0" smtClean="0">
                <a:latin typeface="Courier New" pitchFamily="49" charset="0"/>
              </a:rPr>
              <a:t>* * </a:t>
            </a:r>
            <a:r>
              <a:rPr lang="en-US" dirty="0">
                <a:latin typeface="Courier New" pitchFamily="49" charset="0"/>
              </a:rPr>
              <a:t>* * </a:t>
            </a:r>
            <a:r>
              <a:rPr lang="en-US" dirty="0" smtClean="0">
                <a:latin typeface="Courier New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60849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randomly generates a list of 20 integers between 0 and 100 . Then display the following:</a:t>
            </a:r>
          </a:p>
          <a:p>
            <a:pPr lvl="1"/>
            <a:r>
              <a:rPr lang="en-US" dirty="0" smtClean="0"/>
              <a:t>The largest number</a:t>
            </a:r>
          </a:p>
          <a:p>
            <a:pPr lvl="1"/>
            <a:r>
              <a:rPr lang="en-US" dirty="0" smtClean="0"/>
              <a:t>The smallest number</a:t>
            </a:r>
          </a:p>
          <a:p>
            <a:pPr lvl="1"/>
            <a:r>
              <a:rPr lang="en-US" dirty="0" smtClean="0"/>
              <a:t>The average value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49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</a:t>
            </a:r>
            <a:r>
              <a:rPr lang="en-US" dirty="0"/>
              <a:t>that asks the user for the </a:t>
            </a:r>
            <a:r>
              <a:rPr lang="en-US" dirty="0" smtClean="0"/>
              <a:t>size a multiplication table. The program will  display a multiplication table of the given size. For example, if the user enters 3, the table will look like the following:</a:t>
            </a:r>
          </a:p>
          <a:p>
            <a:pPr marL="631825" lvl="1" indent="-287338" eaLnBrk="1" hangingPunct="1">
              <a:lnSpc>
                <a:spcPct val="80000"/>
              </a:lnSpc>
              <a:buNone/>
              <a:tabLst>
                <a:tab pos="461963" algn="l"/>
              </a:tabLst>
            </a:pPr>
            <a:endParaRPr lang="en-US" sz="1600" dirty="0">
              <a:latin typeface="Courier New" pitchFamily="49" charset="0"/>
            </a:endParaRPr>
          </a:p>
          <a:p>
            <a:pPr marL="631825" lvl="1" indent="-287338" eaLnBrk="1" hangingPunct="1">
              <a:lnSpc>
                <a:spcPct val="80000"/>
              </a:lnSpc>
              <a:buNone/>
              <a:tabLst>
                <a:tab pos="461963" algn="l"/>
              </a:tabLst>
            </a:pPr>
            <a:r>
              <a:rPr lang="en-US" sz="1600" dirty="0">
                <a:latin typeface="Courier New" pitchFamily="49" charset="0"/>
              </a:rPr>
              <a:t>	  *      </a:t>
            </a:r>
            <a:r>
              <a:rPr lang="en-US" sz="1600" dirty="0" smtClean="0">
                <a:latin typeface="Courier New" pitchFamily="49" charset="0"/>
              </a:rPr>
              <a:t>1        2        3</a:t>
            </a:r>
            <a:endParaRPr lang="en-US" sz="1600" dirty="0">
              <a:latin typeface="Courier New" pitchFamily="49" charset="0"/>
            </a:endParaRPr>
          </a:p>
          <a:p>
            <a:pPr marL="631825" lvl="1" indent="-287338" eaLnBrk="1" hangingPunct="1">
              <a:lnSpc>
                <a:spcPct val="80000"/>
              </a:lnSpc>
              <a:buNone/>
              <a:tabLst>
                <a:tab pos="461963" algn="l"/>
              </a:tabLst>
            </a:pPr>
            <a:r>
              <a:rPr lang="en-US" sz="1600" dirty="0">
                <a:latin typeface="Courier New" pitchFamily="49" charset="0"/>
              </a:rPr>
              <a:t>	---------------------------------</a:t>
            </a:r>
          </a:p>
          <a:p>
            <a:pPr marL="631825" lvl="1" indent="-287338" eaLnBrk="1" hangingPunct="1">
              <a:lnSpc>
                <a:spcPct val="80000"/>
              </a:lnSpc>
              <a:buNone/>
              <a:tabLst>
                <a:tab pos="461963" algn="l"/>
              </a:tabLst>
            </a:pP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dirty="0" smtClean="0">
                <a:latin typeface="Courier New" pitchFamily="49" charset="0"/>
              </a:rPr>
              <a:t>1    </a:t>
            </a:r>
            <a:r>
              <a:rPr lang="en-US" sz="1600" dirty="0">
                <a:latin typeface="Courier New" pitchFamily="49" charset="0"/>
              </a:rPr>
              <a:t>| </a:t>
            </a:r>
            <a:r>
              <a:rPr lang="en-US" sz="1600" dirty="0" smtClean="0">
                <a:latin typeface="Courier New" pitchFamily="49" charset="0"/>
              </a:rPr>
              <a:t>1        2        3</a:t>
            </a:r>
            <a:endParaRPr lang="en-US" sz="1600" dirty="0">
              <a:latin typeface="Courier New" pitchFamily="49" charset="0"/>
            </a:endParaRPr>
          </a:p>
          <a:p>
            <a:pPr marL="631825" lvl="1" indent="-287338" eaLnBrk="1" hangingPunct="1">
              <a:lnSpc>
                <a:spcPct val="80000"/>
              </a:lnSpc>
              <a:buNone/>
              <a:tabLst>
                <a:tab pos="461963" algn="l"/>
              </a:tabLst>
            </a:pPr>
            <a:r>
              <a:rPr lang="en-US" sz="1600" dirty="0">
                <a:latin typeface="Courier New" pitchFamily="49" charset="0"/>
              </a:rPr>
              <a:t>   2    | </a:t>
            </a:r>
            <a:r>
              <a:rPr lang="en-US" sz="1600" dirty="0" smtClean="0">
                <a:latin typeface="Courier New" pitchFamily="49" charset="0"/>
              </a:rPr>
              <a:t>2        4        6</a:t>
            </a:r>
          </a:p>
          <a:p>
            <a:pPr marL="631825" lvl="1" indent="-287338" eaLnBrk="1" hangingPunct="1">
              <a:lnSpc>
                <a:spcPct val="80000"/>
              </a:lnSpc>
              <a:buNone/>
              <a:tabLst>
                <a:tab pos="461963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3    </a:t>
            </a:r>
            <a:r>
              <a:rPr lang="en-US" sz="1600" dirty="0">
                <a:latin typeface="Courier New" pitchFamily="49" charset="0"/>
              </a:rPr>
              <a:t>| </a:t>
            </a:r>
            <a:r>
              <a:rPr lang="en-US" sz="1600" dirty="0" smtClean="0">
                <a:latin typeface="Courier New" pitchFamily="49" charset="0"/>
              </a:rPr>
              <a:t>3        6        9</a:t>
            </a:r>
          </a:p>
          <a:p>
            <a:pPr marL="631825" lvl="1" indent="-287338" eaLnBrk="1" hangingPunct="1">
              <a:lnSpc>
                <a:spcPct val="80000"/>
              </a:lnSpc>
              <a:buNone/>
              <a:tabLst>
                <a:tab pos="461963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  </a:t>
            </a:r>
            <a:endParaRPr lang="en-US" sz="1600" dirty="0">
              <a:latin typeface="Courier New" pitchFamily="49" charset="0"/>
            </a:endParaRPr>
          </a:p>
          <a:p>
            <a:pPr marL="631825" lvl="1" indent="-287338" eaLnBrk="1" hangingPunct="1">
              <a:lnSpc>
                <a:spcPct val="80000"/>
              </a:lnSpc>
              <a:tabLst>
                <a:tab pos="461963" algn="l"/>
              </a:tabLst>
            </a:pPr>
            <a:endParaRPr lang="en-US" sz="16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22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Sentinel Values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Sometimes the end point of input data is not known.</a:t>
            </a: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i="1" dirty="0" smtClean="0"/>
              <a:t>sentinel value</a:t>
            </a:r>
            <a:r>
              <a:rPr lang="en-US" sz="2800" dirty="0" smtClean="0"/>
              <a:t> can be used to notify the program to stop acquiring input.</a:t>
            </a:r>
          </a:p>
          <a:p>
            <a:pPr eaLnBrk="1" hangingPunct="1"/>
            <a:r>
              <a:rPr lang="en-US" sz="2800" dirty="0" smtClean="0"/>
              <a:t>If it is a user input, the user could be prompted to input data that is not normally in the input data range (i.e. –1 where normal input would be positive.)</a:t>
            </a:r>
          </a:p>
          <a:p>
            <a:pPr eaLnBrk="1" hangingPunct="1"/>
            <a:r>
              <a:rPr lang="en-US" sz="2800" dirty="0" smtClean="0"/>
              <a:t>Programs that get file input typically use the end-of-file marker to stop acquiring input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1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SoccerPoints.java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   // Needed for the Scanner class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/**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This program calculates the total number of points a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soccer team has earned over a series of games. The user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enters a series of point values, then -1 when finished.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*/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SoccerPoints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points;          // Game points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totalPoints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// Accumulator initialized to 0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// Create a Scanner object for keyboard input.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Scanner keyboard = new Scanner(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// Display general instructions.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("Enter the number of points your team");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("has earned for each game this season.");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-1 when finished.");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Get the first number of points.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game points or -1 to end: 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points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Accumulate the points until -1 is entered.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while (points != -1)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// Add points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points;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// Get the next number of points.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game points or -1 to end: 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points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Display the total number of points.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("The total points are " +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totalPoints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9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Initializations and Updates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for</a:t>
            </a:r>
            <a:r>
              <a:rPr lang="en-US" sz="2800" dirty="0" smtClean="0"/>
              <a:t> loop may initialize and update multiple variables.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= 5,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j = 0;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&lt; 10 || j &lt; 20;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++, j+=2)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i="1" dirty="0" smtClean="0">
                <a:latin typeface="Courier New" pitchFamily="49" charset="0"/>
              </a:rPr>
              <a:t>statement(s)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Note that the only parts of a </a:t>
            </a:r>
            <a:r>
              <a:rPr lang="en-US" sz="2800" dirty="0" smtClean="0">
                <a:latin typeface="Courier New" pitchFamily="49" charset="0"/>
              </a:rPr>
              <a:t>for</a:t>
            </a:r>
            <a:r>
              <a:rPr lang="en-US" sz="2800" dirty="0" smtClean="0"/>
              <a:t> loop that are mandatory are the semicolons.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for(;;)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i="1" dirty="0" smtClean="0">
                <a:latin typeface="Courier New" pitchFamily="49" charset="0"/>
              </a:rPr>
              <a:t>statement(s)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 // infinite loop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left out, the test section defaults to true.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3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Loops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Like </a:t>
            </a:r>
            <a:r>
              <a:rPr lang="en-US" sz="2800" dirty="0" smtClean="0">
                <a:latin typeface="Courier New" pitchFamily="49" charset="0"/>
              </a:rPr>
              <a:t>if</a:t>
            </a:r>
            <a:r>
              <a:rPr lang="en-US" sz="2800" dirty="0" smtClean="0"/>
              <a:t> statements, loops can be nested.</a:t>
            </a:r>
          </a:p>
          <a:p>
            <a:pPr eaLnBrk="1" hangingPunct="1"/>
            <a:r>
              <a:rPr lang="en-US" sz="2800" dirty="0" smtClean="0"/>
              <a:t>If a loop is nested, the inner loop will execute all of its iterations for each time the outer loop executes once.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= 0;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&lt; 10;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</a:t>
            </a:r>
          </a:p>
          <a:p>
            <a:pPr lvl="2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j = 0; j &lt; 10; j++)</a:t>
            </a:r>
          </a:p>
          <a:p>
            <a:pPr lvl="3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loop statements;</a:t>
            </a:r>
          </a:p>
          <a:p>
            <a:pPr eaLnBrk="1" hangingPunct="1"/>
            <a:r>
              <a:rPr lang="en-US" sz="2800" dirty="0" smtClean="0"/>
              <a:t>The loop statements in this example will execute 100 times.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java.text.DecimalFormat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/**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This program uses nested loops to simulate a clock.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*/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Clock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Create a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DecimalFormat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object to format output.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DecimalFormat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DecimalFormat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("00");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1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Clock.java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// Simulate the clock.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hours = 1; hours &lt;= 12; hours++)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minutes = 0; minutes &lt;= 59; minutes++)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seconds = 0; seconds &lt;= 59; seconds++)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fmt.format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(hours) + ":");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fmt.format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(minutes) + ":");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fmt.format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(seconds));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Class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Some applications, such as games and simulations, require the use of randomly generated numbers.  </a:t>
            </a:r>
          </a:p>
          <a:p>
            <a:pPr eaLnBrk="1" hangingPunct="1"/>
            <a:r>
              <a:rPr lang="en-US" sz="2800" smtClean="0"/>
              <a:t>The Java API has a class, </a:t>
            </a:r>
            <a:r>
              <a:rPr lang="en-US" sz="2800" smtClean="0">
                <a:latin typeface="Courier New" pitchFamily="49" charset="0"/>
              </a:rPr>
              <a:t>Random</a:t>
            </a:r>
            <a:r>
              <a:rPr lang="en-US" sz="2800" smtClean="0"/>
              <a:t>, for this purpose. To use the </a:t>
            </a:r>
            <a:r>
              <a:rPr lang="en-US" sz="2800" smtClean="0">
                <a:latin typeface="Courier New" pitchFamily="49" charset="0"/>
              </a:rPr>
              <a:t>Random</a:t>
            </a:r>
            <a:r>
              <a:rPr lang="en-US" sz="2800" smtClean="0"/>
              <a:t> class, use the following </a:t>
            </a:r>
            <a:r>
              <a:rPr lang="en-US" sz="2800" smtClean="0">
                <a:latin typeface="Courier New" pitchFamily="49" charset="0"/>
              </a:rPr>
              <a:t>import</a:t>
            </a:r>
            <a:r>
              <a:rPr lang="en-US" sz="2800" smtClean="0"/>
              <a:t> statement and create an instance of the class.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import java.util.Random;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Random randomNumbers = new Random();</a:t>
            </a:r>
          </a:p>
          <a:p>
            <a:pPr lvl="1" eaLnBrk="1" hangingPunct="1"/>
            <a:endParaRPr lang="en-US" sz="2400" smtClean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1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5308</TotalTime>
  <Words>557</Words>
  <Application>Microsoft Macintosh PowerPoint</Application>
  <PresentationFormat>On-screen Show (4:3)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Garamond</vt:lpstr>
      <vt:lpstr>Symbol</vt:lpstr>
      <vt:lpstr>Times New Roman</vt:lpstr>
      <vt:lpstr>Wingdings</vt:lpstr>
      <vt:lpstr>Edge</vt:lpstr>
      <vt:lpstr>CSC110 Computer Programming I</vt:lpstr>
      <vt:lpstr>Sentinel Values</vt:lpstr>
      <vt:lpstr>SoccerPoints.java</vt:lpstr>
      <vt:lpstr>PowerPoint Presentation</vt:lpstr>
      <vt:lpstr>Multiple Initializations and Updates</vt:lpstr>
      <vt:lpstr>Nested Loops</vt:lpstr>
      <vt:lpstr>Clock.java</vt:lpstr>
      <vt:lpstr>Clock.java (cont’d)</vt:lpstr>
      <vt:lpstr>The Random Class</vt:lpstr>
      <vt:lpstr>Some Methods of the  Random Class</vt:lpstr>
      <vt:lpstr>Exercise 1</vt:lpstr>
      <vt:lpstr>Exercise 2</vt:lpstr>
      <vt:lpstr>Exercise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350</cp:revision>
  <dcterms:created xsi:type="dcterms:W3CDTF">2003-05-04T19:31:52Z</dcterms:created>
  <dcterms:modified xsi:type="dcterms:W3CDTF">2016-04-07T02:45:47Z</dcterms:modified>
</cp:coreProperties>
</file>