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sldIdLst>
    <p:sldId id="256" r:id="rId2"/>
    <p:sldId id="348" r:id="rId3"/>
    <p:sldId id="349"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294" r:id="rId18"/>
    <p:sldId id="295" r:id="rId19"/>
    <p:sldId id="296" r:id="rId20"/>
    <p:sldId id="297" r:id="rId21"/>
    <p:sldId id="325" r:id="rId22"/>
    <p:sldId id="326" r:id="rId23"/>
    <p:sldId id="298" r:id="rId24"/>
    <p:sldId id="299" r:id="rId25"/>
    <p:sldId id="327" r:id="rId26"/>
    <p:sldId id="347" r:id="rId27"/>
    <p:sldId id="331" r:id="rId28"/>
    <p:sldId id="33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autoAdjust="0"/>
    <p:restoredTop sz="86343" autoAdjust="0"/>
  </p:normalViewPr>
  <p:slideViewPr>
    <p:cSldViewPr>
      <p:cViewPr>
        <p:scale>
          <a:sx n="80" d="100"/>
          <a:sy n="80" d="100"/>
        </p:scale>
        <p:origin x="2744"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1965339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9921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600200"/>
            <a:ext cx="8294688" cy="4572000"/>
          </a:xfrm>
        </p:spPr>
        <p:txBody>
          <a:bodyPr/>
          <a:lstStyle/>
          <a:p>
            <a:pPr lvl="0"/>
            <a:endParaRPr lang="en-US" noProof="0" smtClean="0"/>
          </a:p>
        </p:txBody>
      </p:sp>
      <p:sp>
        <p:nvSpPr>
          <p:cNvPr id="4" name="Rectangle 3"/>
          <p:cNvSpPr>
            <a:spLocks noGrp="1" noChangeArrowheads="1"/>
          </p:cNvSpPr>
          <p:nvPr>
            <p:ph type="sldNum" sz="quarter" idx="10"/>
          </p:nvPr>
        </p:nvSpPr>
        <p:spPr>
          <a:ln/>
        </p:spPr>
        <p:txBody>
          <a:bodyPr/>
          <a:lstStyle>
            <a:lvl1pPr>
              <a:defRPr/>
            </a:lvl1pPr>
          </a:lstStyle>
          <a:p>
            <a:pPr>
              <a:defRPr/>
            </a:pPr>
            <a:r>
              <a:rPr lang="en-US"/>
              <a:t>4-</a:t>
            </a:r>
            <a:fld id="{55ABA196-D88A-4305-A83F-7108B4230EEB}" type="slidenum">
              <a:rPr lang="en-US"/>
              <a:pPr>
                <a:defRPr/>
              </a:pPr>
              <a:t>‹#›</a:t>
            </a:fld>
            <a:endParaRPr lang="en-US"/>
          </a:p>
        </p:txBody>
      </p:sp>
    </p:spTree>
    <p:extLst>
      <p:ext uri="{BB962C8B-B14F-4D97-AF65-F5344CB8AC3E}">
        <p14:creationId xmlns:p14="http://schemas.microsoft.com/office/powerpoint/2010/main" val="259386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 id="214748373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21</a:t>
            </a:r>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5" name="Slide Number Placeholder 4"/>
          <p:cNvSpPr>
            <a:spLocks noGrp="1"/>
          </p:cNvSpPr>
          <p:nvPr>
            <p:ph type="sldNum" sz="quarter" idx="12"/>
          </p:nvPr>
        </p:nvSpPr>
        <p:spPr/>
        <p:txBody>
          <a:bodyPr/>
          <a:lstStyle/>
          <a:p>
            <a:pPr>
              <a:defRPr/>
            </a:pPr>
            <a:fld id="{B9F43497-637F-42DA-A99D-D58295A6005B}" type="slidenum">
              <a:rPr lang="en-US" altLang="en-US" smtClean="0"/>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FileWriteDemo.java (cont’d)</a:t>
            </a:r>
            <a:endParaRPr lang="en-US" dirty="0"/>
          </a:p>
        </p:txBody>
      </p:sp>
      <p:sp>
        <p:nvSpPr>
          <p:cNvPr id="3" name="Content Placeholder 2"/>
          <p:cNvSpPr>
            <a:spLocks noGrp="1"/>
          </p:cNvSpPr>
          <p:nvPr>
            <p:ph idx="1"/>
          </p:nvPr>
        </p:nvSpPr>
        <p:spPr/>
        <p:txBody>
          <a:bodyPr/>
          <a:lstStyle/>
          <a:p>
            <a:pPr>
              <a:buNone/>
            </a:pP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the number of friends.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("How many friends do you have?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numFriends</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keyboard.nextInt</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Consume the remaining newline character.</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keyboard.nextLine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the filename.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("Enter the filename: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filename = </a:t>
            </a:r>
            <a:r>
              <a:rPr lang="en-US" sz="1600" dirty="0" err="1" smtClean="0">
                <a:latin typeface="Courier New" pitchFamily="49" charset="0"/>
                <a:cs typeface="Courier New" pitchFamily="49" charset="0"/>
              </a:rPr>
              <a:t>keyboard.nextLine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Open the file.</a:t>
            </a:r>
            <a:br>
              <a:rPr lang="en-US" sz="1600" dirty="0" smtClean="0">
                <a:latin typeface="Courier New" pitchFamily="49" charset="0"/>
                <a:cs typeface="Courier New" pitchFamily="49" charset="0"/>
              </a:rPr>
            </a:br>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PrintWriter</a:t>
            </a:r>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outputFile</a:t>
            </a:r>
            <a:r>
              <a:rPr lang="en-US" sz="1600" b="1" dirty="0" smtClean="0">
                <a:solidFill>
                  <a:srgbClr val="FF0000"/>
                </a:solidFill>
                <a:latin typeface="Courier New" pitchFamily="49" charset="0"/>
                <a:cs typeface="Courier New" pitchFamily="49" charset="0"/>
              </a:rPr>
              <a:t> = new </a:t>
            </a:r>
            <a:r>
              <a:rPr lang="en-US" sz="1600" b="1" dirty="0" err="1" smtClean="0">
                <a:solidFill>
                  <a:srgbClr val="FF0000"/>
                </a:solidFill>
                <a:latin typeface="Courier New" pitchFamily="49" charset="0"/>
                <a:cs typeface="Courier New" pitchFamily="49" charset="0"/>
              </a:rPr>
              <a:t>PrintWriter</a:t>
            </a:r>
            <a:r>
              <a:rPr lang="en-US" sz="1600" b="1" dirty="0" smtClean="0">
                <a:solidFill>
                  <a:srgbClr val="FF0000"/>
                </a:solidFill>
                <a:latin typeface="Courier New" pitchFamily="49" charset="0"/>
                <a:cs typeface="Courier New" pitchFamily="49" charset="0"/>
              </a:rPr>
              <a:t>(filename);</a:t>
            </a:r>
            <a:br>
              <a:rPr lang="en-US" sz="1600" b="1" dirty="0" smtClean="0">
                <a:solidFill>
                  <a:srgbClr val="FF0000"/>
                </a:solidFill>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endParaRPr lang="en-US" sz="16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FileWriteDemo.java (cont’d)</a:t>
            </a:r>
            <a:endParaRPr lang="en-US" dirty="0"/>
          </a:p>
        </p:txBody>
      </p:sp>
      <p:sp>
        <p:nvSpPr>
          <p:cNvPr id="3" name="Content Placeholder 2"/>
          <p:cNvSpPr>
            <a:spLocks noGrp="1"/>
          </p:cNvSpPr>
          <p:nvPr>
            <p:ph idx="1"/>
          </p:nvPr>
        </p:nvSpPr>
        <p:spPr/>
        <p:txBody>
          <a:bodyPr/>
          <a:lstStyle/>
          <a:p>
            <a:pPr>
              <a:buNone/>
            </a:pPr>
            <a:r>
              <a:rPr lang="en-US" sz="1600" dirty="0" smtClean="0">
                <a:latin typeface="Courier New" pitchFamily="49" charset="0"/>
                <a:cs typeface="Courier New" pitchFamily="49" charset="0"/>
              </a:rPr>
              <a:t>        // Get data and write it to the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for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1;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&lt;= </a:t>
            </a:r>
            <a:r>
              <a:rPr lang="en-US" sz="1600" dirty="0" err="1" smtClean="0">
                <a:latin typeface="Courier New" pitchFamily="49" charset="0"/>
                <a:cs typeface="Courier New" pitchFamily="49" charset="0"/>
              </a:rPr>
              <a:t>numFriends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the name of a friend.</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("Enter the name of friend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"number " +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friendName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keyboard.nextLine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Write the name to the file.</a:t>
            </a:r>
            <a:br>
              <a:rPr lang="en-US" sz="1600" dirty="0" smtClean="0">
                <a:latin typeface="Courier New" pitchFamily="49" charset="0"/>
                <a:cs typeface="Courier New" pitchFamily="49" charset="0"/>
              </a:rPr>
            </a:br>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outputFile.println</a:t>
            </a:r>
            <a:r>
              <a:rPr lang="en-US" sz="1600" b="1" dirty="0" smtClean="0">
                <a:solidFill>
                  <a:srgbClr val="FF0000"/>
                </a:solidFill>
                <a:latin typeface="Courier New" pitchFamily="49" charset="0"/>
                <a:cs typeface="Courier New" pitchFamily="49" charset="0"/>
              </a:rPr>
              <a:t>(</a:t>
            </a:r>
            <a:r>
              <a:rPr lang="en-US" sz="1600" b="1" dirty="0" err="1" smtClean="0">
                <a:solidFill>
                  <a:srgbClr val="FF0000"/>
                </a:solidFill>
                <a:latin typeface="Courier New" pitchFamily="49" charset="0"/>
                <a:cs typeface="Courier New" pitchFamily="49" charset="0"/>
              </a:rPr>
              <a:t>friendName</a:t>
            </a:r>
            <a:r>
              <a:rPr lang="en-US" sz="1600" b="1" dirty="0" smtClean="0">
                <a:solidFill>
                  <a:srgbClr val="FF0000"/>
                </a:solidFill>
                <a:latin typeface="Courier New" pitchFamily="49" charset="0"/>
                <a:cs typeface="Courier New" pitchFamily="49" charset="0"/>
              </a:rPr>
              <a:t>);</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Close the file.</a:t>
            </a:r>
            <a:br>
              <a:rPr lang="en-US" sz="1600" dirty="0" smtClean="0">
                <a:latin typeface="Courier New" pitchFamily="49" charset="0"/>
                <a:cs typeface="Courier New" pitchFamily="49" charset="0"/>
              </a:rPr>
            </a:br>
            <a:r>
              <a:rPr lang="en-US" sz="1600" b="1" dirty="0" smtClean="0">
                <a:solidFill>
                  <a:srgbClr val="FF0000"/>
                </a:solidFill>
                <a:latin typeface="Courier New" pitchFamily="49" charset="0"/>
                <a:cs typeface="Courier New" pitchFamily="49" charset="0"/>
              </a:rPr>
              <a:t>      </a:t>
            </a:r>
            <a:r>
              <a:rPr lang="en-US" sz="1600" b="1" dirty="0" err="1" smtClean="0">
                <a:solidFill>
                  <a:srgbClr val="FF0000"/>
                </a:solidFill>
                <a:latin typeface="Courier New" pitchFamily="49" charset="0"/>
                <a:cs typeface="Courier New" pitchFamily="49" charset="0"/>
              </a:rPr>
              <a:t>outputFile.close</a:t>
            </a:r>
            <a:r>
              <a:rPr lang="en-US" sz="1600" b="1" dirty="0" smtClean="0">
                <a:solidFill>
                  <a:srgbClr val="FF0000"/>
                </a:solidFill>
                <a:latin typeface="Courier New" pitchFamily="49" charset="0"/>
                <a:cs typeface="Courier New" pitchFamily="49" charset="0"/>
              </a:rPr>
              <a:t>();</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("Data written to the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endParaRPr lang="en-US" sz="1600" dirty="0"/>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Exceptions</a:t>
            </a:r>
          </a:p>
        </p:txBody>
      </p:sp>
      <p:sp>
        <p:nvSpPr>
          <p:cNvPr id="35844" name="Rectangle 3"/>
          <p:cNvSpPr>
            <a:spLocks noGrp="1" noChangeArrowheads="1"/>
          </p:cNvSpPr>
          <p:nvPr>
            <p:ph type="body" idx="1"/>
          </p:nvPr>
        </p:nvSpPr>
        <p:spPr/>
        <p:txBody>
          <a:bodyPr/>
          <a:lstStyle/>
          <a:p>
            <a:pPr eaLnBrk="1" hangingPunct="1"/>
            <a:r>
              <a:rPr lang="en-US" smtClean="0"/>
              <a:t>When something unexpected happens in a Java program, an </a:t>
            </a:r>
            <a:r>
              <a:rPr lang="en-US" i="1" smtClean="0"/>
              <a:t>exception</a:t>
            </a:r>
            <a:r>
              <a:rPr lang="en-US" smtClean="0"/>
              <a:t> is thrown.</a:t>
            </a:r>
          </a:p>
          <a:p>
            <a:pPr eaLnBrk="1" hangingPunct="1"/>
            <a:r>
              <a:rPr lang="en-US" smtClean="0"/>
              <a:t>The method that is executing when the exception is thrown must either handle the exception or pass it up the line.</a:t>
            </a:r>
          </a:p>
          <a:p>
            <a:pPr eaLnBrk="1" hangingPunct="1"/>
            <a:r>
              <a:rPr lang="en-US" smtClean="0"/>
              <a:t>Handling the exception will be discussed later.</a:t>
            </a:r>
          </a:p>
          <a:p>
            <a:pPr eaLnBrk="1" hangingPunct="1"/>
            <a:r>
              <a:rPr lang="en-US" smtClean="0"/>
              <a:t>To pass it up the line, the method needs a </a:t>
            </a:r>
            <a:r>
              <a:rPr lang="en-US" smtClean="0">
                <a:latin typeface="Courier New" pitchFamily="49" charset="0"/>
              </a:rPr>
              <a:t>throws</a:t>
            </a:r>
            <a:r>
              <a:rPr lang="en-US" smtClean="0"/>
              <a:t> clause in the method header.</a:t>
            </a: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Exceptions</a:t>
            </a:r>
          </a:p>
        </p:txBody>
      </p:sp>
      <p:sp>
        <p:nvSpPr>
          <p:cNvPr id="36868" name="Rectangle 3"/>
          <p:cNvSpPr>
            <a:spLocks noGrp="1" noChangeArrowheads="1"/>
          </p:cNvSpPr>
          <p:nvPr>
            <p:ph type="body" idx="1"/>
          </p:nvPr>
        </p:nvSpPr>
        <p:spPr>
          <a:xfrm>
            <a:off x="457200" y="1447800"/>
            <a:ext cx="8229600" cy="4724400"/>
          </a:xfrm>
        </p:spPr>
        <p:txBody>
          <a:bodyPr/>
          <a:lstStyle/>
          <a:p>
            <a:pPr eaLnBrk="1" hangingPunct="1">
              <a:lnSpc>
                <a:spcPct val="90000"/>
              </a:lnSpc>
            </a:pPr>
            <a:r>
              <a:rPr lang="en-US" sz="2800" smtClean="0"/>
              <a:t>To insert a </a:t>
            </a:r>
            <a:r>
              <a:rPr lang="en-US" sz="2800" smtClean="0">
                <a:latin typeface="Courier New" pitchFamily="49" charset="0"/>
              </a:rPr>
              <a:t>throws</a:t>
            </a:r>
            <a:r>
              <a:rPr lang="en-US" sz="2800" smtClean="0"/>
              <a:t> clause in a method header, simply add the word </a:t>
            </a:r>
            <a:r>
              <a:rPr lang="en-US" sz="2800" i="1" smtClean="0"/>
              <a:t>throws</a:t>
            </a:r>
            <a:r>
              <a:rPr lang="en-US" sz="2800" smtClean="0"/>
              <a:t> and the name of the expected exception.</a:t>
            </a:r>
          </a:p>
          <a:p>
            <a:pPr eaLnBrk="1" hangingPunct="1">
              <a:lnSpc>
                <a:spcPct val="90000"/>
              </a:lnSpc>
            </a:pPr>
            <a:r>
              <a:rPr lang="en-US" sz="2800" smtClean="0">
                <a:latin typeface="Courier New" pitchFamily="49" charset="0"/>
              </a:rPr>
              <a:t>PrintWriter</a:t>
            </a:r>
            <a:r>
              <a:rPr lang="en-US" sz="2800" smtClean="0"/>
              <a:t> objects can throw an </a:t>
            </a:r>
            <a:r>
              <a:rPr lang="en-US" sz="2800" smtClean="0">
                <a:latin typeface="Courier New" pitchFamily="49" charset="0"/>
              </a:rPr>
              <a:t>IOException</a:t>
            </a:r>
            <a:r>
              <a:rPr lang="en-US" sz="2800" smtClean="0"/>
              <a:t>, so we write the </a:t>
            </a:r>
            <a:r>
              <a:rPr lang="en-US" sz="2800" smtClean="0">
                <a:latin typeface="Courier New" pitchFamily="49" charset="0"/>
              </a:rPr>
              <a:t>throws</a:t>
            </a:r>
            <a:r>
              <a:rPr lang="en-US" sz="2800" smtClean="0"/>
              <a:t> clause like this:</a:t>
            </a:r>
            <a:br>
              <a:rPr lang="en-US" sz="2800" smtClean="0"/>
            </a:br>
            <a:endParaRPr lang="en-US" sz="2800" smtClean="0"/>
          </a:p>
          <a:p>
            <a:pPr lvl="1" eaLnBrk="1" hangingPunct="1">
              <a:lnSpc>
                <a:spcPct val="90000"/>
              </a:lnSpc>
              <a:buFontTx/>
              <a:buNone/>
            </a:pPr>
            <a:r>
              <a:rPr lang="en-US" sz="1600" b="1" smtClean="0">
                <a:latin typeface="Courier New" pitchFamily="49" charset="0"/>
              </a:rPr>
              <a:t>public static void main(String[] args) throws IOException</a:t>
            </a:r>
            <a:r>
              <a:rPr lang="en-US" sz="1400" b="1" smtClean="0">
                <a:latin typeface="Courier New" pitchFamily="49" charset="0"/>
              </a:rPr>
              <a:t/>
            </a:r>
            <a:br>
              <a:rPr lang="en-US" sz="1400" b="1" smtClean="0">
                <a:latin typeface="Courier New" pitchFamily="49" charset="0"/>
              </a:rPr>
            </a:br>
            <a:endParaRPr lang="en-US" sz="1400" b="1" smtClean="0">
              <a:latin typeface="Courier New" pitchFamily="49" charset="0"/>
            </a:endParaRP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Appending Text to a File</a:t>
            </a:r>
          </a:p>
        </p:txBody>
      </p:sp>
      <p:sp>
        <p:nvSpPr>
          <p:cNvPr id="37892" name="Rectangle 3"/>
          <p:cNvSpPr>
            <a:spLocks noGrp="1" noChangeArrowheads="1"/>
          </p:cNvSpPr>
          <p:nvPr>
            <p:ph type="body" idx="1"/>
          </p:nvPr>
        </p:nvSpPr>
        <p:spPr/>
        <p:txBody>
          <a:bodyPr/>
          <a:lstStyle/>
          <a:p>
            <a:pPr eaLnBrk="1" hangingPunct="1"/>
            <a:r>
              <a:rPr lang="en-US" smtClean="0"/>
              <a:t>To avoid erasing a file that already exists, create a </a:t>
            </a:r>
            <a:r>
              <a:rPr lang="en-US" smtClean="0">
                <a:latin typeface="Courier New" pitchFamily="49" charset="0"/>
              </a:rPr>
              <a:t>FileWriter</a:t>
            </a:r>
            <a:r>
              <a:rPr lang="en-US" smtClean="0"/>
              <a:t> object in this manner:</a:t>
            </a:r>
            <a:br>
              <a:rPr lang="en-US" smtClean="0"/>
            </a:br>
            <a:r>
              <a:rPr lang="en-US" smtClean="0"/>
              <a:t/>
            </a:r>
            <a:br>
              <a:rPr lang="en-US" smtClean="0"/>
            </a:br>
            <a:r>
              <a:rPr lang="en-US" sz="2000" smtClean="0">
                <a:latin typeface="Courier New" pitchFamily="49" charset="0"/>
              </a:rPr>
              <a:t>FileWriter fw =</a:t>
            </a:r>
            <a:br>
              <a:rPr lang="en-US" sz="2000" smtClean="0">
                <a:latin typeface="Courier New" pitchFamily="49" charset="0"/>
              </a:rPr>
            </a:br>
            <a:r>
              <a:rPr lang="en-US" sz="2000" smtClean="0">
                <a:latin typeface="Courier New" pitchFamily="49" charset="0"/>
              </a:rPr>
              <a:t>     new FileWriter("names.txt", true);</a:t>
            </a:r>
            <a:br>
              <a:rPr lang="en-US" sz="2000" smtClean="0">
                <a:latin typeface="Courier New" pitchFamily="49" charset="0"/>
              </a:rPr>
            </a:br>
            <a:endParaRPr lang="en-US" sz="2000" smtClean="0">
              <a:latin typeface="Courier New" pitchFamily="49" charset="0"/>
            </a:endParaRPr>
          </a:p>
          <a:p>
            <a:pPr eaLnBrk="1" hangingPunct="1"/>
            <a:r>
              <a:rPr lang="en-US" smtClean="0"/>
              <a:t>Then, create a </a:t>
            </a:r>
            <a:r>
              <a:rPr lang="en-US" smtClean="0">
                <a:latin typeface="Courier New" pitchFamily="49" charset="0"/>
              </a:rPr>
              <a:t>PrintWriter</a:t>
            </a:r>
            <a:r>
              <a:rPr lang="en-US" smtClean="0"/>
              <a:t> object in this manner:</a:t>
            </a:r>
            <a:br>
              <a:rPr lang="en-US" smtClean="0"/>
            </a:br>
            <a:r>
              <a:rPr lang="en-US" smtClean="0"/>
              <a:t/>
            </a:r>
            <a:br>
              <a:rPr lang="en-US" smtClean="0"/>
            </a:br>
            <a:r>
              <a:rPr lang="en-US" smtClean="0"/>
              <a:t> </a:t>
            </a:r>
            <a:r>
              <a:rPr lang="en-US" sz="2000" smtClean="0">
                <a:latin typeface="Courier New" pitchFamily="49" charset="0"/>
              </a:rPr>
              <a:t>PrintWriter fw = new PrintWriter(fw);</a:t>
            </a: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mtClean="0"/>
              <a:t>Specifying a File Location</a:t>
            </a:r>
            <a:endParaRPr lang="en-US" sz="2400" smtClean="0"/>
          </a:p>
        </p:txBody>
      </p:sp>
      <p:sp>
        <p:nvSpPr>
          <p:cNvPr id="38916" name="Rectangle 3"/>
          <p:cNvSpPr>
            <a:spLocks noGrp="1" noChangeArrowheads="1"/>
          </p:cNvSpPr>
          <p:nvPr>
            <p:ph type="body" idx="1"/>
          </p:nvPr>
        </p:nvSpPr>
        <p:spPr/>
        <p:txBody>
          <a:bodyPr/>
          <a:lstStyle/>
          <a:p>
            <a:pPr eaLnBrk="1" hangingPunct="1"/>
            <a:r>
              <a:rPr lang="en-US" smtClean="0"/>
              <a:t>On a Windows computer, paths contain backslash (</a:t>
            </a:r>
            <a:r>
              <a:rPr lang="en-US" smtClean="0">
                <a:latin typeface="Courier New" pitchFamily="49" charset="0"/>
              </a:rPr>
              <a:t>\</a:t>
            </a:r>
            <a:r>
              <a:rPr lang="en-US" smtClean="0"/>
              <a:t>) characters. </a:t>
            </a:r>
          </a:p>
          <a:p>
            <a:pPr eaLnBrk="1" hangingPunct="1"/>
            <a:r>
              <a:rPr lang="en-US" smtClean="0"/>
              <a:t>Remember, if the backslash is used in a string literal, it is the escape character so you must use two of them:</a:t>
            </a:r>
            <a:br>
              <a:rPr lang="en-US" smtClean="0"/>
            </a:br>
            <a:endParaRPr lang="en-US" smtClean="0"/>
          </a:p>
          <a:p>
            <a:pPr lvl="1" eaLnBrk="1" hangingPunct="1">
              <a:buFontTx/>
              <a:buNone/>
            </a:pPr>
            <a:r>
              <a:rPr lang="en-US" sz="2000" b="1" smtClean="0">
                <a:latin typeface="Courier New" pitchFamily="49" charset="0"/>
              </a:rPr>
              <a:t>PrintWriter outFile = </a:t>
            </a:r>
          </a:p>
          <a:p>
            <a:pPr lvl="1" eaLnBrk="1" hangingPunct="1">
              <a:buFontTx/>
              <a:buNone/>
            </a:pPr>
            <a:r>
              <a:rPr lang="en-US" sz="2000" b="1" smtClean="0">
                <a:latin typeface="Courier New" pitchFamily="49" charset="0"/>
              </a:rPr>
              <a:t>     new PrintWriter("A:\\PriceList.txt");</a:t>
            </a: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mtClean="0"/>
              <a:t>Specifying a File Location</a:t>
            </a:r>
          </a:p>
        </p:txBody>
      </p:sp>
      <p:sp>
        <p:nvSpPr>
          <p:cNvPr id="39940" name="Rectangle 3"/>
          <p:cNvSpPr>
            <a:spLocks noGrp="1" noChangeArrowheads="1"/>
          </p:cNvSpPr>
          <p:nvPr>
            <p:ph type="body" idx="1"/>
          </p:nvPr>
        </p:nvSpPr>
        <p:spPr/>
        <p:txBody>
          <a:bodyPr/>
          <a:lstStyle/>
          <a:p>
            <a:pPr eaLnBrk="1" hangingPunct="1">
              <a:lnSpc>
                <a:spcPct val="90000"/>
              </a:lnSpc>
            </a:pPr>
            <a:r>
              <a:rPr lang="en-US" smtClean="0"/>
              <a:t>This is only necessary if the backslash is in a string literal.</a:t>
            </a:r>
          </a:p>
          <a:p>
            <a:pPr eaLnBrk="1" hangingPunct="1">
              <a:lnSpc>
                <a:spcPct val="90000"/>
              </a:lnSpc>
            </a:pPr>
            <a:r>
              <a:rPr lang="en-US" smtClean="0"/>
              <a:t>If the backslash is in a </a:t>
            </a:r>
            <a:r>
              <a:rPr lang="en-US" smtClean="0">
                <a:latin typeface="Courier New" pitchFamily="49" charset="0"/>
              </a:rPr>
              <a:t>String</a:t>
            </a:r>
            <a:r>
              <a:rPr lang="en-US" smtClean="0"/>
              <a:t> object then it will be handled properly.</a:t>
            </a:r>
          </a:p>
          <a:p>
            <a:pPr eaLnBrk="1" hangingPunct="1">
              <a:lnSpc>
                <a:spcPct val="90000"/>
              </a:lnSpc>
            </a:pPr>
            <a:r>
              <a:rPr lang="en-US" smtClean="0"/>
              <a:t>Fortunately, Java allows Unix style filenames using the forward slash (</a:t>
            </a:r>
            <a:r>
              <a:rPr lang="en-US" smtClean="0">
                <a:latin typeface="Courier New" pitchFamily="49" charset="0"/>
              </a:rPr>
              <a:t>/</a:t>
            </a:r>
            <a:r>
              <a:rPr lang="en-US" smtClean="0"/>
              <a:t>) to separate directories:</a:t>
            </a:r>
          </a:p>
          <a:p>
            <a:pPr lvl="1" eaLnBrk="1" hangingPunct="1">
              <a:lnSpc>
                <a:spcPct val="90000"/>
              </a:lnSpc>
              <a:buFontTx/>
              <a:buNone/>
            </a:pPr>
            <a:r>
              <a:rPr lang="en-US" sz="2000" b="1" smtClean="0">
                <a:latin typeface="Courier New" pitchFamily="49" charset="0"/>
              </a:rPr>
              <a:t>PrintWriter outFile = new</a:t>
            </a:r>
          </a:p>
          <a:p>
            <a:pPr lvl="1" eaLnBrk="1" hangingPunct="1">
              <a:lnSpc>
                <a:spcPct val="90000"/>
              </a:lnSpc>
              <a:buFontTx/>
              <a:buNone/>
            </a:pPr>
            <a:r>
              <a:rPr lang="en-US" sz="2000" b="1" smtClean="0">
                <a:latin typeface="Courier New" pitchFamily="49" charset="0"/>
              </a:rPr>
              <a:t>    PrintWriter("/home/rharrison/names.txt");</a:t>
            </a:r>
          </a:p>
          <a:p>
            <a:pPr lvl="1" eaLnBrk="1" hangingPunct="1">
              <a:lnSpc>
                <a:spcPct val="90000"/>
              </a:lnSpc>
              <a:buFontTx/>
              <a:buNone/>
            </a:pPr>
            <a:endParaRPr lang="en-US" sz="1600" b="1" smtClean="0">
              <a:latin typeface="Courier New" pitchFamily="49" charset="0"/>
            </a:endParaRP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smtClean="0"/>
              <a:t>Reading Data From a File</a:t>
            </a:r>
          </a:p>
        </p:txBody>
      </p:sp>
      <p:sp>
        <p:nvSpPr>
          <p:cNvPr id="40964" name="Rectangle 3"/>
          <p:cNvSpPr>
            <a:spLocks noGrp="1" noChangeArrowheads="1"/>
          </p:cNvSpPr>
          <p:nvPr>
            <p:ph type="body" idx="1"/>
          </p:nvPr>
        </p:nvSpPr>
        <p:spPr>
          <a:xfrm>
            <a:off x="304800" y="1524000"/>
            <a:ext cx="8305800" cy="1524000"/>
          </a:xfrm>
        </p:spPr>
        <p:txBody>
          <a:bodyPr/>
          <a:lstStyle/>
          <a:p>
            <a:pPr eaLnBrk="1" hangingPunct="1"/>
            <a:r>
              <a:rPr lang="en-US" smtClean="0"/>
              <a:t>You use the </a:t>
            </a:r>
            <a:r>
              <a:rPr lang="en-US" smtClean="0">
                <a:latin typeface="Courier New" pitchFamily="49" charset="0"/>
              </a:rPr>
              <a:t>File</a:t>
            </a:r>
            <a:r>
              <a:rPr lang="en-US" smtClean="0"/>
              <a:t> class and the </a:t>
            </a:r>
            <a:r>
              <a:rPr lang="en-US" smtClean="0">
                <a:latin typeface="Courier New" pitchFamily="49" charset="0"/>
              </a:rPr>
              <a:t>Scanner</a:t>
            </a:r>
            <a:r>
              <a:rPr lang="en-US" smtClean="0"/>
              <a:t> class to read data from a file:</a:t>
            </a:r>
          </a:p>
        </p:txBody>
      </p:sp>
      <p:sp>
        <p:nvSpPr>
          <p:cNvPr id="40965" name="Text Box 4"/>
          <p:cNvSpPr txBox="1">
            <a:spLocks noChangeArrowheads="1"/>
          </p:cNvSpPr>
          <p:nvPr/>
        </p:nvSpPr>
        <p:spPr bwMode="auto">
          <a:xfrm>
            <a:off x="685800" y="4038600"/>
            <a:ext cx="6553200" cy="701675"/>
          </a:xfrm>
          <a:prstGeom prst="rect">
            <a:avLst/>
          </a:prstGeom>
          <a:noFill/>
          <a:ln w="9525">
            <a:noFill/>
            <a:miter lim="800000"/>
            <a:headEnd/>
            <a:tailEnd/>
          </a:ln>
        </p:spPr>
        <p:txBody>
          <a:bodyPr>
            <a:spAutoFit/>
          </a:bodyPr>
          <a:lstStyle/>
          <a:p>
            <a:pPr algn="l"/>
            <a:r>
              <a:rPr lang="en-US">
                <a:latin typeface="Courier New" pitchFamily="49" charset="0"/>
              </a:rPr>
              <a:t>File myFile = new File("Customers.txt");</a:t>
            </a:r>
          </a:p>
          <a:p>
            <a:pPr algn="l"/>
            <a:r>
              <a:rPr lang="en-US">
                <a:latin typeface="Courier New" pitchFamily="49" charset="0"/>
              </a:rPr>
              <a:t>Scanner inputFile = new Scanner(myFile);</a:t>
            </a:r>
            <a:r>
              <a:rPr lang="en-US"/>
              <a:t> </a:t>
            </a:r>
          </a:p>
        </p:txBody>
      </p:sp>
      <p:sp>
        <p:nvSpPr>
          <p:cNvPr id="40966" name="Text Box 5"/>
          <p:cNvSpPr txBox="1">
            <a:spLocks noChangeArrowheads="1"/>
          </p:cNvSpPr>
          <p:nvPr/>
        </p:nvSpPr>
        <p:spPr bwMode="auto">
          <a:xfrm>
            <a:off x="5562600" y="2590800"/>
            <a:ext cx="3429000" cy="1016000"/>
          </a:xfrm>
          <a:prstGeom prst="rect">
            <a:avLst/>
          </a:prstGeom>
          <a:noFill/>
          <a:ln w="9525">
            <a:solidFill>
              <a:srgbClr val="FF3300"/>
            </a:solidFill>
            <a:miter lim="800000"/>
            <a:headEnd/>
            <a:tailEnd/>
          </a:ln>
        </p:spPr>
        <p:txBody>
          <a:bodyPr>
            <a:spAutoFit/>
          </a:bodyPr>
          <a:lstStyle/>
          <a:p>
            <a:pPr>
              <a:spcBef>
                <a:spcPct val="50000"/>
              </a:spcBef>
            </a:pPr>
            <a:r>
              <a:rPr lang="en-US" b="1">
                <a:solidFill>
                  <a:srgbClr val="FF3300"/>
                </a:solidFill>
              </a:rPr>
              <a:t>Pass the name of the file as an argument to the </a:t>
            </a:r>
            <a:r>
              <a:rPr lang="en-US" b="1">
                <a:solidFill>
                  <a:srgbClr val="FF3300"/>
                </a:solidFill>
                <a:latin typeface="Courier New" pitchFamily="49" charset="0"/>
              </a:rPr>
              <a:t>File</a:t>
            </a:r>
            <a:r>
              <a:rPr lang="en-US" b="1">
                <a:solidFill>
                  <a:srgbClr val="FF3300"/>
                </a:solidFill>
              </a:rPr>
              <a:t> class constructor.</a:t>
            </a:r>
          </a:p>
        </p:txBody>
      </p:sp>
      <p:sp>
        <p:nvSpPr>
          <p:cNvPr id="40967" name="Text Box 6"/>
          <p:cNvSpPr txBox="1">
            <a:spLocks noChangeArrowheads="1"/>
          </p:cNvSpPr>
          <p:nvPr/>
        </p:nvSpPr>
        <p:spPr bwMode="auto">
          <a:xfrm>
            <a:off x="914400" y="5029200"/>
            <a:ext cx="3429000" cy="1016000"/>
          </a:xfrm>
          <a:prstGeom prst="rect">
            <a:avLst/>
          </a:prstGeom>
          <a:noFill/>
          <a:ln w="9525">
            <a:solidFill>
              <a:srgbClr val="FF3300"/>
            </a:solidFill>
            <a:miter lim="800000"/>
            <a:headEnd/>
            <a:tailEnd/>
          </a:ln>
        </p:spPr>
        <p:txBody>
          <a:bodyPr>
            <a:spAutoFit/>
          </a:bodyPr>
          <a:lstStyle/>
          <a:p>
            <a:pPr>
              <a:spcBef>
                <a:spcPct val="50000"/>
              </a:spcBef>
            </a:pPr>
            <a:r>
              <a:rPr lang="en-US" b="1">
                <a:solidFill>
                  <a:srgbClr val="FF3300"/>
                </a:solidFill>
              </a:rPr>
              <a:t>Pass the </a:t>
            </a:r>
            <a:r>
              <a:rPr lang="en-US" b="1">
                <a:solidFill>
                  <a:srgbClr val="FF3300"/>
                </a:solidFill>
                <a:latin typeface="Courier New" pitchFamily="49" charset="0"/>
              </a:rPr>
              <a:t>File</a:t>
            </a:r>
            <a:r>
              <a:rPr lang="en-US" b="1">
                <a:solidFill>
                  <a:srgbClr val="FF3300"/>
                </a:solidFill>
              </a:rPr>
              <a:t> object as an argument to the </a:t>
            </a:r>
            <a:r>
              <a:rPr lang="en-US" b="1">
                <a:solidFill>
                  <a:srgbClr val="FF3300"/>
                </a:solidFill>
                <a:latin typeface="Courier New" pitchFamily="49" charset="0"/>
              </a:rPr>
              <a:t>Scanner</a:t>
            </a:r>
            <a:r>
              <a:rPr lang="en-US" b="1">
                <a:solidFill>
                  <a:srgbClr val="FF3300"/>
                </a:solidFill>
              </a:rPr>
              <a:t> class constructor.</a:t>
            </a:r>
          </a:p>
        </p:txBody>
      </p:sp>
      <p:grpSp>
        <p:nvGrpSpPr>
          <p:cNvPr id="2" name="Group 10"/>
          <p:cNvGrpSpPr>
            <a:grpSpLocks/>
          </p:cNvGrpSpPr>
          <p:nvPr/>
        </p:nvGrpSpPr>
        <p:grpSpPr bwMode="auto">
          <a:xfrm>
            <a:off x="5257800" y="3048000"/>
            <a:ext cx="304800" cy="990600"/>
            <a:chOff x="3312" y="1920"/>
            <a:chExt cx="192" cy="624"/>
          </a:xfrm>
        </p:grpSpPr>
        <p:sp>
          <p:nvSpPr>
            <p:cNvPr id="40971" name="Line 8"/>
            <p:cNvSpPr>
              <a:spLocks noChangeShapeType="1"/>
            </p:cNvSpPr>
            <p:nvPr/>
          </p:nvSpPr>
          <p:spPr bwMode="auto">
            <a:xfrm flipH="1">
              <a:off x="3312" y="1920"/>
              <a:ext cx="192" cy="0"/>
            </a:xfrm>
            <a:prstGeom prst="line">
              <a:avLst/>
            </a:prstGeom>
            <a:noFill/>
            <a:ln w="9525">
              <a:solidFill>
                <a:srgbClr val="FF3300"/>
              </a:solidFill>
              <a:round/>
              <a:headEnd/>
              <a:tailEnd/>
            </a:ln>
          </p:spPr>
          <p:txBody>
            <a:bodyPr wrap="none"/>
            <a:lstStyle/>
            <a:p>
              <a:endParaRPr lang="en-US"/>
            </a:p>
          </p:txBody>
        </p:sp>
        <p:sp>
          <p:nvSpPr>
            <p:cNvPr id="40972" name="Line 9"/>
            <p:cNvSpPr>
              <a:spLocks noChangeShapeType="1"/>
            </p:cNvSpPr>
            <p:nvPr/>
          </p:nvSpPr>
          <p:spPr bwMode="auto">
            <a:xfrm>
              <a:off x="3312" y="1920"/>
              <a:ext cx="0" cy="624"/>
            </a:xfrm>
            <a:prstGeom prst="line">
              <a:avLst/>
            </a:prstGeom>
            <a:noFill/>
            <a:ln w="9525">
              <a:solidFill>
                <a:srgbClr val="FF3300"/>
              </a:solidFill>
              <a:round/>
              <a:headEnd/>
              <a:tailEnd type="triangle" w="med" len="med"/>
            </a:ln>
          </p:spPr>
          <p:txBody>
            <a:bodyPr wrap="none"/>
            <a:lstStyle/>
            <a:p>
              <a:endParaRPr lang="en-US"/>
            </a:p>
          </p:txBody>
        </p:sp>
      </p:grpSp>
      <p:sp>
        <p:nvSpPr>
          <p:cNvPr id="40969" name="Line 11"/>
          <p:cNvSpPr>
            <a:spLocks noChangeShapeType="1"/>
          </p:cNvSpPr>
          <p:nvPr/>
        </p:nvSpPr>
        <p:spPr bwMode="auto">
          <a:xfrm>
            <a:off x="4343400" y="5562600"/>
            <a:ext cx="1676400" cy="0"/>
          </a:xfrm>
          <a:prstGeom prst="line">
            <a:avLst/>
          </a:prstGeom>
          <a:noFill/>
          <a:ln w="9525">
            <a:solidFill>
              <a:srgbClr val="FF3300"/>
            </a:solidFill>
            <a:round/>
            <a:headEnd/>
            <a:tailEnd/>
          </a:ln>
        </p:spPr>
        <p:txBody>
          <a:bodyPr wrap="none"/>
          <a:lstStyle/>
          <a:p>
            <a:endParaRPr lang="en-US"/>
          </a:p>
        </p:txBody>
      </p:sp>
      <p:sp>
        <p:nvSpPr>
          <p:cNvPr id="40970" name="Line 12"/>
          <p:cNvSpPr>
            <a:spLocks noChangeShapeType="1"/>
          </p:cNvSpPr>
          <p:nvPr/>
        </p:nvSpPr>
        <p:spPr bwMode="auto">
          <a:xfrm flipV="1">
            <a:off x="6019800" y="4724400"/>
            <a:ext cx="0" cy="838200"/>
          </a:xfrm>
          <a:prstGeom prst="line">
            <a:avLst/>
          </a:prstGeom>
          <a:noFill/>
          <a:ln w="9525">
            <a:solidFill>
              <a:srgbClr val="FF3300"/>
            </a:solidFill>
            <a:round/>
            <a:headEnd/>
            <a:tailEnd type="triangle" w="med" len="med"/>
          </a:ln>
        </p:spPr>
        <p:txBody>
          <a:bodyPr wrap="none"/>
          <a:lstStyle/>
          <a:p>
            <a:endParaRPr lang="en-US"/>
          </a:p>
        </p:txBody>
      </p:sp>
      <p:sp>
        <p:nvSpPr>
          <p:cNvPr id="13" name="Slide Number Placeholder 12"/>
          <p:cNvSpPr>
            <a:spLocks noGrp="1"/>
          </p:cNvSpPr>
          <p:nvPr>
            <p:ph type="sldNum" sz="quarter" idx="12"/>
          </p:nvPr>
        </p:nvSpPr>
        <p:spPr/>
        <p:txBody>
          <a:bodyPr/>
          <a:lstStyle/>
          <a:p>
            <a:pPr>
              <a:defRPr/>
            </a:pPr>
            <a:fld id="{1C5F9C01-A330-47ED-824E-A8F02FCC076C}" type="slidenum">
              <a:rPr lang="en-US" altLang="en-US" smtClean="0"/>
              <a:pPr>
                <a:defRPr/>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mtClean="0"/>
              <a:t>Reading Data From a File</a:t>
            </a:r>
          </a:p>
        </p:txBody>
      </p:sp>
      <p:sp>
        <p:nvSpPr>
          <p:cNvPr id="41988" name="Rectangle 3"/>
          <p:cNvSpPr>
            <a:spLocks noGrp="1" noChangeArrowheads="1"/>
          </p:cNvSpPr>
          <p:nvPr>
            <p:ph type="body" idx="1"/>
          </p:nvPr>
        </p:nvSpPr>
        <p:spPr>
          <a:xfrm>
            <a:off x="457200" y="1447800"/>
            <a:ext cx="8229600" cy="4724400"/>
          </a:xfrm>
        </p:spPr>
        <p:txBody>
          <a:bodyPr/>
          <a:lstStyle/>
          <a:p>
            <a:pPr lvl="1" eaLnBrk="1" hangingPunct="1">
              <a:buFontTx/>
              <a:buNone/>
            </a:pPr>
            <a:r>
              <a:rPr lang="en-US" sz="1600" b="1" smtClean="0">
                <a:latin typeface="Courier New" pitchFamily="49" charset="0"/>
                <a:cs typeface="Times New Roman" pitchFamily="18" charset="0"/>
              </a:rPr>
              <a:t>Scanner keyboard = new Scanner(System.in);</a:t>
            </a:r>
          </a:p>
          <a:p>
            <a:pPr lvl="1" eaLnBrk="1" hangingPunct="1">
              <a:buFontTx/>
              <a:buNone/>
            </a:pPr>
            <a:r>
              <a:rPr lang="en-US" sz="1600" b="1" smtClean="0">
                <a:latin typeface="Courier New" pitchFamily="49" charset="0"/>
                <a:cs typeface="Times New Roman" pitchFamily="18" charset="0"/>
              </a:rPr>
              <a:t>System.out.print("Enter the filename: ");</a:t>
            </a:r>
          </a:p>
          <a:p>
            <a:pPr lvl="1" eaLnBrk="1" hangingPunct="1">
              <a:buFontTx/>
              <a:buNone/>
            </a:pPr>
            <a:r>
              <a:rPr lang="en-US" sz="1600" b="1" smtClean="0">
                <a:latin typeface="Courier New" pitchFamily="49" charset="0"/>
                <a:cs typeface="Times New Roman" pitchFamily="18" charset="0"/>
              </a:rPr>
              <a:t>String filename = keyboard.nextLine();</a:t>
            </a:r>
          </a:p>
          <a:p>
            <a:pPr lvl="1" eaLnBrk="1" hangingPunct="1">
              <a:buFontTx/>
              <a:buNone/>
            </a:pPr>
            <a:r>
              <a:rPr lang="en-US" sz="1600" b="1" smtClean="0">
                <a:latin typeface="Courier New" pitchFamily="49" charset="0"/>
                <a:cs typeface="Times New Roman" pitchFamily="18" charset="0"/>
              </a:rPr>
              <a:t>File file = new File(filename);</a:t>
            </a:r>
          </a:p>
          <a:p>
            <a:pPr lvl="1" eaLnBrk="1" hangingPunct="1">
              <a:buFontTx/>
              <a:buNone/>
            </a:pPr>
            <a:r>
              <a:rPr lang="en-US" sz="1600" b="1" smtClean="0">
                <a:latin typeface="Courier New" pitchFamily="49" charset="0"/>
                <a:cs typeface="Times New Roman" pitchFamily="18" charset="0"/>
              </a:rPr>
              <a:t>Scanner inputFile = new Scanner(file);</a:t>
            </a:r>
            <a:br>
              <a:rPr lang="en-US" sz="1600" b="1" smtClean="0">
                <a:latin typeface="Courier New" pitchFamily="49" charset="0"/>
                <a:cs typeface="Times New Roman" pitchFamily="18" charset="0"/>
              </a:rPr>
            </a:br>
            <a:endParaRPr lang="en-US" sz="1600" b="1" smtClean="0">
              <a:latin typeface="Courier New" pitchFamily="49" charset="0"/>
              <a:cs typeface="Times New Roman" pitchFamily="18" charset="0"/>
            </a:endParaRPr>
          </a:p>
          <a:p>
            <a:pPr eaLnBrk="1" hangingPunct="1"/>
            <a:r>
              <a:rPr lang="en-US" sz="2400" smtClean="0"/>
              <a:t>The lines above:</a:t>
            </a:r>
          </a:p>
          <a:p>
            <a:pPr lvl="1" eaLnBrk="1" hangingPunct="1"/>
            <a:r>
              <a:rPr lang="en-US" sz="2000" smtClean="0"/>
              <a:t>Creates an instance of the </a:t>
            </a:r>
            <a:r>
              <a:rPr lang="en-US" sz="2000" smtClean="0">
                <a:latin typeface="Courier New" pitchFamily="49" charset="0"/>
              </a:rPr>
              <a:t>Scanner</a:t>
            </a:r>
            <a:r>
              <a:rPr lang="en-US" sz="2000" smtClean="0"/>
              <a:t> class to read from the keyboard</a:t>
            </a:r>
          </a:p>
          <a:p>
            <a:pPr lvl="1" eaLnBrk="1" hangingPunct="1"/>
            <a:r>
              <a:rPr lang="en-US" sz="2000" smtClean="0"/>
              <a:t>Prompt the user for a filename</a:t>
            </a:r>
          </a:p>
          <a:p>
            <a:pPr lvl="1" eaLnBrk="1" hangingPunct="1"/>
            <a:r>
              <a:rPr lang="en-US" sz="2000" smtClean="0"/>
              <a:t>Get the filename from the user</a:t>
            </a:r>
          </a:p>
          <a:p>
            <a:pPr lvl="1" eaLnBrk="1" hangingPunct="1"/>
            <a:r>
              <a:rPr lang="en-US" sz="2000" smtClean="0"/>
              <a:t>Create an instance of the </a:t>
            </a:r>
            <a:r>
              <a:rPr lang="en-US" sz="2000" smtClean="0">
                <a:latin typeface="Courier New" pitchFamily="49" charset="0"/>
              </a:rPr>
              <a:t>File</a:t>
            </a:r>
            <a:r>
              <a:rPr lang="en-US" sz="2000" smtClean="0"/>
              <a:t> class to represent the file</a:t>
            </a:r>
          </a:p>
          <a:p>
            <a:pPr lvl="1" eaLnBrk="1" hangingPunct="1"/>
            <a:r>
              <a:rPr lang="en-US" sz="2000" smtClean="0"/>
              <a:t>Create an instance of the </a:t>
            </a:r>
            <a:r>
              <a:rPr lang="en-US" sz="2000" smtClean="0">
                <a:latin typeface="Courier New" pitchFamily="49" charset="0"/>
              </a:rPr>
              <a:t>Scanner</a:t>
            </a:r>
            <a:r>
              <a:rPr lang="en-US" sz="2000" smtClean="0"/>
              <a:t> class that reads from the file</a:t>
            </a: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mtClean="0"/>
              <a:t>Reading Data From a File</a:t>
            </a:r>
          </a:p>
        </p:txBody>
      </p:sp>
      <p:sp>
        <p:nvSpPr>
          <p:cNvPr id="43012" name="Rectangle 3"/>
          <p:cNvSpPr>
            <a:spLocks noGrp="1" noChangeArrowheads="1"/>
          </p:cNvSpPr>
          <p:nvPr>
            <p:ph type="body" idx="1"/>
          </p:nvPr>
        </p:nvSpPr>
        <p:spPr>
          <a:xfrm>
            <a:off x="381000" y="1447800"/>
            <a:ext cx="8001000" cy="1600200"/>
          </a:xfrm>
        </p:spPr>
        <p:txBody>
          <a:bodyPr/>
          <a:lstStyle/>
          <a:p>
            <a:pPr eaLnBrk="1" hangingPunct="1"/>
            <a:r>
              <a:rPr lang="en-US" sz="2400" smtClean="0"/>
              <a:t>Once an instance of </a:t>
            </a:r>
            <a:r>
              <a:rPr lang="en-US" sz="2400" smtClean="0">
                <a:latin typeface="Courier New" pitchFamily="49" charset="0"/>
              </a:rPr>
              <a:t>Scanner</a:t>
            </a:r>
            <a:r>
              <a:rPr lang="en-US" sz="2400" smtClean="0"/>
              <a:t> is created, data can be read using the same methods that you have used to read keyboard input (</a:t>
            </a:r>
            <a:r>
              <a:rPr lang="en-US" sz="2400" smtClean="0">
                <a:latin typeface="Courier New" pitchFamily="49" charset="0"/>
              </a:rPr>
              <a:t>nextLine</a:t>
            </a:r>
            <a:r>
              <a:rPr lang="en-US" sz="2400" smtClean="0"/>
              <a:t>, </a:t>
            </a:r>
            <a:r>
              <a:rPr lang="en-US" sz="2400" smtClean="0">
                <a:latin typeface="Courier New" pitchFamily="49" charset="0"/>
              </a:rPr>
              <a:t>nextInt</a:t>
            </a:r>
            <a:r>
              <a:rPr lang="en-US" sz="2400" smtClean="0"/>
              <a:t>, </a:t>
            </a:r>
            <a:r>
              <a:rPr lang="en-US" sz="2400" smtClean="0">
                <a:latin typeface="Courier New" pitchFamily="49" charset="0"/>
              </a:rPr>
              <a:t>nextDouble</a:t>
            </a:r>
            <a:r>
              <a:rPr lang="en-US" sz="2400" smtClean="0"/>
              <a:t>, etc).</a:t>
            </a:r>
            <a:endParaRPr lang="en-US" sz="1800" b="1" smtClean="0">
              <a:latin typeface="Courier New" pitchFamily="49" charset="0"/>
            </a:endParaRPr>
          </a:p>
        </p:txBody>
      </p:sp>
      <p:sp>
        <p:nvSpPr>
          <p:cNvPr id="43013" name="Text Box 4"/>
          <p:cNvSpPr txBox="1">
            <a:spLocks noChangeArrowheads="1"/>
          </p:cNvSpPr>
          <p:nvPr/>
        </p:nvSpPr>
        <p:spPr bwMode="auto">
          <a:xfrm>
            <a:off x="457200" y="2895600"/>
            <a:ext cx="7696200" cy="2647950"/>
          </a:xfrm>
          <a:prstGeom prst="rect">
            <a:avLst/>
          </a:prstGeom>
          <a:noFill/>
          <a:ln w="9525">
            <a:noFill/>
            <a:miter lim="800000"/>
            <a:headEnd/>
            <a:tailEnd/>
          </a:ln>
        </p:spPr>
        <p:txBody>
          <a:bodyPr>
            <a:spAutoFit/>
          </a:bodyPr>
          <a:lstStyle/>
          <a:p>
            <a:pPr lvl="1" algn="l"/>
            <a:r>
              <a:rPr lang="en-US" sz="2400">
                <a:latin typeface="Courier New" pitchFamily="49" charset="0"/>
              </a:rPr>
              <a:t>// Open the file.</a:t>
            </a:r>
          </a:p>
          <a:p>
            <a:pPr lvl="1" algn="l"/>
            <a:r>
              <a:rPr lang="en-US" sz="2400">
                <a:latin typeface="Courier New" pitchFamily="49" charset="0"/>
              </a:rPr>
              <a:t>File file = new File("Names.txt");</a:t>
            </a:r>
          </a:p>
          <a:p>
            <a:pPr lvl="1" algn="l"/>
            <a:r>
              <a:rPr lang="en-US" sz="2400">
                <a:latin typeface="Courier New" pitchFamily="49" charset="0"/>
              </a:rPr>
              <a:t>Scanner inputFile = new Scanner(file);</a:t>
            </a:r>
          </a:p>
          <a:p>
            <a:pPr lvl="1" algn="l"/>
            <a:r>
              <a:rPr lang="en-US" sz="2400">
                <a:latin typeface="Courier New" pitchFamily="49" charset="0"/>
              </a:rPr>
              <a:t>// Read a line from the file.</a:t>
            </a:r>
          </a:p>
          <a:p>
            <a:pPr lvl="1" algn="l"/>
            <a:r>
              <a:rPr lang="en-US" sz="2400">
                <a:latin typeface="Courier New" pitchFamily="49" charset="0"/>
              </a:rPr>
              <a:t>String str = inputFile.nextLine();</a:t>
            </a:r>
          </a:p>
          <a:p>
            <a:pPr lvl="1" algn="l"/>
            <a:r>
              <a:rPr lang="en-US" sz="2400">
                <a:latin typeface="Courier New" pitchFamily="49" charset="0"/>
              </a:rPr>
              <a:t>// Close the file.</a:t>
            </a:r>
          </a:p>
          <a:p>
            <a:pPr lvl="1" algn="l"/>
            <a:r>
              <a:rPr lang="en-US" sz="2400">
                <a:latin typeface="Courier New" pitchFamily="49" charset="0"/>
              </a:rPr>
              <a:t>inputFile.close();</a:t>
            </a:r>
          </a:p>
        </p:txBody>
      </p:sp>
      <p:sp>
        <p:nvSpPr>
          <p:cNvPr id="6" name="Slide Number Placeholder 5"/>
          <p:cNvSpPr>
            <a:spLocks noGrp="1"/>
          </p:cNvSpPr>
          <p:nvPr>
            <p:ph type="sldNum" sz="quarter" idx="12"/>
          </p:nvPr>
        </p:nvSpPr>
        <p:spPr/>
        <p:txBody>
          <a:bodyPr/>
          <a:lstStyle/>
          <a:p>
            <a:pPr>
              <a:defRPr/>
            </a:pPr>
            <a:fld id="{1C5F9C01-A330-47ED-824E-A8F02FCC076C}" type="slidenum">
              <a:rPr lang="en-US" altLang="en-US" smtClean="0"/>
              <a:pPr>
                <a:defRPr/>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smtClean="0"/>
              <a:t>The </a:t>
            </a:r>
            <a:r>
              <a:rPr lang="en-US" smtClean="0">
                <a:latin typeface="Courier New" pitchFamily="49" charset="0"/>
              </a:rPr>
              <a:t>Random</a:t>
            </a:r>
            <a:r>
              <a:rPr lang="en-US" smtClean="0"/>
              <a:t> Class</a:t>
            </a:r>
          </a:p>
        </p:txBody>
      </p:sp>
      <p:sp>
        <p:nvSpPr>
          <p:cNvPr id="47108" name="Rectangle 3"/>
          <p:cNvSpPr>
            <a:spLocks noGrp="1" noChangeArrowheads="1"/>
          </p:cNvSpPr>
          <p:nvPr>
            <p:ph type="body" idx="1"/>
          </p:nvPr>
        </p:nvSpPr>
        <p:spPr/>
        <p:txBody>
          <a:bodyPr/>
          <a:lstStyle/>
          <a:p>
            <a:pPr eaLnBrk="1" hangingPunct="1"/>
            <a:r>
              <a:rPr lang="en-US" sz="2800" smtClean="0"/>
              <a:t>Some applications, such as games and simulations, require the use of randomly generated numbers.  </a:t>
            </a:r>
          </a:p>
          <a:p>
            <a:pPr eaLnBrk="1" hangingPunct="1"/>
            <a:r>
              <a:rPr lang="en-US" sz="2800" smtClean="0"/>
              <a:t>The Java API has a class, </a:t>
            </a:r>
            <a:r>
              <a:rPr lang="en-US" sz="2800" smtClean="0">
                <a:latin typeface="Courier New" pitchFamily="49" charset="0"/>
              </a:rPr>
              <a:t>Random</a:t>
            </a:r>
            <a:r>
              <a:rPr lang="en-US" sz="2800" smtClean="0"/>
              <a:t>, for this purpose. To use the </a:t>
            </a:r>
            <a:r>
              <a:rPr lang="en-US" sz="2800" smtClean="0">
                <a:latin typeface="Courier New" pitchFamily="49" charset="0"/>
              </a:rPr>
              <a:t>Random</a:t>
            </a:r>
            <a:r>
              <a:rPr lang="en-US" sz="2800" smtClean="0"/>
              <a:t> class, use the following </a:t>
            </a:r>
            <a:r>
              <a:rPr lang="en-US" sz="2800" smtClean="0">
                <a:latin typeface="Courier New" pitchFamily="49" charset="0"/>
              </a:rPr>
              <a:t>import</a:t>
            </a:r>
            <a:r>
              <a:rPr lang="en-US" sz="2800" smtClean="0"/>
              <a:t> statement and create an instance of the class.</a:t>
            </a:r>
          </a:p>
          <a:p>
            <a:pPr lvl="1" eaLnBrk="1" hangingPunct="1">
              <a:buFontTx/>
              <a:buNone/>
            </a:pPr>
            <a:r>
              <a:rPr lang="en-US" sz="2400" b="1" smtClean="0">
                <a:latin typeface="Courier New" pitchFamily="49" charset="0"/>
              </a:rPr>
              <a:t>import java.util.Random;</a:t>
            </a:r>
          </a:p>
          <a:p>
            <a:pPr lvl="1" eaLnBrk="1" hangingPunct="1">
              <a:buFontTx/>
              <a:buNone/>
            </a:pPr>
            <a:r>
              <a:rPr lang="en-US" sz="2400" b="1" smtClean="0">
                <a:latin typeface="Courier New" pitchFamily="49" charset="0"/>
              </a:rPr>
              <a:t>Random randomNumbers = new Random();</a:t>
            </a:r>
          </a:p>
          <a:p>
            <a:pPr lvl="1" eaLnBrk="1" hangingPunct="1"/>
            <a:endParaRPr lang="en-US" sz="2400" smtClean="0">
              <a:latin typeface="Courier New" pitchFamily="49" charset="0"/>
            </a:endParaRP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2</a:t>
            </a:fld>
            <a:endParaRPr lang="en-US" altLang="en-US"/>
          </a:p>
        </p:txBody>
      </p:sp>
    </p:spTree>
    <p:extLst>
      <p:ext uri="{BB962C8B-B14F-4D97-AF65-F5344CB8AC3E}">
        <p14:creationId xmlns:p14="http://schemas.microsoft.com/office/powerpoint/2010/main" val="1703829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mtClean="0"/>
              <a:t>Exceptions</a:t>
            </a:r>
          </a:p>
        </p:txBody>
      </p:sp>
      <p:sp>
        <p:nvSpPr>
          <p:cNvPr id="44036" name="Rectangle 3"/>
          <p:cNvSpPr>
            <a:spLocks noGrp="1" noChangeArrowheads="1"/>
          </p:cNvSpPr>
          <p:nvPr>
            <p:ph type="body" idx="1"/>
          </p:nvPr>
        </p:nvSpPr>
        <p:spPr>
          <a:xfrm>
            <a:off x="381000" y="1447800"/>
            <a:ext cx="8077200" cy="4724400"/>
          </a:xfrm>
        </p:spPr>
        <p:txBody>
          <a:bodyPr/>
          <a:lstStyle/>
          <a:p>
            <a:pPr eaLnBrk="1" hangingPunct="1"/>
            <a:r>
              <a:rPr lang="en-US" dirty="0" smtClean="0"/>
              <a:t>The </a:t>
            </a:r>
            <a:r>
              <a:rPr lang="en-US" dirty="0" smtClean="0">
                <a:latin typeface="Courier New" pitchFamily="49" charset="0"/>
              </a:rPr>
              <a:t>Scanner</a:t>
            </a:r>
            <a:r>
              <a:rPr lang="en-US" dirty="0" smtClean="0"/>
              <a:t> class can throw an </a:t>
            </a:r>
            <a:r>
              <a:rPr lang="en-US" dirty="0" err="1" smtClean="0">
                <a:latin typeface="Courier New" pitchFamily="49" charset="0"/>
              </a:rPr>
              <a:t>IOException</a:t>
            </a:r>
            <a:r>
              <a:rPr lang="en-US" dirty="0" smtClean="0"/>
              <a:t> when a </a:t>
            </a:r>
            <a:r>
              <a:rPr lang="en-US" dirty="0" smtClean="0">
                <a:latin typeface="Courier New" pitchFamily="49" charset="0"/>
              </a:rPr>
              <a:t>File</a:t>
            </a:r>
            <a:r>
              <a:rPr lang="en-US" dirty="0" smtClean="0"/>
              <a:t> object is passed to its constructor.</a:t>
            </a:r>
          </a:p>
          <a:p>
            <a:pPr eaLnBrk="1" hangingPunct="1"/>
            <a:r>
              <a:rPr lang="en-US" dirty="0" smtClean="0"/>
              <a:t>So, we put a </a:t>
            </a:r>
            <a:r>
              <a:rPr lang="en-US" dirty="0" smtClean="0">
                <a:latin typeface="Courier New" pitchFamily="49" charset="0"/>
              </a:rPr>
              <a:t>throws </a:t>
            </a:r>
            <a:r>
              <a:rPr lang="en-US" dirty="0" err="1" smtClean="0">
                <a:latin typeface="Courier New" pitchFamily="49" charset="0"/>
              </a:rPr>
              <a:t>IOException</a:t>
            </a:r>
            <a:r>
              <a:rPr lang="en-US" dirty="0" smtClean="0"/>
              <a:t> clause in the header of the method that instantiates the </a:t>
            </a:r>
            <a:r>
              <a:rPr lang="en-US" dirty="0" smtClean="0">
                <a:latin typeface="Courier New" pitchFamily="49" charset="0"/>
              </a:rPr>
              <a:t>Scanner</a:t>
            </a:r>
            <a:r>
              <a:rPr lang="en-US" dirty="0" smtClean="0"/>
              <a:t> class.</a:t>
            </a: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ReadFirstLine.java</a:t>
            </a:r>
            <a:endParaRPr lang="en-US" dirty="0"/>
          </a:p>
        </p:txBody>
      </p:sp>
      <p:sp>
        <p:nvSpPr>
          <p:cNvPr id="3" name="Content Placeholder 2"/>
          <p:cNvSpPr>
            <a:spLocks noGrp="1"/>
          </p:cNvSpPr>
          <p:nvPr>
            <p:ph idx="1"/>
          </p:nvPr>
        </p:nvSpPr>
        <p:spPr/>
        <p:txBody>
          <a:bodyPr/>
          <a:lstStyle/>
          <a:p>
            <a:pPr>
              <a:buNone/>
            </a:pPr>
            <a:r>
              <a:rPr lang="en-US" sz="1600" dirty="0" smtClean="0">
                <a:latin typeface="Courier New" pitchFamily="49" charset="0"/>
                <a:cs typeface="Courier New" pitchFamily="49" charset="0"/>
              </a:rPr>
              <a:t>import </a:t>
            </a:r>
            <a:r>
              <a:rPr lang="en-US" sz="1600" dirty="0" err="1" smtClean="0">
                <a:latin typeface="Courier New" pitchFamily="49" charset="0"/>
                <a:cs typeface="Courier New" pitchFamily="49" charset="0"/>
              </a:rPr>
              <a:t>java.util.Scanner</a:t>
            </a:r>
            <a:r>
              <a:rPr lang="en-US" sz="1600" dirty="0" smtClean="0">
                <a:latin typeface="Courier New" pitchFamily="49" charset="0"/>
                <a:cs typeface="Courier New" pitchFamily="49" charset="0"/>
              </a:rPr>
              <a:t>;   // Needed for Scanner class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import java.io.*;           // Needed for File class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This program reads the first line from a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ReadFirstLine</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throws </a:t>
            </a:r>
            <a:r>
              <a:rPr lang="en-US" sz="1600" dirty="0" err="1" smtClean="0">
                <a:latin typeface="Courier New" pitchFamily="49" charset="0"/>
                <a:cs typeface="Courier New" pitchFamily="49" charset="0"/>
              </a:rPr>
              <a:t>IOException</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Create a Scanner object for keyboard input.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Scanner keyboard = new Scanner(</a:t>
            </a:r>
            <a:r>
              <a:rPr lang="en-US" sz="1600" dirty="0" err="1" smtClean="0">
                <a:latin typeface="Courier New" pitchFamily="49" charset="0"/>
                <a:cs typeface="Courier New" pitchFamily="49" charset="0"/>
              </a:rPr>
              <a:t>System.in</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the file name.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("Enter the name of a file: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String filename = </a:t>
            </a:r>
            <a:r>
              <a:rPr lang="en-US" sz="1600" dirty="0" err="1" smtClean="0">
                <a:latin typeface="Courier New" pitchFamily="49" charset="0"/>
                <a:cs typeface="Courier New" pitchFamily="49" charset="0"/>
              </a:rPr>
              <a:t>keyboard.nextLine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endParaRPr lang="en-US" sz="16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ReadFirstLine.java (Cont’d)</a:t>
            </a:r>
            <a:endParaRPr lang="en-US" dirty="0"/>
          </a:p>
        </p:txBody>
      </p:sp>
      <p:sp>
        <p:nvSpPr>
          <p:cNvPr id="3" name="Content Placeholder 2"/>
          <p:cNvSpPr>
            <a:spLocks noGrp="1"/>
          </p:cNvSpPr>
          <p:nvPr>
            <p:ph idx="1"/>
          </p:nvPr>
        </p:nvSpPr>
        <p:spPr/>
        <p:txBody>
          <a:bodyPr/>
          <a:lstStyle/>
          <a:p>
            <a:pPr>
              <a:buNone/>
            </a:pP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Open the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File </a:t>
            </a:r>
            <a:r>
              <a:rPr lang="en-US" sz="1600" dirty="0" err="1" smtClean="0">
                <a:latin typeface="Courier New" pitchFamily="49" charset="0"/>
                <a:cs typeface="Courier New" pitchFamily="49" charset="0"/>
              </a:rPr>
              <a:t>file</a:t>
            </a:r>
            <a:r>
              <a:rPr lang="en-US" sz="1600" dirty="0" smtClean="0">
                <a:latin typeface="Courier New" pitchFamily="49" charset="0"/>
                <a:cs typeface="Courier New" pitchFamily="49" charset="0"/>
              </a:rPr>
              <a:t> = new File(filename);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Scanner </a:t>
            </a:r>
            <a:r>
              <a:rPr lang="en-US" sz="1600" dirty="0" err="1" smtClean="0">
                <a:latin typeface="Courier New" pitchFamily="49" charset="0"/>
                <a:cs typeface="Courier New" pitchFamily="49" charset="0"/>
              </a:rPr>
              <a:t>inputFile</a:t>
            </a:r>
            <a:r>
              <a:rPr lang="en-US" sz="1600" dirty="0" smtClean="0">
                <a:latin typeface="Courier New" pitchFamily="49" charset="0"/>
                <a:cs typeface="Courier New" pitchFamily="49" charset="0"/>
              </a:rPr>
              <a:t> = new Scanner(file);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Read the first line from the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String line = </a:t>
            </a:r>
            <a:r>
              <a:rPr lang="en-US" sz="1600" dirty="0" err="1" smtClean="0">
                <a:latin typeface="Courier New" pitchFamily="49" charset="0"/>
                <a:cs typeface="Courier New" pitchFamily="49" charset="0"/>
              </a:rPr>
              <a:t>inputFile.nextLine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Display the line.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("The first line in the file is:");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(line);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Close the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inputFile.close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endParaRPr lang="en-US" sz="1600" dirty="0" smtClean="0">
              <a:latin typeface="Courier New" pitchFamily="49" charset="0"/>
              <a:cs typeface="Courier New" pitchFamily="49" charset="0"/>
            </a:endParaRPr>
          </a:p>
          <a:p>
            <a:pPr>
              <a:buNone/>
            </a:pPr>
            <a:endParaRPr lang="en-US" sz="1600" dirty="0"/>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smtClean="0"/>
              <a:t>Detecting The End of a File</a:t>
            </a:r>
          </a:p>
        </p:txBody>
      </p:sp>
      <p:sp>
        <p:nvSpPr>
          <p:cNvPr id="45060" name="Rectangle 3"/>
          <p:cNvSpPr>
            <a:spLocks noGrp="1" noChangeArrowheads="1"/>
          </p:cNvSpPr>
          <p:nvPr>
            <p:ph type="body" idx="1"/>
          </p:nvPr>
        </p:nvSpPr>
        <p:spPr>
          <a:xfrm>
            <a:off x="228600" y="1524000"/>
            <a:ext cx="8610600" cy="4724400"/>
          </a:xfrm>
        </p:spPr>
        <p:txBody>
          <a:bodyPr/>
          <a:lstStyle/>
          <a:p>
            <a:pPr eaLnBrk="1" hangingPunct="1">
              <a:lnSpc>
                <a:spcPct val="80000"/>
              </a:lnSpc>
            </a:pPr>
            <a:r>
              <a:rPr lang="en-US" smtClean="0"/>
              <a:t>The </a:t>
            </a:r>
            <a:r>
              <a:rPr lang="en-US" smtClean="0">
                <a:latin typeface="Courier New" pitchFamily="49" charset="0"/>
              </a:rPr>
              <a:t>Scanner</a:t>
            </a:r>
            <a:r>
              <a:rPr lang="en-US" smtClean="0"/>
              <a:t> class’s </a:t>
            </a:r>
            <a:r>
              <a:rPr lang="en-US" smtClean="0">
                <a:latin typeface="Courier New" pitchFamily="49" charset="0"/>
              </a:rPr>
              <a:t>hasNext()</a:t>
            </a:r>
            <a:r>
              <a:rPr lang="en-US" smtClean="0"/>
              <a:t> method will return true if another item can be read from the file.</a:t>
            </a:r>
          </a:p>
          <a:p>
            <a:pPr lvl="1" eaLnBrk="1" hangingPunct="1">
              <a:lnSpc>
                <a:spcPct val="80000"/>
              </a:lnSpc>
              <a:buFontTx/>
              <a:buNone/>
            </a:pPr>
            <a:r>
              <a:rPr lang="en-US" sz="2000" b="1" smtClean="0">
                <a:latin typeface="Courier New" pitchFamily="49" charset="0"/>
              </a:rPr>
              <a:t>// Open the file.</a:t>
            </a:r>
          </a:p>
          <a:p>
            <a:pPr lvl="1" eaLnBrk="1" hangingPunct="1">
              <a:lnSpc>
                <a:spcPct val="80000"/>
              </a:lnSpc>
              <a:buFontTx/>
              <a:buNone/>
            </a:pPr>
            <a:r>
              <a:rPr lang="en-US" sz="2000" b="1" smtClean="0">
                <a:latin typeface="Courier New" pitchFamily="49" charset="0"/>
              </a:rPr>
              <a:t>File file = new File(filename);</a:t>
            </a:r>
          </a:p>
          <a:p>
            <a:pPr lvl="1" eaLnBrk="1" hangingPunct="1">
              <a:lnSpc>
                <a:spcPct val="80000"/>
              </a:lnSpc>
              <a:buFontTx/>
              <a:buNone/>
            </a:pPr>
            <a:r>
              <a:rPr lang="en-US" sz="2000" b="1" smtClean="0">
                <a:latin typeface="Courier New" pitchFamily="49" charset="0"/>
              </a:rPr>
              <a:t>Scanner inputFile = new Scanner(file);</a:t>
            </a:r>
          </a:p>
          <a:p>
            <a:pPr lvl="1" eaLnBrk="1" hangingPunct="1">
              <a:lnSpc>
                <a:spcPct val="80000"/>
              </a:lnSpc>
              <a:buFontTx/>
              <a:buNone/>
            </a:pPr>
            <a:r>
              <a:rPr lang="en-US" sz="2000" b="1" smtClean="0">
                <a:latin typeface="Courier New" pitchFamily="49" charset="0"/>
              </a:rPr>
              <a:t>// Read until the end of the file.</a:t>
            </a:r>
          </a:p>
          <a:p>
            <a:pPr lvl="1" eaLnBrk="1" hangingPunct="1">
              <a:lnSpc>
                <a:spcPct val="80000"/>
              </a:lnSpc>
              <a:buFontTx/>
              <a:buNone/>
            </a:pPr>
            <a:r>
              <a:rPr lang="en-US" sz="2000" b="1" smtClean="0">
                <a:latin typeface="Courier New" pitchFamily="49" charset="0"/>
              </a:rPr>
              <a:t>while (</a:t>
            </a:r>
            <a:r>
              <a:rPr lang="en-US" sz="2000" b="1" smtClean="0">
                <a:solidFill>
                  <a:srgbClr val="FF3300"/>
                </a:solidFill>
                <a:latin typeface="Courier New" pitchFamily="49" charset="0"/>
              </a:rPr>
              <a:t>inputFile.hasNext()</a:t>
            </a:r>
            <a:r>
              <a:rPr lang="en-US" sz="2000" b="1" smtClean="0">
                <a:latin typeface="Courier New" pitchFamily="49" charset="0"/>
              </a:rPr>
              <a:t>)</a:t>
            </a:r>
          </a:p>
          <a:p>
            <a:pPr lvl="1" eaLnBrk="1" hangingPunct="1">
              <a:lnSpc>
                <a:spcPct val="80000"/>
              </a:lnSpc>
              <a:buFontTx/>
              <a:buNone/>
            </a:pPr>
            <a:r>
              <a:rPr lang="en-US" sz="2000" b="1" smtClean="0">
                <a:latin typeface="Courier New" pitchFamily="49" charset="0"/>
              </a:rPr>
              <a:t>{</a:t>
            </a:r>
          </a:p>
          <a:p>
            <a:pPr lvl="1" eaLnBrk="1" hangingPunct="1">
              <a:lnSpc>
                <a:spcPct val="80000"/>
              </a:lnSpc>
              <a:buFontTx/>
              <a:buNone/>
            </a:pPr>
            <a:r>
              <a:rPr lang="en-US" sz="2000" b="1" smtClean="0">
                <a:latin typeface="Courier New" pitchFamily="49" charset="0"/>
              </a:rPr>
              <a:t>   String str = inputFile.nextLine();</a:t>
            </a:r>
          </a:p>
          <a:p>
            <a:pPr lvl="1" eaLnBrk="1" hangingPunct="1">
              <a:lnSpc>
                <a:spcPct val="80000"/>
              </a:lnSpc>
              <a:buFontTx/>
              <a:buNone/>
            </a:pPr>
            <a:r>
              <a:rPr lang="en-US" sz="2000" b="1" smtClean="0">
                <a:latin typeface="Courier New" pitchFamily="49" charset="0"/>
              </a:rPr>
              <a:t>   System.out.println(str);</a:t>
            </a:r>
          </a:p>
          <a:p>
            <a:pPr lvl="1" eaLnBrk="1" hangingPunct="1">
              <a:lnSpc>
                <a:spcPct val="80000"/>
              </a:lnSpc>
              <a:buFontTx/>
              <a:buNone/>
            </a:pPr>
            <a:r>
              <a:rPr lang="en-US" sz="2000" b="1" smtClean="0">
                <a:latin typeface="Courier New" pitchFamily="49" charset="0"/>
              </a:rPr>
              <a:t>}</a:t>
            </a:r>
          </a:p>
          <a:p>
            <a:pPr lvl="1" eaLnBrk="1" hangingPunct="1">
              <a:lnSpc>
                <a:spcPct val="80000"/>
              </a:lnSpc>
              <a:buFontTx/>
              <a:buNone/>
            </a:pPr>
            <a:r>
              <a:rPr lang="en-US" sz="2000" b="1" smtClean="0">
                <a:solidFill>
                  <a:srgbClr val="FF3300"/>
                </a:solidFill>
                <a:latin typeface="Courier New" pitchFamily="49" charset="0"/>
              </a:rPr>
              <a:t>inputFile.close();// close the file when done.</a:t>
            </a: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dirty="0" smtClean="0"/>
              <a:t>FileReadDemo.java</a:t>
            </a:r>
          </a:p>
        </p:txBody>
      </p:sp>
      <p:sp>
        <p:nvSpPr>
          <p:cNvPr id="46084" name="Rectangle 3"/>
          <p:cNvSpPr>
            <a:spLocks noGrp="1" noChangeArrowheads="1"/>
          </p:cNvSpPr>
          <p:nvPr>
            <p:ph type="body" idx="1"/>
          </p:nvPr>
        </p:nvSpPr>
        <p:spPr/>
        <p:txBody>
          <a:bodyPr/>
          <a:lstStyle/>
          <a:p>
            <a:pPr eaLnBrk="1" hangingPunct="1">
              <a:buNone/>
            </a:pPr>
            <a:r>
              <a:rPr lang="en-US" sz="1600" dirty="0" smtClean="0">
                <a:latin typeface="Courier New" pitchFamily="49" charset="0"/>
                <a:cs typeface="Courier New" pitchFamily="49" charset="0"/>
              </a:rPr>
              <a:t>import </a:t>
            </a:r>
            <a:r>
              <a:rPr lang="en-US" sz="1600" dirty="0" err="1" smtClean="0">
                <a:latin typeface="Courier New" pitchFamily="49" charset="0"/>
                <a:cs typeface="Courier New" pitchFamily="49" charset="0"/>
              </a:rPr>
              <a:t>java.util.Scanner</a:t>
            </a:r>
            <a:r>
              <a:rPr lang="en-US" sz="1600" dirty="0" smtClean="0">
                <a:latin typeface="Courier New" pitchFamily="49" charset="0"/>
                <a:cs typeface="Courier New" pitchFamily="49" charset="0"/>
              </a:rPr>
              <a:t>; // Needed for the Scanner class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import java.io.*;         // Needed for the File class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This program reads data from a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FileReadDemo</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throws </a:t>
            </a:r>
            <a:r>
              <a:rPr lang="en-US" sz="1600" dirty="0" err="1" smtClean="0">
                <a:latin typeface="Courier New" pitchFamily="49" charset="0"/>
                <a:cs typeface="Courier New" pitchFamily="49" charset="0"/>
              </a:rPr>
              <a:t>IOException</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Create a Scanner object for keyboard input.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Scanner keyboard = new Scanner(</a:t>
            </a:r>
            <a:r>
              <a:rPr lang="en-US" sz="1600" dirty="0" err="1" smtClean="0">
                <a:latin typeface="Courier New" pitchFamily="49" charset="0"/>
                <a:cs typeface="Courier New" pitchFamily="49" charset="0"/>
              </a:rPr>
              <a:t>System.in</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Get the filename.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a:t>
            </a:r>
            <a:r>
              <a:rPr lang="en-US" sz="1600" dirty="0" smtClean="0">
                <a:latin typeface="Courier New" pitchFamily="49" charset="0"/>
                <a:cs typeface="Courier New" pitchFamily="49" charset="0"/>
              </a:rPr>
              <a:t>("Enter the filename: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String filename = </a:t>
            </a:r>
            <a:r>
              <a:rPr lang="en-US" sz="1600" dirty="0" err="1" smtClean="0">
                <a:latin typeface="Courier New" pitchFamily="49" charset="0"/>
                <a:cs typeface="Courier New" pitchFamily="49" charset="0"/>
              </a:rPr>
              <a:t>keyboard.nextLine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endParaRPr lang="en-US" sz="1600" dirty="0" smtClean="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FileReadDemo.java (cont’d)</a:t>
            </a:r>
            <a:endParaRPr lang="en-US" dirty="0"/>
          </a:p>
        </p:txBody>
      </p:sp>
      <p:sp>
        <p:nvSpPr>
          <p:cNvPr id="3" name="Content Placeholder 2"/>
          <p:cNvSpPr>
            <a:spLocks noGrp="1"/>
          </p:cNvSpPr>
          <p:nvPr>
            <p:ph idx="1"/>
          </p:nvPr>
        </p:nvSpPr>
        <p:spPr/>
        <p:txBody>
          <a:bodyPr/>
          <a:lstStyle/>
          <a:p>
            <a:pPr>
              <a:buNone/>
            </a:pPr>
            <a:r>
              <a:rPr lang="en-US" sz="1600" dirty="0" smtClean="0">
                <a:latin typeface="Courier New" pitchFamily="49" charset="0"/>
                <a:cs typeface="Courier New" pitchFamily="49" charset="0"/>
              </a:rPr>
              <a:t>		// Open the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File </a:t>
            </a:r>
            <a:r>
              <a:rPr lang="en-US" sz="1600" dirty="0" err="1" smtClean="0">
                <a:latin typeface="Courier New" pitchFamily="49" charset="0"/>
                <a:cs typeface="Courier New" pitchFamily="49" charset="0"/>
              </a:rPr>
              <a:t>file</a:t>
            </a:r>
            <a:r>
              <a:rPr lang="en-US" sz="1600" dirty="0" smtClean="0">
                <a:latin typeface="Courier New" pitchFamily="49" charset="0"/>
                <a:cs typeface="Courier New" pitchFamily="49" charset="0"/>
              </a:rPr>
              <a:t> = new File(filename);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Scanner </a:t>
            </a:r>
            <a:r>
              <a:rPr lang="en-US" sz="1600" dirty="0" err="1" smtClean="0">
                <a:latin typeface="Courier New" pitchFamily="49" charset="0"/>
                <a:cs typeface="Courier New" pitchFamily="49" charset="0"/>
              </a:rPr>
              <a:t>inputFile</a:t>
            </a:r>
            <a:r>
              <a:rPr lang="en-US" sz="1600" dirty="0" smtClean="0">
                <a:latin typeface="Courier New" pitchFamily="49" charset="0"/>
                <a:cs typeface="Courier New" pitchFamily="49" charset="0"/>
              </a:rPr>
              <a:t> = new Scanner(file);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Read lines from the file until no more are left.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while (</a:t>
            </a:r>
            <a:r>
              <a:rPr lang="en-US" sz="1600" dirty="0" err="1" smtClean="0">
                <a:latin typeface="Courier New" pitchFamily="49" charset="0"/>
                <a:cs typeface="Courier New" pitchFamily="49" charset="0"/>
              </a:rPr>
              <a:t>inputFile.hasNext</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Read the next name.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String </a:t>
            </a:r>
            <a:r>
              <a:rPr lang="en-US" sz="1600" dirty="0" err="1" smtClean="0">
                <a:latin typeface="Courier New" pitchFamily="49" charset="0"/>
                <a:cs typeface="Courier New" pitchFamily="49" charset="0"/>
              </a:rPr>
              <a:t>friendName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inputFile.nextLine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Display the last name read.</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friendName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Close the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inputFile.close</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endParaRPr lang="en-US" sz="1600" dirty="0"/>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Write code that does the following: Opens a file named NumberList.txt, uses a loop to write the numbers 100  random integers between 60 to 100 to the file, and then closes the file.</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Write a program that asks the user for the name of a file. The program should display the contents of the file with each line proceeded with a line number followed by a colon. The line numbering start at 1.</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normAutofit fontScale="92500"/>
          </a:bodyPr>
          <a:lstStyle/>
          <a:p>
            <a:r>
              <a:rPr lang="en-US" dirty="0" smtClean="0"/>
              <a:t>Write a program that asks the user for the name of two files. The first file should be opened for reading and the second file should be opened for writing. The program should read the contents of the first file, change all characters to uppercase, and store the results in the second file. The second file will be a copy of the first file, except that all the characters will be uppercase. Use Notepad to create a simple file that can be used to test the program.</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28</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152400"/>
            <a:ext cx="8382000" cy="1143000"/>
          </a:xfrm>
        </p:spPr>
        <p:txBody>
          <a:bodyPr/>
          <a:lstStyle/>
          <a:p>
            <a:pPr eaLnBrk="1" hangingPunct="1"/>
            <a:r>
              <a:rPr lang="en-US" smtClean="0"/>
              <a:t>Some Methods of the </a:t>
            </a:r>
            <a:br>
              <a:rPr lang="en-US" smtClean="0"/>
            </a:br>
            <a:r>
              <a:rPr lang="en-US" smtClean="0">
                <a:latin typeface="Courier New" pitchFamily="49" charset="0"/>
              </a:rPr>
              <a:t>Random</a:t>
            </a:r>
            <a:r>
              <a:rPr lang="en-US" smtClean="0"/>
              <a:t> Class</a:t>
            </a:r>
          </a:p>
        </p:txBody>
      </p:sp>
      <p:graphicFrame>
        <p:nvGraphicFramePr>
          <p:cNvPr id="201731" name="Group 3"/>
          <p:cNvGraphicFramePr>
            <a:graphicFrameLocks noGrp="1"/>
          </p:cNvGraphicFramePr>
          <p:nvPr>
            <p:ph type="tbl" idx="1"/>
          </p:nvPr>
        </p:nvGraphicFramePr>
        <p:xfrm>
          <a:off x="533400" y="1600200"/>
          <a:ext cx="8001000" cy="4191000"/>
        </p:xfrm>
        <a:graphic>
          <a:graphicData uri="http://schemas.openxmlformats.org/drawingml/2006/table">
            <a:tbl>
              <a:tblPr>
                <a:tableStyleId>{ED083AE6-46FA-4A59-8FB0-9F97EB10719F}</a:tableStyleId>
              </a:tblPr>
              <a:tblGrid>
                <a:gridCol w="2133600"/>
                <a:gridCol w="5867400"/>
              </a:tblGrid>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effectLst/>
                        </a:rPr>
                        <a:t>Method</a:t>
                      </a: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effectLst/>
                        </a:rPr>
                        <a:t>Description</a:t>
                      </a: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nextDouble()</a:t>
                      </a:r>
                      <a:endParaRPr kumimoji="0" lang="en-US" sz="1800" b="0" i="0" u="none" strike="noStrike" cap="none" normalizeH="0" baseline="0" smtClean="0">
                        <a:ln>
                          <a:noFill/>
                        </a:ln>
                        <a:solidFill>
                          <a:schemeClr val="tx1"/>
                        </a:solidFill>
                        <a:effectLst/>
                        <a:latin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Returns the next random number as a double.  The number will be within the range of 0.0 and 1.0.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nextFloat()</a:t>
                      </a:r>
                      <a:endParaRPr kumimoji="0" lang="en-US" sz="1800" b="0" i="0" u="none" strike="noStrike" cap="none" normalizeH="0" baseline="0" smtClean="0">
                        <a:ln>
                          <a:noFill/>
                        </a:ln>
                        <a:solidFill>
                          <a:schemeClr val="tx1"/>
                        </a:solidFill>
                        <a:effectLst/>
                        <a:latin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Returns the next random number as a float.  The number will be within the range of 0.0 and 1.0.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nextInt()</a:t>
                      </a:r>
                      <a:endParaRPr kumimoji="0" lang="en-US" sz="1800" b="0" i="0" u="none" strike="noStrike" cap="none" normalizeH="0" baseline="0" smtClean="0">
                        <a:ln>
                          <a:noFill/>
                        </a:ln>
                        <a:solidFill>
                          <a:schemeClr val="tx1"/>
                        </a:solidFill>
                        <a:effectLst/>
                        <a:latin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Returns the next random number as an int.  The number will be within the range of an int, which is –2,147,483,648 to +2,147,483,648.</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787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nextInt(int n)</a:t>
                      </a:r>
                      <a:endParaRPr kumimoji="0" lang="en-US" sz="1800" b="0" i="0" u="none" strike="noStrike" cap="none" normalizeH="0" baseline="0" smtClean="0">
                        <a:ln>
                          <a:noFill/>
                        </a:ln>
                        <a:solidFill>
                          <a:schemeClr val="tx1"/>
                        </a:solidFill>
                        <a:effectLst/>
                        <a:latin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This method accepts an integer argument, n.  It returns a random number as an int.  The number will be within the range of 0 to 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bl>
          </a:graphicData>
        </a:graphic>
      </p:graphicFrame>
      <p:sp>
        <p:nvSpPr>
          <p:cNvPr id="5" name="Slide Number Placeholder 4"/>
          <p:cNvSpPr>
            <a:spLocks noGrp="1"/>
          </p:cNvSpPr>
          <p:nvPr>
            <p:ph type="sldNum" sz="quarter" idx="10"/>
          </p:nvPr>
        </p:nvSpPr>
        <p:spPr/>
        <p:txBody>
          <a:bodyPr/>
          <a:lstStyle/>
          <a:p>
            <a:pPr>
              <a:defRPr/>
            </a:pPr>
            <a:r>
              <a:rPr lang="en-US" smtClean="0"/>
              <a:t>4-</a:t>
            </a:r>
            <a:fld id="{55ABA196-D88A-4305-A83F-7108B4230EEB}" type="slidenum">
              <a:rPr lang="en-US" smtClean="0"/>
              <a:pPr>
                <a:defRPr/>
              </a:pPr>
              <a:t>3</a:t>
            </a:fld>
            <a:endParaRPr lang="en-US"/>
          </a:p>
        </p:txBody>
      </p:sp>
    </p:spTree>
    <p:extLst>
      <p:ext uri="{BB962C8B-B14F-4D97-AF65-F5344CB8AC3E}">
        <p14:creationId xmlns:p14="http://schemas.microsoft.com/office/powerpoint/2010/main" val="4072939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File Input and Output</a:t>
            </a:r>
          </a:p>
        </p:txBody>
      </p:sp>
      <p:sp>
        <p:nvSpPr>
          <p:cNvPr id="30724" name="Rectangle 3"/>
          <p:cNvSpPr>
            <a:spLocks noGrp="1" noChangeArrowheads="1"/>
          </p:cNvSpPr>
          <p:nvPr>
            <p:ph type="body" idx="1"/>
          </p:nvPr>
        </p:nvSpPr>
        <p:spPr/>
        <p:txBody>
          <a:bodyPr/>
          <a:lstStyle/>
          <a:p>
            <a:pPr eaLnBrk="1" hangingPunct="1">
              <a:lnSpc>
                <a:spcPct val="90000"/>
              </a:lnSpc>
            </a:pPr>
            <a:r>
              <a:rPr lang="en-US" sz="2800" smtClean="0"/>
              <a:t>Reentering data all the time could get tedious for the user.</a:t>
            </a:r>
          </a:p>
          <a:p>
            <a:pPr eaLnBrk="1" hangingPunct="1">
              <a:lnSpc>
                <a:spcPct val="90000"/>
              </a:lnSpc>
            </a:pPr>
            <a:r>
              <a:rPr lang="en-US" sz="2800" smtClean="0"/>
              <a:t>The data can be saved to a file.</a:t>
            </a:r>
          </a:p>
          <a:p>
            <a:pPr lvl="1" eaLnBrk="1" hangingPunct="1">
              <a:lnSpc>
                <a:spcPct val="90000"/>
              </a:lnSpc>
            </a:pPr>
            <a:r>
              <a:rPr lang="en-US" sz="2400" smtClean="0"/>
              <a:t>Files can be </a:t>
            </a:r>
            <a:r>
              <a:rPr lang="en-US" sz="2400" i="1" smtClean="0"/>
              <a:t>input files</a:t>
            </a:r>
            <a:r>
              <a:rPr lang="en-US" sz="2400" smtClean="0"/>
              <a:t> or </a:t>
            </a:r>
            <a:r>
              <a:rPr lang="en-US" sz="2400" i="1" smtClean="0"/>
              <a:t>output files</a:t>
            </a:r>
            <a:r>
              <a:rPr lang="en-US" sz="2400" smtClean="0"/>
              <a:t>.</a:t>
            </a:r>
          </a:p>
          <a:p>
            <a:pPr eaLnBrk="1" hangingPunct="1">
              <a:lnSpc>
                <a:spcPct val="90000"/>
              </a:lnSpc>
            </a:pPr>
            <a:r>
              <a:rPr lang="en-US" sz="2800" smtClean="0"/>
              <a:t>Files:</a:t>
            </a:r>
          </a:p>
          <a:p>
            <a:pPr lvl="1" eaLnBrk="1" hangingPunct="1">
              <a:lnSpc>
                <a:spcPct val="90000"/>
              </a:lnSpc>
            </a:pPr>
            <a:r>
              <a:rPr lang="en-US" sz="2400" smtClean="0"/>
              <a:t>Files have to be opened.</a:t>
            </a:r>
          </a:p>
          <a:p>
            <a:pPr lvl="1" eaLnBrk="1" hangingPunct="1">
              <a:lnSpc>
                <a:spcPct val="90000"/>
              </a:lnSpc>
            </a:pPr>
            <a:r>
              <a:rPr lang="en-US" sz="2400" smtClean="0"/>
              <a:t>Data is then written to the file.</a:t>
            </a:r>
          </a:p>
          <a:p>
            <a:pPr lvl="1" eaLnBrk="1" hangingPunct="1">
              <a:lnSpc>
                <a:spcPct val="90000"/>
              </a:lnSpc>
            </a:pPr>
            <a:r>
              <a:rPr lang="en-US" sz="2400" smtClean="0"/>
              <a:t>The file must be closed prior to program termination.</a:t>
            </a:r>
          </a:p>
          <a:p>
            <a:pPr eaLnBrk="1" hangingPunct="1">
              <a:lnSpc>
                <a:spcPct val="90000"/>
              </a:lnSpc>
            </a:pPr>
            <a:r>
              <a:rPr lang="en-US" sz="2800" smtClean="0"/>
              <a:t>In general, there are two types of files:</a:t>
            </a:r>
          </a:p>
          <a:p>
            <a:pPr lvl="1" eaLnBrk="1" hangingPunct="1">
              <a:lnSpc>
                <a:spcPct val="90000"/>
              </a:lnSpc>
            </a:pPr>
            <a:r>
              <a:rPr lang="en-US" sz="2400" smtClean="0"/>
              <a:t>binary</a:t>
            </a:r>
          </a:p>
          <a:p>
            <a:pPr lvl="1" eaLnBrk="1" hangingPunct="1">
              <a:lnSpc>
                <a:spcPct val="90000"/>
              </a:lnSpc>
            </a:pPr>
            <a:r>
              <a:rPr lang="en-US" sz="2400" smtClean="0"/>
              <a:t>text</a:t>
            </a: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Writing Text To a File</a:t>
            </a:r>
          </a:p>
        </p:txBody>
      </p:sp>
      <p:sp>
        <p:nvSpPr>
          <p:cNvPr id="31748" name="Rectangle 3"/>
          <p:cNvSpPr>
            <a:spLocks noGrp="1" noChangeArrowheads="1"/>
          </p:cNvSpPr>
          <p:nvPr>
            <p:ph type="body" idx="1"/>
          </p:nvPr>
        </p:nvSpPr>
        <p:spPr/>
        <p:txBody>
          <a:bodyPr/>
          <a:lstStyle/>
          <a:p>
            <a:pPr eaLnBrk="1" hangingPunct="1"/>
            <a:r>
              <a:rPr lang="en-US" smtClean="0"/>
              <a:t>To open a file for text output you create an instance of the </a:t>
            </a:r>
            <a:r>
              <a:rPr lang="en-US" smtClean="0">
                <a:latin typeface="Courier New" pitchFamily="49" charset="0"/>
              </a:rPr>
              <a:t>PrintWriter</a:t>
            </a:r>
            <a:r>
              <a:rPr lang="en-US" smtClean="0"/>
              <a:t> class. </a:t>
            </a:r>
          </a:p>
        </p:txBody>
      </p:sp>
      <p:sp>
        <p:nvSpPr>
          <p:cNvPr id="31749" name="Text Box 4"/>
          <p:cNvSpPr txBox="1">
            <a:spLocks noChangeArrowheads="1"/>
          </p:cNvSpPr>
          <p:nvPr/>
        </p:nvSpPr>
        <p:spPr bwMode="auto">
          <a:xfrm>
            <a:off x="152400" y="2819400"/>
            <a:ext cx="8763000" cy="366713"/>
          </a:xfrm>
          <a:prstGeom prst="rect">
            <a:avLst/>
          </a:prstGeom>
          <a:noFill/>
          <a:ln w="9525">
            <a:noFill/>
            <a:miter lim="800000"/>
            <a:headEnd/>
            <a:tailEnd/>
          </a:ln>
        </p:spPr>
        <p:txBody>
          <a:bodyPr>
            <a:spAutoFit/>
          </a:bodyPr>
          <a:lstStyle/>
          <a:p>
            <a:pPr>
              <a:spcBef>
                <a:spcPct val="50000"/>
              </a:spcBef>
            </a:pPr>
            <a:r>
              <a:rPr lang="en-US" sz="1800">
                <a:latin typeface="Courier New" pitchFamily="49" charset="0"/>
              </a:rPr>
              <a:t>PrintWriter outputFile = new PrintWriter("StudentData.txt");</a:t>
            </a:r>
          </a:p>
        </p:txBody>
      </p:sp>
      <p:sp>
        <p:nvSpPr>
          <p:cNvPr id="31750" name="Text Box 5"/>
          <p:cNvSpPr txBox="1">
            <a:spLocks noChangeArrowheads="1"/>
          </p:cNvSpPr>
          <p:nvPr/>
        </p:nvSpPr>
        <p:spPr bwMode="auto">
          <a:xfrm>
            <a:off x="838200" y="4191000"/>
            <a:ext cx="3962400" cy="1016000"/>
          </a:xfrm>
          <a:prstGeom prst="rect">
            <a:avLst/>
          </a:prstGeom>
          <a:noFill/>
          <a:ln w="9525">
            <a:solidFill>
              <a:srgbClr val="FF3300"/>
            </a:solidFill>
            <a:miter lim="800000"/>
            <a:headEnd/>
            <a:tailEnd/>
          </a:ln>
        </p:spPr>
        <p:txBody>
          <a:bodyPr>
            <a:spAutoFit/>
          </a:bodyPr>
          <a:lstStyle/>
          <a:p>
            <a:pPr>
              <a:spcBef>
                <a:spcPct val="50000"/>
              </a:spcBef>
            </a:pPr>
            <a:r>
              <a:rPr lang="en-US" b="1">
                <a:solidFill>
                  <a:srgbClr val="FF3300"/>
                </a:solidFill>
              </a:rPr>
              <a:t>Pass the name of the file that you wish to open as an argument to the </a:t>
            </a:r>
            <a:r>
              <a:rPr lang="en-US" b="1">
                <a:solidFill>
                  <a:srgbClr val="FF3300"/>
                </a:solidFill>
                <a:latin typeface="Courier New" pitchFamily="49" charset="0"/>
              </a:rPr>
              <a:t>PrintWriter</a:t>
            </a:r>
            <a:r>
              <a:rPr lang="en-US" b="1">
                <a:solidFill>
                  <a:srgbClr val="FF3300"/>
                </a:solidFill>
              </a:rPr>
              <a:t> constructor.</a:t>
            </a:r>
            <a:endParaRPr lang="en-US" b="1">
              <a:solidFill>
                <a:srgbClr val="FFFF00"/>
              </a:solidFill>
            </a:endParaRPr>
          </a:p>
        </p:txBody>
      </p:sp>
      <p:grpSp>
        <p:nvGrpSpPr>
          <p:cNvPr id="2" name="Group 10"/>
          <p:cNvGrpSpPr>
            <a:grpSpLocks/>
          </p:cNvGrpSpPr>
          <p:nvPr/>
        </p:nvGrpSpPr>
        <p:grpSpPr bwMode="auto">
          <a:xfrm>
            <a:off x="2819400" y="3200400"/>
            <a:ext cx="4343400" cy="990600"/>
            <a:chOff x="2352" y="2016"/>
            <a:chExt cx="2160" cy="624"/>
          </a:xfrm>
        </p:grpSpPr>
        <p:sp>
          <p:nvSpPr>
            <p:cNvPr id="31753" name="Line 6"/>
            <p:cNvSpPr>
              <a:spLocks noChangeShapeType="1"/>
            </p:cNvSpPr>
            <p:nvPr/>
          </p:nvSpPr>
          <p:spPr bwMode="auto">
            <a:xfrm flipV="1">
              <a:off x="2352" y="2400"/>
              <a:ext cx="0" cy="240"/>
            </a:xfrm>
            <a:prstGeom prst="line">
              <a:avLst/>
            </a:prstGeom>
            <a:noFill/>
            <a:ln w="9525">
              <a:solidFill>
                <a:srgbClr val="FF3300"/>
              </a:solidFill>
              <a:round/>
              <a:headEnd/>
              <a:tailEnd/>
            </a:ln>
          </p:spPr>
          <p:txBody>
            <a:bodyPr wrap="none"/>
            <a:lstStyle/>
            <a:p>
              <a:endParaRPr lang="en-US"/>
            </a:p>
          </p:txBody>
        </p:sp>
        <p:sp>
          <p:nvSpPr>
            <p:cNvPr id="31754" name="Line 7"/>
            <p:cNvSpPr>
              <a:spLocks noChangeShapeType="1"/>
            </p:cNvSpPr>
            <p:nvPr/>
          </p:nvSpPr>
          <p:spPr bwMode="auto">
            <a:xfrm>
              <a:off x="2352" y="2400"/>
              <a:ext cx="2160" cy="0"/>
            </a:xfrm>
            <a:prstGeom prst="line">
              <a:avLst/>
            </a:prstGeom>
            <a:noFill/>
            <a:ln w="9525">
              <a:solidFill>
                <a:srgbClr val="FF3300"/>
              </a:solidFill>
              <a:round/>
              <a:headEnd/>
              <a:tailEnd/>
            </a:ln>
          </p:spPr>
          <p:txBody>
            <a:bodyPr wrap="none"/>
            <a:lstStyle/>
            <a:p>
              <a:endParaRPr lang="en-US"/>
            </a:p>
          </p:txBody>
        </p:sp>
        <p:sp>
          <p:nvSpPr>
            <p:cNvPr id="31755" name="Line 8"/>
            <p:cNvSpPr>
              <a:spLocks noChangeShapeType="1"/>
            </p:cNvSpPr>
            <p:nvPr/>
          </p:nvSpPr>
          <p:spPr bwMode="auto">
            <a:xfrm flipV="1">
              <a:off x="4512" y="2016"/>
              <a:ext cx="0" cy="384"/>
            </a:xfrm>
            <a:prstGeom prst="line">
              <a:avLst/>
            </a:prstGeom>
            <a:noFill/>
            <a:ln w="9525">
              <a:solidFill>
                <a:srgbClr val="FF3300"/>
              </a:solidFill>
              <a:round/>
              <a:headEnd/>
              <a:tailEnd type="triangle" w="lg" len="lg"/>
            </a:ln>
          </p:spPr>
          <p:txBody>
            <a:bodyPr wrap="none"/>
            <a:lstStyle/>
            <a:p>
              <a:endParaRPr lang="en-US"/>
            </a:p>
          </p:txBody>
        </p:sp>
      </p:grpSp>
      <p:sp>
        <p:nvSpPr>
          <p:cNvPr id="31752" name="Text Box 11"/>
          <p:cNvSpPr txBox="1">
            <a:spLocks noChangeArrowheads="1"/>
          </p:cNvSpPr>
          <p:nvPr/>
        </p:nvSpPr>
        <p:spPr bwMode="auto">
          <a:xfrm>
            <a:off x="5715000" y="4191000"/>
            <a:ext cx="2895600" cy="1320800"/>
          </a:xfrm>
          <a:prstGeom prst="rect">
            <a:avLst/>
          </a:prstGeom>
          <a:noFill/>
          <a:ln w="9525">
            <a:solidFill>
              <a:srgbClr val="FF3300"/>
            </a:solidFill>
            <a:miter lim="800000"/>
            <a:headEnd/>
            <a:tailEnd/>
          </a:ln>
        </p:spPr>
        <p:txBody>
          <a:bodyPr>
            <a:spAutoFit/>
          </a:bodyPr>
          <a:lstStyle/>
          <a:p>
            <a:pPr>
              <a:spcBef>
                <a:spcPct val="50000"/>
              </a:spcBef>
            </a:pPr>
            <a:r>
              <a:rPr lang="en-US" b="1">
                <a:solidFill>
                  <a:srgbClr val="FF3300"/>
                </a:solidFill>
              </a:rPr>
              <a:t>Warning: if the file already exists, it will be erased and replaced with a new file.</a:t>
            </a:r>
          </a:p>
        </p:txBody>
      </p:sp>
      <p:sp>
        <p:nvSpPr>
          <p:cNvPr id="12" name="Slide Number Placeholder 11"/>
          <p:cNvSpPr>
            <a:spLocks noGrp="1"/>
          </p:cNvSpPr>
          <p:nvPr>
            <p:ph type="sldNum" sz="quarter" idx="12"/>
          </p:nvPr>
        </p:nvSpPr>
        <p:spPr/>
        <p:txBody>
          <a:bodyPr/>
          <a:lstStyle/>
          <a:p>
            <a:pPr>
              <a:defRPr/>
            </a:pPr>
            <a:fld id="{1C5F9C01-A330-47ED-824E-A8F02FCC076C}" type="slidenum">
              <a:rPr lang="en-US" altLang="en-US" smtClean="0"/>
              <a:pPr>
                <a:defRPr/>
              </a:pPr>
              <a:t>5</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The </a:t>
            </a:r>
            <a:r>
              <a:rPr lang="en-US" sz="3200" smtClean="0">
                <a:latin typeface="Courier New" pitchFamily="49" charset="0"/>
              </a:rPr>
              <a:t>PrintWriter</a:t>
            </a:r>
            <a:r>
              <a:rPr lang="en-US" smtClean="0"/>
              <a:t> Class</a:t>
            </a:r>
          </a:p>
        </p:txBody>
      </p:sp>
      <p:sp>
        <p:nvSpPr>
          <p:cNvPr id="32772" name="Rectangle 3"/>
          <p:cNvSpPr>
            <a:spLocks noGrp="1" noChangeArrowheads="1"/>
          </p:cNvSpPr>
          <p:nvPr>
            <p:ph type="body" idx="1"/>
          </p:nvPr>
        </p:nvSpPr>
        <p:spPr>
          <a:xfrm>
            <a:off x="457200" y="1447800"/>
            <a:ext cx="8153400" cy="4724400"/>
          </a:xfrm>
        </p:spPr>
        <p:txBody>
          <a:bodyPr/>
          <a:lstStyle/>
          <a:p>
            <a:pPr eaLnBrk="1" hangingPunct="1">
              <a:lnSpc>
                <a:spcPct val="90000"/>
              </a:lnSpc>
            </a:pPr>
            <a:r>
              <a:rPr lang="en-US" smtClean="0"/>
              <a:t>The </a:t>
            </a:r>
            <a:r>
              <a:rPr lang="en-US" smtClean="0">
                <a:latin typeface="Courier New" pitchFamily="49" charset="0"/>
              </a:rPr>
              <a:t>PrintWriter</a:t>
            </a:r>
            <a:r>
              <a:rPr lang="en-US" smtClean="0"/>
              <a:t> class allows you to write data to a file using the </a:t>
            </a:r>
            <a:r>
              <a:rPr lang="en-US" smtClean="0">
                <a:latin typeface="Courier New" pitchFamily="49" charset="0"/>
              </a:rPr>
              <a:t>print</a:t>
            </a:r>
            <a:r>
              <a:rPr lang="en-US" smtClean="0"/>
              <a:t> and </a:t>
            </a:r>
            <a:r>
              <a:rPr lang="en-US" smtClean="0">
                <a:latin typeface="Courier New" pitchFamily="49" charset="0"/>
              </a:rPr>
              <a:t>println</a:t>
            </a:r>
            <a:r>
              <a:rPr lang="en-US" smtClean="0"/>
              <a:t> methods, as you have been using to display data on the screen. </a:t>
            </a:r>
          </a:p>
          <a:p>
            <a:pPr eaLnBrk="1" hangingPunct="1">
              <a:lnSpc>
                <a:spcPct val="90000"/>
              </a:lnSpc>
            </a:pPr>
            <a:r>
              <a:rPr lang="en-US" smtClean="0"/>
              <a:t>Just as with the </a:t>
            </a:r>
            <a:r>
              <a:rPr lang="en-US" smtClean="0">
                <a:latin typeface="Courier New" pitchFamily="49" charset="0"/>
              </a:rPr>
              <a:t>System.out</a:t>
            </a:r>
            <a:r>
              <a:rPr lang="en-US" smtClean="0"/>
              <a:t> object, the </a:t>
            </a:r>
            <a:r>
              <a:rPr lang="en-US" smtClean="0">
                <a:latin typeface="Courier New" pitchFamily="49" charset="0"/>
              </a:rPr>
              <a:t>println</a:t>
            </a:r>
            <a:r>
              <a:rPr lang="en-US" smtClean="0"/>
              <a:t> method of the </a:t>
            </a:r>
            <a:r>
              <a:rPr lang="en-US" smtClean="0">
                <a:latin typeface="Courier New" pitchFamily="49" charset="0"/>
              </a:rPr>
              <a:t>PrintWriter</a:t>
            </a:r>
            <a:r>
              <a:rPr lang="en-US" smtClean="0"/>
              <a:t> class will place a newline character after the written data.</a:t>
            </a:r>
          </a:p>
          <a:p>
            <a:pPr eaLnBrk="1" hangingPunct="1">
              <a:lnSpc>
                <a:spcPct val="90000"/>
              </a:lnSpc>
            </a:pPr>
            <a:r>
              <a:rPr lang="en-US" smtClean="0"/>
              <a:t>The </a:t>
            </a:r>
            <a:r>
              <a:rPr lang="en-US" smtClean="0">
                <a:latin typeface="Courier New" pitchFamily="49" charset="0"/>
              </a:rPr>
              <a:t>print</a:t>
            </a:r>
            <a:r>
              <a:rPr lang="en-US" smtClean="0"/>
              <a:t> method writes data without writing the newline character.</a:t>
            </a: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mtClean="0"/>
              <a:t>The </a:t>
            </a:r>
            <a:r>
              <a:rPr lang="en-US" sz="3200" smtClean="0">
                <a:latin typeface="Courier New" pitchFamily="49" charset="0"/>
              </a:rPr>
              <a:t>PrintWriter</a:t>
            </a:r>
            <a:r>
              <a:rPr lang="en-US" smtClean="0"/>
              <a:t> Class</a:t>
            </a:r>
          </a:p>
        </p:txBody>
      </p:sp>
      <p:sp>
        <p:nvSpPr>
          <p:cNvPr id="33796" name="Text Box 4"/>
          <p:cNvSpPr txBox="1">
            <a:spLocks noChangeArrowheads="1"/>
          </p:cNvSpPr>
          <p:nvPr/>
        </p:nvSpPr>
        <p:spPr bwMode="auto">
          <a:xfrm>
            <a:off x="1219200" y="2466975"/>
            <a:ext cx="7772400" cy="1465263"/>
          </a:xfrm>
          <a:prstGeom prst="rect">
            <a:avLst/>
          </a:prstGeom>
          <a:noFill/>
          <a:ln w="9525">
            <a:noFill/>
            <a:miter lim="800000"/>
            <a:headEnd/>
            <a:tailEnd/>
          </a:ln>
        </p:spPr>
        <p:txBody>
          <a:bodyPr>
            <a:spAutoFit/>
          </a:bodyPr>
          <a:lstStyle/>
          <a:p>
            <a:pPr algn="l"/>
            <a:r>
              <a:rPr lang="en-US" sz="1800">
                <a:latin typeface="Courier New" pitchFamily="49" charset="0"/>
              </a:rPr>
              <a:t>PrintWriter outputFile = new PrintWriter("Names.txt");</a:t>
            </a:r>
          </a:p>
          <a:p>
            <a:pPr algn="l"/>
            <a:r>
              <a:rPr lang="en-US" sz="1800">
                <a:latin typeface="Courier New" pitchFamily="49" charset="0"/>
              </a:rPr>
              <a:t>outputFile.println("Chris");</a:t>
            </a:r>
          </a:p>
          <a:p>
            <a:pPr algn="l"/>
            <a:r>
              <a:rPr lang="en-US" sz="1800">
                <a:latin typeface="Courier New" pitchFamily="49" charset="0"/>
              </a:rPr>
              <a:t>outputFile.println("Kathryn");</a:t>
            </a:r>
          </a:p>
          <a:p>
            <a:pPr algn="l"/>
            <a:r>
              <a:rPr lang="en-US" sz="1800">
                <a:latin typeface="Courier New" pitchFamily="49" charset="0"/>
              </a:rPr>
              <a:t>outputFile.println("Jean");</a:t>
            </a:r>
          </a:p>
          <a:p>
            <a:pPr algn="l"/>
            <a:r>
              <a:rPr lang="en-US" sz="1800">
                <a:latin typeface="Courier New" pitchFamily="49" charset="0"/>
              </a:rPr>
              <a:t>outputFile.close();</a:t>
            </a:r>
            <a:r>
              <a:rPr lang="en-US"/>
              <a:t> </a:t>
            </a:r>
          </a:p>
        </p:txBody>
      </p:sp>
      <p:sp>
        <p:nvSpPr>
          <p:cNvPr id="33797" name="Text Box 5"/>
          <p:cNvSpPr txBox="1">
            <a:spLocks noChangeArrowheads="1"/>
          </p:cNvSpPr>
          <p:nvPr/>
        </p:nvSpPr>
        <p:spPr bwMode="auto">
          <a:xfrm>
            <a:off x="1611313" y="1555750"/>
            <a:ext cx="1828800" cy="406400"/>
          </a:xfrm>
          <a:prstGeom prst="rect">
            <a:avLst/>
          </a:prstGeom>
          <a:noFill/>
          <a:ln w="9525">
            <a:solidFill>
              <a:srgbClr val="FF3300"/>
            </a:solidFill>
            <a:miter lim="800000"/>
            <a:headEnd/>
            <a:tailEnd/>
          </a:ln>
        </p:spPr>
        <p:txBody>
          <a:bodyPr>
            <a:spAutoFit/>
          </a:bodyPr>
          <a:lstStyle/>
          <a:p>
            <a:pPr>
              <a:spcBef>
                <a:spcPct val="50000"/>
              </a:spcBef>
            </a:pPr>
            <a:r>
              <a:rPr lang="en-US" b="1">
                <a:solidFill>
                  <a:srgbClr val="FF3300"/>
                </a:solidFill>
              </a:rPr>
              <a:t>Open the file.</a:t>
            </a:r>
          </a:p>
        </p:txBody>
      </p:sp>
      <p:sp>
        <p:nvSpPr>
          <p:cNvPr id="33798" name="Line 7"/>
          <p:cNvSpPr>
            <a:spLocks noChangeShapeType="1"/>
          </p:cNvSpPr>
          <p:nvPr/>
        </p:nvSpPr>
        <p:spPr bwMode="auto">
          <a:xfrm>
            <a:off x="1077913" y="1784350"/>
            <a:ext cx="0" cy="838200"/>
          </a:xfrm>
          <a:prstGeom prst="line">
            <a:avLst/>
          </a:prstGeom>
          <a:noFill/>
          <a:ln w="9525">
            <a:solidFill>
              <a:srgbClr val="FF3300"/>
            </a:solidFill>
            <a:round/>
            <a:headEnd/>
            <a:tailEnd/>
          </a:ln>
        </p:spPr>
        <p:txBody>
          <a:bodyPr wrap="none"/>
          <a:lstStyle/>
          <a:p>
            <a:endParaRPr lang="en-US"/>
          </a:p>
        </p:txBody>
      </p:sp>
      <p:sp>
        <p:nvSpPr>
          <p:cNvPr id="33799" name="Line 6"/>
          <p:cNvSpPr>
            <a:spLocks noChangeShapeType="1"/>
          </p:cNvSpPr>
          <p:nvPr/>
        </p:nvSpPr>
        <p:spPr bwMode="auto">
          <a:xfrm flipH="1">
            <a:off x="1077913" y="1784350"/>
            <a:ext cx="533400" cy="0"/>
          </a:xfrm>
          <a:prstGeom prst="line">
            <a:avLst/>
          </a:prstGeom>
          <a:noFill/>
          <a:ln w="9525">
            <a:solidFill>
              <a:srgbClr val="FF3300"/>
            </a:solidFill>
            <a:round/>
            <a:headEnd/>
            <a:tailEnd/>
          </a:ln>
        </p:spPr>
        <p:txBody>
          <a:bodyPr wrap="none"/>
          <a:lstStyle/>
          <a:p>
            <a:endParaRPr lang="en-US"/>
          </a:p>
        </p:txBody>
      </p:sp>
      <p:sp>
        <p:nvSpPr>
          <p:cNvPr id="33800" name="Line 8"/>
          <p:cNvSpPr>
            <a:spLocks noChangeShapeType="1"/>
          </p:cNvSpPr>
          <p:nvPr/>
        </p:nvSpPr>
        <p:spPr bwMode="auto">
          <a:xfrm>
            <a:off x="1077913" y="2622550"/>
            <a:ext cx="228600" cy="0"/>
          </a:xfrm>
          <a:prstGeom prst="line">
            <a:avLst/>
          </a:prstGeom>
          <a:noFill/>
          <a:ln w="9525">
            <a:solidFill>
              <a:srgbClr val="FF3300"/>
            </a:solidFill>
            <a:round/>
            <a:headEnd/>
            <a:tailEnd type="triangle" w="med" len="med"/>
          </a:ln>
        </p:spPr>
        <p:txBody>
          <a:bodyPr wrap="none"/>
          <a:lstStyle/>
          <a:p>
            <a:endParaRPr lang="en-US"/>
          </a:p>
        </p:txBody>
      </p:sp>
      <p:sp>
        <p:nvSpPr>
          <p:cNvPr id="33801" name="Text Box 12"/>
          <p:cNvSpPr txBox="1">
            <a:spLocks noChangeArrowheads="1"/>
          </p:cNvSpPr>
          <p:nvPr/>
        </p:nvSpPr>
        <p:spPr bwMode="auto">
          <a:xfrm>
            <a:off x="1371600" y="5029200"/>
            <a:ext cx="2667000" cy="406400"/>
          </a:xfrm>
          <a:prstGeom prst="rect">
            <a:avLst/>
          </a:prstGeom>
          <a:noFill/>
          <a:ln w="9525">
            <a:solidFill>
              <a:srgbClr val="FF3300"/>
            </a:solidFill>
            <a:miter lim="800000"/>
            <a:headEnd/>
            <a:tailEnd/>
          </a:ln>
        </p:spPr>
        <p:txBody>
          <a:bodyPr>
            <a:spAutoFit/>
          </a:bodyPr>
          <a:lstStyle/>
          <a:p>
            <a:pPr>
              <a:spcBef>
                <a:spcPct val="50000"/>
              </a:spcBef>
            </a:pPr>
            <a:r>
              <a:rPr lang="en-US" b="1">
                <a:solidFill>
                  <a:srgbClr val="FF3300"/>
                </a:solidFill>
              </a:rPr>
              <a:t>Write data to the file.</a:t>
            </a:r>
          </a:p>
        </p:txBody>
      </p:sp>
      <p:grpSp>
        <p:nvGrpSpPr>
          <p:cNvPr id="2" name="Group 22"/>
          <p:cNvGrpSpPr>
            <a:grpSpLocks/>
          </p:cNvGrpSpPr>
          <p:nvPr/>
        </p:nvGrpSpPr>
        <p:grpSpPr bwMode="auto">
          <a:xfrm>
            <a:off x="1062038" y="2951163"/>
            <a:ext cx="1528762" cy="2078037"/>
            <a:chOff x="669" y="1859"/>
            <a:chExt cx="963" cy="1309"/>
          </a:xfrm>
        </p:grpSpPr>
        <p:grpSp>
          <p:nvGrpSpPr>
            <p:cNvPr id="3" name="Group 19"/>
            <p:cNvGrpSpPr>
              <a:grpSpLocks/>
            </p:cNvGrpSpPr>
            <p:nvPr/>
          </p:nvGrpSpPr>
          <p:grpSpPr bwMode="auto">
            <a:xfrm>
              <a:off x="669" y="1859"/>
              <a:ext cx="148" cy="973"/>
              <a:chOff x="669" y="1859"/>
              <a:chExt cx="148" cy="973"/>
            </a:xfrm>
          </p:grpSpPr>
          <p:sp>
            <p:nvSpPr>
              <p:cNvPr id="33810" name="Line 14"/>
              <p:cNvSpPr>
                <a:spLocks noChangeShapeType="1"/>
              </p:cNvSpPr>
              <p:nvPr/>
            </p:nvSpPr>
            <p:spPr bwMode="auto">
              <a:xfrm>
                <a:off x="673" y="1859"/>
                <a:ext cx="144" cy="0"/>
              </a:xfrm>
              <a:prstGeom prst="line">
                <a:avLst/>
              </a:prstGeom>
              <a:noFill/>
              <a:ln w="9525">
                <a:solidFill>
                  <a:srgbClr val="FF3300"/>
                </a:solidFill>
                <a:round/>
                <a:headEnd/>
                <a:tailEnd type="triangle" w="med" len="med"/>
              </a:ln>
            </p:spPr>
            <p:txBody>
              <a:bodyPr wrap="none"/>
              <a:lstStyle/>
              <a:p>
                <a:endParaRPr lang="en-US"/>
              </a:p>
            </p:txBody>
          </p:sp>
          <p:sp>
            <p:nvSpPr>
              <p:cNvPr id="33811" name="Line 15"/>
              <p:cNvSpPr>
                <a:spLocks noChangeShapeType="1"/>
              </p:cNvSpPr>
              <p:nvPr/>
            </p:nvSpPr>
            <p:spPr bwMode="auto">
              <a:xfrm>
                <a:off x="673" y="2039"/>
                <a:ext cx="144" cy="0"/>
              </a:xfrm>
              <a:prstGeom prst="line">
                <a:avLst/>
              </a:prstGeom>
              <a:noFill/>
              <a:ln w="9525">
                <a:solidFill>
                  <a:srgbClr val="FF3300"/>
                </a:solidFill>
                <a:round/>
                <a:headEnd/>
                <a:tailEnd type="triangle" w="med" len="med"/>
              </a:ln>
            </p:spPr>
            <p:txBody>
              <a:bodyPr wrap="none"/>
              <a:lstStyle/>
              <a:p>
                <a:endParaRPr lang="en-US"/>
              </a:p>
            </p:txBody>
          </p:sp>
          <p:sp>
            <p:nvSpPr>
              <p:cNvPr id="33812" name="Line 16"/>
              <p:cNvSpPr>
                <a:spLocks noChangeShapeType="1"/>
              </p:cNvSpPr>
              <p:nvPr/>
            </p:nvSpPr>
            <p:spPr bwMode="auto">
              <a:xfrm>
                <a:off x="673" y="2185"/>
                <a:ext cx="144" cy="0"/>
              </a:xfrm>
              <a:prstGeom prst="line">
                <a:avLst/>
              </a:prstGeom>
              <a:noFill/>
              <a:ln w="9525">
                <a:solidFill>
                  <a:srgbClr val="FF3300"/>
                </a:solidFill>
                <a:round/>
                <a:headEnd/>
                <a:tailEnd type="triangle" w="med" len="med"/>
              </a:ln>
            </p:spPr>
            <p:txBody>
              <a:bodyPr wrap="none"/>
              <a:lstStyle/>
              <a:p>
                <a:endParaRPr lang="en-US"/>
              </a:p>
            </p:txBody>
          </p:sp>
          <p:sp>
            <p:nvSpPr>
              <p:cNvPr id="33813" name="Line 18"/>
              <p:cNvSpPr>
                <a:spLocks noChangeShapeType="1"/>
              </p:cNvSpPr>
              <p:nvPr/>
            </p:nvSpPr>
            <p:spPr bwMode="auto">
              <a:xfrm>
                <a:off x="669" y="1860"/>
                <a:ext cx="3" cy="972"/>
              </a:xfrm>
              <a:prstGeom prst="line">
                <a:avLst/>
              </a:prstGeom>
              <a:noFill/>
              <a:ln w="9525">
                <a:solidFill>
                  <a:srgbClr val="FF3300"/>
                </a:solidFill>
                <a:round/>
                <a:headEnd/>
                <a:tailEnd/>
              </a:ln>
            </p:spPr>
            <p:txBody>
              <a:bodyPr wrap="none"/>
              <a:lstStyle/>
              <a:p>
                <a:endParaRPr lang="en-US"/>
              </a:p>
            </p:txBody>
          </p:sp>
        </p:grpSp>
        <p:sp>
          <p:nvSpPr>
            <p:cNvPr id="33808" name="Line 20"/>
            <p:cNvSpPr>
              <a:spLocks noChangeShapeType="1"/>
            </p:cNvSpPr>
            <p:nvPr/>
          </p:nvSpPr>
          <p:spPr bwMode="auto">
            <a:xfrm>
              <a:off x="672" y="2832"/>
              <a:ext cx="960" cy="0"/>
            </a:xfrm>
            <a:prstGeom prst="line">
              <a:avLst/>
            </a:prstGeom>
            <a:noFill/>
            <a:ln w="9525">
              <a:solidFill>
                <a:srgbClr val="FF3300"/>
              </a:solidFill>
              <a:round/>
              <a:headEnd/>
              <a:tailEnd/>
            </a:ln>
          </p:spPr>
          <p:txBody>
            <a:bodyPr wrap="none"/>
            <a:lstStyle/>
            <a:p>
              <a:endParaRPr lang="en-US"/>
            </a:p>
          </p:txBody>
        </p:sp>
        <p:sp>
          <p:nvSpPr>
            <p:cNvPr id="33809" name="Line 21"/>
            <p:cNvSpPr>
              <a:spLocks noChangeShapeType="1"/>
            </p:cNvSpPr>
            <p:nvPr/>
          </p:nvSpPr>
          <p:spPr bwMode="auto">
            <a:xfrm>
              <a:off x="1632" y="2832"/>
              <a:ext cx="0" cy="336"/>
            </a:xfrm>
            <a:prstGeom prst="line">
              <a:avLst/>
            </a:prstGeom>
            <a:noFill/>
            <a:ln w="9525">
              <a:solidFill>
                <a:srgbClr val="FF3300"/>
              </a:solidFill>
              <a:round/>
              <a:headEnd/>
              <a:tailEnd/>
            </a:ln>
          </p:spPr>
          <p:txBody>
            <a:bodyPr wrap="none"/>
            <a:lstStyle/>
            <a:p>
              <a:endParaRPr lang="en-US"/>
            </a:p>
          </p:txBody>
        </p:sp>
      </p:grpSp>
      <p:sp>
        <p:nvSpPr>
          <p:cNvPr id="33803" name="Text Box 23"/>
          <p:cNvSpPr txBox="1">
            <a:spLocks noChangeArrowheads="1"/>
          </p:cNvSpPr>
          <p:nvPr/>
        </p:nvSpPr>
        <p:spPr bwMode="auto">
          <a:xfrm>
            <a:off x="4648200" y="4267200"/>
            <a:ext cx="1905000" cy="406400"/>
          </a:xfrm>
          <a:prstGeom prst="rect">
            <a:avLst/>
          </a:prstGeom>
          <a:noFill/>
          <a:ln w="9525">
            <a:solidFill>
              <a:srgbClr val="FF3300"/>
            </a:solidFill>
            <a:miter lim="800000"/>
            <a:headEnd/>
            <a:tailEnd/>
          </a:ln>
        </p:spPr>
        <p:txBody>
          <a:bodyPr>
            <a:spAutoFit/>
          </a:bodyPr>
          <a:lstStyle/>
          <a:p>
            <a:pPr>
              <a:spcBef>
                <a:spcPct val="50000"/>
              </a:spcBef>
            </a:pPr>
            <a:r>
              <a:rPr lang="en-US" b="1">
                <a:solidFill>
                  <a:srgbClr val="FF3300"/>
                </a:solidFill>
              </a:rPr>
              <a:t>Close the file.</a:t>
            </a:r>
          </a:p>
        </p:txBody>
      </p:sp>
      <p:grpSp>
        <p:nvGrpSpPr>
          <p:cNvPr id="4" name="Group 26"/>
          <p:cNvGrpSpPr>
            <a:grpSpLocks/>
          </p:cNvGrpSpPr>
          <p:nvPr/>
        </p:nvGrpSpPr>
        <p:grpSpPr bwMode="auto">
          <a:xfrm>
            <a:off x="3962400" y="3810000"/>
            <a:ext cx="1600200" cy="457200"/>
            <a:chOff x="2496" y="2400"/>
            <a:chExt cx="1008" cy="288"/>
          </a:xfrm>
        </p:grpSpPr>
        <p:sp>
          <p:nvSpPr>
            <p:cNvPr id="33805" name="Line 24"/>
            <p:cNvSpPr>
              <a:spLocks noChangeShapeType="1"/>
            </p:cNvSpPr>
            <p:nvPr/>
          </p:nvSpPr>
          <p:spPr bwMode="auto">
            <a:xfrm flipV="1">
              <a:off x="3504" y="2400"/>
              <a:ext cx="0" cy="288"/>
            </a:xfrm>
            <a:prstGeom prst="line">
              <a:avLst/>
            </a:prstGeom>
            <a:noFill/>
            <a:ln w="9525">
              <a:solidFill>
                <a:srgbClr val="FF3300"/>
              </a:solidFill>
              <a:round/>
              <a:headEnd/>
              <a:tailEnd/>
            </a:ln>
          </p:spPr>
          <p:txBody>
            <a:bodyPr wrap="none"/>
            <a:lstStyle/>
            <a:p>
              <a:endParaRPr lang="en-US"/>
            </a:p>
          </p:txBody>
        </p:sp>
        <p:sp>
          <p:nvSpPr>
            <p:cNvPr id="33806" name="Line 25"/>
            <p:cNvSpPr>
              <a:spLocks noChangeShapeType="1"/>
            </p:cNvSpPr>
            <p:nvPr/>
          </p:nvSpPr>
          <p:spPr bwMode="auto">
            <a:xfrm flipH="1">
              <a:off x="2496" y="2400"/>
              <a:ext cx="1008" cy="0"/>
            </a:xfrm>
            <a:prstGeom prst="line">
              <a:avLst/>
            </a:prstGeom>
            <a:noFill/>
            <a:ln w="9525">
              <a:solidFill>
                <a:srgbClr val="FF3300"/>
              </a:solidFill>
              <a:round/>
              <a:headEnd/>
              <a:tailEnd type="triangle" w="med" len="med"/>
            </a:ln>
          </p:spPr>
          <p:txBody>
            <a:bodyPr wrap="none"/>
            <a:lstStyle/>
            <a:p>
              <a:endParaRPr lang="en-US"/>
            </a:p>
          </p:txBody>
        </p:sp>
      </p:grpSp>
      <p:sp>
        <p:nvSpPr>
          <p:cNvPr id="22" name="Slide Number Placeholder 21"/>
          <p:cNvSpPr>
            <a:spLocks noGrp="1"/>
          </p:cNvSpPr>
          <p:nvPr>
            <p:ph type="sldNum" sz="quarter" idx="12"/>
          </p:nvPr>
        </p:nvSpPr>
        <p:spPr/>
        <p:txBody>
          <a:bodyPr/>
          <a:lstStyle/>
          <a:p>
            <a:pPr>
              <a:defRPr/>
            </a:pPr>
            <a:fld id="{1FDDDF57-03A3-47C0-A95B-EB474A28F669}" type="slidenum">
              <a:rPr lang="en-US" altLang="en-US" smtClean="0"/>
              <a:pPr>
                <a:defRPr/>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mtClean="0"/>
              <a:t>The </a:t>
            </a:r>
            <a:r>
              <a:rPr lang="en-US" sz="3200" smtClean="0">
                <a:latin typeface="Courier New" pitchFamily="49" charset="0"/>
              </a:rPr>
              <a:t>PrintWriter</a:t>
            </a:r>
            <a:r>
              <a:rPr lang="en-US" smtClean="0"/>
              <a:t> Class</a:t>
            </a:r>
          </a:p>
        </p:txBody>
      </p:sp>
      <p:sp>
        <p:nvSpPr>
          <p:cNvPr id="34820" name="Rectangle 3"/>
          <p:cNvSpPr>
            <a:spLocks noGrp="1" noChangeArrowheads="1"/>
          </p:cNvSpPr>
          <p:nvPr>
            <p:ph type="body" idx="1"/>
          </p:nvPr>
        </p:nvSpPr>
        <p:spPr/>
        <p:txBody>
          <a:bodyPr/>
          <a:lstStyle/>
          <a:p>
            <a:pPr eaLnBrk="1" hangingPunct="1"/>
            <a:r>
              <a:rPr lang="en-US" dirty="0" smtClean="0"/>
              <a:t>To use the </a:t>
            </a:r>
            <a:r>
              <a:rPr lang="en-US" dirty="0" err="1" smtClean="0">
                <a:latin typeface="Courier New" pitchFamily="49" charset="0"/>
              </a:rPr>
              <a:t>PrintWriter</a:t>
            </a:r>
            <a:r>
              <a:rPr lang="en-US" dirty="0" smtClean="0"/>
              <a:t> class, put the following </a:t>
            </a:r>
            <a:r>
              <a:rPr lang="en-US" dirty="0" smtClean="0">
                <a:latin typeface="Courier New" pitchFamily="49" charset="0"/>
              </a:rPr>
              <a:t>import</a:t>
            </a:r>
            <a:r>
              <a:rPr lang="en-US" dirty="0" smtClean="0"/>
              <a:t> statement at the top of the source file:</a:t>
            </a:r>
            <a:br>
              <a:rPr lang="en-US" dirty="0" smtClean="0"/>
            </a:br>
            <a:r>
              <a:rPr lang="en-US" dirty="0" smtClean="0"/>
              <a:t/>
            </a:r>
            <a:br>
              <a:rPr lang="en-US" dirty="0" smtClean="0"/>
            </a:br>
            <a:r>
              <a:rPr lang="en-US" dirty="0" smtClean="0">
                <a:latin typeface="Courier New" pitchFamily="49" charset="0"/>
              </a:rPr>
              <a:t>import java.io.*;</a:t>
            </a:r>
            <a:r>
              <a:rPr lang="en-US" dirty="0" smtClean="0"/>
              <a:t/>
            </a:r>
            <a:br>
              <a:rPr lang="en-US" dirty="0" smtClean="0"/>
            </a:br>
            <a:endParaRPr lang="en-US" dirty="0" smtClean="0"/>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FileWriteDemo.java</a:t>
            </a:r>
            <a:endParaRPr lang="en-US" dirty="0"/>
          </a:p>
        </p:txBody>
      </p:sp>
      <p:sp>
        <p:nvSpPr>
          <p:cNvPr id="3" name="Content Placeholder 2"/>
          <p:cNvSpPr>
            <a:spLocks noGrp="1"/>
          </p:cNvSpPr>
          <p:nvPr>
            <p:ph idx="1"/>
          </p:nvPr>
        </p:nvSpPr>
        <p:spPr/>
        <p:txBody>
          <a:bodyPr/>
          <a:lstStyle/>
          <a:p>
            <a:pPr>
              <a:buNone/>
            </a:pPr>
            <a:r>
              <a:rPr lang="en-US" sz="1600" dirty="0" smtClean="0">
                <a:latin typeface="Courier New" pitchFamily="49" charset="0"/>
                <a:cs typeface="Courier New" pitchFamily="49" charset="0"/>
              </a:rPr>
              <a:t>   import </a:t>
            </a:r>
            <a:r>
              <a:rPr lang="en-US" sz="1600" dirty="0" err="1" smtClean="0">
                <a:latin typeface="Courier New" pitchFamily="49" charset="0"/>
                <a:cs typeface="Courier New" pitchFamily="49" charset="0"/>
              </a:rPr>
              <a:t>java.util</a:t>
            </a:r>
            <a:r>
              <a:rPr lang="en-US" sz="1600" dirty="0" smtClean="0">
                <a:latin typeface="Courier New" pitchFamily="49" charset="0"/>
                <a:cs typeface="Courier New" pitchFamily="49" charset="0"/>
              </a:rPr>
              <a:t>.*;   // Needed for Scanner class</a:t>
            </a:r>
            <a:br>
              <a:rPr lang="en-US" sz="1600" dirty="0" smtClean="0">
                <a:latin typeface="Courier New" pitchFamily="49" charset="0"/>
                <a:cs typeface="Courier New" pitchFamily="49" charset="0"/>
              </a:rPr>
            </a:br>
            <a:r>
              <a:rPr lang="en-US" sz="1600" b="1" dirty="0" smtClean="0">
                <a:solidFill>
                  <a:srgbClr val="FF0000"/>
                </a:solidFill>
                <a:latin typeface="Courier New" pitchFamily="49" charset="0"/>
                <a:cs typeface="Courier New" pitchFamily="49" charset="0"/>
              </a:rPr>
              <a:t>import java.io.*; </a:t>
            </a:r>
            <a:r>
              <a:rPr lang="en-US" sz="1600" dirty="0" smtClean="0">
                <a:latin typeface="Courier New" pitchFamily="49" charset="0"/>
                <a:cs typeface="Courier New" pitchFamily="49" charset="0"/>
              </a:rPr>
              <a:t>    // Needed for File I/O classes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This program writes data to a file.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FileWriteDemo</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throws </a:t>
            </a:r>
            <a:r>
              <a:rPr lang="en-US" sz="1600" b="1" dirty="0" err="1" smtClean="0">
                <a:solidFill>
                  <a:srgbClr val="FF0000"/>
                </a:solidFill>
                <a:latin typeface="Courier New" pitchFamily="49" charset="0"/>
                <a:cs typeface="Courier New" pitchFamily="49" charset="0"/>
              </a:rPr>
              <a:t>IOException</a:t>
            </a:r>
            <a:r>
              <a:rPr lang="en-US" sz="1600" b="1" dirty="0" smtClean="0">
                <a:solidFill>
                  <a:srgbClr val="FF0000"/>
                </a:solidFill>
                <a:latin typeface="Courier New" pitchFamily="49" charset="0"/>
                <a:cs typeface="Courier New" pitchFamily="49" charset="0"/>
              </a:rPr>
              <a:t/>
            </a:r>
            <a:br>
              <a:rPr lang="en-US" sz="1600" b="1" dirty="0" smtClean="0">
                <a:solidFill>
                  <a:srgbClr val="FF0000"/>
                </a:solidFill>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String filename;      // File name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String </a:t>
            </a:r>
            <a:r>
              <a:rPr lang="en-US" sz="1600" dirty="0" err="1" smtClean="0">
                <a:latin typeface="Courier New" pitchFamily="49" charset="0"/>
                <a:cs typeface="Courier New" pitchFamily="49" charset="0"/>
              </a:rPr>
              <a:t>friendName</a:t>
            </a:r>
            <a:r>
              <a:rPr lang="en-US" sz="1600" dirty="0" smtClean="0">
                <a:latin typeface="Courier New" pitchFamily="49" charset="0"/>
                <a:cs typeface="Courier New" pitchFamily="49" charset="0"/>
              </a:rPr>
              <a:t>;    // Friend's name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numFriends</a:t>
            </a:r>
            <a:r>
              <a:rPr lang="en-US" sz="1600" dirty="0" smtClean="0">
                <a:latin typeface="Courier New" pitchFamily="49" charset="0"/>
                <a:cs typeface="Courier New" pitchFamily="49" charset="0"/>
              </a:rPr>
              <a:t>;       // Number of friends</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 Create a Scanner object for keyboard input.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Scanner keyboard = new Scanner(</a:t>
            </a:r>
            <a:r>
              <a:rPr lang="en-US" sz="1600" dirty="0" err="1" smtClean="0">
                <a:latin typeface="Courier New" pitchFamily="49" charset="0"/>
                <a:cs typeface="Courier New" pitchFamily="49" charset="0"/>
              </a:rPr>
              <a:t>System.in</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endParaRPr lang="en-US" sz="16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1C5F9C01-A330-47ED-824E-A8F02FCC076C}" type="slidenum">
              <a:rPr lang="en-US" altLang="en-US" smtClean="0"/>
              <a:pPr>
                <a:defRPr/>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2951</TotalTime>
  <Words>1224</Words>
  <Application>Microsoft Macintosh PowerPoint</Application>
  <PresentationFormat>On-screen Show (4:3)</PresentationFormat>
  <Paragraphs>163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Courier New</vt:lpstr>
      <vt:lpstr>Garamond</vt:lpstr>
      <vt:lpstr>Symbol</vt:lpstr>
      <vt:lpstr>Times New Roman</vt:lpstr>
      <vt:lpstr>Wingdings</vt:lpstr>
      <vt:lpstr>Arial</vt:lpstr>
      <vt:lpstr>Edge</vt:lpstr>
      <vt:lpstr>CSC110 Computer Programming I</vt:lpstr>
      <vt:lpstr>The Random Class</vt:lpstr>
      <vt:lpstr>Some Methods of the  Random Class</vt:lpstr>
      <vt:lpstr>File Input and Output</vt:lpstr>
      <vt:lpstr>Writing Text To a File</vt:lpstr>
      <vt:lpstr>The PrintWriter Class</vt:lpstr>
      <vt:lpstr>The PrintWriter Class</vt:lpstr>
      <vt:lpstr>The PrintWriter Class</vt:lpstr>
      <vt:lpstr>FileWriteDemo.java</vt:lpstr>
      <vt:lpstr>FileWriteDemo.java (cont’d)</vt:lpstr>
      <vt:lpstr>FileWriteDemo.java (cont’d)</vt:lpstr>
      <vt:lpstr>Exceptions</vt:lpstr>
      <vt:lpstr>Exceptions</vt:lpstr>
      <vt:lpstr>Appending Text to a File</vt:lpstr>
      <vt:lpstr>Specifying a File Location</vt:lpstr>
      <vt:lpstr>Specifying a File Location</vt:lpstr>
      <vt:lpstr>Reading Data From a File</vt:lpstr>
      <vt:lpstr>Reading Data From a File</vt:lpstr>
      <vt:lpstr>Reading Data From a File</vt:lpstr>
      <vt:lpstr>Exceptions</vt:lpstr>
      <vt:lpstr>ReadFirstLine.java</vt:lpstr>
      <vt:lpstr>ReadFirstLine.java (Cont’d)</vt:lpstr>
      <vt:lpstr>Detecting The End of a File</vt:lpstr>
      <vt:lpstr>FileReadDemo.java</vt:lpstr>
      <vt:lpstr>FileReadDemo.java (cont’d)</vt:lpstr>
      <vt:lpstr>Exercise 1</vt:lpstr>
      <vt:lpstr>Exercise 2</vt:lpstr>
      <vt:lpstr>Exercise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257</cp:revision>
  <dcterms:created xsi:type="dcterms:W3CDTF">2003-05-04T19:31:52Z</dcterms:created>
  <dcterms:modified xsi:type="dcterms:W3CDTF">2016-04-08T02:26:06Z</dcterms:modified>
</cp:coreProperties>
</file>