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5"/>
  </p:notesMasterIdLst>
  <p:sldIdLst>
    <p:sldId id="256" r:id="rId2"/>
    <p:sldId id="437" r:id="rId3"/>
    <p:sldId id="439" r:id="rId4"/>
    <p:sldId id="440" r:id="rId5"/>
    <p:sldId id="441" r:id="rId6"/>
    <p:sldId id="442" r:id="rId7"/>
    <p:sldId id="443" r:id="rId8"/>
    <p:sldId id="431" r:id="rId9"/>
    <p:sldId id="432" r:id="rId10"/>
    <p:sldId id="433" r:id="rId11"/>
    <p:sldId id="434" r:id="rId12"/>
    <p:sldId id="427" r:id="rId13"/>
    <p:sldId id="414" r:id="rId14"/>
    <p:sldId id="415" r:id="rId15"/>
    <p:sldId id="416" r:id="rId16"/>
    <p:sldId id="417" r:id="rId17"/>
    <p:sldId id="418" r:id="rId18"/>
    <p:sldId id="419" r:id="rId19"/>
    <p:sldId id="430" r:id="rId20"/>
    <p:sldId id="435" r:id="rId21"/>
    <p:sldId id="429" r:id="rId22"/>
    <p:sldId id="436" r:id="rId23"/>
    <p:sldId id="42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 autoAdjust="0"/>
    <p:restoredTop sz="86343" autoAdjust="0"/>
  </p:normalViewPr>
  <p:slideViewPr>
    <p:cSldViewPr>
      <p:cViewPr>
        <p:scale>
          <a:sx n="80" d="100"/>
          <a:sy n="80" d="100"/>
        </p:scale>
        <p:origin x="2744" y="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DBB27B2-7D20-488E-9A47-FA0D9EB63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391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B27B2-7D20-488E-9A47-FA0D9EB63CB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44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B27B2-7D20-488E-9A47-FA0D9EB63CB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3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43497-637F-42DA-A99D-D58295A60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F4511-6B22-4DE4-A2F9-23A6D2472E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0BAC-0147-4A65-8699-3D31B83D6B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F9C01-A330-47ED-824E-A8F02FCC07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8DB5D-8987-43E1-8D78-9708A8605D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C7BFE-44F8-402B-86C2-D232904439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C36ED-66A5-415F-9092-D6FFCBE8A0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DDF57-03A3-47C0-A95B-EB474A28F6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94583-00F2-4F0F-ADD6-39CB5BBE27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C141-C68F-4356-BF78-4E06F51AA9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1B232-7748-4BE8-8F27-E779406839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8903F2E5-2334-4CBF-80F6-5A6FEE8D3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2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3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5" r:id="rId2"/>
    <p:sldLayoutId id="2147483734" r:id="rId3"/>
    <p:sldLayoutId id="2147483733" r:id="rId4"/>
    <p:sldLayoutId id="2147483732" r:id="rId5"/>
    <p:sldLayoutId id="2147483731" r:id="rId6"/>
    <p:sldLayoutId id="2147483730" r:id="rId7"/>
    <p:sldLayoutId id="2147483729" r:id="rId8"/>
    <p:sldLayoutId id="2147483728" r:id="rId9"/>
    <p:sldLayoutId id="2147483727" r:id="rId10"/>
    <p:sldLayoutId id="214748372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CSC110 Computer Programming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92475" y="4232275"/>
            <a:ext cx="3776663" cy="1146175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Lecture </a:t>
            </a:r>
            <a:r>
              <a:rPr lang="en-US" dirty="0" smtClean="0"/>
              <a:t>22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spcAft>
                <a:spcPts val="600"/>
              </a:spcAft>
              <a:buFont typeface="Symbol" pitchFamily="18" charset="2"/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F43497-637F-42DA-A99D-D58295A6005B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this method do?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mystery(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y=x*x;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return y;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a=4;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(mystery(a+1));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1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a method </a:t>
            </a:r>
            <a:r>
              <a:rPr lang="en-US" dirty="0" err="1" smtClean="0"/>
              <a:t>squareArea</a:t>
            </a:r>
            <a:r>
              <a:rPr lang="en-US" dirty="0" smtClean="0"/>
              <a:t> that computes the area of a square of a given side length.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8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Method Comments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4267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dirty="0" smtClean="0">
                <a:ea typeface="ＭＳ Ｐゴシック" charset="-128"/>
              </a:rPr>
              <a:t>Write a </a:t>
            </a:r>
            <a:r>
              <a:rPr lang="en-US" sz="2800" dirty="0" err="1" smtClean="0">
                <a:ea typeface="ＭＳ Ｐゴシック" charset="-128"/>
              </a:rPr>
              <a:t>Javadoc</a:t>
            </a:r>
            <a:r>
              <a:rPr lang="en-US" sz="2800" dirty="0" smtClean="0">
                <a:ea typeface="ＭＳ Ｐゴシック" charset="-128"/>
              </a:rPr>
              <a:t> comment above each method</a:t>
            </a:r>
          </a:p>
          <a:p>
            <a:pPr>
              <a:spcBef>
                <a:spcPts val="200"/>
              </a:spcBef>
            </a:pPr>
            <a:r>
              <a:rPr lang="en-US" sz="2800" dirty="0" smtClean="0">
                <a:ea typeface="ＭＳ Ｐゴシック" charset="-128"/>
              </a:rPr>
              <a:t>Start with </a:t>
            </a:r>
            <a:r>
              <a:rPr lang="en-US" sz="2800" dirty="0" smtClean="0">
                <a:solidFill>
                  <a:srgbClr val="0033CC"/>
                </a:solidFill>
                <a:latin typeface="Consolas" pitchFamily="49" charset="0"/>
                <a:ea typeface="ＭＳ Ｐゴシック" charset="-128"/>
              </a:rPr>
              <a:t>/**</a:t>
            </a:r>
            <a:r>
              <a:rPr lang="en-US" sz="2800" dirty="0" smtClean="0">
                <a:ea typeface="ＭＳ Ｐゴシック" charset="-128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dirty="0" smtClean="0">
                <a:ea typeface="ＭＳ Ｐゴシック" charset="-128"/>
              </a:rPr>
              <a:t>Note the purpose of the method</a:t>
            </a:r>
          </a:p>
          <a:p>
            <a:pPr lvl="1">
              <a:spcBef>
                <a:spcPts val="200"/>
              </a:spcBef>
            </a:pP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charset="-128"/>
                <a:cs typeface="Consolas" pitchFamily="49" charset="0"/>
              </a:rPr>
              <a:t>@</a:t>
            </a:r>
            <a:r>
              <a:rPr lang="en-US" dirty="0" err="1" smtClean="0">
                <a:solidFill>
                  <a:srgbClr val="0033CC"/>
                </a:solidFill>
                <a:latin typeface="Consolas" pitchFamily="49" charset="0"/>
                <a:ea typeface="ＭＳ Ｐゴシック" charset="-128"/>
                <a:cs typeface="Consolas" pitchFamily="49" charset="0"/>
              </a:rPr>
              <a:t>param</a:t>
            </a:r>
            <a:r>
              <a:rPr lang="en-US" dirty="0" smtClean="0">
                <a:latin typeface="Consolas" pitchFamily="49" charset="0"/>
                <a:ea typeface="ＭＳ Ｐゴシック" charset="-128"/>
                <a:cs typeface="Consolas" pitchFamily="49" charset="0"/>
              </a:rPr>
              <a:t>  </a:t>
            </a:r>
            <a:r>
              <a:rPr lang="en-US" dirty="0" smtClean="0">
                <a:ea typeface="ＭＳ Ｐゴシック" charset="-128"/>
              </a:rPr>
              <a:t>Describe each parameter variable</a:t>
            </a:r>
          </a:p>
          <a:p>
            <a:pPr lvl="1">
              <a:spcBef>
                <a:spcPts val="200"/>
              </a:spcBef>
            </a:pP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charset="-128"/>
                <a:cs typeface="Consolas" pitchFamily="49" charset="0"/>
              </a:rPr>
              <a:t>@return</a:t>
            </a:r>
            <a:r>
              <a:rPr lang="en-US" dirty="0" smtClean="0">
                <a:latin typeface="Consolas" pitchFamily="49" charset="0"/>
                <a:ea typeface="ＭＳ Ｐゴシック" charset="-128"/>
                <a:cs typeface="Consolas" pitchFamily="49" charset="0"/>
              </a:rPr>
              <a:t> </a:t>
            </a:r>
            <a:r>
              <a:rPr lang="en-US" dirty="0" smtClean="0">
                <a:ea typeface="ＭＳ Ｐゴシック" charset="-128"/>
              </a:rPr>
              <a:t>Describe the return value</a:t>
            </a:r>
          </a:p>
          <a:p>
            <a:pPr>
              <a:spcBef>
                <a:spcPts val="200"/>
              </a:spcBef>
            </a:pPr>
            <a:r>
              <a:rPr lang="en-US" sz="2800" dirty="0" smtClean="0">
                <a:ea typeface="ＭＳ Ｐゴシック" charset="-128"/>
              </a:rPr>
              <a:t>End with </a:t>
            </a:r>
            <a:r>
              <a:rPr lang="en-US" sz="2800" dirty="0" smtClean="0">
                <a:solidFill>
                  <a:srgbClr val="0033CC"/>
                </a:solidFill>
                <a:latin typeface="Consolas" pitchFamily="49" charset="0"/>
                <a:ea typeface="ＭＳ Ｐゴシック" charset="-128"/>
              </a:rPr>
              <a:t>*/</a:t>
            </a:r>
            <a:endParaRPr lang="en-US" dirty="0" smtClean="0">
              <a:solidFill>
                <a:srgbClr val="0033CC"/>
              </a:solidFill>
              <a:latin typeface="Consolas" pitchFamily="49" charset="0"/>
              <a:ea typeface="ＭＳ Ｐゴシック" charset="-128"/>
            </a:endParaRPr>
          </a:p>
          <a:p>
            <a:pPr>
              <a:buFont typeface="Wingdings" pitchFamily="2" charset="2"/>
              <a:buNone/>
            </a:pPr>
            <a:endParaRPr lang="en-US" dirty="0" smtClean="0">
              <a:ea typeface="ＭＳ Ｐゴシック" charset="-128"/>
            </a:endParaRPr>
          </a:p>
          <a:p>
            <a:endParaRPr lang="en-US" dirty="0" smtClean="0">
              <a:ea typeface="ＭＳ Ｐゴシック" charset="-128"/>
            </a:endParaRPr>
          </a:p>
          <a:p>
            <a:endParaRPr lang="en-US" dirty="0" smtClean="0">
              <a:ea typeface="ＭＳ Ｐゴシック" charset="-128"/>
            </a:endParaRPr>
          </a:p>
          <a:p>
            <a:endParaRPr lang="en-US" dirty="0" smtClean="0">
              <a:ea typeface="ＭＳ Ｐゴシック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4038600"/>
            <a:ext cx="7848600" cy="2133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/**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 Computes the volume of a cube.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 @param sideLength the side length of the cube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 @return the volume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*/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public static double cubeVolume(double sideLength)</a:t>
            </a:r>
          </a:p>
        </p:txBody>
      </p:sp>
    </p:spTree>
    <p:extLst>
      <p:ext uri="{BB962C8B-B14F-4D97-AF65-F5344CB8AC3E}">
        <p14:creationId xmlns:p14="http://schemas.microsoft.com/office/powerpoint/2010/main" val="28945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ea typeface="ＭＳ Ｐゴシック" charset="-128"/>
              </a:rPr>
              <a:t>Parameter Passing</a:t>
            </a:r>
          </a:p>
        </p:txBody>
      </p:sp>
      <p:sp>
        <p:nvSpPr>
          <p:cNvPr id="21507" name="Content Placeholder 9"/>
          <p:cNvSpPr>
            <a:spLocks noGrp="1"/>
          </p:cNvSpPr>
          <p:nvPr>
            <p:ph idx="1"/>
          </p:nvPr>
        </p:nvSpPr>
        <p:spPr>
          <a:xfrm>
            <a:off x="304800" y="971550"/>
            <a:ext cx="8458200" cy="5372100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2800" dirty="0" smtClean="0">
                <a:solidFill>
                  <a:srgbClr val="00B050"/>
                </a:solidFill>
                <a:ea typeface="ＭＳ Ｐゴシック" charset="-128"/>
              </a:rPr>
              <a:t>Parameter variables </a:t>
            </a:r>
            <a:r>
              <a:rPr lang="en-US" sz="2800" dirty="0" smtClean="0">
                <a:ea typeface="ＭＳ Ｐゴシック" charset="-128"/>
              </a:rPr>
              <a:t>receive the </a:t>
            </a:r>
            <a:r>
              <a:rPr lang="en-US" sz="2800" dirty="0" smtClean="0">
                <a:solidFill>
                  <a:srgbClr val="0033CC"/>
                </a:solidFill>
                <a:ea typeface="ＭＳ Ｐゴシック" charset="-128"/>
              </a:rPr>
              <a:t>argument values </a:t>
            </a:r>
            <a:r>
              <a:rPr lang="en-US" sz="2800" dirty="0" smtClean="0">
                <a:ea typeface="ＭＳ Ｐゴシック" charset="-128"/>
              </a:rPr>
              <a:t>supplied in the method call</a:t>
            </a:r>
          </a:p>
          <a:p>
            <a:pPr lvl="1">
              <a:spcBef>
                <a:spcPts val="500"/>
              </a:spcBef>
            </a:pPr>
            <a:r>
              <a:rPr lang="en-US" sz="2400" dirty="0" smtClean="0">
                <a:ea typeface="ＭＳ Ｐゴシック" charset="-128"/>
              </a:rPr>
              <a:t>They both must be the same type</a:t>
            </a:r>
            <a:endParaRPr lang="en-US" dirty="0" smtClean="0">
              <a:ea typeface="ＭＳ Ｐゴシック" charset="-128"/>
            </a:endParaRPr>
          </a:p>
          <a:p>
            <a:pPr>
              <a:spcBef>
                <a:spcPts val="500"/>
              </a:spcBef>
            </a:pPr>
            <a:r>
              <a:rPr lang="en-US" sz="2800" dirty="0" smtClean="0">
                <a:ea typeface="ＭＳ Ｐゴシック" charset="-128"/>
              </a:rPr>
              <a:t>The </a:t>
            </a:r>
            <a:r>
              <a:rPr lang="en-US" sz="2800" dirty="0" smtClean="0">
                <a:solidFill>
                  <a:srgbClr val="0033CC"/>
                </a:solidFill>
                <a:ea typeface="ＭＳ Ｐゴシック" charset="-128"/>
              </a:rPr>
              <a:t>argument value </a:t>
            </a:r>
            <a:r>
              <a:rPr lang="en-US" sz="2800" dirty="0" smtClean="0">
                <a:ea typeface="ＭＳ Ｐゴシック" charset="-128"/>
              </a:rPr>
              <a:t>may be:</a:t>
            </a:r>
          </a:p>
          <a:p>
            <a:pPr lvl="1">
              <a:spcBef>
                <a:spcPts val="500"/>
              </a:spcBef>
            </a:pPr>
            <a:r>
              <a:rPr lang="en-US" sz="2400" dirty="0" smtClean="0">
                <a:ea typeface="ＭＳ Ｐゴシック" charset="-128"/>
              </a:rPr>
              <a:t>The contents of a variable</a:t>
            </a:r>
          </a:p>
          <a:p>
            <a:pPr lvl="1">
              <a:spcBef>
                <a:spcPts val="500"/>
              </a:spcBef>
            </a:pPr>
            <a:r>
              <a:rPr lang="en-US" sz="2400" dirty="0" smtClean="0">
                <a:ea typeface="ＭＳ Ｐゴシック" charset="-128"/>
              </a:rPr>
              <a:t>A </a:t>
            </a:r>
            <a:r>
              <a:rPr lang="ja-JP" altLang="en-US" sz="2400" dirty="0" smtClean="0">
                <a:ea typeface="ＭＳ Ｐゴシック" charset="-128"/>
              </a:rPr>
              <a:t>‘</a:t>
            </a:r>
            <a:r>
              <a:rPr lang="en-US" altLang="ja-JP" sz="2400" dirty="0" smtClean="0">
                <a:ea typeface="ＭＳ Ｐゴシック" charset="-128"/>
              </a:rPr>
              <a:t>literal</a:t>
            </a:r>
            <a:r>
              <a:rPr lang="ja-JP" altLang="en-US" sz="2400" dirty="0" smtClean="0">
                <a:ea typeface="ＭＳ Ｐゴシック" charset="-128"/>
              </a:rPr>
              <a:t>’</a:t>
            </a:r>
            <a:r>
              <a:rPr lang="en-US" altLang="ja-JP" sz="2400" dirty="0" smtClean="0">
                <a:ea typeface="ＭＳ Ｐゴシック" charset="-128"/>
              </a:rPr>
              <a:t> value </a:t>
            </a:r>
          </a:p>
          <a:p>
            <a:pPr lvl="1">
              <a:spcBef>
                <a:spcPts val="500"/>
              </a:spcBef>
            </a:pPr>
            <a:r>
              <a:rPr lang="en-US" sz="2400" dirty="0" smtClean="0">
                <a:ea typeface="ＭＳ Ｐゴシック" charset="-128"/>
              </a:rPr>
              <a:t>aka. </a:t>
            </a:r>
            <a:r>
              <a:rPr lang="ja-JP" altLang="en-US" sz="2400" dirty="0" smtClean="0">
                <a:ea typeface="ＭＳ Ｐゴシック" charset="-128"/>
              </a:rPr>
              <a:t>‘</a:t>
            </a:r>
            <a:r>
              <a:rPr lang="en-US" altLang="ja-JP" sz="2400" dirty="0" smtClean="0">
                <a:ea typeface="ＭＳ Ｐゴシック" charset="-128"/>
              </a:rPr>
              <a:t>actual parameter</a:t>
            </a:r>
            <a:r>
              <a:rPr lang="ja-JP" altLang="en-US" sz="2400" dirty="0" smtClean="0">
                <a:ea typeface="ＭＳ Ｐゴシック" charset="-128"/>
              </a:rPr>
              <a:t>’</a:t>
            </a:r>
            <a:r>
              <a:rPr lang="en-US" altLang="ja-JP" sz="2400" dirty="0" smtClean="0">
                <a:ea typeface="ＭＳ Ｐゴシック" charset="-128"/>
              </a:rPr>
              <a:t> or argument</a:t>
            </a:r>
          </a:p>
          <a:p>
            <a:pPr>
              <a:spcBef>
                <a:spcPts val="500"/>
              </a:spcBef>
            </a:pPr>
            <a:r>
              <a:rPr lang="en-US" sz="2800" dirty="0" smtClean="0">
                <a:ea typeface="ＭＳ Ｐゴシック" charset="-128"/>
              </a:rPr>
              <a:t>The </a:t>
            </a:r>
            <a:r>
              <a:rPr lang="en-US" sz="2800" dirty="0" smtClean="0">
                <a:solidFill>
                  <a:srgbClr val="00B050"/>
                </a:solidFill>
                <a:ea typeface="ＭＳ Ｐゴシック" charset="-128"/>
              </a:rPr>
              <a:t>parameter variable </a:t>
            </a:r>
            <a:r>
              <a:rPr lang="en-US" sz="2800" dirty="0" smtClean="0">
                <a:ea typeface="ＭＳ Ｐゴシック" charset="-128"/>
              </a:rPr>
              <a:t>is:</a:t>
            </a:r>
          </a:p>
          <a:p>
            <a:pPr lvl="1">
              <a:spcBef>
                <a:spcPts val="500"/>
              </a:spcBef>
            </a:pPr>
            <a:r>
              <a:rPr lang="en-US" sz="2400" dirty="0" smtClean="0">
                <a:ea typeface="ＭＳ Ｐゴシック" charset="-128"/>
              </a:rPr>
              <a:t>Declared in the called method </a:t>
            </a:r>
          </a:p>
          <a:p>
            <a:pPr lvl="1">
              <a:spcBef>
                <a:spcPts val="500"/>
              </a:spcBef>
            </a:pPr>
            <a:r>
              <a:rPr lang="en-US" sz="2400" dirty="0" smtClean="0">
                <a:ea typeface="ＭＳ Ｐゴシック" charset="-128"/>
              </a:rPr>
              <a:t>Initialized with the value of the </a:t>
            </a:r>
            <a:r>
              <a:rPr lang="en-US" sz="2400" dirty="0" smtClean="0">
                <a:solidFill>
                  <a:srgbClr val="0033CC"/>
                </a:solidFill>
                <a:ea typeface="ＭＳ Ｐゴシック" charset="-128"/>
              </a:rPr>
              <a:t>argument value </a:t>
            </a:r>
          </a:p>
          <a:p>
            <a:pPr lvl="1">
              <a:spcBef>
                <a:spcPts val="500"/>
              </a:spcBef>
            </a:pPr>
            <a:r>
              <a:rPr lang="en-US" sz="2400" dirty="0" smtClean="0">
                <a:ea typeface="ＭＳ Ｐゴシック" charset="-128"/>
              </a:rPr>
              <a:t>Used as a variable inside the called method</a:t>
            </a:r>
          </a:p>
          <a:p>
            <a:pPr lvl="1">
              <a:spcBef>
                <a:spcPts val="500"/>
              </a:spcBef>
            </a:pPr>
            <a:r>
              <a:rPr lang="en-US" sz="2400" dirty="0" smtClean="0">
                <a:ea typeface="ＭＳ Ｐゴシック" charset="-128"/>
              </a:rPr>
              <a:t>aka. </a:t>
            </a:r>
            <a:r>
              <a:rPr lang="ja-JP" altLang="en-US" sz="2400" dirty="0" smtClean="0">
                <a:ea typeface="ＭＳ Ｐゴシック" charset="-128"/>
              </a:rPr>
              <a:t>‘</a:t>
            </a:r>
            <a:r>
              <a:rPr lang="en-US" altLang="ja-JP" sz="2400" dirty="0" smtClean="0">
                <a:ea typeface="ＭＳ Ｐゴシック" charset="-128"/>
              </a:rPr>
              <a:t>formal parameter</a:t>
            </a:r>
            <a:r>
              <a:rPr lang="ja-JP" altLang="en-US" sz="2400" dirty="0" smtClean="0">
                <a:ea typeface="ＭＳ Ｐゴシック" charset="-128"/>
              </a:rPr>
              <a:t>’</a:t>
            </a:r>
            <a:r>
              <a:rPr lang="en-US" altLang="ja-JP" sz="2400" dirty="0" smtClean="0">
                <a:ea typeface="ＭＳ Ｐゴシック" charset="-128"/>
              </a:rPr>
              <a:t> </a:t>
            </a:r>
            <a:endParaRPr lang="en-US" altLang="ja-JP" dirty="0" smtClean="0">
              <a:ea typeface="ＭＳ Ｐゴシック" charset="-128"/>
            </a:endParaRPr>
          </a:p>
          <a:p>
            <a:pPr lvl="1">
              <a:spcBef>
                <a:spcPts val="500"/>
              </a:spcBef>
            </a:pPr>
            <a:endParaRPr lang="en-US" sz="2400" dirty="0" smtClean="0">
              <a:ea typeface="ＭＳ Ｐゴシック" charset="-128"/>
            </a:endParaRP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endParaRPr lang="en-US" sz="2800" dirty="0" smtClean="0">
              <a:ea typeface="ＭＳ Ｐゴシック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00800" y="4114800"/>
            <a:ext cx="2133600" cy="838200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Called Method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7467600" y="3657600"/>
            <a:ext cx="609600" cy="533400"/>
          </a:xfrm>
          <a:prstGeom prst="flowChartMagneticDisk">
            <a:avLst/>
          </a:prstGeom>
          <a:solidFill>
            <a:schemeClr val="accent4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7467600" y="2514600"/>
            <a:ext cx="685800" cy="1066800"/>
          </a:xfrm>
          <a:prstGeom prst="downArrow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324600" y="1752600"/>
            <a:ext cx="2133600" cy="838200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Calling Method</a:t>
            </a:r>
          </a:p>
        </p:txBody>
      </p:sp>
      <p:sp>
        <p:nvSpPr>
          <p:cNvPr id="21518" name="TextBox 15"/>
          <p:cNvSpPr txBox="1">
            <a:spLocks noChangeArrowheads="1"/>
          </p:cNvSpPr>
          <p:nvPr/>
        </p:nvSpPr>
        <p:spPr bwMode="auto">
          <a:xfrm>
            <a:off x="5486400" y="2714625"/>
            <a:ext cx="2000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dirty="0">
                <a:solidFill>
                  <a:srgbClr val="0033CC"/>
                </a:solidFill>
                <a:cs typeface="Arial" pitchFamily="34" charset="0"/>
              </a:rPr>
              <a:t>Argument value</a:t>
            </a:r>
          </a:p>
        </p:txBody>
      </p:sp>
      <p:sp>
        <p:nvSpPr>
          <p:cNvPr id="21519" name="TextBox 16"/>
          <p:cNvSpPr txBox="1">
            <a:spLocks noChangeArrowheads="1"/>
          </p:cNvSpPr>
          <p:nvPr/>
        </p:nvSpPr>
        <p:spPr bwMode="auto">
          <a:xfrm>
            <a:off x="4641850" y="358140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>
                <a:solidFill>
                  <a:srgbClr val="00B050"/>
                </a:solidFill>
                <a:cs typeface="Arial" pitchFamily="34" charset="0"/>
              </a:rPr>
              <a:t>Parameter variable</a:t>
            </a:r>
          </a:p>
        </p:txBody>
      </p:sp>
    </p:spTree>
    <p:extLst>
      <p:ext uri="{BB962C8B-B14F-4D97-AF65-F5344CB8AC3E}">
        <p14:creationId xmlns:p14="http://schemas.microsoft.com/office/powerpoint/2010/main" val="2587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Parameter Passing Steps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" y="1066800"/>
            <a:ext cx="5943600" cy="1600200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/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public static void 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main(String[] args)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double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 result1 =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cubeVolume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(2);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  . . .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}</a:t>
            </a:r>
            <a:endParaRPr lang="en-US" sz="2000" b="1" kern="0" dirty="0">
              <a:solidFill>
                <a:srgbClr val="333333"/>
              </a:solidFill>
              <a:latin typeface="Consolas" pitchFamily="49" charset="0"/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3733800"/>
            <a:ext cx="8001000" cy="1600200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/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public static double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cubeVolume(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double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sideLength)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double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volume = sideLength * sideLength * sideLength;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return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volume;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}</a:t>
            </a:r>
            <a:endParaRPr lang="en-US" sz="2000" b="1" kern="0" dirty="0">
              <a:latin typeface="Consolas" pitchFamily="49" charset="0"/>
              <a:ea typeface="ＭＳ Ｐゴシック" pitchFamily="34" charset="-128"/>
            </a:endParaRP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52600"/>
            <a:ext cx="29337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876800"/>
            <a:ext cx="32861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876800"/>
            <a:ext cx="33242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876800"/>
            <a:ext cx="33242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52600"/>
            <a:ext cx="29718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66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ea typeface="ＭＳ Ｐゴシック" charset="-128"/>
              </a:rPr>
              <a:t>Return Values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3048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smtClean="0">
                <a:ea typeface="ＭＳ Ｐゴシック" charset="-128"/>
              </a:rPr>
              <a:t>Methods can (optionally) return one value</a:t>
            </a:r>
          </a:p>
          <a:p>
            <a:pPr lvl="1">
              <a:spcBef>
                <a:spcPts val="300"/>
              </a:spcBef>
            </a:pPr>
            <a:r>
              <a:rPr lang="en-US" sz="2400" smtClean="0">
                <a:ea typeface="ＭＳ Ｐゴシック" charset="-128"/>
              </a:rPr>
              <a:t>Declare a </a:t>
            </a:r>
            <a:r>
              <a:rPr lang="en-US" sz="2400" smtClean="0">
                <a:solidFill>
                  <a:srgbClr val="0033CC"/>
                </a:solidFill>
                <a:ea typeface="ＭＳ Ｐゴシック" charset="-128"/>
              </a:rPr>
              <a:t>return type </a:t>
            </a:r>
            <a:r>
              <a:rPr lang="en-US" sz="2400" smtClean="0">
                <a:ea typeface="ＭＳ Ｐゴシック" charset="-128"/>
              </a:rPr>
              <a:t>in the method declaration</a:t>
            </a:r>
          </a:p>
          <a:p>
            <a:pPr lvl="1">
              <a:spcBef>
                <a:spcPts val="300"/>
              </a:spcBef>
            </a:pPr>
            <a:r>
              <a:rPr lang="en-US" sz="2400" smtClean="0">
                <a:ea typeface="ＭＳ Ｐゴシック" charset="-128"/>
              </a:rPr>
              <a:t>Add a </a:t>
            </a:r>
            <a:r>
              <a:rPr lang="en-US" sz="2400" smtClean="0">
                <a:solidFill>
                  <a:srgbClr val="00B050"/>
                </a:solidFill>
                <a:ea typeface="ＭＳ Ｐゴシック" charset="-128"/>
              </a:rPr>
              <a:t>return statement </a:t>
            </a:r>
            <a:r>
              <a:rPr lang="en-US" sz="2400" smtClean="0">
                <a:ea typeface="ＭＳ Ｐゴシック" charset="-128"/>
              </a:rPr>
              <a:t>that returns a value</a:t>
            </a:r>
          </a:p>
          <a:p>
            <a:pPr lvl="2">
              <a:spcBef>
                <a:spcPts val="300"/>
              </a:spcBef>
            </a:pPr>
            <a:r>
              <a:rPr lang="en-US" sz="2000" smtClean="0">
                <a:ea typeface="ＭＳ Ｐゴシック" charset="-128"/>
              </a:rPr>
              <a:t>A </a:t>
            </a:r>
            <a:r>
              <a:rPr lang="en-US" sz="2000" smtClean="0">
                <a:solidFill>
                  <a:srgbClr val="00B050"/>
                </a:solidFill>
                <a:ea typeface="ＭＳ Ｐゴシック" charset="-128"/>
              </a:rPr>
              <a:t>return statement </a:t>
            </a:r>
            <a:r>
              <a:rPr lang="en-US" sz="2000" smtClean="0">
                <a:ea typeface="ＭＳ Ｐゴシック" charset="-128"/>
              </a:rPr>
              <a:t>does two things:</a:t>
            </a:r>
          </a:p>
          <a:p>
            <a:pPr marL="1828800" lvl="3" indent="-457200">
              <a:spcBef>
                <a:spcPts val="300"/>
              </a:spcBef>
              <a:buFontTx/>
              <a:buAutoNum type="arabicParenR"/>
            </a:pPr>
            <a:r>
              <a:rPr lang="en-US" sz="1800" smtClean="0">
                <a:ea typeface="ＭＳ Ｐゴシック" charset="-128"/>
              </a:rPr>
              <a:t>Immediately terminates the method</a:t>
            </a:r>
          </a:p>
          <a:p>
            <a:pPr marL="1828800" lvl="3" indent="-457200">
              <a:spcBef>
                <a:spcPts val="300"/>
              </a:spcBef>
              <a:buFontTx/>
              <a:buAutoNum type="arabicParenR"/>
            </a:pPr>
            <a:r>
              <a:rPr lang="en-US" sz="1800" smtClean="0">
                <a:ea typeface="ＭＳ Ｐゴシック" charset="-128"/>
              </a:rPr>
              <a:t>Passes the return value back to the calling method</a:t>
            </a:r>
          </a:p>
        </p:txBody>
      </p:sp>
      <p:sp>
        <p:nvSpPr>
          <p:cNvPr id="8" name="Left Brace 7"/>
          <p:cNvSpPr/>
          <p:nvPr/>
        </p:nvSpPr>
        <p:spPr>
          <a:xfrm rot="5400000">
            <a:off x="2676525" y="3562350"/>
            <a:ext cx="361950" cy="8382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581" name="TextBox 10"/>
          <p:cNvSpPr txBox="1">
            <a:spLocks noChangeArrowheads="1"/>
          </p:cNvSpPr>
          <p:nvPr/>
        </p:nvSpPr>
        <p:spPr bwMode="auto">
          <a:xfrm>
            <a:off x="2209800" y="3400425"/>
            <a:ext cx="1508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>
                <a:solidFill>
                  <a:srgbClr val="0033CC"/>
                </a:solidFill>
                <a:cs typeface="Arial" pitchFamily="34" charset="0"/>
              </a:rPr>
              <a:t>return type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4086225"/>
            <a:ext cx="7543800" cy="1447800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/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public static </a:t>
            </a:r>
            <a:r>
              <a:rPr lang="en-US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double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</a:t>
            </a:r>
            <a:r>
              <a:rPr lang="en-US" kern="0" dirty="0" err="1">
                <a:latin typeface="Consolas" pitchFamily="49" charset="0"/>
                <a:ea typeface="ＭＳ Ｐゴシック" pitchFamily="34" charset="-128"/>
              </a:rPr>
              <a:t>cubeVolume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(double </a:t>
            </a:r>
            <a:r>
              <a:rPr lang="en-US" kern="0" dirty="0" err="1">
                <a:latin typeface="Consolas" pitchFamily="49" charset="0"/>
                <a:ea typeface="ＭＳ Ｐゴシック" pitchFamily="34" charset="-128"/>
              </a:rPr>
              <a:t>sideLength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double volume = </a:t>
            </a:r>
            <a:r>
              <a:rPr lang="en-US" kern="0" dirty="0" err="1">
                <a:latin typeface="Consolas" pitchFamily="49" charset="0"/>
                <a:ea typeface="ＭＳ Ｐゴシック" pitchFamily="34" charset="-128"/>
              </a:rPr>
              <a:t>sideLength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* </a:t>
            </a:r>
            <a:r>
              <a:rPr lang="en-US" kern="0" dirty="0" err="1">
                <a:latin typeface="Consolas" pitchFamily="49" charset="0"/>
                <a:ea typeface="ＭＳ Ｐゴシック" pitchFamily="34" charset="-128"/>
              </a:rPr>
              <a:t>sideLength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* </a:t>
            </a:r>
            <a:r>
              <a:rPr lang="en-US" kern="0" dirty="0" err="1">
                <a:latin typeface="Consolas" pitchFamily="49" charset="0"/>
                <a:ea typeface="ＭＳ Ｐゴシック" pitchFamily="34" charset="-128"/>
              </a:rPr>
              <a:t>sideLength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  </a:t>
            </a:r>
            <a:r>
              <a:rPr lang="en-US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return</a:t>
            </a:r>
            <a:r>
              <a:rPr lang="en-US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 volume;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}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1571625" y="4648200"/>
            <a:ext cx="361950" cy="1524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584" name="TextBox 10"/>
          <p:cNvSpPr txBox="1">
            <a:spLocks noChangeArrowheads="1"/>
          </p:cNvSpPr>
          <p:nvPr/>
        </p:nvSpPr>
        <p:spPr bwMode="auto">
          <a:xfrm>
            <a:off x="876300" y="5595938"/>
            <a:ext cx="2087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>
                <a:solidFill>
                  <a:srgbClr val="00B050"/>
                </a:solidFill>
                <a:cs typeface="Arial" pitchFamily="34" charset="0"/>
              </a:rPr>
              <a:t>return statement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429000" y="5586474"/>
            <a:ext cx="4876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4350" indent="-45720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kern="0" dirty="0">
                <a:latin typeface="+mn-lt"/>
                <a:ea typeface="ＭＳ Ｐゴシック" pitchFamily="34" charset="-128"/>
              </a:rPr>
              <a:t>The return value may be a value, a variable or a calculation</a:t>
            </a:r>
          </a:p>
          <a:p>
            <a:pPr marL="971550" lvl="1" indent="-45720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kern="0" dirty="0">
                <a:latin typeface="+mn-lt"/>
                <a:ea typeface="ＭＳ Ｐゴシック" pitchFamily="34" charset="-128"/>
              </a:rPr>
              <a:t>Type must match return type</a:t>
            </a:r>
          </a:p>
          <a:p>
            <a:pPr marL="1371600" lvl="2" indent="-457200" eaLnBrk="0" hangingPunct="0">
              <a:spcBef>
                <a:spcPct val="20000"/>
              </a:spcBef>
              <a:buFontTx/>
              <a:buAutoNum type="arabicParenR"/>
              <a:defRPr/>
            </a:pPr>
            <a:endParaRPr lang="en-US" kern="0" dirty="0">
              <a:latin typeface="+mn-lt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28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35941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z="3600" dirty="0" smtClean="0">
                <a:ea typeface="ＭＳ Ｐゴシック" charset="-128"/>
              </a:rPr>
              <a:t>Multiple </a:t>
            </a:r>
            <a:r>
              <a:rPr lang="en-US" sz="3600" dirty="0" smtClean="0">
                <a:latin typeface="Consolas" pitchFamily="49" charset="0"/>
                <a:ea typeface="ＭＳ Ｐゴシック" charset="-128"/>
                <a:cs typeface="Consolas" pitchFamily="49" charset="0"/>
              </a:rPr>
              <a:t>return</a:t>
            </a:r>
            <a:r>
              <a:rPr lang="en-US" sz="3600" dirty="0" smtClean="0">
                <a:ea typeface="ＭＳ Ｐゴシック" charset="-128"/>
              </a:rPr>
              <a:t> Statements</a:t>
            </a: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2133600"/>
          </a:xfrm>
        </p:spPr>
        <p:txBody>
          <a:bodyPr/>
          <a:lstStyle/>
          <a:p>
            <a:r>
              <a:rPr lang="en-US" sz="2800" dirty="0" smtClean="0">
                <a:ea typeface="ＭＳ Ｐゴシック" charset="-128"/>
              </a:rPr>
              <a:t>A method can use multiple </a:t>
            </a:r>
            <a:r>
              <a:rPr lang="en-US" sz="2800" dirty="0" smtClean="0">
                <a:solidFill>
                  <a:srgbClr val="C00000"/>
                </a:solidFill>
                <a:latin typeface="Consolas" pitchFamily="49" charset="0"/>
                <a:ea typeface="ＭＳ Ｐゴシック" charset="-128"/>
                <a:cs typeface="Consolas" pitchFamily="49" charset="0"/>
              </a:rPr>
              <a:t>return</a:t>
            </a:r>
            <a:r>
              <a:rPr lang="en-US" sz="2800" dirty="0" smtClean="0">
                <a:ea typeface="ＭＳ Ｐゴシック" charset="-128"/>
              </a:rPr>
              <a:t> statements</a:t>
            </a:r>
          </a:p>
          <a:p>
            <a:pPr lvl="1"/>
            <a:r>
              <a:rPr lang="en-US" sz="2400" dirty="0" smtClean="0">
                <a:ea typeface="ＭＳ Ｐゴシック" charset="-128"/>
              </a:rPr>
              <a:t>But every branch must have a 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ea typeface="ＭＳ Ｐゴシック" charset="-128"/>
                <a:cs typeface="Consolas" pitchFamily="49" charset="0"/>
              </a:rPr>
              <a:t>return</a:t>
            </a:r>
            <a:r>
              <a:rPr lang="en-US" sz="2400" dirty="0" smtClean="0">
                <a:ea typeface="ＭＳ Ｐゴシック" charset="-128"/>
              </a:rPr>
              <a:t> statement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362200" y="3429000"/>
            <a:ext cx="6629400" cy="2362200"/>
          </a:xfrm>
          <a:prstGeom prst="rect">
            <a:avLst/>
          </a:prstGeom>
          <a:noFill/>
          <a:ln>
            <a:solidFill>
              <a:srgbClr val="002060"/>
            </a:solidFill>
          </a:ln>
          <a:effectLst/>
          <a:extLst/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public static double cubeVolume(double sideLength)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if (sideLength &lt; 0)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{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  </a:t>
            </a:r>
            <a:r>
              <a:rPr lang="en-US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return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0;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</a:t>
            </a:r>
            <a:r>
              <a:rPr lang="en-US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return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sideLength * sideLength * sideLength;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}</a:t>
            </a:r>
            <a:endParaRPr lang="en-US" kern="0" dirty="0">
              <a:solidFill>
                <a:srgbClr val="333333"/>
              </a:solidFill>
              <a:latin typeface="Consolas" pitchFamily="49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876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ea typeface="ＭＳ Ｐゴシック" charset="-128"/>
              </a:rPr>
              <a:t>Common Error </a:t>
            </a:r>
          </a:p>
        </p:txBody>
      </p:sp>
      <p:sp>
        <p:nvSpPr>
          <p:cNvPr id="26628" name="Content Placeholder 9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2667000"/>
          </a:xfrm>
        </p:spPr>
        <p:txBody>
          <a:bodyPr/>
          <a:lstStyle/>
          <a:p>
            <a:r>
              <a:rPr lang="en-US" sz="2800" dirty="0" smtClean="0">
                <a:ea typeface="ＭＳ Ｐゴシック" charset="-128"/>
              </a:rPr>
              <a:t>Missing </a:t>
            </a:r>
            <a:r>
              <a:rPr lang="en-US" sz="2800" dirty="0" smtClean="0">
                <a:latin typeface="Consolas" pitchFamily="49" charset="0"/>
                <a:ea typeface="ＭＳ Ｐゴシック" charset="-128"/>
                <a:cs typeface="Consolas" pitchFamily="49" charset="0"/>
              </a:rPr>
              <a:t>return</a:t>
            </a:r>
            <a:r>
              <a:rPr lang="en-US" sz="2800" dirty="0" smtClean="0">
                <a:ea typeface="ＭＳ Ｐゴシック" charset="-128"/>
              </a:rPr>
              <a:t> Statement</a:t>
            </a:r>
            <a:endParaRPr lang="en-US" sz="2400" dirty="0" smtClean="0">
              <a:ea typeface="ＭＳ Ｐゴシック" charset="-128"/>
            </a:endParaRPr>
          </a:p>
          <a:p>
            <a:pPr lvl="1"/>
            <a:r>
              <a:rPr lang="en-US" sz="2400" dirty="0" smtClean="0">
                <a:ea typeface="ＭＳ Ｐゴシック" charset="-128"/>
              </a:rPr>
              <a:t>Make sure all conditions are handled</a:t>
            </a:r>
          </a:p>
          <a:p>
            <a:pPr lvl="1"/>
            <a:r>
              <a:rPr lang="en-US" sz="2400" dirty="0" smtClean="0">
                <a:ea typeface="ＭＳ Ｐゴシック" charset="-128"/>
              </a:rPr>
              <a:t>In this case,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charset="-128"/>
                <a:cs typeface="Consolas" pitchFamily="49" charset="0"/>
              </a:rPr>
              <a:t>x</a:t>
            </a:r>
            <a:r>
              <a:rPr lang="en-US" sz="2400" dirty="0" smtClean="0">
                <a:ea typeface="ＭＳ Ｐゴシック" charset="-128"/>
              </a:rPr>
              <a:t> could be equal to 0</a:t>
            </a:r>
          </a:p>
          <a:p>
            <a:pPr lvl="2"/>
            <a:r>
              <a:rPr lang="en-US" dirty="0" smtClean="0">
                <a:ea typeface="ＭＳ Ｐゴシック" charset="-128"/>
              </a:rPr>
              <a:t>No </a:t>
            </a:r>
            <a:r>
              <a:rPr lang="en-US" dirty="0" smtClean="0">
                <a:latin typeface="Consolas" pitchFamily="49" charset="0"/>
                <a:ea typeface="ＭＳ Ｐゴシック" charset="-128"/>
                <a:cs typeface="Consolas" pitchFamily="49" charset="0"/>
              </a:rPr>
              <a:t>return</a:t>
            </a:r>
            <a:r>
              <a:rPr lang="en-US" dirty="0" smtClean="0">
                <a:ea typeface="ＭＳ Ｐゴシック" charset="-128"/>
              </a:rPr>
              <a:t> statement for this condition</a:t>
            </a:r>
          </a:p>
          <a:p>
            <a:pPr lvl="2"/>
            <a:r>
              <a:rPr lang="en-US" dirty="0" smtClean="0">
                <a:ea typeface="ＭＳ Ｐゴシック" charset="-128"/>
              </a:rPr>
              <a:t>The compiler will complain if any branch has no </a:t>
            </a:r>
            <a:r>
              <a:rPr lang="en-US" dirty="0" smtClean="0">
                <a:latin typeface="Consolas" pitchFamily="49" charset="0"/>
                <a:ea typeface="ＭＳ Ｐゴシック" charset="-128"/>
                <a:cs typeface="Consolas" pitchFamily="49" charset="0"/>
              </a:rPr>
              <a:t>return</a:t>
            </a:r>
            <a:r>
              <a:rPr lang="en-US" dirty="0" smtClean="0">
                <a:ea typeface="ＭＳ Ｐゴシック" charset="-128"/>
              </a:rPr>
              <a:t> statement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914400" y="4114800"/>
            <a:ext cx="6477000" cy="1905000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/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public static int sign(double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x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if (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x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&lt; 0) { </a:t>
            </a:r>
            <a:r>
              <a:rPr lang="en-US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return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-1;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if (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x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&gt; 0) { </a:t>
            </a:r>
            <a:r>
              <a:rPr lang="en-US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return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1;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// Error: missing return value if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x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equals 0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}</a:t>
            </a:r>
            <a:endParaRPr lang="en-US" b="1" kern="0" dirty="0">
              <a:latin typeface="Consolas" pitchFamily="49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326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Implementing a Method: Steps</a:t>
            </a:r>
          </a:p>
        </p:txBody>
      </p:sp>
      <p:sp>
        <p:nvSpPr>
          <p:cNvPr id="27651" name="Content Placeholder 7"/>
          <p:cNvSpPr>
            <a:spLocks noGrp="1"/>
          </p:cNvSpPr>
          <p:nvPr>
            <p:ph idx="1"/>
          </p:nvPr>
        </p:nvSpPr>
        <p:spPr>
          <a:xfrm>
            <a:off x="304800" y="1028700"/>
            <a:ext cx="8458200" cy="5105400"/>
          </a:xfrm>
        </p:spPr>
        <p:txBody>
          <a:bodyPr/>
          <a:lstStyle/>
          <a:p>
            <a:pPr marL="571500" indent="-457200">
              <a:spcBef>
                <a:spcPts val="300"/>
              </a:spcBef>
              <a:buSzPct val="100000"/>
              <a:buFont typeface="Wingdings" pitchFamily="2" charset="2"/>
              <a:buAutoNum type="arabicParenR"/>
            </a:pPr>
            <a:r>
              <a:rPr lang="en-US" sz="2600" dirty="0" smtClean="0">
                <a:ea typeface="ＭＳ Ｐゴシック" charset="-128"/>
              </a:rPr>
              <a:t>Describe what the method should do.</a:t>
            </a:r>
          </a:p>
          <a:p>
            <a:pPr marL="571500" indent="-457200">
              <a:spcBef>
                <a:spcPts val="300"/>
              </a:spcBef>
              <a:buSzPct val="100000"/>
              <a:buFont typeface="Wingdings" pitchFamily="2" charset="2"/>
              <a:buAutoNum type="arabicParenR"/>
            </a:pPr>
            <a:r>
              <a:rPr lang="en-US" sz="2600" dirty="0" smtClean="0">
                <a:ea typeface="ＭＳ Ｐゴシック" charset="-128"/>
              </a:rPr>
              <a:t>Determine the method</a:t>
            </a:r>
            <a:r>
              <a:rPr lang="ja-JP" altLang="en-US" sz="2600" dirty="0" smtClean="0">
                <a:ea typeface="ＭＳ Ｐゴシック" charset="-128"/>
              </a:rPr>
              <a:t>’</a:t>
            </a:r>
            <a:r>
              <a:rPr lang="en-US" altLang="ja-JP" sz="2600" dirty="0" smtClean="0">
                <a:ea typeface="ＭＳ Ｐゴシック" charset="-128"/>
              </a:rPr>
              <a:t>s </a:t>
            </a:r>
            <a:r>
              <a:rPr lang="ja-JP" altLang="en-US" sz="2600" dirty="0" smtClean="0">
                <a:ea typeface="ＭＳ Ｐゴシック" charset="-128"/>
              </a:rPr>
              <a:t>“</a:t>
            </a:r>
            <a:r>
              <a:rPr lang="en-US" altLang="ja-JP" sz="2600" dirty="0" smtClean="0">
                <a:ea typeface="ＭＳ Ｐゴシック" charset="-128"/>
              </a:rPr>
              <a:t>inputs</a:t>
            </a:r>
            <a:r>
              <a:rPr lang="ja-JP" altLang="en-US" sz="2600" dirty="0" smtClean="0">
                <a:ea typeface="ＭＳ Ｐゴシック" charset="-128"/>
              </a:rPr>
              <a:t>”</a:t>
            </a:r>
            <a:r>
              <a:rPr lang="en-US" altLang="ja-JP" sz="2600" dirty="0" smtClean="0">
                <a:ea typeface="ＭＳ Ｐゴシック" charset="-128"/>
              </a:rPr>
              <a:t>.</a:t>
            </a:r>
          </a:p>
          <a:p>
            <a:pPr marL="571500" indent="-457200">
              <a:spcBef>
                <a:spcPts val="300"/>
              </a:spcBef>
              <a:buSzPct val="100000"/>
              <a:buFont typeface="Wingdings" pitchFamily="2" charset="2"/>
              <a:buAutoNum type="arabicParenR"/>
            </a:pPr>
            <a:r>
              <a:rPr lang="en-US" sz="2600" dirty="0" smtClean="0">
                <a:ea typeface="ＭＳ Ｐゴシック" charset="-128"/>
              </a:rPr>
              <a:t>Determine the types of parameter values and the return value.</a:t>
            </a:r>
          </a:p>
          <a:p>
            <a:pPr marL="571500" indent="-457200">
              <a:spcBef>
                <a:spcPts val="300"/>
              </a:spcBef>
              <a:buSzPct val="100000"/>
              <a:buFont typeface="Wingdings" pitchFamily="2" charset="2"/>
              <a:buAutoNum type="arabicParenR"/>
            </a:pPr>
            <a:r>
              <a:rPr lang="en-US" sz="2600" dirty="0" smtClean="0">
                <a:ea typeface="ＭＳ Ｐゴシック" charset="-128"/>
              </a:rPr>
              <a:t>Write </a:t>
            </a:r>
            <a:r>
              <a:rPr lang="en-US" sz="2400" dirty="0" smtClean="0">
                <a:latin typeface="Comic Sans MS" pitchFamily="66" charset="0"/>
                <a:ea typeface="ＭＳ Ｐゴシック" charset="-128"/>
              </a:rPr>
              <a:t>Algorithm </a:t>
            </a:r>
            <a:r>
              <a:rPr lang="en-US" sz="2600" dirty="0" smtClean="0">
                <a:ea typeface="ＭＳ Ｐゴシック" charset="-128"/>
              </a:rPr>
              <a:t>for obtaining the desired result.</a:t>
            </a:r>
          </a:p>
          <a:p>
            <a:pPr marL="571500" indent="-457200">
              <a:spcBef>
                <a:spcPts val="300"/>
              </a:spcBef>
              <a:buSzPct val="100000"/>
              <a:buFont typeface="Wingdings" pitchFamily="2" charset="2"/>
              <a:buAutoNum type="arabicParenR"/>
            </a:pPr>
            <a:r>
              <a:rPr lang="en-US" sz="2600" dirty="0" smtClean="0">
                <a:ea typeface="ＭＳ Ｐゴシック" charset="-128"/>
              </a:rPr>
              <a:t>Implement the method body.</a:t>
            </a:r>
          </a:p>
          <a:p>
            <a:pPr marL="571500" indent="-457200">
              <a:spcBef>
                <a:spcPts val="300"/>
              </a:spcBef>
              <a:buSzPct val="100000"/>
              <a:buFont typeface="Wingdings" pitchFamily="2" charset="2"/>
              <a:buAutoNum type="arabicParenR"/>
            </a:pPr>
            <a:endParaRPr lang="en-US" sz="2600" dirty="0" smtClean="0">
              <a:ea typeface="ＭＳ Ｐゴシック" charset="-128"/>
            </a:endParaRPr>
          </a:p>
          <a:p>
            <a:pPr marL="571500" indent="-457200">
              <a:spcBef>
                <a:spcPts val="300"/>
              </a:spcBef>
              <a:buSzPct val="100000"/>
              <a:buFont typeface="Wingdings" pitchFamily="2" charset="2"/>
              <a:buAutoNum type="arabicParenR"/>
            </a:pPr>
            <a:endParaRPr lang="en-US" sz="2600" dirty="0" smtClean="0">
              <a:ea typeface="ＭＳ Ｐゴシック" charset="-128"/>
            </a:endParaRPr>
          </a:p>
          <a:p>
            <a:pPr marL="571500" indent="-457200">
              <a:spcBef>
                <a:spcPts val="300"/>
              </a:spcBef>
              <a:buSzPct val="100000"/>
              <a:buFont typeface="Wingdings" pitchFamily="2" charset="2"/>
              <a:buAutoNum type="arabicParenR"/>
            </a:pPr>
            <a:endParaRPr lang="en-US" sz="2600" dirty="0" smtClean="0">
              <a:ea typeface="ＭＳ Ｐゴシック" charset="-128"/>
            </a:endParaRPr>
          </a:p>
          <a:p>
            <a:pPr marL="571500" indent="-457200">
              <a:spcBef>
                <a:spcPts val="300"/>
              </a:spcBef>
              <a:buSzPct val="100000"/>
              <a:buFont typeface="Wingdings" pitchFamily="2" charset="2"/>
              <a:buAutoNum type="arabicParenR"/>
            </a:pPr>
            <a:endParaRPr lang="en-US" sz="2600" dirty="0" smtClean="0">
              <a:ea typeface="ＭＳ Ｐゴシック" charset="-128"/>
            </a:endParaRPr>
          </a:p>
          <a:p>
            <a:pPr marL="571500" indent="-457200">
              <a:spcBef>
                <a:spcPts val="300"/>
              </a:spcBef>
              <a:buSzPct val="100000"/>
              <a:buFont typeface="Wingdings" pitchFamily="2" charset="2"/>
              <a:buAutoNum type="arabicParenR"/>
            </a:pPr>
            <a:r>
              <a:rPr lang="en-US" sz="2600" dirty="0" smtClean="0">
                <a:ea typeface="ＭＳ Ｐゴシック" charset="-128"/>
              </a:rPr>
              <a:t>Test your method.</a:t>
            </a:r>
          </a:p>
          <a:p>
            <a:pPr marL="971550" lvl="1" indent="-457200">
              <a:spcBef>
                <a:spcPts val="300"/>
              </a:spcBef>
            </a:pPr>
            <a:r>
              <a:rPr lang="en-US" sz="2200" dirty="0" smtClean="0">
                <a:ea typeface="ＭＳ Ｐゴシック" charset="-128"/>
              </a:rPr>
              <a:t>Design test cases and code</a:t>
            </a:r>
          </a:p>
          <a:p>
            <a:pPr marL="571500" indent="-457200">
              <a:spcBef>
                <a:spcPts val="300"/>
              </a:spcBef>
              <a:buFont typeface="Wingdings" pitchFamily="2" charset="2"/>
              <a:buNone/>
            </a:pPr>
            <a:endParaRPr lang="en-US" sz="2600" dirty="0" smtClean="0">
              <a:ea typeface="ＭＳ Ｐゴシック" charset="-128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066800" y="3733800"/>
            <a:ext cx="6553200" cy="1676400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/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public static double pyramidVolume(double height, double baseLength)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double baseArea = baseLength * baseLength;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return height * baseArea / 3;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}</a:t>
            </a:r>
            <a:endParaRPr lang="en-US" b="1" kern="0" dirty="0">
              <a:latin typeface="Consolas" pitchFamily="49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902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Why does the </a:t>
            </a:r>
            <a:r>
              <a:rPr lang="en-US" sz="3200" dirty="0" smtClean="0"/>
              <a:t>code on the next slide </a:t>
            </a:r>
            <a:r>
              <a:rPr lang="en-US" sz="3200" dirty="0"/>
              <a:t>contain a compile-time error? </a:t>
            </a:r>
          </a:p>
          <a:p>
            <a:endParaRPr lang="en-US" sz="3200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4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</a:rPr>
              <a:t>What is a method?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method is a sequence of instruction with a new name.</a:t>
            </a:r>
          </a:p>
          <a:p>
            <a:pPr lvl="1"/>
            <a:r>
              <a:rPr lang="en-US" dirty="0">
                <a:ea typeface="ＭＳ Ｐゴシック" charset="-128"/>
              </a:rPr>
              <a:t>You call a method in order to execute its instructions</a:t>
            </a:r>
            <a:endParaRPr lang="en-US" dirty="0">
              <a:solidFill>
                <a:srgbClr val="C00000"/>
              </a:solidFill>
              <a:latin typeface="Consolas" pitchFamily="49" charset="0"/>
              <a:ea typeface="ＭＳ Ｐゴシック" charset="-128"/>
            </a:endParaRPr>
          </a:p>
          <a:p>
            <a:pPr>
              <a:buClr>
                <a:srgbClr val="835E01"/>
              </a:buClr>
              <a:buSzPct val="60000"/>
              <a:buNone/>
              <a:defRPr/>
            </a:pPr>
            <a:r>
              <a:rPr lang="en-US" sz="16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public </a:t>
            </a:r>
            <a:r>
              <a:rPr lang="en-US" sz="160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static void main(String[] </a:t>
            </a:r>
            <a:r>
              <a:rPr lang="en-US" sz="1600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args</a:t>
            </a:r>
            <a:r>
              <a:rPr lang="en-US" sz="160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</a:t>
            </a:r>
          </a:p>
          <a:p>
            <a:pPr>
              <a:buClr>
                <a:srgbClr val="835E01"/>
              </a:buClr>
              <a:buSzPct val="60000"/>
              <a:buNone/>
              <a:defRPr/>
            </a:pPr>
            <a:r>
              <a:rPr lang="en-US" sz="16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{</a:t>
            </a:r>
            <a:endParaRPr lang="en-US" sz="16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Clr>
                <a:srgbClr val="835E01"/>
              </a:buClr>
              <a:buSzPct val="60000"/>
              <a:buNone/>
              <a:defRPr/>
            </a:pPr>
            <a:r>
              <a:rPr lang="en-US" sz="160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 </a:t>
            </a:r>
            <a:r>
              <a:rPr lang="en-US" sz="160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double result = </a:t>
            </a:r>
            <a:r>
              <a:rPr lang="en-US" sz="1600" dirty="0" err="1">
                <a:solidFill>
                  <a:srgbClr val="0033CC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Math.pow</a:t>
            </a:r>
            <a:r>
              <a:rPr lang="en-US" sz="160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(2, 3);</a:t>
            </a:r>
          </a:p>
          <a:p>
            <a:pPr>
              <a:buClr>
                <a:srgbClr val="835E01"/>
              </a:buClr>
              <a:buSzPct val="60000"/>
              <a:buNone/>
              <a:defRPr/>
            </a:pPr>
            <a:r>
              <a:rPr lang="en-US" sz="160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 </a:t>
            </a:r>
            <a:r>
              <a:rPr lang="en-US" sz="160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. . .</a:t>
            </a:r>
          </a:p>
          <a:p>
            <a:pPr>
              <a:buClr>
                <a:srgbClr val="835E01"/>
              </a:buClr>
              <a:buSzPct val="60000"/>
              <a:buNone/>
              <a:defRPr/>
            </a:pPr>
            <a:r>
              <a:rPr lang="en-US" sz="16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}</a:t>
            </a:r>
            <a:endParaRPr lang="en-US" dirty="0" smtClean="0"/>
          </a:p>
          <a:p>
            <a:r>
              <a:rPr lang="en-US" dirty="0" smtClean="0"/>
              <a:t>A method packages a computation consisting of multiple steps that can be easily understood and reused.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24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992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public class Area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2;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3;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("x:  " + x + " y:  " + y + " Sum:  " +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  sum(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/**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Computes the sum of two arguments.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@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an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operand to be added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@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another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operand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@return the sum of a and b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*/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public static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return a + b;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("Finished adding...");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32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Write a method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static String repeat(String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2800" dirty="0" smtClean="0"/>
              <a:t>that returns the string </a:t>
            </a:r>
            <a:r>
              <a:rPr lang="en-US" sz="2800" dirty="0" err="1" smtClean="0"/>
              <a:t>str</a:t>
            </a:r>
            <a:r>
              <a:rPr lang="en-US" sz="2800" dirty="0" smtClean="0"/>
              <a:t> repeated n times. For example. Repeat(“ho”, 3) returns “</a:t>
            </a:r>
            <a:r>
              <a:rPr lang="en-US" sz="2800" dirty="0" err="1" smtClean="0"/>
              <a:t>hohoho</a:t>
            </a:r>
            <a:r>
              <a:rPr lang="en-US" sz="2800" dirty="0" smtClean="0"/>
              <a:t>”.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814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a method called </a:t>
            </a:r>
            <a:r>
              <a:rPr lang="en-US" dirty="0" err="1"/>
              <a:t>makeRow</a:t>
            </a:r>
            <a:r>
              <a:rPr lang="en-US" dirty="0"/>
              <a:t> that is passed two arguments: an </a:t>
            </a:r>
            <a:r>
              <a:rPr lang="en-US" dirty="0" err="1"/>
              <a:t>int</a:t>
            </a:r>
            <a:r>
              <a:rPr lang="en-US" dirty="0"/>
              <a:t> n and a String s, and which returns a String containing n copies of s, concatenated in a row. For instance, if we call the method with </a:t>
            </a:r>
            <a:r>
              <a:rPr lang="en-US" dirty="0" err="1"/>
              <a:t>makeRow</a:t>
            </a:r>
            <a:r>
              <a:rPr lang="en-US" dirty="0"/>
              <a:t>(5, "*"), the method returns *****. Write a main method that uses the method to print the string *****=====*****.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2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method </a:t>
            </a:r>
          </a:p>
          <a:p>
            <a:pPr marL="344487" lvl="1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344487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countWords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344487" lvl="1" indent="0">
              <a:buNone/>
            </a:pPr>
            <a:r>
              <a:rPr lang="en-US" dirty="0"/>
              <a:t>t</a:t>
            </a:r>
            <a:r>
              <a:rPr lang="en-US" dirty="0" smtClean="0"/>
              <a:t>hat returns a count of all words in the string str. Words are separated by spaces. For example,  </a:t>
            </a:r>
            <a:endParaRPr lang="en-US" dirty="0"/>
          </a:p>
          <a:p>
            <a:pPr marL="344487" lvl="1" indent="0">
              <a:buNone/>
            </a:pPr>
            <a:r>
              <a:rPr lang="en-US" dirty="0" err="1" smtClean="0"/>
              <a:t>countWords</a:t>
            </a:r>
            <a:r>
              <a:rPr lang="en-US" dirty="0" smtClean="0"/>
              <a:t>(“Mary has a little lamb”) should return 5.</a:t>
            </a:r>
          </a:p>
          <a:p>
            <a:r>
              <a:rPr lang="en-US" dirty="0" smtClean="0"/>
              <a:t>Write a program to test the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85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Implementing Methods</a:t>
            </a:r>
          </a:p>
        </p:txBody>
      </p:sp>
      <p:sp>
        <p:nvSpPr>
          <p:cNvPr id="18436" name="Content Placeholder 6"/>
          <p:cNvSpPr>
            <a:spLocks noGrp="1"/>
          </p:cNvSpPr>
          <p:nvPr>
            <p:ph idx="1"/>
          </p:nvPr>
        </p:nvSpPr>
        <p:spPr>
          <a:xfrm>
            <a:off x="533400" y="1295400"/>
            <a:ext cx="8458200" cy="4648200"/>
          </a:xfrm>
        </p:spPr>
        <p:txBody>
          <a:bodyPr/>
          <a:lstStyle/>
          <a:p>
            <a:pPr>
              <a:spcBef>
                <a:spcPts val="200"/>
              </a:spcBef>
              <a:defRPr/>
            </a:pPr>
            <a:r>
              <a:rPr lang="en-US" sz="2800" dirty="0" smtClean="0"/>
              <a:t>A method to calculate the volume of a cube</a:t>
            </a:r>
          </a:p>
          <a:p>
            <a:pPr lvl="1">
              <a:spcBef>
                <a:spcPts val="200"/>
              </a:spcBef>
              <a:defRPr/>
            </a:pPr>
            <a:r>
              <a:rPr lang="en-US" sz="2400" dirty="0" smtClean="0"/>
              <a:t>What does it need to do its job?</a:t>
            </a:r>
          </a:p>
          <a:p>
            <a:pPr lvl="1">
              <a:spcBef>
                <a:spcPts val="200"/>
              </a:spcBef>
              <a:defRPr/>
            </a:pPr>
            <a:r>
              <a:rPr lang="en-US" sz="2400" dirty="0" smtClean="0"/>
              <a:t>What does it answer with?</a:t>
            </a:r>
          </a:p>
          <a:p>
            <a:pPr>
              <a:spcBef>
                <a:spcPts val="200"/>
              </a:spcBef>
              <a:defRPr/>
            </a:pPr>
            <a:r>
              <a:rPr lang="en-US" sz="2800" dirty="0" smtClean="0"/>
              <a:t>When writing this method:</a:t>
            </a:r>
          </a:p>
          <a:p>
            <a:pPr lvl="1">
              <a:spcBef>
                <a:spcPts val="200"/>
              </a:spcBef>
              <a:defRPr/>
            </a:pPr>
            <a:r>
              <a:rPr lang="en-US" sz="2400" dirty="0" smtClean="0"/>
              <a:t>Pick a name for the method (</a:t>
            </a:r>
            <a:r>
              <a:rPr lang="en-US" sz="2400" dirty="0" err="1" smtClean="0">
                <a:solidFill>
                  <a:srgbClr val="0033CC"/>
                </a:solidFill>
                <a:latin typeface="Consolas" pitchFamily="49" charset="0"/>
              </a:rPr>
              <a:t>cubeVolume</a:t>
            </a:r>
            <a:r>
              <a:rPr lang="en-US" sz="2400" dirty="0" smtClean="0"/>
              <a:t>).</a:t>
            </a:r>
          </a:p>
          <a:p>
            <a:pPr lvl="1">
              <a:spcBef>
                <a:spcPts val="200"/>
              </a:spcBef>
              <a:defRPr/>
            </a:pPr>
            <a:r>
              <a:rPr lang="en-US" sz="2400" dirty="0" smtClean="0"/>
              <a:t>Declare a variable for each incoming argument</a:t>
            </a:r>
          </a:p>
          <a:p>
            <a:pPr marL="457200" lvl="1" indent="0">
              <a:spcBef>
                <a:spcPts val="200"/>
              </a:spcBef>
              <a:buFont typeface="Wingdings" pitchFamily="2" charset="2"/>
              <a:buNone/>
              <a:defRPr/>
            </a:pPr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 (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</a:rPr>
              <a:t>double </a:t>
            </a:r>
            <a:r>
              <a:rPr lang="en-US" sz="2400" dirty="0" err="1" smtClean="0">
                <a:solidFill>
                  <a:srgbClr val="7030A0"/>
                </a:solidFill>
                <a:latin typeface="Consolas" pitchFamily="49" charset="0"/>
              </a:rPr>
              <a:t>sideLength</a:t>
            </a:r>
            <a:r>
              <a:rPr lang="en-US" sz="2400" dirty="0" smtClean="0">
                <a:latin typeface="Consolas" pitchFamily="49" charset="0"/>
              </a:rPr>
              <a:t>) </a:t>
            </a:r>
            <a:r>
              <a:rPr lang="en-US" sz="2400" dirty="0" smtClean="0"/>
              <a:t>(called parameter variables)</a:t>
            </a:r>
            <a:endParaRPr lang="en-US" sz="2400" dirty="0" smtClean="0">
              <a:latin typeface="Consolas" pitchFamily="49" charset="0"/>
            </a:endParaRPr>
          </a:p>
          <a:p>
            <a:pPr lvl="1">
              <a:spcBef>
                <a:spcPts val="200"/>
              </a:spcBef>
              <a:defRPr/>
            </a:pPr>
            <a:r>
              <a:rPr lang="en-US" sz="2400" dirty="0" smtClean="0"/>
              <a:t>Specify the type of the return value ( 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double</a:t>
            </a:r>
            <a:r>
              <a:rPr lang="en-US" sz="2400" dirty="0" smtClean="0"/>
              <a:t> )</a:t>
            </a:r>
          </a:p>
          <a:p>
            <a:pPr lvl="1">
              <a:spcBef>
                <a:spcPts val="200"/>
              </a:spcBef>
              <a:defRPr/>
            </a:pPr>
            <a:r>
              <a:rPr lang="en-US" sz="2400" dirty="0" smtClean="0"/>
              <a:t>Add modifiers such as </a:t>
            </a: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</a:rPr>
              <a:t>public static</a:t>
            </a:r>
            <a:r>
              <a:rPr lang="en-US" sz="2400" dirty="0"/>
              <a:t> </a:t>
            </a:r>
            <a:endParaRPr lang="en-US" sz="2400" dirty="0" smtClean="0"/>
          </a:p>
          <a:p>
            <a:pPr lvl="1">
              <a:spcBef>
                <a:spcPts val="200"/>
              </a:spcBef>
              <a:defRPr/>
            </a:pPr>
            <a:endParaRPr lang="en-US" sz="2400" dirty="0"/>
          </a:p>
          <a:p>
            <a:pPr marL="344487" lvl="1" indent="0">
              <a:spcBef>
                <a:spcPts val="200"/>
              </a:spcBef>
              <a:buNone/>
              <a:defRPr/>
            </a:pP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public static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  <a:ea typeface="ＭＳ Ｐゴシック" charset="-128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cubeVolume</a:t>
            </a:r>
            <a:r>
              <a:rPr lang="en-US" sz="2000" b="1" dirty="0">
                <a:latin typeface="Courier New" pitchFamily="49" charset="0"/>
                <a:ea typeface="ＭＳ Ｐゴシック" charset="-128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double 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sideLength</a:t>
            </a:r>
            <a:r>
              <a:rPr lang="en-US" sz="2000" b="1" dirty="0">
                <a:latin typeface="Courier New" pitchFamily="49" charset="0"/>
                <a:ea typeface="ＭＳ Ｐゴシック" charset="-128"/>
                <a:cs typeface="Courier New" pitchFamily="49" charset="0"/>
              </a:rPr>
              <a:t>)</a:t>
            </a:r>
          </a:p>
          <a:p>
            <a:pPr marL="344487" lvl="1" indent="0">
              <a:spcBef>
                <a:spcPts val="200"/>
              </a:spcBef>
              <a:buNone/>
              <a:defRPr/>
            </a:pPr>
            <a:endParaRPr lang="en-US" sz="2400" dirty="0" smtClean="0"/>
          </a:p>
          <a:p>
            <a:pPr marL="344487" lvl="1" indent="0">
              <a:buNone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900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Inside the Box</a:t>
            </a:r>
          </a:p>
        </p:txBody>
      </p:sp>
      <p:sp>
        <p:nvSpPr>
          <p:cNvPr id="16387" name="Content Placeholder 9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105400"/>
          </a:xfrm>
        </p:spPr>
        <p:txBody>
          <a:bodyPr/>
          <a:lstStyle/>
          <a:p>
            <a:r>
              <a:rPr lang="en-US" sz="2800" dirty="0" smtClean="0">
                <a:ea typeface="ＭＳ Ｐゴシック" charset="-128"/>
              </a:rPr>
              <a:t>Then write the body of the method</a:t>
            </a:r>
          </a:p>
          <a:p>
            <a:pPr lvl="1"/>
            <a:r>
              <a:rPr lang="en-US" sz="2400" dirty="0" smtClean="0">
                <a:ea typeface="ＭＳ Ｐゴシック" charset="-128"/>
              </a:rPr>
              <a:t>The body is surrounded by curly braces  </a:t>
            </a:r>
            <a:r>
              <a:rPr lang="en-US" sz="2400" dirty="0" smtClean="0">
                <a:latin typeface="Consolas" pitchFamily="49" charset="0"/>
                <a:ea typeface="ＭＳ Ｐゴシック" charset="-128"/>
                <a:cs typeface="Consolas" pitchFamily="49" charset="0"/>
              </a:rPr>
              <a:t>{    }</a:t>
            </a:r>
          </a:p>
          <a:p>
            <a:pPr lvl="1"/>
            <a:r>
              <a:rPr lang="en-US" sz="2400" dirty="0" smtClean="0">
                <a:ea typeface="ＭＳ Ｐゴシック" charset="-128"/>
              </a:rPr>
              <a:t>The body contains the variable declarations and statements that are executed when the method is called</a:t>
            </a:r>
          </a:p>
          <a:p>
            <a:pPr lvl="1"/>
            <a:r>
              <a:rPr lang="en-US" sz="2400" dirty="0" smtClean="0">
                <a:ea typeface="ＭＳ Ｐゴシック" charset="-128"/>
              </a:rPr>
              <a:t>It will also return the calculated answer</a:t>
            </a:r>
          </a:p>
          <a:p>
            <a:pPr marL="344487" lvl="1" indent="0">
              <a:spcBef>
                <a:spcPts val="200"/>
              </a:spcBef>
              <a:buNone/>
              <a:defRPr/>
            </a:pPr>
            <a:endParaRPr lang="en-US" sz="2800" dirty="0"/>
          </a:p>
          <a:p>
            <a:pPr marL="344487" lvl="1" indent="0">
              <a:spcBef>
                <a:spcPts val="200"/>
              </a:spcBef>
              <a:buNone/>
              <a:defRPr/>
            </a:pP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public static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  <a:ea typeface="ＭＳ Ｐゴシック" charset="-128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cubeVolume</a:t>
            </a:r>
            <a:r>
              <a:rPr lang="en-US" sz="2000" b="1" dirty="0">
                <a:latin typeface="Courier New" pitchFamily="49" charset="0"/>
                <a:ea typeface="ＭＳ Ｐゴシック" charset="-128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double 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sideLength</a:t>
            </a:r>
            <a:r>
              <a:rPr lang="en-US" sz="2000" b="1" dirty="0">
                <a:latin typeface="Courier New" pitchFamily="49" charset="0"/>
                <a:ea typeface="ＭＳ Ｐゴシック" charset="-128"/>
                <a:cs typeface="Courier New" pitchFamily="49" charset="0"/>
              </a:rPr>
              <a:t>)</a:t>
            </a:r>
          </a:p>
          <a:p>
            <a:pPr marL="344487" lvl="1" indent="0">
              <a:buNone/>
            </a:pPr>
            <a:r>
              <a:rPr lang="en-US" sz="2000" b="1" dirty="0" smtClean="0">
                <a:latin typeface="Courier New" pitchFamily="49" charset="0"/>
                <a:ea typeface="ＭＳ Ｐゴシック" charset="-128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ea typeface="ＭＳ Ｐゴシック" charset="-128"/>
              <a:cs typeface="Courier New" pitchFamily="49" charset="0"/>
            </a:endParaRPr>
          </a:p>
          <a:p>
            <a:pPr marL="344487" lvl="1" indent="0">
              <a:buNone/>
            </a:pPr>
            <a:r>
              <a:rPr lang="en-US" sz="2000" b="1" dirty="0">
                <a:latin typeface="Courier New" pitchFamily="49" charset="0"/>
                <a:ea typeface="ＭＳ Ｐゴシック" charset="-128"/>
                <a:cs typeface="Courier New" pitchFamily="49" charset="0"/>
              </a:rPr>
              <a:t>  double volume = </a:t>
            </a:r>
            <a:r>
              <a:rPr lang="en-US" sz="2000" b="1" dirty="0" err="1">
                <a:latin typeface="Courier New" pitchFamily="49" charset="0"/>
                <a:ea typeface="ＭＳ Ｐゴシック" charset="-128"/>
                <a:cs typeface="Courier New" pitchFamily="49" charset="0"/>
              </a:rPr>
              <a:t>sideLength</a:t>
            </a:r>
            <a:r>
              <a:rPr lang="en-US" sz="2000" b="1" dirty="0">
                <a:latin typeface="Courier New" pitchFamily="49" charset="0"/>
                <a:ea typeface="ＭＳ Ｐゴシック" charset="-128"/>
                <a:cs typeface="Courier New" pitchFamily="49" charset="0"/>
              </a:rPr>
              <a:t> * </a:t>
            </a:r>
            <a:r>
              <a:rPr lang="en-US" sz="2000" b="1" dirty="0" err="1">
                <a:latin typeface="Courier New" pitchFamily="49" charset="0"/>
                <a:ea typeface="ＭＳ Ｐゴシック" charset="-128"/>
                <a:cs typeface="Courier New" pitchFamily="49" charset="0"/>
              </a:rPr>
              <a:t>sideLength</a:t>
            </a:r>
            <a:r>
              <a:rPr lang="en-US" sz="2000" b="1" dirty="0">
                <a:latin typeface="Courier New" pitchFamily="49" charset="0"/>
                <a:ea typeface="ＭＳ Ｐゴシック" charset="-128"/>
                <a:cs typeface="Courier New" pitchFamily="49" charset="0"/>
              </a:rPr>
              <a:t> * </a:t>
            </a:r>
            <a:r>
              <a:rPr lang="en-US" sz="2000" b="1" dirty="0" smtClean="0">
                <a:latin typeface="Courier New" pitchFamily="49" charset="0"/>
                <a:ea typeface="ＭＳ Ｐゴシック" charset="-128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ea typeface="ＭＳ Ｐゴシック" charset="-128"/>
                <a:cs typeface="Courier New" pitchFamily="49" charset="0"/>
              </a:rPr>
              <a:t>sideLength</a:t>
            </a:r>
            <a:r>
              <a:rPr lang="en-US" sz="2000" b="1" dirty="0">
                <a:latin typeface="Courier New" pitchFamily="49" charset="0"/>
                <a:ea typeface="ＭＳ Ｐゴシック" charset="-128"/>
                <a:cs typeface="Courier New" pitchFamily="49" charset="0"/>
              </a:rPr>
              <a:t>;</a:t>
            </a:r>
          </a:p>
          <a:p>
            <a:pPr marL="344487" lvl="1" indent="0">
              <a:buNone/>
            </a:pPr>
            <a:r>
              <a:rPr lang="en-US" sz="2000" b="1" dirty="0">
                <a:latin typeface="Courier New" pitchFamily="49" charset="0"/>
                <a:ea typeface="ＭＳ Ｐゴシック" charset="-128"/>
                <a:cs typeface="Courier New" pitchFamily="49" charset="0"/>
              </a:rPr>
              <a:t>  return volume;</a:t>
            </a:r>
          </a:p>
          <a:p>
            <a:pPr marL="344487" lvl="1" indent="0">
              <a:buNone/>
            </a:pPr>
            <a:r>
              <a:rPr lang="en-US" sz="2000" b="1" dirty="0">
                <a:latin typeface="Courier New" pitchFamily="49" charset="0"/>
                <a:ea typeface="ＭＳ Ｐゴシック" charset="-128"/>
                <a:cs typeface="Courier New" pitchFamily="49" charset="0"/>
              </a:rPr>
              <a:t>}</a:t>
            </a:r>
          </a:p>
          <a:p>
            <a:pPr marL="344487" lvl="1" indent="0">
              <a:buNone/>
            </a:pPr>
            <a:r>
              <a:rPr lang="en-US" sz="2400" dirty="0" smtClean="0">
                <a:latin typeface="Courier New" pitchFamily="49" charset="0"/>
                <a:ea typeface="ＭＳ Ｐゴシック" charset="-128"/>
                <a:cs typeface="Courier New" pitchFamily="49" charset="0"/>
              </a:rPr>
              <a:t>		</a:t>
            </a:r>
          </a:p>
          <a:p>
            <a:endParaRPr lang="en-US" sz="2800" dirty="0" smtClean="0">
              <a:ea typeface="ＭＳ Ｐゴシック" charset="-128"/>
            </a:endParaRPr>
          </a:p>
          <a:p>
            <a:endParaRPr lang="en-US" sz="2800" dirty="0" smtClean="0">
              <a:ea typeface="ＭＳ Ｐゴシック" charset="-128"/>
            </a:endParaRPr>
          </a:p>
          <a:p>
            <a:endParaRPr lang="en-US" sz="2800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554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Back from the Box</a:t>
            </a:r>
          </a:p>
        </p:txBody>
      </p:sp>
      <p:sp>
        <p:nvSpPr>
          <p:cNvPr id="17411" name="Content Placeholder 9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05400"/>
          </a:xfrm>
        </p:spPr>
        <p:txBody>
          <a:bodyPr/>
          <a:lstStyle/>
          <a:p>
            <a:r>
              <a:rPr lang="en-US" sz="2800" dirty="0" smtClean="0">
                <a:ea typeface="ＭＳ Ｐゴシック" charset="-128"/>
              </a:rPr>
              <a:t>The values returned from </a:t>
            </a:r>
            <a:r>
              <a:rPr lang="en-US" sz="2800" dirty="0" err="1" smtClean="0">
                <a:solidFill>
                  <a:srgbClr val="0033CC"/>
                </a:solidFill>
                <a:latin typeface="Consolas" pitchFamily="49" charset="0"/>
                <a:ea typeface="ＭＳ Ｐゴシック" charset="-128"/>
              </a:rPr>
              <a:t>cubeVolume</a:t>
            </a:r>
            <a:r>
              <a:rPr lang="en-US" sz="2800" dirty="0" smtClean="0">
                <a:ea typeface="ＭＳ Ｐゴシック" charset="-128"/>
              </a:rPr>
              <a:t> are stored in local variables inside </a:t>
            </a:r>
            <a:r>
              <a:rPr lang="en-US" sz="2800" dirty="0" smtClean="0">
                <a:latin typeface="Consolas" pitchFamily="49" charset="0"/>
                <a:ea typeface="ＭＳ Ｐゴシック" charset="-128"/>
                <a:cs typeface="Consolas" pitchFamily="49" charset="0"/>
              </a:rPr>
              <a:t>main</a:t>
            </a:r>
          </a:p>
          <a:p>
            <a:r>
              <a:rPr lang="en-US" sz="2800" dirty="0" smtClean="0">
                <a:ea typeface="ＭＳ Ｐゴシック" charset="-128"/>
              </a:rPr>
              <a:t>The results are then printed out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895600"/>
            <a:ext cx="8458200" cy="3276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public static void </a:t>
            </a:r>
            <a:r>
              <a:rPr lang="en-US" sz="2000" b="1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main(String[] args)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>
                <a:solidFill>
                  <a:srgbClr val="333333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</a:t>
            </a:r>
            <a:r>
              <a:rPr lang="en-US" sz="2000" b="1" kern="0" dirty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double</a:t>
            </a:r>
            <a:r>
              <a:rPr lang="en-US" sz="2000" b="1" kern="0" dirty="0">
                <a:solidFill>
                  <a:srgbClr val="333333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2000" b="1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result1</a:t>
            </a:r>
            <a:r>
              <a:rPr lang="en-US" sz="2000" b="1" kern="0" dirty="0">
                <a:solidFill>
                  <a:srgbClr val="333333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= </a:t>
            </a:r>
            <a:r>
              <a:rPr lang="en-US" sz="2000" b="1" kern="0" dirty="0">
                <a:solidFill>
                  <a:srgbClr val="0033CC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cubeVolume</a:t>
            </a:r>
            <a:r>
              <a:rPr lang="en-US" sz="2000" b="1" kern="0" dirty="0">
                <a:solidFill>
                  <a:srgbClr val="333333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(2);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>
                <a:solidFill>
                  <a:srgbClr val="333333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</a:t>
            </a:r>
            <a:r>
              <a:rPr lang="en-US" sz="2000" b="1" kern="0" dirty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double</a:t>
            </a:r>
            <a:r>
              <a:rPr lang="en-US" sz="2000" b="1" kern="0" dirty="0">
                <a:solidFill>
                  <a:srgbClr val="333333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2000" b="1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result2</a:t>
            </a:r>
            <a:r>
              <a:rPr lang="en-US" sz="2000" b="1" kern="0" dirty="0">
                <a:solidFill>
                  <a:srgbClr val="333333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= </a:t>
            </a:r>
            <a:r>
              <a:rPr lang="en-US" sz="2000" b="1" kern="0" dirty="0">
                <a:solidFill>
                  <a:srgbClr val="0033CC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cubeVolume</a:t>
            </a:r>
            <a:r>
              <a:rPr lang="en-US" sz="2000" b="1" kern="0" dirty="0">
                <a:solidFill>
                  <a:srgbClr val="333333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(10);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>
                <a:solidFill>
                  <a:srgbClr val="333333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</a:t>
            </a:r>
            <a:r>
              <a:rPr lang="en-US" sz="2000" b="1" kern="0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System.out.println</a:t>
            </a:r>
            <a:r>
              <a:rPr lang="en-US" sz="2000" b="1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("A cube of side length 2 has volume"  + result1);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</a:t>
            </a:r>
            <a:r>
              <a:rPr lang="en-US" sz="2000" b="1" kern="0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System.out.println</a:t>
            </a:r>
            <a:r>
              <a:rPr lang="en-US" sz="2000" b="1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("A cube of side length 10 has volume " + result2);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30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ＭＳ Ｐゴシック" charset="-128"/>
              </a:rPr>
              <a:t>Method Declaration</a:t>
            </a:r>
          </a:p>
        </p:txBody>
      </p:sp>
      <p:pic>
        <p:nvPicPr>
          <p:cNvPr id="1843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6629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46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</a:rPr>
              <a:t>Cubes.java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792797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88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method. What is the result of the call mystery(2, 3)?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mystery(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double result=(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)/(y-x);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return result;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36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this method do?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mystery(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if(n%2==0)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return true;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else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return false;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8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4038</TotalTime>
  <Words>1024</Words>
  <Application>Microsoft Macintosh PowerPoint</Application>
  <PresentationFormat>On-screen Show (4:3)</PresentationFormat>
  <Paragraphs>229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Comic Sans MS</vt:lpstr>
      <vt:lpstr>Consolas</vt:lpstr>
      <vt:lpstr>Courier New</vt:lpstr>
      <vt:lpstr>Garamond</vt:lpstr>
      <vt:lpstr>ＭＳ Ｐゴシック</vt:lpstr>
      <vt:lpstr>Symbol</vt:lpstr>
      <vt:lpstr>Wingdings</vt:lpstr>
      <vt:lpstr>Arial</vt:lpstr>
      <vt:lpstr>Edge</vt:lpstr>
      <vt:lpstr>CSC110 Computer Programming I</vt:lpstr>
      <vt:lpstr>What is a method?</vt:lpstr>
      <vt:lpstr>Implementing Methods</vt:lpstr>
      <vt:lpstr>Inside the Box</vt:lpstr>
      <vt:lpstr>Back from the Box</vt:lpstr>
      <vt:lpstr>Method Declaration</vt:lpstr>
      <vt:lpstr>Cubes.java</vt:lpstr>
      <vt:lpstr>Checkpoint</vt:lpstr>
      <vt:lpstr>Checkpoint</vt:lpstr>
      <vt:lpstr>Checkpoint</vt:lpstr>
      <vt:lpstr>Checkpoint</vt:lpstr>
      <vt:lpstr>Method Comments</vt:lpstr>
      <vt:lpstr>Parameter Passing</vt:lpstr>
      <vt:lpstr>Parameter Passing Steps </vt:lpstr>
      <vt:lpstr>Return Values</vt:lpstr>
      <vt:lpstr>Multiple return Statements</vt:lpstr>
      <vt:lpstr>Common Error </vt:lpstr>
      <vt:lpstr>Implementing a Method: Steps</vt:lpstr>
      <vt:lpstr>Exercise 1</vt:lpstr>
      <vt:lpstr>PowerPoint Presentation</vt:lpstr>
      <vt:lpstr>Exercise 2</vt:lpstr>
      <vt:lpstr>Exercise 3 </vt:lpstr>
      <vt:lpstr>Exercise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302</cp:revision>
  <dcterms:created xsi:type="dcterms:W3CDTF">2003-05-04T19:31:52Z</dcterms:created>
  <dcterms:modified xsi:type="dcterms:W3CDTF">2016-04-12T03:46:23Z</dcterms:modified>
</cp:coreProperties>
</file>