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sldIdLst>
    <p:sldId id="256" r:id="rId2"/>
    <p:sldId id="417" r:id="rId3"/>
    <p:sldId id="418" r:id="rId4"/>
    <p:sldId id="419" r:id="rId5"/>
    <p:sldId id="420" r:id="rId6"/>
    <p:sldId id="421" r:id="rId7"/>
    <p:sldId id="413" r:id="rId8"/>
    <p:sldId id="422" r:id="rId9"/>
    <p:sldId id="414" r:id="rId10"/>
    <p:sldId id="415" r:id="rId11"/>
    <p:sldId id="416" r:id="rId12"/>
    <p:sldId id="378" r:id="rId13"/>
    <p:sldId id="379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86343" autoAdjust="0"/>
  </p:normalViewPr>
  <p:slideViewPr>
    <p:cSldViewPr>
      <p:cViewPr>
        <p:scale>
          <a:sx n="80" d="100"/>
          <a:sy n="80" d="100"/>
        </p:scale>
        <p:origin x="274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9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23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43497-637F-42DA-A99D-D58295A6005B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838200"/>
          </a:xfrm>
        </p:spPr>
        <p:txBody>
          <a:bodyPr/>
          <a:lstStyle/>
          <a:p>
            <a:r>
              <a:rPr lang="en-US" sz="4000" dirty="0" smtClean="0">
                <a:ea typeface="ＭＳ Ｐゴシック" charset="-128"/>
              </a:rPr>
              <a:t>Using </a:t>
            </a:r>
            <a:r>
              <a:rPr lang="en-US" sz="4000" dirty="0" smtClean="0">
                <a:latin typeface="Consolas" pitchFamily="49" charset="0"/>
                <a:ea typeface="ＭＳ Ｐゴシック" charset="-128"/>
              </a:rPr>
              <a:t>return</a:t>
            </a:r>
            <a:r>
              <a:rPr lang="en-US" sz="4000" dirty="0" smtClean="0">
                <a:ea typeface="ＭＳ Ｐゴシック" charset="-128"/>
              </a:rPr>
              <a:t> Without a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53000"/>
          </a:xfrm>
        </p:spPr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You can use the </a:t>
            </a:r>
            <a:r>
              <a:rPr lang="en-US" sz="2800" dirty="0" smtClean="0">
                <a:latin typeface="Consolas" pitchFamily="49" charset="0"/>
                <a:ea typeface="ＭＳ Ｐゴシック" charset="-128"/>
              </a:rPr>
              <a:t>return</a:t>
            </a:r>
            <a:r>
              <a:rPr lang="en-US" sz="2800" dirty="0" smtClean="0">
                <a:ea typeface="ＭＳ Ｐゴシック" charset="-128"/>
              </a:rPr>
              <a:t> statement without a value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In methods with </a:t>
            </a:r>
            <a:r>
              <a:rPr lang="en-US" sz="2400" dirty="0" smtClean="0">
                <a:solidFill>
                  <a:srgbClr val="C00000"/>
                </a:solidFill>
                <a:ea typeface="ＭＳ Ｐゴシック" charset="-128"/>
              </a:rPr>
              <a:t>void</a:t>
            </a:r>
            <a:r>
              <a:rPr lang="en-US" sz="2400" dirty="0" smtClean="0">
                <a:ea typeface="ＭＳ Ｐゴシック" charset="-128"/>
              </a:rPr>
              <a:t> return type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The method will terminate immediately!</a:t>
            </a:r>
          </a:p>
        </p:txBody>
      </p:sp>
    </p:spTree>
    <p:extLst>
      <p:ext uri="{BB962C8B-B14F-4D97-AF65-F5344CB8AC3E}">
        <p14:creationId xmlns:p14="http://schemas.microsoft.com/office/powerpoint/2010/main" val="27924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 bwMode="auto">
          <a:xfrm>
            <a:off x="381000" y="228600"/>
            <a:ext cx="8229600" cy="59436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>
            <a:normAutofit fontScale="92500" lnSpcReduction="20000"/>
          </a:bodyPr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static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void</a:t>
            </a: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boxString(String str)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int n = str.length();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if (n == 0)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2000" b="1" kern="0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return</a:t>
            </a: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// Return immediately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for (int i = 0; i &lt; n + 2; i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 </a:t>
            </a:r>
            <a:r>
              <a:rPr lang="en-US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("-");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System.out.println();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System.out.println("!" + str + "!");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for (int i = 0; i &lt; n + 2; i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 </a:t>
            </a:r>
            <a:endParaRPr lang="en-US" sz="2000" kern="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	</a:t>
            </a:r>
            <a:r>
              <a:rPr lang="en-US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kern="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("-");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System.out.println();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>
                <a:ea typeface="ＭＳ Ｐゴシック" charset="-128"/>
              </a:rPr>
              <a:t>Find Repetitive Code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charset="-128"/>
              </a:rPr>
              <a:t>May have different values but same logic </a:t>
            </a:r>
          </a:p>
          <a:p>
            <a:endParaRPr lang="en-US" dirty="0" smtClean="0">
              <a:ea typeface="ＭＳ Ｐゴシック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0" y="2057400"/>
            <a:ext cx="7391400" cy="4191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int hours;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do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System.out.print("Enter a value between </a:t>
            </a:r>
            <a:r>
              <a:rPr lang="en-US" sz="16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1 and 12</a:t>
            </a: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: 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hours = in.nextInt();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 (hours &lt; </a:t>
            </a:r>
            <a:r>
              <a:rPr lang="en-US" sz="16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1</a:t>
            </a: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|| hours &gt; </a:t>
            </a:r>
            <a:r>
              <a:rPr lang="en-US" sz="16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12</a:t>
            </a: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1600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int minutes;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do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System.out.print("Enter a value between </a:t>
            </a:r>
            <a:r>
              <a:rPr lang="en-US" sz="16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0 and 59</a:t>
            </a: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: 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minutes = in.nextInt();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 (minutes &lt; </a:t>
            </a:r>
            <a:r>
              <a:rPr lang="en-US" sz="16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0</a:t>
            </a: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|| minutes &gt; </a:t>
            </a:r>
            <a:r>
              <a:rPr lang="en-US" sz="16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59</a:t>
            </a:r>
            <a:r>
              <a:rPr lang="en-US" sz="16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);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17013" y="3314700"/>
            <a:ext cx="1260475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1 - 12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1595" y="5257800"/>
            <a:ext cx="1336675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0 - 59</a:t>
            </a:r>
          </a:p>
        </p:txBody>
      </p:sp>
      <p:sp>
        <p:nvSpPr>
          <p:cNvPr id="13318" name="Title 1"/>
          <p:cNvSpPr>
            <a:spLocks noGrp="1"/>
          </p:cNvSpPr>
          <p:nvPr>
            <p:ph type="title"/>
          </p:nvPr>
        </p:nvSpPr>
        <p:spPr>
          <a:xfrm>
            <a:off x="381001" y="228601"/>
            <a:ext cx="8610600" cy="685800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Problem Solving:  Reusable Methods</a:t>
            </a:r>
          </a:p>
        </p:txBody>
      </p:sp>
    </p:spTree>
    <p:extLst>
      <p:ext uri="{BB962C8B-B14F-4D97-AF65-F5344CB8AC3E}">
        <p14:creationId xmlns:p14="http://schemas.microsoft.com/office/powerpoint/2010/main" val="23945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charset="-128"/>
              </a:rPr>
              <a:t>Write a </a:t>
            </a:r>
            <a:r>
              <a:rPr lang="ja-JP" altLang="en-US" sz="3600" smtClean="0">
                <a:ea typeface="ＭＳ Ｐゴシック" charset="-128"/>
              </a:rPr>
              <a:t>‘</a:t>
            </a:r>
            <a:r>
              <a:rPr lang="en-US" altLang="ja-JP" sz="3600" smtClean="0">
                <a:ea typeface="ＭＳ Ｐゴシック" charset="-128"/>
              </a:rPr>
              <a:t>Parameterized</a:t>
            </a:r>
            <a:r>
              <a:rPr lang="ja-JP" altLang="en-US" sz="3600" smtClean="0">
                <a:ea typeface="ＭＳ Ｐゴシック" charset="-128"/>
              </a:rPr>
              <a:t>’</a:t>
            </a:r>
            <a:r>
              <a:rPr lang="en-US" altLang="ja-JP" sz="3600" smtClean="0">
                <a:ea typeface="ＭＳ Ｐゴシック" charset="-128"/>
              </a:rPr>
              <a:t> Method</a:t>
            </a:r>
            <a:endParaRPr lang="en-US" sz="3600" smtClean="0">
              <a:ea typeface="ＭＳ Ｐゴシック" charset="-128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  <a:p>
            <a:endParaRPr lang="en-US" smtClean="0">
              <a:ea typeface="ＭＳ Ｐゴシック" charset="-128"/>
            </a:endParaRPr>
          </a:p>
          <a:p>
            <a:endParaRPr lang="en-US" smtClean="0">
              <a:ea typeface="ＭＳ Ｐゴシック" charset="-128"/>
            </a:endParaRPr>
          </a:p>
          <a:p>
            <a:endParaRPr lang="en-US" smtClean="0">
              <a:ea typeface="ＭＳ Ｐゴシック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1143000"/>
            <a:ext cx="8001000" cy="48006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Prompts a user to enter a value in a given range until the user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provides a valid input.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@param low the low end of the range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@param high the high end of the range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@return the value provided by the user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public static int readValueBetween(int low, int high)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int input;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do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  System.out.print("Enter between " + low + " and " + high + ": 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  Scanner in = new Scanner(System.in);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  input = in.nextInt();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while (input &lt; low || input &gt; high);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  return input;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14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58804"/>
            <a:ext cx="8534400" cy="868362"/>
          </a:xfrm>
        </p:spPr>
        <p:txBody>
          <a:bodyPr/>
          <a:lstStyle/>
          <a:p>
            <a:r>
              <a:rPr lang="en-US" sz="4000" dirty="0" smtClean="0">
                <a:ea typeface="ＭＳ Ｐゴシック" charset="-128"/>
              </a:rPr>
              <a:t>Variable Scope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charset="-128"/>
              </a:rPr>
              <a:t>Variables can be declared: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charset="-128"/>
              </a:rPr>
              <a:t>Inside a method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charset="-128"/>
              </a:rPr>
              <a:t>Known as </a:t>
            </a:r>
            <a:r>
              <a:rPr lang="ja-JP" altLang="en-US" smtClean="0">
                <a:ea typeface="ＭＳ Ｐゴシック" charset="-128"/>
              </a:rPr>
              <a:t>‘</a:t>
            </a:r>
            <a:r>
              <a:rPr lang="en-US" altLang="ja-JP" smtClean="0">
                <a:ea typeface="ＭＳ Ｐゴシック" charset="-128"/>
              </a:rPr>
              <a:t>local variables</a:t>
            </a:r>
            <a:r>
              <a:rPr lang="ja-JP" altLang="en-US" smtClean="0">
                <a:ea typeface="ＭＳ Ｐゴシック" charset="-128"/>
              </a:rPr>
              <a:t>’</a:t>
            </a:r>
            <a:endParaRPr lang="en-US" altLang="ja-JP" smtClean="0">
              <a:ea typeface="ＭＳ Ｐゴシック" charset="-128"/>
            </a:endParaRP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charset="-128"/>
              </a:rPr>
              <a:t>Only available inside this method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charset="-128"/>
              </a:rPr>
              <a:t>Parameter variables are like local variables </a:t>
            </a:r>
            <a:endParaRPr lang="en-US" sz="2000" smtClean="0">
              <a:ea typeface="ＭＳ Ｐゴシック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charset="-128"/>
              </a:rPr>
              <a:t>Inside a block of code  </a:t>
            </a:r>
            <a:r>
              <a:rPr lang="en-US" sz="240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{   }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charset="-128"/>
              </a:rPr>
              <a:t>Sometimes called </a:t>
            </a:r>
            <a:r>
              <a:rPr lang="ja-JP" altLang="en-US" smtClean="0">
                <a:ea typeface="ＭＳ Ｐゴシック" charset="-128"/>
              </a:rPr>
              <a:t>‘</a:t>
            </a:r>
            <a:r>
              <a:rPr lang="en-US" altLang="ja-JP" smtClean="0">
                <a:ea typeface="ＭＳ Ｐゴシック" charset="-128"/>
              </a:rPr>
              <a:t>block scope</a:t>
            </a:r>
            <a:r>
              <a:rPr lang="ja-JP" altLang="en-US" smtClean="0">
                <a:ea typeface="ＭＳ Ｐゴシック" charset="-128"/>
              </a:rPr>
              <a:t>’</a:t>
            </a:r>
            <a:endParaRPr lang="en-US" altLang="ja-JP" smtClean="0">
              <a:ea typeface="ＭＳ Ｐゴシック" charset="-128"/>
            </a:endParaRP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charset="-128"/>
              </a:rPr>
              <a:t>If declared inside block { ends at end of block }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charset="-128"/>
              </a:rPr>
              <a:t>Outside of a method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charset="-128"/>
              </a:rPr>
              <a:t>Sometimes called </a:t>
            </a:r>
            <a:r>
              <a:rPr lang="ja-JP" altLang="en-US" smtClean="0">
                <a:ea typeface="ＭＳ Ｐゴシック" charset="-128"/>
              </a:rPr>
              <a:t>‘</a:t>
            </a:r>
            <a:r>
              <a:rPr lang="en-US" altLang="ja-JP" smtClean="0">
                <a:ea typeface="ＭＳ Ｐゴシック" charset="-128"/>
              </a:rPr>
              <a:t>global scope</a:t>
            </a:r>
            <a:r>
              <a:rPr lang="ja-JP" altLang="en-US" smtClean="0">
                <a:ea typeface="ＭＳ Ｐゴシック" charset="-128"/>
              </a:rPr>
              <a:t>’</a:t>
            </a:r>
            <a:endParaRPr lang="en-US" altLang="ja-JP" smtClean="0">
              <a:ea typeface="ＭＳ Ｐゴシック" charset="-128"/>
            </a:endParaRP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charset="-128"/>
              </a:rPr>
              <a:t>Can be used (and changed) by code in any method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charset="-128"/>
              </a:rPr>
              <a:t>How do you choose?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5181600" y="1143000"/>
            <a:ext cx="37338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cs typeface="Arial" pitchFamily="34" charset="0"/>
              </a:rPr>
              <a:t>The scope of a variable is the part of the program in which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it is visible.</a:t>
            </a:r>
          </a:p>
        </p:txBody>
      </p:sp>
    </p:spTree>
    <p:extLst>
      <p:ext uri="{BB962C8B-B14F-4D97-AF65-F5344CB8AC3E}">
        <p14:creationId xmlns:p14="http://schemas.microsoft.com/office/powerpoint/2010/main" val="19863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80999" y="228600"/>
            <a:ext cx="7162800" cy="715962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Examples of Scope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839200" cy="2133600"/>
          </a:xfrm>
        </p:spPr>
        <p:txBody>
          <a:bodyPr/>
          <a:lstStyle/>
          <a:p>
            <a:pPr lvl="1">
              <a:spcBef>
                <a:spcPts val="200"/>
              </a:spcBef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sum</a:t>
            </a:r>
            <a:r>
              <a:rPr lang="en-US" dirty="0" smtClean="0">
                <a:ea typeface="ＭＳ Ｐゴシック" charset="-128"/>
              </a:rPr>
              <a:t> is a local variable in </a:t>
            </a:r>
            <a:r>
              <a:rPr lang="en-US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main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ＭＳ Ｐゴシック" charset="-128"/>
              </a:rPr>
              <a:t>square</a:t>
            </a:r>
            <a:r>
              <a:rPr lang="en-US" dirty="0" smtClean="0">
                <a:ea typeface="ＭＳ Ｐゴシック" charset="-128"/>
              </a:rPr>
              <a:t> is only visible inside the for loop block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ＭＳ Ｐゴシック" charset="-128"/>
              </a:rPr>
              <a:t>i</a:t>
            </a:r>
            <a:r>
              <a:rPr lang="en-US" dirty="0" smtClean="0">
                <a:ea typeface="ＭＳ Ｐゴシック" charset="-128"/>
              </a:rPr>
              <a:t> is only visible inside the for loop</a:t>
            </a:r>
          </a:p>
          <a:p>
            <a:pPr lvl="1"/>
            <a:endParaRPr lang="en-US" dirty="0" smtClean="0">
              <a:ea typeface="ＭＳ Ｐゴシック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667000"/>
            <a:ext cx="5867400" cy="3048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sum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for (int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1;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&lt;= 10;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square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* i;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sum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sum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+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square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System.out.println(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sum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572000" y="5334000"/>
            <a:ext cx="44196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>
                <a:cs typeface="Arial" pitchFamily="34" charset="0"/>
              </a:rPr>
              <a:t>The scope of a variable is the part of the program in which</a:t>
            </a:r>
          </a:p>
          <a:p>
            <a:pPr eaLnBrk="1" hangingPunct="1"/>
            <a:r>
              <a:rPr lang="en-US" sz="2000">
                <a:cs typeface="Arial" pitchFamily="34" charset="0"/>
              </a:rPr>
              <a:t>it is visible.</a:t>
            </a:r>
          </a:p>
        </p:txBody>
      </p:sp>
      <p:sp>
        <p:nvSpPr>
          <p:cNvPr id="11" name="Left Brace 10"/>
          <p:cNvSpPr/>
          <p:nvPr/>
        </p:nvSpPr>
        <p:spPr>
          <a:xfrm rot="10800000">
            <a:off x="3962400" y="4038600"/>
            <a:ext cx="285750" cy="60960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10800000">
            <a:off x="4495800" y="3581400"/>
            <a:ext cx="381000" cy="10668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0800000">
            <a:off x="5195453" y="3200400"/>
            <a:ext cx="457200" cy="1981200"/>
          </a:xfrm>
          <a:prstGeom prst="leftBrace">
            <a:avLst>
              <a:gd name="adj1" fmla="val 8333"/>
              <a:gd name="adj2" fmla="val 80054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706" name="TextBox 13"/>
          <p:cNvSpPr txBox="1">
            <a:spLocks noChangeArrowheads="1"/>
          </p:cNvSpPr>
          <p:nvPr/>
        </p:nvSpPr>
        <p:spPr bwMode="auto">
          <a:xfrm>
            <a:off x="5638800" y="3352800"/>
            <a:ext cx="565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sum</a:t>
            </a:r>
            <a:endParaRPr lang="en-US">
              <a:cs typeface="Arial" pitchFamily="34" charset="0"/>
            </a:endParaRPr>
          </a:p>
        </p:txBody>
      </p:sp>
      <p:sp>
        <p:nvSpPr>
          <p:cNvPr id="29707" name="TextBox 14"/>
          <p:cNvSpPr txBox="1">
            <a:spLocks noChangeArrowheads="1"/>
          </p:cNvSpPr>
          <p:nvPr/>
        </p:nvSpPr>
        <p:spPr bwMode="auto">
          <a:xfrm>
            <a:off x="4953000" y="3733800"/>
            <a:ext cx="311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i</a:t>
            </a:r>
            <a:endParaRPr lang="en-US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9708" name="TextBox 15"/>
          <p:cNvSpPr txBox="1">
            <a:spLocks noChangeArrowheads="1"/>
          </p:cNvSpPr>
          <p:nvPr/>
        </p:nvSpPr>
        <p:spPr bwMode="auto">
          <a:xfrm>
            <a:off x="4343399" y="4191000"/>
            <a:ext cx="99059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square</a:t>
            </a:r>
            <a:endParaRPr lang="en-US" dirty="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715962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Local Variables of Methods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</a:rPr>
              <a:t>Variables declared inside one method are not visible to other methods </a:t>
            </a:r>
          </a:p>
          <a:p>
            <a:pPr lvl="1"/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sideLength</a:t>
            </a:r>
            <a:r>
              <a:rPr lang="en-US" sz="2400" smtClean="0">
                <a:ea typeface="ＭＳ Ｐゴシック" charset="-128"/>
              </a:rPr>
              <a:t> is local to </a:t>
            </a:r>
            <a:r>
              <a:rPr lang="en-US" sz="240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main</a:t>
            </a:r>
            <a:r>
              <a:rPr lang="en-US" sz="2400" smtClean="0">
                <a:ea typeface="ＭＳ Ｐゴシック" charset="-128"/>
              </a:rPr>
              <a:t> </a:t>
            </a:r>
          </a:p>
          <a:p>
            <a:pPr lvl="1"/>
            <a:r>
              <a:rPr lang="en-US" sz="2400" smtClean="0">
                <a:ea typeface="ＭＳ Ｐゴシック" charset="-128"/>
              </a:rPr>
              <a:t>Using it outside </a:t>
            </a:r>
            <a:r>
              <a:rPr lang="en-US" sz="240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main</a:t>
            </a:r>
            <a:r>
              <a:rPr lang="en-US" sz="2400" smtClean="0">
                <a:ea typeface="ＭＳ Ｐゴシック" charset="-128"/>
              </a:rPr>
              <a:t> will cause a compiler error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987675"/>
            <a:ext cx="7772400" cy="32004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double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10;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int result = cubeVolume();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System.out.println(result);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double cubeVolume()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return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*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*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ERROR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64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11678" y="304800"/>
            <a:ext cx="7741722" cy="838200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Re-using names for local variables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</a:rPr>
              <a:t>Variables declared inside one method are not visible to other methods </a:t>
            </a:r>
          </a:p>
          <a:p>
            <a:pPr lvl="1"/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result</a:t>
            </a:r>
            <a:r>
              <a:rPr lang="en-US" sz="2400" smtClean="0">
                <a:ea typeface="ＭＳ Ｐゴシック" charset="-128"/>
              </a:rPr>
              <a:t> is local to square and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charset="-128"/>
              </a:rPr>
              <a:t>result</a:t>
            </a:r>
            <a:r>
              <a:rPr lang="en-US" sz="2400" smtClean="0">
                <a:ea typeface="ＭＳ Ｐゴシック" charset="-128"/>
              </a:rPr>
              <a:t> is local to </a:t>
            </a:r>
            <a:r>
              <a:rPr lang="en-US" sz="240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main</a:t>
            </a:r>
            <a:r>
              <a:rPr lang="en-US" sz="2400" smtClean="0">
                <a:ea typeface="ＭＳ Ｐゴシック" charset="-128"/>
              </a:rPr>
              <a:t> </a:t>
            </a:r>
          </a:p>
          <a:p>
            <a:pPr lvl="1"/>
            <a:r>
              <a:rPr lang="en-US" sz="2400" smtClean="0">
                <a:ea typeface="ＭＳ Ｐゴシック" charset="-128"/>
              </a:rPr>
              <a:t>They are two different variables and do not overlap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971800"/>
            <a:ext cx="6705600" cy="32004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int square(int n)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result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n * n;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return result;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result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square(3) + square(4);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System.out.println(result);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0" name="Left Brace 9"/>
          <p:cNvSpPr/>
          <p:nvPr/>
        </p:nvSpPr>
        <p:spPr>
          <a:xfrm rot="10800000">
            <a:off x="5486400" y="5257800"/>
            <a:ext cx="285750" cy="60960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0800000">
            <a:off x="5486400" y="3581400"/>
            <a:ext cx="304800" cy="609600"/>
          </a:xfrm>
          <a:prstGeom prst="leftBrace">
            <a:avLst>
              <a:gd name="adj1" fmla="val 8333"/>
              <a:gd name="adj2" fmla="val 51074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752" name="TextBox 13"/>
          <p:cNvSpPr txBox="1">
            <a:spLocks noChangeArrowheads="1"/>
          </p:cNvSpPr>
          <p:nvPr/>
        </p:nvSpPr>
        <p:spPr bwMode="auto">
          <a:xfrm>
            <a:off x="5943600" y="3733800"/>
            <a:ext cx="10302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result</a:t>
            </a:r>
            <a:endParaRPr lang="en-US" sz="2000">
              <a:cs typeface="Arial" pitchFamily="34" charset="0"/>
            </a:endParaRPr>
          </a:p>
        </p:txBody>
      </p:sp>
      <p:sp>
        <p:nvSpPr>
          <p:cNvPr id="31753" name="TextBox 15"/>
          <p:cNvSpPr txBox="1">
            <a:spLocks noChangeArrowheads="1"/>
          </p:cNvSpPr>
          <p:nvPr/>
        </p:nvSpPr>
        <p:spPr bwMode="auto">
          <a:xfrm>
            <a:off x="5867400" y="5410200"/>
            <a:ext cx="1143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result</a:t>
            </a:r>
            <a:endParaRPr lang="en-US" sz="200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715962"/>
          </a:xfrm>
        </p:spPr>
        <p:txBody>
          <a:bodyPr/>
          <a:lstStyle/>
          <a:p>
            <a:r>
              <a:rPr lang="en-US" sz="4000" dirty="0" smtClean="0">
                <a:ea typeface="ＭＳ Ｐゴシック" charset="-128"/>
              </a:rPr>
              <a:t>Re-using names for block variables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</a:rPr>
              <a:t>Variables declared inside one block are not visible to other methods </a:t>
            </a:r>
          </a:p>
          <a:p>
            <a:pPr lvl="1"/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i</a:t>
            </a:r>
            <a:r>
              <a:rPr lang="en-US" sz="2400" smtClean="0">
                <a:ea typeface="ＭＳ Ｐゴシック" charset="-128"/>
              </a:rPr>
              <a:t> is inside the first for block and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charset="-128"/>
              </a:rPr>
              <a:t>i</a:t>
            </a:r>
            <a:r>
              <a:rPr lang="en-US" sz="2400" smtClean="0">
                <a:ea typeface="ＭＳ Ｐゴシック" charset="-128"/>
              </a:rPr>
              <a:t> is inside the second</a:t>
            </a:r>
          </a:p>
          <a:p>
            <a:pPr lvl="1"/>
            <a:r>
              <a:rPr lang="en-US" sz="2400" smtClean="0">
                <a:ea typeface="ＭＳ Ｐゴシック" charset="-128"/>
              </a:rPr>
              <a:t>They are two different variables and do not overlap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2895600"/>
            <a:ext cx="7391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int sum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for (int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1;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&lt;= 10;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sum = sum +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for (int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1;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&lt;= 10;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sum = sum +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*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System.out.println(sum);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0" name="Left Brace 9"/>
          <p:cNvSpPr/>
          <p:nvPr/>
        </p:nvSpPr>
        <p:spPr>
          <a:xfrm rot="10800000">
            <a:off x="6705600" y="3810000"/>
            <a:ext cx="381000" cy="7620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775" name="TextBox 14"/>
          <p:cNvSpPr txBox="1">
            <a:spLocks noChangeArrowheads="1"/>
          </p:cNvSpPr>
          <p:nvPr/>
        </p:nvSpPr>
        <p:spPr bwMode="auto">
          <a:xfrm>
            <a:off x="7086600" y="3886200"/>
            <a:ext cx="311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i</a:t>
            </a:r>
            <a:endParaRPr lang="en-US">
              <a:solidFill>
                <a:srgbClr val="0033CC"/>
              </a:solidFill>
              <a:cs typeface="Arial" pitchFamily="34" charset="0"/>
            </a:endParaRPr>
          </a:p>
        </p:txBody>
      </p: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7162800" y="5029200"/>
            <a:ext cx="311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i</a:t>
            </a:r>
            <a:endParaRPr lang="en-US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10800000">
            <a:off x="6705600" y="4876800"/>
            <a:ext cx="381000" cy="7620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15200" cy="715962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Overlapping Scope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</a:rPr>
              <a:t>Variables (including parameter variables) must have unique names within their scope</a:t>
            </a:r>
          </a:p>
          <a:p>
            <a:pPr lvl="1"/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n</a:t>
            </a:r>
            <a:r>
              <a:rPr lang="en-US" sz="2400" smtClean="0">
                <a:ea typeface="ＭＳ Ｐゴシック" charset="-128"/>
              </a:rPr>
              <a:t> has local scope and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charset="-128"/>
              </a:rPr>
              <a:t>n</a:t>
            </a:r>
            <a:r>
              <a:rPr lang="en-US" sz="2400" smtClean="0">
                <a:ea typeface="ＭＳ Ｐゴシック" charset="-128"/>
              </a:rPr>
              <a:t> is in a block inside that scope</a:t>
            </a:r>
          </a:p>
          <a:p>
            <a:pPr lvl="1"/>
            <a:r>
              <a:rPr lang="en-US" sz="2400" smtClean="0">
                <a:ea typeface="ＭＳ Ｐゴシック" charset="-128"/>
              </a:rPr>
              <a:t>The compiler will complain when the block scope </a:t>
            </a:r>
            <a:r>
              <a:rPr lang="en-US" sz="2400" smtClean="0">
                <a:solidFill>
                  <a:srgbClr val="00B050"/>
                </a:solidFill>
                <a:ea typeface="ＭＳ Ｐゴシック" charset="-128"/>
              </a:rPr>
              <a:t>n</a:t>
            </a:r>
            <a:r>
              <a:rPr lang="en-US" sz="2400" smtClean="0">
                <a:ea typeface="ＭＳ Ｐゴシック" charset="-128"/>
              </a:rPr>
              <a:t> is declared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352800"/>
            <a:ext cx="6858000" cy="2819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int sumOfSquares(int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int sum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for (int i = 1; i &lt;=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;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i * i;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ERROR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sum = sum +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return sum;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0" name="Left Brace 9"/>
          <p:cNvSpPr/>
          <p:nvPr/>
        </p:nvSpPr>
        <p:spPr>
          <a:xfrm rot="10800000">
            <a:off x="5715000" y="3429000"/>
            <a:ext cx="457200" cy="26670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9" name="TextBox 14"/>
          <p:cNvSpPr txBox="1">
            <a:spLocks noChangeArrowheads="1"/>
          </p:cNvSpPr>
          <p:nvPr/>
        </p:nvSpPr>
        <p:spPr bwMode="auto">
          <a:xfrm>
            <a:off x="6248400" y="4267200"/>
            <a:ext cx="10715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Local n</a:t>
            </a:r>
            <a:endParaRPr lang="en-US">
              <a:solidFill>
                <a:srgbClr val="0033CC"/>
              </a:solidFill>
              <a:cs typeface="Arial" pitchFamily="34" charset="0"/>
            </a:endParaRPr>
          </a:p>
        </p:txBody>
      </p:sp>
      <p:sp>
        <p:nvSpPr>
          <p:cNvPr id="33800" name="TextBox 14"/>
          <p:cNvSpPr txBox="1">
            <a:spLocks noChangeArrowheads="1"/>
          </p:cNvSpPr>
          <p:nvPr/>
        </p:nvSpPr>
        <p:spPr bwMode="auto">
          <a:xfrm>
            <a:off x="5257800" y="4800600"/>
            <a:ext cx="18303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block scope n</a:t>
            </a:r>
            <a:endParaRPr lang="en-US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10800000">
            <a:off x="4800600" y="4800600"/>
            <a:ext cx="381000" cy="5334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Why does the </a:t>
            </a:r>
            <a:r>
              <a:rPr lang="en-US" sz="3200" dirty="0" smtClean="0"/>
              <a:t>code on the next slide </a:t>
            </a:r>
            <a:r>
              <a:rPr lang="en-US" sz="3200" dirty="0"/>
              <a:t>contain a compile-time error? </a:t>
            </a:r>
          </a:p>
          <a:p>
            <a:endParaRPr lang="en-US" sz="32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162800" cy="715962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Global and Local Overlapping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charset="-128"/>
              </a:rPr>
              <a:t>Global and Local (method) variables can overlap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charset="-128"/>
              </a:rPr>
              <a:t>The local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same</a:t>
            </a:r>
            <a:r>
              <a:rPr lang="en-US" sz="2400" smtClean="0">
                <a:ea typeface="ＭＳ Ｐゴシック" charset="-128"/>
              </a:rPr>
              <a:t> will be used when it is in scope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charset="-128"/>
              </a:rPr>
              <a:t>No access to global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same</a:t>
            </a:r>
            <a:r>
              <a:rPr lang="en-US" sz="2400" smtClean="0">
                <a:ea typeface="ＭＳ Ｐゴシック" charset="-128"/>
              </a:rPr>
              <a:t> when local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same</a:t>
            </a:r>
            <a:r>
              <a:rPr lang="en-US" sz="2400" smtClean="0">
                <a:solidFill>
                  <a:srgbClr val="00B050"/>
                </a:solidFill>
                <a:ea typeface="ＭＳ Ｐゴシック" charset="-128"/>
                <a:cs typeface="Consolas" pitchFamily="49" charset="0"/>
              </a:rPr>
              <a:t> </a:t>
            </a:r>
            <a:r>
              <a:rPr lang="en-US" sz="2400" smtClean="0">
                <a:ea typeface="ＭＳ Ｐゴシック" charset="-128"/>
              </a:rPr>
              <a:t>is in scope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3622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2286000"/>
            <a:ext cx="6934200" cy="396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public class Scoper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public static int </a:t>
            </a:r>
            <a:r>
              <a:rPr lang="en-US" sz="1800" smtClean="0">
                <a:solidFill>
                  <a:srgbClr val="0033CC"/>
                </a:solidFill>
                <a:latin typeface="Consolas" pitchFamily="49" charset="0"/>
              </a:rPr>
              <a:t>same</a:t>
            </a:r>
            <a:r>
              <a:rPr lang="en-US" sz="1800" smtClean="0">
                <a:latin typeface="Consolas" pitchFamily="49" charset="0"/>
              </a:rPr>
              <a:t>;   </a:t>
            </a:r>
            <a:r>
              <a:rPr lang="en-US" sz="1800" smtClean="0">
                <a:solidFill>
                  <a:srgbClr val="0033CC"/>
                </a:solidFill>
                <a:latin typeface="Consolas" pitchFamily="49" charset="0"/>
              </a:rPr>
              <a:t>// </a:t>
            </a:r>
            <a:r>
              <a:rPr lang="ja-JP" altLang="en-US" sz="1800" smtClean="0">
                <a:solidFill>
                  <a:srgbClr val="0033CC"/>
                </a:solidFill>
                <a:latin typeface="Consolas" pitchFamily="49" charset="0"/>
              </a:rPr>
              <a:t>‘</a:t>
            </a:r>
            <a:r>
              <a:rPr lang="en-US" altLang="ja-JP" sz="1800" smtClean="0">
                <a:solidFill>
                  <a:srgbClr val="0033CC"/>
                </a:solidFill>
                <a:latin typeface="Consolas" pitchFamily="49" charset="0"/>
              </a:rPr>
              <a:t>global</a:t>
            </a:r>
            <a:r>
              <a:rPr lang="ja-JP" altLang="en-US" sz="1800" smtClean="0">
                <a:solidFill>
                  <a:srgbClr val="0033CC"/>
                </a:solidFill>
                <a:latin typeface="Consolas" pitchFamily="49" charset="0"/>
              </a:rPr>
              <a:t>’</a:t>
            </a:r>
            <a:endParaRPr lang="en-US" altLang="ja-JP" sz="1800" smtClean="0">
              <a:solidFill>
                <a:srgbClr val="0033CC"/>
              </a:solidFill>
              <a:latin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public static void main(String[] args)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  int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sz="1800" smtClean="0">
                <a:latin typeface="Consolas" pitchFamily="49" charset="0"/>
              </a:rPr>
              <a:t> = 0;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</a:rPr>
              <a:t>// local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  for (int i = 1; i &lt;= 10; i++)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  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    int square = i * i;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sz="1800" smtClean="0">
                <a:latin typeface="Consolas" pitchFamily="49" charset="0"/>
              </a:rPr>
              <a:t> =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sz="1800" smtClean="0">
                <a:latin typeface="Consolas" pitchFamily="49" charset="0"/>
              </a:rPr>
              <a:t> + square;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  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  System.out.println(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sz="1800" smtClean="0">
                <a:latin typeface="Consolas" pitchFamily="49" charset="0"/>
              </a:rPr>
              <a:t>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  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smtClean="0">
                <a:latin typeface="Consolas" pitchFamily="49" charset="0"/>
              </a:rPr>
              <a:t>}</a:t>
            </a:r>
          </a:p>
        </p:txBody>
      </p:sp>
      <p:sp>
        <p:nvSpPr>
          <p:cNvPr id="11" name="Left Brace 10"/>
          <p:cNvSpPr/>
          <p:nvPr/>
        </p:nvSpPr>
        <p:spPr>
          <a:xfrm rot="10800000">
            <a:off x="5867400" y="2362200"/>
            <a:ext cx="457200" cy="35814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823" name="TextBox 14"/>
          <p:cNvSpPr txBox="1">
            <a:spLocks noChangeArrowheads="1"/>
          </p:cNvSpPr>
          <p:nvPr/>
        </p:nvSpPr>
        <p:spPr bwMode="auto">
          <a:xfrm>
            <a:off x="6400800" y="3200400"/>
            <a:ext cx="6905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same</a:t>
            </a:r>
            <a:endParaRPr lang="en-US">
              <a:solidFill>
                <a:srgbClr val="0033CC"/>
              </a:solidFill>
              <a:cs typeface="Arial" pitchFamily="34" charset="0"/>
            </a:endParaRPr>
          </a:p>
        </p:txBody>
      </p:sp>
      <p:sp>
        <p:nvSpPr>
          <p:cNvPr id="34824" name="TextBox 14"/>
          <p:cNvSpPr txBox="1">
            <a:spLocks noChangeArrowheads="1"/>
          </p:cNvSpPr>
          <p:nvPr/>
        </p:nvSpPr>
        <p:spPr bwMode="auto">
          <a:xfrm>
            <a:off x="5105400" y="4267200"/>
            <a:ext cx="7493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cs typeface="Arial" pitchFamily="34" charset="0"/>
              </a:rPr>
              <a:t>same</a:t>
            </a:r>
          </a:p>
        </p:txBody>
      </p:sp>
      <p:sp>
        <p:nvSpPr>
          <p:cNvPr id="14" name="Left Brace 13"/>
          <p:cNvSpPr/>
          <p:nvPr/>
        </p:nvSpPr>
        <p:spPr>
          <a:xfrm rot="10800000">
            <a:off x="4648200" y="3810000"/>
            <a:ext cx="381000" cy="17526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5029200" y="5740400"/>
            <a:ext cx="3979863" cy="1016000"/>
          </a:xfrm>
          <a:prstGeom prst="rect">
            <a:avLst/>
          </a:prstGeom>
          <a:solidFill>
            <a:srgbClr val="FAE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cs typeface="Arial" pitchFamily="34" charset="0"/>
              </a:rPr>
              <a:t>Variables in different scopes with 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the same name will compile, but 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it is not a good idea</a:t>
            </a:r>
          </a:p>
        </p:txBody>
      </p:sp>
    </p:spTree>
    <p:extLst>
      <p:ext uri="{BB962C8B-B14F-4D97-AF65-F5344CB8AC3E}">
        <p14:creationId xmlns:p14="http://schemas.microsoft.com/office/powerpoint/2010/main" val="31727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Area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3;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("x:  " + x + " y:  " + y + " Sum:  " +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sum(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Computes the sum of two arguments.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an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operand to be added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another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operand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@return the sum of a and b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public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return a + b;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("Finished adding...");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a method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String repeat(String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/>
              <a:t>that returns the 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 repeated n times. For example. Repeat(“ho”, 3) returns “</a:t>
            </a:r>
            <a:r>
              <a:rPr lang="en-US" sz="2800" dirty="0" err="1" smtClean="0"/>
              <a:t>hohoho</a:t>
            </a:r>
            <a:r>
              <a:rPr lang="en-US" sz="2800" dirty="0" smtClean="0"/>
              <a:t>”.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8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method called </a:t>
            </a:r>
            <a:r>
              <a:rPr lang="en-US" dirty="0" err="1"/>
              <a:t>makeRow</a:t>
            </a:r>
            <a:r>
              <a:rPr lang="en-US" dirty="0"/>
              <a:t> that is passed two arguments: an </a:t>
            </a:r>
            <a:r>
              <a:rPr lang="en-US" dirty="0" err="1"/>
              <a:t>int</a:t>
            </a:r>
            <a:r>
              <a:rPr lang="en-US" dirty="0"/>
              <a:t> n and a String s, and which returns a String containing n copies of s, concatenated in a row. For instance, if we call the method with </a:t>
            </a:r>
            <a:r>
              <a:rPr lang="en-US" dirty="0" err="1"/>
              <a:t>makeRow</a:t>
            </a:r>
            <a:r>
              <a:rPr lang="en-US" dirty="0"/>
              <a:t>(5, "*"), the method returns *****. Write a main method that uses the method to print the string *****=====*****.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3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</a:t>
            </a:r>
          </a:p>
          <a:p>
            <a:pPr marL="344487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countWords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/>
              <a:t>t</a:t>
            </a:r>
            <a:r>
              <a:rPr lang="en-US" dirty="0" smtClean="0"/>
              <a:t>hat returns a count of all words in the string str. Words are separated by spaces. For example,  </a:t>
            </a:r>
            <a:endParaRPr lang="en-US" dirty="0"/>
          </a:p>
          <a:p>
            <a:pPr marL="344487" lvl="1" indent="0">
              <a:buNone/>
            </a:pPr>
            <a:r>
              <a:rPr lang="en-US" dirty="0" err="1" smtClean="0"/>
              <a:t>countWords</a:t>
            </a:r>
            <a:r>
              <a:rPr lang="en-US" dirty="0" smtClean="0"/>
              <a:t>(“Mary has a little lamb”) should return 5.</a:t>
            </a:r>
          </a:p>
          <a:p>
            <a:r>
              <a:rPr lang="en-US" dirty="0" smtClean="0"/>
              <a:t>Write a program to test the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5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715962"/>
          </a:xfrm>
        </p:spPr>
        <p:txBody>
          <a:bodyPr/>
          <a:lstStyle/>
          <a:p>
            <a:r>
              <a:rPr lang="en-US" sz="4000" dirty="0" smtClean="0">
                <a:ea typeface="ＭＳ Ｐゴシック" charset="-128"/>
              </a:rPr>
              <a:t>Methods without Return Values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3048000"/>
          </a:xfrm>
        </p:spPr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Methods are not required to return a value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The return type of </a:t>
            </a:r>
            <a:r>
              <a:rPr lang="en-US" sz="2400" dirty="0" smtClean="0">
                <a:solidFill>
                  <a:srgbClr val="C00000"/>
                </a:solidFill>
                <a:ea typeface="ＭＳ Ｐゴシック" charset="-128"/>
              </a:rPr>
              <a:t>void</a:t>
            </a:r>
            <a:r>
              <a:rPr lang="en-US" sz="2400" dirty="0" smtClean="0">
                <a:ea typeface="ＭＳ Ｐゴシック" charset="-128"/>
              </a:rPr>
              <a:t> means nothing is returned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No </a:t>
            </a:r>
            <a:r>
              <a:rPr lang="en-US" sz="240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return</a:t>
            </a:r>
            <a:r>
              <a:rPr lang="en-US" sz="2400" dirty="0" smtClean="0">
                <a:ea typeface="ＭＳ Ｐゴシック" charset="-128"/>
              </a:rPr>
              <a:t> statement is required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The method can generate output though!</a:t>
            </a:r>
          </a:p>
        </p:txBody>
      </p:sp>
    </p:spTree>
    <p:extLst>
      <p:ext uri="{BB962C8B-B14F-4D97-AF65-F5344CB8AC3E}">
        <p14:creationId xmlns:p14="http://schemas.microsoft.com/office/powerpoint/2010/main" val="41376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Implementing a Method: Steps</a:t>
            </a:r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>
          <a:xfrm>
            <a:off x="304800" y="1028700"/>
            <a:ext cx="8458200" cy="5105400"/>
          </a:xfrm>
        </p:spPr>
        <p:txBody>
          <a:bodyPr/>
          <a:lstStyle/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Describe what the method should do.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Determine the method</a:t>
            </a:r>
            <a:r>
              <a:rPr lang="ja-JP" altLang="en-US" sz="2600" dirty="0" smtClean="0">
                <a:ea typeface="ＭＳ Ｐゴシック" charset="-128"/>
              </a:rPr>
              <a:t>’</a:t>
            </a:r>
            <a:r>
              <a:rPr lang="en-US" altLang="ja-JP" sz="2600" dirty="0" smtClean="0">
                <a:ea typeface="ＭＳ Ｐゴシック" charset="-128"/>
              </a:rPr>
              <a:t>s </a:t>
            </a:r>
            <a:r>
              <a:rPr lang="ja-JP" altLang="en-US" sz="2600" dirty="0" smtClean="0">
                <a:ea typeface="ＭＳ Ｐゴシック" charset="-128"/>
              </a:rPr>
              <a:t>“</a:t>
            </a:r>
            <a:r>
              <a:rPr lang="en-US" altLang="ja-JP" sz="2600" dirty="0" smtClean="0">
                <a:ea typeface="ＭＳ Ｐゴシック" charset="-128"/>
              </a:rPr>
              <a:t>inputs</a:t>
            </a:r>
            <a:r>
              <a:rPr lang="ja-JP" altLang="en-US" sz="2600" dirty="0" smtClean="0">
                <a:ea typeface="ＭＳ Ｐゴシック" charset="-128"/>
              </a:rPr>
              <a:t>”</a:t>
            </a:r>
            <a:r>
              <a:rPr lang="en-US" altLang="ja-JP" sz="2600" dirty="0" smtClean="0">
                <a:ea typeface="ＭＳ Ｐゴシック" charset="-128"/>
              </a:rPr>
              <a:t>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Determine the types of parameter values and the return value.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Write </a:t>
            </a:r>
            <a:r>
              <a:rPr lang="en-US" sz="2400" dirty="0" smtClean="0">
                <a:latin typeface="Comic Sans MS" pitchFamily="66" charset="0"/>
                <a:ea typeface="ＭＳ Ｐゴシック" charset="-128"/>
              </a:rPr>
              <a:t>Algorithm </a:t>
            </a:r>
            <a:r>
              <a:rPr lang="en-US" sz="2600" dirty="0" smtClean="0">
                <a:ea typeface="ＭＳ Ｐゴシック" charset="-128"/>
              </a:rPr>
              <a:t>for obtaining the desired result.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Implement the method body.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Test your method.</a:t>
            </a:r>
          </a:p>
          <a:p>
            <a:pPr marL="971550" lvl="1" indent="-457200">
              <a:spcBef>
                <a:spcPts val="300"/>
              </a:spcBef>
            </a:pPr>
            <a:r>
              <a:rPr lang="en-US" sz="2200" dirty="0" smtClean="0">
                <a:ea typeface="ＭＳ Ｐゴシック" charset="-128"/>
              </a:rPr>
              <a:t>Design test cases and code</a:t>
            </a:r>
          </a:p>
          <a:p>
            <a:pPr marL="571500" indent="-457200">
              <a:spcBef>
                <a:spcPts val="300"/>
              </a:spcBef>
              <a:buFont typeface="Wingdings" pitchFamily="2" charset="2"/>
              <a:buNone/>
            </a:pPr>
            <a:endParaRPr lang="en-US" sz="2600" dirty="0" smtClean="0">
              <a:ea typeface="ＭＳ Ｐゴシック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66800" y="3733800"/>
            <a:ext cx="6553200" cy="16764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double pyramidVolume(double height, double baseLength)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double baseArea = baseLength * baseLength;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return height * baseArea / 3;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  <a:endParaRPr lang="en-US" b="1" kern="0" dirty="0">
              <a:latin typeface="Consolas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 bwMode="auto">
          <a:xfrm>
            <a:off x="457200" y="304801"/>
            <a:ext cx="8229600" cy="4800599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>
            <a:normAutofit lnSpcReduction="10000"/>
          </a:bodyPr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static </a:t>
            </a:r>
            <a:r>
              <a:rPr lang="en-US" sz="1800" kern="0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void</a:t>
            </a: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boxString(String str)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int n = str.length();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for (int i = 0; i &lt; n + 2; i++)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US" sz="18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kern="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</a:t>
            </a:r>
            <a:r>
              <a:rPr lang="en-US" sz="18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("-");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System.out.println();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System.out.println("!" + str + "!");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for (int i = 0; i &lt; n + 2; i++)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 </a:t>
            </a:r>
            <a:endParaRPr lang="en-US" sz="1800" kern="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kern="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</a:t>
            </a:r>
            <a:r>
              <a:rPr lang="en-US" sz="18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("-");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800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System.out.println();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  <a:endParaRPr lang="en-US" sz="1800" kern="0" dirty="0">
              <a:solidFill>
                <a:srgbClr val="333333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13317"/>
            <a:ext cx="134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1213" y="5189517"/>
            <a:ext cx="2667000" cy="9144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...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err="1" smtClean="0">
                <a:latin typeface="Consolas" pitchFamily="49" charset="0"/>
              </a:rPr>
              <a:t>boxString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ja-JP" altLang="en-US" sz="1800" dirty="0" smtClean="0">
                <a:latin typeface="Consolas" pitchFamily="49" charset="0"/>
              </a:rPr>
              <a:t>“</a:t>
            </a:r>
            <a:r>
              <a:rPr lang="en-US" altLang="ja-JP" sz="1800" dirty="0" smtClean="0">
                <a:latin typeface="Consolas" pitchFamily="49" charset="0"/>
              </a:rPr>
              <a:t>Hello</a:t>
            </a:r>
            <a:r>
              <a:rPr lang="ja-JP" altLang="en-US" sz="1800" dirty="0" smtClean="0">
                <a:latin typeface="Consolas" pitchFamily="49" charset="0"/>
              </a:rPr>
              <a:t>”</a:t>
            </a:r>
            <a:r>
              <a:rPr lang="en-US" altLang="ja-JP" sz="1800" dirty="0" smtClean="0">
                <a:latin typeface="Consolas" pitchFamily="49" charset="0"/>
              </a:rPr>
              <a:t>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333333"/>
                </a:solidFill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0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3850</TotalTime>
  <Words>1341</Words>
  <Application>Microsoft Macintosh PowerPoint</Application>
  <PresentationFormat>On-screen Show (4:3)</PresentationFormat>
  <Paragraphs>279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Comic Sans MS</vt:lpstr>
      <vt:lpstr>Consolas</vt:lpstr>
      <vt:lpstr>Courier New</vt:lpstr>
      <vt:lpstr>Garamond</vt:lpstr>
      <vt:lpstr>ＭＳ Ｐゴシック</vt:lpstr>
      <vt:lpstr>Symbol</vt:lpstr>
      <vt:lpstr>Wingdings</vt:lpstr>
      <vt:lpstr>Arial</vt:lpstr>
      <vt:lpstr>Edge</vt:lpstr>
      <vt:lpstr>CSC110 Computer Programming I</vt:lpstr>
      <vt:lpstr>Exercise 1</vt:lpstr>
      <vt:lpstr>PowerPoint Presentation</vt:lpstr>
      <vt:lpstr>Exercise 2</vt:lpstr>
      <vt:lpstr>Exercise 3 </vt:lpstr>
      <vt:lpstr>Exercise 4</vt:lpstr>
      <vt:lpstr>Methods without Return Values</vt:lpstr>
      <vt:lpstr>Implementing a Method: Steps</vt:lpstr>
      <vt:lpstr>PowerPoint Presentation</vt:lpstr>
      <vt:lpstr>Using return Without a Value</vt:lpstr>
      <vt:lpstr>PowerPoint Presentation</vt:lpstr>
      <vt:lpstr>Problem Solving:  Reusable Methods</vt:lpstr>
      <vt:lpstr>Write a ‘Parameterized’ Method</vt:lpstr>
      <vt:lpstr>Variable Scope</vt:lpstr>
      <vt:lpstr>Examples of Scope</vt:lpstr>
      <vt:lpstr>Local Variables of Methods</vt:lpstr>
      <vt:lpstr>Re-using names for local variables</vt:lpstr>
      <vt:lpstr>Re-using names for block variables</vt:lpstr>
      <vt:lpstr>Overlapping Scope </vt:lpstr>
      <vt:lpstr>Global and Local Overlapping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296</cp:revision>
  <dcterms:created xsi:type="dcterms:W3CDTF">2003-05-04T19:31:52Z</dcterms:created>
  <dcterms:modified xsi:type="dcterms:W3CDTF">2016-04-19T03:17:37Z</dcterms:modified>
</cp:coreProperties>
</file>