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4"/>
  </p:notesMasterIdLst>
  <p:sldIdLst>
    <p:sldId id="256" r:id="rId2"/>
    <p:sldId id="378" r:id="rId3"/>
    <p:sldId id="379" r:id="rId4"/>
    <p:sldId id="393" r:id="rId5"/>
    <p:sldId id="394" r:id="rId6"/>
    <p:sldId id="395" r:id="rId7"/>
    <p:sldId id="396" r:id="rId8"/>
    <p:sldId id="397" r:id="rId9"/>
    <p:sldId id="398" r:id="rId10"/>
    <p:sldId id="399" r:id="rId11"/>
    <p:sldId id="404" r:id="rId12"/>
    <p:sldId id="405" r:id="rId13"/>
    <p:sldId id="406" r:id="rId14"/>
    <p:sldId id="407" r:id="rId15"/>
    <p:sldId id="408" r:id="rId16"/>
    <p:sldId id="409" r:id="rId17"/>
    <p:sldId id="410" r:id="rId18"/>
    <p:sldId id="411" r:id="rId19"/>
    <p:sldId id="400" r:id="rId20"/>
    <p:sldId id="401" r:id="rId21"/>
    <p:sldId id="402" r:id="rId22"/>
    <p:sldId id="403"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4" autoAdjust="0"/>
    <p:restoredTop sz="86343" autoAdjust="0"/>
  </p:normalViewPr>
  <p:slideViewPr>
    <p:cSldViewPr>
      <p:cViewPr>
        <p:scale>
          <a:sx n="80" d="100"/>
          <a:sy n="80" d="100"/>
        </p:scale>
        <p:origin x="2744" y="5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68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8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8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68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DBB27B2-7D20-488E-9A47-FA0D9EB63CB2}" type="slidenum">
              <a:rPr lang="en-US"/>
              <a:pPr>
                <a:defRPr/>
              </a:pPr>
              <a:t>‹#›</a:t>
            </a:fld>
            <a:endParaRPr lang="en-US"/>
          </a:p>
        </p:txBody>
      </p:sp>
    </p:spTree>
    <p:extLst>
      <p:ext uri="{BB962C8B-B14F-4D97-AF65-F5344CB8AC3E}">
        <p14:creationId xmlns:p14="http://schemas.microsoft.com/office/powerpoint/2010/main" val="24014391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
        <p:nvSpPr>
          <p:cNvPr id="214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14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B9F43497-637F-42DA-A99D-D58295A6005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8DF4511-6B22-4DE4-A2F9-23A6D2472EE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2A30BAC-0147-4A65-8699-3D31B83D6BB7}"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C5F9C01-A330-47ED-824E-A8F02FCC076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018DB5D-8987-43E1-8D78-9708A8605DA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C8C7BFE-44F8-402B-86C2-D232904439B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CCC36ED-66A5-415F-9092-D6FFCBE8A09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FDDDF57-03A3-47C0-A95B-EB474A28F669}"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0094583-00F2-4F0F-ADD6-39CB5BBE27F2}"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36CC141-C68F-4356-BF78-4E06F51AA92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C1B232-7748-4BE8-8F27-E779406839C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2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212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212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8903F2E5-2334-4CBF-80F6-5A6FEE8D3A02}" type="slidenum">
              <a:rPr lang="en-US" altLang="en-US"/>
              <a:pPr>
                <a:defRPr/>
              </a:pPr>
              <a:t>‹#›</a:t>
            </a:fld>
            <a:endParaRPr lang="en-US" altLang="en-US"/>
          </a:p>
        </p:txBody>
      </p:sp>
      <p:sp>
        <p:nvSpPr>
          <p:cNvPr id="212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213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36" r:id="rId1"/>
    <p:sldLayoutId id="2147483735" r:id="rId2"/>
    <p:sldLayoutId id="2147483734" r:id="rId3"/>
    <p:sldLayoutId id="2147483733" r:id="rId4"/>
    <p:sldLayoutId id="2147483732" r:id="rId5"/>
    <p:sldLayoutId id="2147483731" r:id="rId6"/>
    <p:sldLayoutId id="2147483730" r:id="rId7"/>
    <p:sldLayoutId id="2147483729" r:id="rId8"/>
    <p:sldLayoutId id="2147483728" r:id="rId9"/>
    <p:sldLayoutId id="2147483727" r:id="rId10"/>
    <p:sldLayoutId id="214748372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assByValue.jav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assString.jav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dirty="0" smtClean="0"/>
              <a:t>CSC110 Computer Programming I</a:t>
            </a:r>
          </a:p>
        </p:txBody>
      </p:sp>
      <p:sp>
        <p:nvSpPr>
          <p:cNvPr id="3075" name="Rectangle 3"/>
          <p:cNvSpPr>
            <a:spLocks noGrp="1" noChangeArrowheads="1"/>
          </p:cNvSpPr>
          <p:nvPr>
            <p:ph type="subTitle" idx="1"/>
          </p:nvPr>
        </p:nvSpPr>
        <p:spPr>
          <a:xfrm>
            <a:off x="3292475" y="4232275"/>
            <a:ext cx="3776663" cy="1146175"/>
          </a:xfrm>
        </p:spPr>
        <p:txBody>
          <a:bodyPr/>
          <a:lstStyle/>
          <a:p>
            <a:pPr eaLnBrk="1" hangingPunct="1"/>
            <a:endParaRPr lang="en-US" dirty="0" smtClean="0"/>
          </a:p>
          <a:p>
            <a:pPr eaLnBrk="1" hangingPunct="1"/>
            <a:r>
              <a:rPr lang="en-US" dirty="0" smtClean="0"/>
              <a:t>Lecture </a:t>
            </a:r>
            <a:r>
              <a:rPr lang="en-US" dirty="0" smtClean="0"/>
              <a:t>25</a:t>
            </a:r>
          </a:p>
          <a:p>
            <a:pPr eaLnBrk="1" hangingPunct="1"/>
            <a:endParaRPr lang="en-US" dirty="0" smtClean="0"/>
          </a:p>
          <a:p>
            <a:pPr eaLnBrk="1" hangingPunct="1"/>
            <a:endParaRPr lang="en-US" dirty="0" smtClean="0"/>
          </a:p>
          <a:p>
            <a:pPr eaLnBrk="1" hangingPunct="1"/>
            <a:endParaRPr lang="en-US" sz="2000" dirty="0" smtClean="0"/>
          </a:p>
          <a:p>
            <a:pPr eaLnBrk="1" hangingPunct="1">
              <a:lnSpc>
                <a:spcPct val="90000"/>
              </a:lnSpc>
            </a:pPr>
            <a:endParaRPr lang="en-US" sz="2000" dirty="0" smtClean="0"/>
          </a:p>
          <a:p>
            <a:pPr eaLnBrk="1" hangingPunct="1">
              <a:spcAft>
                <a:spcPts val="600"/>
              </a:spcAft>
              <a:buFont typeface="Symbol" pitchFamily="18" charset="2"/>
              <a:buNone/>
            </a:pPr>
            <a:endParaRPr lang="en-US" dirty="0" smtClean="0"/>
          </a:p>
        </p:txBody>
      </p:sp>
      <p:sp>
        <p:nvSpPr>
          <p:cNvPr id="5" name="Slide Number Placeholder 4"/>
          <p:cNvSpPr>
            <a:spLocks noGrp="1"/>
          </p:cNvSpPr>
          <p:nvPr>
            <p:ph type="sldNum" sz="quarter" idx="12"/>
          </p:nvPr>
        </p:nvSpPr>
        <p:spPr/>
        <p:txBody>
          <a:bodyPr/>
          <a:lstStyle/>
          <a:p>
            <a:pPr>
              <a:defRPr/>
            </a:pPr>
            <a:fld id="{B9F43497-637F-42DA-A99D-D58295A6005B}" type="slidenum">
              <a:rPr lang="en-US" altLang="en-US" smtClean="0"/>
              <a:pPr>
                <a:defRPr/>
              </a:pPr>
              <a:t>1</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304800"/>
            <a:ext cx="7162800" cy="715962"/>
          </a:xfrm>
        </p:spPr>
        <p:txBody>
          <a:bodyPr/>
          <a:lstStyle/>
          <a:p>
            <a:r>
              <a:rPr lang="en-US" sz="3600" dirty="0" smtClean="0">
                <a:ea typeface="ＭＳ Ｐゴシック" charset="-128"/>
              </a:rPr>
              <a:t>Global and Local Overlapping</a:t>
            </a:r>
          </a:p>
        </p:txBody>
      </p:sp>
      <p:sp>
        <p:nvSpPr>
          <p:cNvPr id="34819" name="Content Placeholder 2"/>
          <p:cNvSpPr>
            <a:spLocks noGrp="1"/>
          </p:cNvSpPr>
          <p:nvPr>
            <p:ph idx="1"/>
          </p:nvPr>
        </p:nvSpPr>
        <p:spPr>
          <a:xfrm>
            <a:off x="381000" y="990600"/>
            <a:ext cx="8305800" cy="2133600"/>
          </a:xfrm>
        </p:spPr>
        <p:txBody>
          <a:bodyPr/>
          <a:lstStyle/>
          <a:p>
            <a:pPr>
              <a:spcBef>
                <a:spcPts val="200"/>
              </a:spcBef>
            </a:pPr>
            <a:r>
              <a:rPr lang="en-US" sz="2800" smtClean="0">
                <a:ea typeface="ＭＳ Ｐゴシック" charset="-128"/>
              </a:rPr>
              <a:t>Global and Local (method) variables can overlap</a:t>
            </a:r>
          </a:p>
          <a:p>
            <a:pPr lvl="1">
              <a:spcBef>
                <a:spcPts val="200"/>
              </a:spcBef>
            </a:pPr>
            <a:r>
              <a:rPr lang="en-US" sz="2400" smtClean="0">
                <a:ea typeface="ＭＳ Ｐゴシック" charset="-128"/>
              </a:rPr>
              <a:t>The local </a:t>
            </a:r>
            <a:r>
              <a:rPr lang="en-US" sz="2400" smtClean="0">
                <a:solidFill>
                  <a:srgbClr val="00B050"/>
                </a:solidFill>
                <a:latin typeface="Consolas" pitchFamily="49" charset="0"/>
                <a:ea typeface="ＭＳ Ｐゴシック" charset="-128"/>
                <a:cs typeface="Consolas" pitchFamily="49" charset="0"/>
              </a:rPr>
              <a:t>same</a:t>
            </a:r>
            <a:r>
              <a:rPr lang="en-US" sz="2400" smtClean="0">
                <a:ea typeface="ＭＳ Ｐゴシック" charset="-128"/>
              </a:rPr>
              <a:t> will be used when it is in scope</a:t>
            </a:r>
          </a:p>
          <a:p>
            <a:pPr lvl="1">
              <a:spcBef>
                <a:spcPts val="200"/>
              </a:spcBef>
            </a:pPr>
            <a:r>
              <a:rPr lang="en-US" sz="2400" smtClean="0">
                <a:ea typeface="ＭＳ Ｐゴシック" charset="-128"/>
              </a:rPr>
              <a:t>No access to global </a:t>
            </a:r>
            <a:r>
              <a:rPr lang="en-US" sz="2400" smtClean="0">
                <a:solidFill>
                  <a:srgbClr val="0033CC"/>
                </a:solidFill>
                <a:latin typeface="Consolas" pitchFamily="49" charset="0"/>
                <a:ea typeface="ＭＳ Ｐゴシック" charset="-128"/>
                <a:cs typeface="Consolas" pitchFamily="49" charset="0"/>
              </a:rPr>
              <a:t>same</a:t>
            </a:r>
            <a:r>
              <a:rPr lang="en-US" sz="2400" smtClean="0">
                <a:ea typeface="ＭＳ Ｐゴシック" charset="-128"/>
              </a:rPr>
              <a:t> when local </a:t>
            </a:r>
            <a:r>
              <a:rPr lang="en-US" sz="2400" smtClean="0">
                <a:solidFill>
                  <a:srgbClr val="00B050"/>
                </a:solidFill>
                <a:latin typeface="Consolas" pitchFamily="49" charset="0"/>
                <a:ea typeface="ＭＳ Ｐゴシック" charset="-128"/>
                <a:cs typeface="Consolas" pitchFamily="49" charset="0"/>
              </a:rPr>
              <a:t>same</a:t>
            </a:r>
            <a:r>
              <a:rPr lang="en-US" sz="2400" smtClean="0">
                <a:solidFill>
                  <a:srgbClr val="00B050"/>
                </a:solidFill>
                <a:ea typeface="ＭＳ Ｐゴシック" charset="-128"/>
                <a:cs typeface="Consolas" pitchFamily="49" charset="0"/>
              </a:rPr>
              <a:t> </a:t>
            </a:r>
            <a:r>
              <a:rPr lang="en-US" sz="2400" smtClean="0">
                <a:ea typeface="ＭＳ Ｐゴシック" charset="-128"/>
              </a:rPr>
              <a:t>is in scope</a:t>
            </a:r>
          </a:p>
        </p:txBody>
      </p:sp>
      <p:sp>
        <p:nvSpPr>
          <p:cNvPr id="9" name="Content Placeholder 2"/>
          <p:cNvSpPr txBox="1">
            <a:spLocks/>
          </p:cNvSpPr>
          <p:nvPr/>
        </p:nvSpPr>
        <p:spPr bwMode="auto">
          <a:xfrm>
            <a:off x="381000" y="23622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8" name="Content Placeholder 2"/>
          <p:cNvSpPr txBox="1">
            <a:spLocks/>
          </p:cNvSpPr>
          <p:nvPr/>
        </p:nvSpPr>
        <p:spPr bwMode="auto">
          <a:xfrm>
            <a:off x="304800" y="2286000"/>
            <a:ext cx="6934200" cy="3962400"/>
          </a:xfrm>
          <a:prstGeom prst="rect">
            <a:avLst/>
          </a:prstGeom>
          <a:noFill/>
          <a:ln w="9525">
            <a:solidFill>
              <a:srgbClr val="000000"/>
            </a:solidFill>
            <a:miter lim="800000"/>
            <a:headEnd/>
            <a:tailEnd/>
          </a:ln>
          <a:effectLst/>
          <a:extLst/>
        </p:spPr>
        <p:txBody>
          <a:bodyPr/>
          <a:lstStyle>
            <a:lvl1pPr marL="342900" indent="-342900"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a:buClr>
                <a:srgbClr val="835E01"/>
              </a:buClr>
              <a:buSzPct val="60000"/>
              <a:buFont typeface="Wingdings" pitchFamily="2" charset="2"/>
              <a:buNone/>
              <a:defRPr/>
            </a:pPr>
            <a:r>
              <a:rPr lang="en-US" sz="1800" smtClean="0">
                <a:latin typeface="Consolas" pitchFamily="49" charset="0"/>
              </a:rPr>
              <a:t>public class Scoper</a:t>
            </a:r>
          </a:p>
          <a:p>
            <a:pPr>
              <a:buClr>
                <a:srgbClr val="835E01"/>
              </a:buClr>
              <a:buSzPct val="60000"/>
              <a:buFont typeface="Wingdings" pitchFamily="2" charset="2"/>
              <a:buNone/>
              <a:defRPr/>
            </a:pPr>
            <a:r>
              <a:rPr lang="en-US" sz="1800" smtClean="0">
                <a:latin typeface="Consolas" pitchFamily="49" charset="0"/>
              </a:rPr>
              <a:t>{</a:t>
            </a:r>
          </a:p>
          <a:p>
            <a:pPr>
              <a:buClr>
                <a:srgbClr val="835E01"/>
              </a:buClr>
              <a:buSzPct val="60000"/>
              <a:buFont typeface="Wingdings" pitchFamily="2" charset="2"/>
              <a:buNone/>
              <a:defRPr/>
            </a:pPr>
            <a:r>
              <a:rPr lang="en-US" sz="1800" smtClean="0">
                <a:latin typeface="Consolas" pitchFamily="49" charset="0"/>
              </a:rPr>
              <a:t>  public static int </a:t>
            </a:r>
            <a:r>
              <a:rPr lang="en-US" sz="1800" smtClean="0">
                <a:solidFill>
                  <a:srgbClr val="0033CC"/>
                </a:solidFill>
                <a:latin typeface="Consolas" pitchFamily="49" charset="0"/>
              </a:rPr>
              <a:t>same</a:t>
            </a:r>
            <a:r>
              <a:rPr lang="en-US" sz="1800" smtClean="0">
                <a:latin typeface="Consolas" pitchFamily="49" charset="0"/>
              </a:rPr>
              <a:t>;   </a:t>
            </a:r>
            <a:r>
              <a:rPr lang="en-US" sz="1800" smtClean="0">
                <a:solidFill>
                  <a:srgbClr val="0033CC"/>
                </a:solidFill>
                <a:latin typeface="Consolas" pitchFamily="49" charset="0"/>
              </a:rPr>
              <a:t>// </a:t>
            </a:r>
            <a:r>
              <a:rPr lang="ja-JP" altLang="en-US" sz="1800" smtClean="0">
                <a:solidFill>
                  <a:srgbClr val="0033CC"/>
                </a:solidFill>
                <a:latin typeface="Consolas" pitchFamily="49" charset="0"/>
              </a:rPr>
              <a:t>‘</a:t>
            </a:r>
            <a:r>
              <a:rPr lang="en-US" altLang="ja-JP" sz="1800" smtClean="0">
                <a:solidFill>
                  <a:srgbClr val="0033CC"/>
                </a:solidFill>
                <a:latin typeface="Consolas" pitchFamily="49" charset="0"/>
              </a:rPr>
              <a:t>global</a:t>
            </a:r>
            <a:r>
              <a:rPr lang="ja-JP" altLang="en-US" sz="1800" smtClean="0">
                <a:solidFill>
                  <a:srgbClr val="0033CC"/>
                </a:solidFill>
                <a:latin typeface="Consolas" pitchFamily="49" charset="0"/>
              </a:rPr>
              <a:t>’</a:t>
            </a:r>
            <a:endParaRPr lang="en-US" altLang="ja-JP" sz="1800" smtClean="0">
              <a:solidFill>
                <a:srgbClr val="0033CC"/>
              </a:solidFill>
              <a:latin typeface="Consolas" pitchFamily="49" charset="0"/>
            </a:endParaRPr>
          </a:p>
          <a:p>
            <a:pPr>
              <a:buClr>
                <a:srgbClr val="835E01"/>
              </a:buClr>
              <a:buSzPct val="60000"/>
              <a:buFont typeface="Wingdings" pitchFamily="2" charset="2"/>
              <a:buNone/>
              <a:defRPr/>
            </a:pPr>
            <a:r>
              <a:rPr lang="en-US" sz="1800" smtClean="0">
                <a:latin typeface="Consolas" pitchFamily="49" charset="0"/>
              </a:rPr>
              <a:t>  public static void main(String[] args)</a:t>
            </a:r>
          </a:p>
          <a:p>
            <a:pPr>
              <a:buClr>
                <a:srgbClr val="835E01"/>
              </a:buClr>
              <a:buSzPct val="60000"/>
              <a:buFont typeface="Wingdings" pitchFamily="2" charset="2"/>
              <a:buNone/>
              <a:defRPr/>
            </a:pPr>
            <a:r>
              <a:rPr lang="en-US" sz="1800" smtClean="0">
                <a:latin typeface="Consolas" pitchFamily="49" charset="0"/>
              </a:rPr>
              <a:t>  {</a:t>
            </a:r>
          </a:p>
          <a:p>
            <a:pPr>
              <a:buClr>
                <a:srgbClr val="835E01"/>
              </a:buClr>
              <a:buSzPct val="60000"/>
              <a:buFont typeface="Wingdings" pitchFamily="2" charset="2"/>
              <a:buNone/>
              <a:defRPr/>
            </a:pPr>
            <a:r>
              <a:rPr lang="en-US" sz="1800" smtClean="0">
                <a:latin typeface="Consolas" pitchFamily="49" charset="0"/>
              </a:rPr>
              <a:t>    int </a:t>
            </a:r>
            <a:r>
              <a:rPr lang="en-US" sz="1800" smtClean="0">
                <a:solidFill>
                  <a:srgbClr val="00B050"/>
                </a:solidFill>
                <a:latin typeface="Consolas" pitchFamily="49" charset="0"/>
              </a:rPr>
              <a:t>same</a:t>
            </a:r>
            <a:r>
              <a:rPr lang="en-US" sz="1800" smtClean="0">
                <a:latin typeface="Consolas" pitchFamily="49" charset="0"/>
              </a:rPr>
              <a:t> = 0;     </a:t>
            </a:r>
            <a:r>
              <a:rPr lang="en-US" sz="1800" smtClean="0">
                <a:solidFill>
                  <a:srgbClr val="00B050"/>
                </a:solidFill>
                <a:latin typeface="Consolas" pitchFamily="49" charset="0"/>
              </a:rPr>
              <a:t>// local</a:t>
            </a:r>
          </a:p>
          <a:p>
            <a:pPr>
              <a:buClr>
                <a:srgbClr val="835E01"/>
              </a:buClr>
              <a:buSzPct val="60000"/>
              <a:buFont typeface="Wingdings" pitchFamily="2" charset="2"/>
              <a:buNone/>
              <a:defRPr/>
            </a:pPr>
            <a:r>
              <a:rPr lang="en-US" sz="1800" smtClean="0">
                <a:latin typeface="Consolas" pitchFamily="49" charset="0"/>
              </a:rPr>
              <a:t>    for (int i = 1; i &lt;= 10; i++)</a:t>
            </a:r>
          </a:p>
          <a:p>
            <a:pPr>
              <a:buClr>
                <a:srgbClr val="835E01"/>
              </a:buClr>
              <a:buSzPct val="60000"/>
              <a:buFont typeface="Wingdings" pitchFamily="2" charset="2"/>
              <a:buNone/>
              <a:defRPr/>
            </a:pPr>
            <a:r>
              <a:rPr lang="en-US" sz="1800" smtClean="0">
                <a:latin typeface="Consolas" pitchFamily="49" charset="0"/>
              </a:rPr>
              <a:t>    {</a:t>
            </a:r>
          </a:p>
          <a:p>
            <a:pPr>
              <a:buClr>
                <a:srgbClr val="835E01"/>
              </a:buClr>
              <a:buSzPct val="60000"/>
              <a:buFont typeface="Wingdings" pitchFamily="2" charset="2"/>
              <a:buNone/>
              <a:defRPr/>
            </a:pPr>
            <a:r>
              <a:rPr lang="en-US" sz="1800" smtClean="0">
                <a:latin typeface="Consolas" pitchFamily="49" charset="0"/>
              </a:rPr>
              <a:t>      int square = i * i;</a:t>
            </a:r>
          </a:p>
          <a:p>
            <a:pPr>
              <a:buClr>
                <a:srgbClr val="835E01"/>
              </a:buClr>
              <a:buSzPct val="60000"/>
              <a:buFont typeface="Wingdings" pitchFamily="2" charset="2"/>
              <a:buNone/>
              <a:defRPr/>
            </a:pPr>
            <a:r>
              <a:rPr lang="en-US" sz="1800" smtClean="0">
                <a:latin typeface="Consolas" pitchFamily="49" charset="0"/>
              </a:rPr>
              <a:t>      </a:t>
            </a:r>
            <a:r>
              <a:rPr lang="en-US" sz="1800" smtClean="0">
                <a:solidFill>
                  <a:srgbClr val="00B050"/>
                </a:solidFill>
                <a:latin typeface="Consolas" pitchFamily="49" charset="0"/>
              </a:rPr>
              <a:t>same</a:t>
            </a:r>
            <a:r>
              <a:rPr lang="en-US" sz="1800" smtClean="0">
                <a:latin typeface="Consolas" pitchFamily="49" charset="0"/>
              </a:rPr>
              <a:t> = </a:t>
            </a:r>
            <a:r>
              <a:rPr lang="en-US" sz="1800" smtClean="0">
                <a:solidFill>
                  <a:srgbClr val="00B050"/>
                </a:solidFill>
                <a:latin typeface="Consolas" pitchFamily="49" charset="0"/>
              </a:rPr>
              <a:t>same</a:t>
            </a:r>
            <a:r>
              <a:rPr lang="en-US" sz="1800" smtClean="0">
                <a:latin typeface="Consolas" pitchFamily="49" charset="0"/>
              </a:rPr>
              <a:t> + square;</a:t>
            </a:r>
          </a:p>
          <a:p>
            <a:pPr>
              <a:buClr>
                <a:srgbClr val="835E01"/>
              </a:buClr>
              <a:buSzPct val="60000"/>
              <a:buFont typeface="Wingdings" pitchFamily="2" charset="2"/>
              <a:buNone/>
              <a:defRPr/>
            </a:pPr>
            <a:r>
              <a:rPr lang="en-US" sz="1800" smtClean="0">
                <a:latin typeface="Consolas" pitchFamily="49" charset="0"/>
              </a:rPr>
              <a:t>    }</a:t>
            </a:r>
          </a:p>
          <a:p>
            <a:pPr>
              <a:buClr>
                <a:srgbClr val="835E01"/>
              </a:buClr>
              <a:buSzPct val="60000"/>
              <a:buFont typeface="Wingdings" pitchFamily="2" charset="2"/>
              <a:buNone/>
              <a:defRPr/>
            </a:pPr>
            <a:r>
              <a:rPr lang="en-US" sz="1800" smtClean="0">
                <a:latin typeface="Consolas" pitchFamily="49" charset="0"/>
              </a:rPr>
              <a:t>    System.out.println(</a:t>
            </a:r>
            <a:r>
              <a:rPr lang="en-US" sz="1800" smtClean="0">
                <a:solidFill>
                  <a:srgbClr val="00B050"/>
                </a:solidFill>
                <a:latin typeface="Consolas" pitchFamily="49" charset="0"/>
              </a:rPr>
              <a:t>same</a:t>
            </a:r>
            <a:r>
              <a:rPr lang="en-US" sz="1800" smtClean="0">
                <a:latin typeface="Consolas" pitchFamily="49" charset="0"/>
              </a:rPr>
              <a:t>);</a:t>
            </a:r>
          </a:p>
          <a:p>
            <a:pPr>
              <a:buClr>
                <a:srgbClr val="835E01"/>
              </a:buClr>
              <a:buSzPct val="60000"/>
              <a:buFont typeface="Wingdings" pitchFamily="2" charset="2"/>
              <a:buNone/>
              <a:defRPr/>
            </a:pPr>
            <a:r>
              <a:rPr lang="en-US" sz="1800" smtClean="0">
                <a:latin typeface="Consolas" pitchFamily="49" charset="0"/>
              </a:rPr>
              <a:t>  }</a:t>
            </a:r>
          </a:p>
          <a:p>
            <a:pPr>
              <a:buClr>
                <a:srgbClr val="835E01"/>
              </a:buClr>
              <a:buSzPct val="60000"/>
              <a:buFont typeface="Wingdings" pitchFamily="2" charset="2"/>
              <a:buNone/>
              <a:defRPr/>
            </a:pPr>
            <a:r>
              <a:rPr lang="en-US" sz="1800" smtClean="0">
                <a:latin typeface="Consolas" pitchFamily="49" charset="0"/>
              </a:rPr>
              <a:t>}</a:t>
            </a:r>
          </a:p>
        </p:txBody>
      </p:sp>
      <p:sp>
        <p:nvSpPr>
          <p:cNvPr id="11" name="Left Brace 10"/>
          <p:cNvSpPr/>
          <p:nvPr/>
        </p:nvSpPr>
        <p:spPr>
          <a:xfrm rot="10800000">
            <a:off x="5867400" y="2362200"/>
            <a:ext cx="457200" cy="3581400"/>
          </a:xfrm>
          <a:prstGeom prst="leftBrace">
            <a:avLst>
              <a:gd name="adj1" fmla="val 8333"/>
              <a:gd name="adj2" fmla="val 64950"/>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4823" name="TextBox 14"/>
          <p:cNvSpPr txBox="1">
            <a:spLocks noChangeArrowheads="1"/>
          </p:cNvSpPr>
          <p:nvPr/>
        </p:nvSpPr>
        <p:spPr bwMode="auto">
          <a:xfrm>
            <a:off x="6400800" y="3200400"/>
            <a:ext cx="690563"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a:solidFill>
                  <a:srgbClr val="0033CC"/>
                </a:solidFill>
                <a:latin typeface="Consolas" pitchFamily="49" charset="0"/>
                <a:cs typeface="Arial" pitchFamily="34" charset="0"/>
              </a:rPr>
              <a:t>same</a:t>
            </a:r>
            <a:endParaRPr lang="en-US">
              <a:solidFill>
                <a:srgbClr val="0033CC"/>
              </a:solidFill>
              <a:cs typeface="Arial" pitchFamily="34" charset="0"/>
            </a:endParaRPr>
          </a:p>
        </p:txBody>
      </p:sp>
      <p:sp>
        <p:nvSpPr>
          <p:cNvPr id="34824" name="TextBox 14"/>
          <p:cNvSpPr txBox="1">
            <a:spLocks noChangeArrowheads="1"/>
          </p:cNvSpPr>
          <p:nvPr/>
        </p:nvSpPr>
        <p:spPr bwMode="auto">
          <a:xfrm>
            <a:off x="5105400" y="4267200"/>
            <a:ext cx="7493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a:solidFill>
                  <a:srgbClr val="00B050"/>
                </a:solidFill>
                <a:cs typeface="Arial" pitchFamily="34" charset="0"/>
              </a:rPr>
              <a:t>same</a:t>
            </a:r>
          </a:p>
        </p:txBody>
      </p:sp>
      <p:sp>
        <p:nvSpPr>
          <p:cNvPr id="14" name="Left Brace 13"/>
          <p:cNvSpPr/>
          <p:nvPr/>
        </p:nvSpPr>
        <p:spPr>
          <a:xfrm rot="10800000">
            <a:off x="4648200" y="3810000"/>
            <a:ext cx="381000" cy="1752600"/>
          </a:xfrm>
          <a:prstGeom prst="leftBrace">
            <a:avLst>
              <a:gd name="adj1" fmla="val 8333"/>
              <a:gd name="adj2" fmla="val 6495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4826" name="TextBox 9"/>
          <p:cNvSpPr txBox="1">
            <a:spLocks noChangeArrowheads="1"/>
          </p:cNvSpPr>
          <p:nvPr/>
        </p:nvSpPr>
        <p:spPr bwMode="auto">
          <a:xfrm>
            <a:off x="5029200" y="5740400"/>
            <a:ext cx="3979863" cy="1016000"/>
          </a:xfrm>
          <a:prstGeom prst="rect">
            <a:avLst/>
          </a:prstGeom>
          <a:solidFill>
            <a:srgbClr val="FAE1A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sz="2000" dirty="0">
                <a:cs typeface="Arial" pitchFamily="34" charset="0"/>
              </a:rPr>
              <a:t>Variables in different scopes with </a:t>
            </a:r>
          </a:p>
          <a:p>
            <a:pPr eaLnBrk="1" hangingPunct="1"/>
            <a:r>
              <a:rPr lang="en-US" sz="2000" dirty="0">
                <a:cs typeface="Arial" pitchFamily="34" charset="0"/>
              </a:rPr>
              <a:t>the same name will compile, but </a:t>
            </a:r>
          </a:p>
          <a:p>
            <a:pPr eaLnBrk="1" hangingPunct="1"/>
            <a:r>
              <a:rPr lang="en-US" sz="2000" dirty="0">
                <a:cs typeface="Arial" pitchFamily="34" charset="0"/>
              </a:rPr>
              <a:t>it is not a good idea</a:t>
            </a:r>
          </a:p>
        </p:txBody>
      </p:sp>
    </p:spTree>
    <p:extLst>
      <p:ext uri="{BB962C8B-B14F-4D97-AF65-F5344CB8AC3E}">
        <p14:creationId xmlns:p14="http://schemas.microsoft.com/office/powerpoint/2010/main" val="3172702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81000" y="228600"/>
            <a:ext cx="7315200" cy="715962"/>
          </a:xfrm>
        </p:spPr>
        <p:txBody>
          <a:bodyPr/>
          <a:lstStyle/>
          <a:p>
            <a:r>
              <a:rPr lang="en-US" sz="3600" dirty="0" smtClean="0">
                <a:ea typeface="ＭＳ Ｐゴシック" charset="-128"/>
              </a:rPr>
              <a:t>Overlapping Scope </a:t>
            </a:r>
          </a:p>
        </p:txBody>
      </p:sp>
      <p:sp>
        <p:nvSpPr>
          <p:cNvPr id="33795" name="Content Placeholder 2"/>
          <p:cNvSpPr>
            <a:spLocks noGrp="1"/>
          </p:cNvSpPr>
          <p:nvPr>
            <p:ph idx="1"/>
          </p:nvPr>
        </p:nvSpPr>
        <p:spPr>
          <a:xfrm>
            <a:off x="381000" y="1066800"/>
            <a:ext cx="8305800" cy="2133600"/>
          </a:xfrm>
        </p:spPr>
        <p:txBody>
          <a:bodyPr/>
          <a:lstStyle/>
          <a:p>
            <a:r>
              <a:rPr lang="en-US" sz="2800" smtClean="0">
                <a:ea typeface="ＭＳ Ｐゴシック" charset="-128"/>
              </a:rPr>
              <a:t>Variables (including parameter variables) must have unique names within their scope</a:t>
            </a:r>
          </a:p>
          <a:p>
            <a:pPr lvl="1"/>
            <a:r>
              <a:rPr lang="en-US" sz="2400" smtClean="0">
                <a:solidFill>
                  <a:srgbClr val="0033CC"/>
                </a:solidFill>
                <a:latin typeface="Consolas" pitchFamily="49" charset="0"/>
                <a:ea typeface="ＭＳ Ｐゴシック" charset="-128"/>
              </a:rPr>
              <a:t>n</a:t>
            </a:r>
            <a:r>
              <a:rPr lang="en-US" sz="2400" smtClean="0">
                <a:ea typeface="ＭＳ Ｐゴシック" charset="-128"/>
              </a:rPr>
              <a:t> has local scope and </a:t>
            </a:r>
            <a:r>
              <a:rPr lang="en-US" sz="2400" smtClean="0">
                <a:solidFill>
                  <a:srgbClr val="00B050"/>
                </a:solidFill>
                <a:latin typeface="Consolas" pitchFamily="49" charset="0"/>
                <a:ea typeface="ＭＳ Ｐゴシック" charset="-128"/>
              </a:rPr>
              <a:t>n</a:t>
            </a:r>
            <a:r>
              <a:rPr lang="en-US" sz="2400" smtClean="0">
                <a:ea typeface="ＭＳ Ｐゴシック" charset="-128"/>
              </a:rPr>
              <a:t> is in a block inside that scope</a:t>
            </a:r>
          </a:p>
          <a:p>
            <a:pPr lvl="1"/>
            <a:r>
              <a:rPr lang="en-US" sz="2400" smtClean="0">
                <a:ea typeface="ＭＳ Ｐゴシック" charset="-128"/>
              </a:rPr>
              <a:t>The compiler will complain when the block scope </a:t>
            </a:r>
            <a:r>
              <a:rPr lang="en-US" sz="2400" smtClean="0">
                <a:solidFill>
                  <a:srgbClr val="00B050"/>
                </a:solidFill>
                <a:ea typeface="ＭＳ Ｐゴシック" charset="-128"/>
              </a:rPr>
              <a:t>n</a:t>
            </a:r>
            <a:r>
              <a:rPr lang="en-US" sz="2400" smtClean="0">
                <a:ea typeface="ＭＳ Ｐゴシック" charset="-128"/>
              </a:rPr>
              <a:t> is declared</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8" name="Content Placeholder 2"/>
          <p:cNvSpPr txBox="1">
            <a:spLocks/>
          </p:cNvSpPr>
          <p:nvPr/>
        </p:nvSpPr>
        <p:spPr bwMode="auto">
          <a:xfrm>
            <a:off x="914400" y="3352800"/>
            <a:ext cx="6858000" cy="2819400"/>
          </a:xfrm>
          <a:prstGeom prst="rect">
            <a:avLst/>
          </a:prstGeom>
          <a:noFill/>
          <a:ln w="9525">
            <a:solidFill>
              <a:srgbClr val="0070C0"/>
            </a:solidFill>
            <a:miter lim="800000"/>
            <a:headEnd/>
            <a:tailEnd/>
          </a:ln>
          <a:effectLs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int sumOfSquares(int </a:t>
            </a:r>
            <a:r>
              <a:rPr lang="en-US" kern="0" dirty="0">
                <a:solidFill>
                  <a:srgbClr val="0033CC"/>
                </a:solidFill>
                <a:latin typeface="Consolas" pitchFamily="49" charset="0"/>
                <a:ea typeface="ＭＳ Ｐゴシック" pitchFamily="34" charset="-128"/>
              </a:rPr>
              <a:t>n</a:t>
            </a: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int sum = 0;</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for (int i = 1; i &lt;= </a:t>
            </a:r>
            <a:r>
              <a:rPr lang="en-US" kern="0" dirty="0">
                <a:solidFill>
                  <a:srgbClr val="0033CC"/>
                </a:solidFill>
                <a:latin typeface="Consolas" pitchFamily="49" charset="0"/>
                <a:ea typeface="ＭＳ Ｐゴシック" pitchFamily="34" charset="-128"/>
              </a:rPr>
              <a:t>n</a:t>
            </a:r>
            <a:r>
              <a:rPr lang="en-US" kern="0" dirty="0">
                <a:latin typeface="Consolas" pitchFamily="49" charset="0"/>
                <a:ea typeface="ＭＳ Ｐゴシック" pitchFamily="34" charset="-128"/>
              </a:rPr>
              <a:t>; </a:t>
            </a:r>
            <a:r>
              <a:rPr lang="en-US" kern="0" dirty="0">
                <a:solidFill>
                  <a:srgbClr val="0033CC"/>
                </a:solidFill>
                <a:latin typeface="Consolas" pitchFamily="49" charset="0"/>
                <a:ea typeface="ＭＳ Ｐゴシック" pitchFamily="34" charset="-128"/>
              </a:rPr>
              <a:t>i</a:t>
            </a: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int </a:t>
            </a:r>
            <a:r>
              <a:rPr lang="en-US" kern="0" dirty="0">
                <a:solidFill>
                  <a:srgbClr val="00B050"/>
                </a:solidFill>
                <a:latin typeface="Consolas" pitchFamily="49" charset="0"/>
                <a:ea typeface="ＭＳ Ｐゴシック" pitchFamily="34" charset="-128"/>
              </a:rPr>
              <a:t>n</a:t>
            </a:r>
            <a:r>
              <a:rPr lang="en-US" kern="0" dirty="0">
                <a:latin typeface="Consolas" pitchFamily="49" charset="0"/>
                <a:ea typeface="ＭＳ Ｐゴシック" pitchFamily="34" charset="-128"/>
              </a:rPr>
              <a:t> = i * i; </a:t>
            </a:r>
            <a:r>
              <a:rPr lang="en-US" kern="0" dirty="0">
                <a:solidFill>
                  <a:srgbClr val="00B0F0"/>
                </a:solidFill>
                <a:latin typeface="Consolas" pitchFamily="49" charset="0"/>
                <a:ea typeface="ＭＳ Ｐゴシック" pitchFamily="34" charset="-128"/>
              </a:rPr>
              <a:t>// ERROR</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sum = sum + </a:t>
            </a:r>
            <a:r>
              <a:rPr lang="en-US" kern="0" dirty="0">
                <a:solidFill>
                  <a:srgbClr val="00B050"/>
                </a:solidFill>
                <a:latin typeface="Consolas" pitchFamily="49" charset="0"/>
                <a:ea typeface="ＭＳ Ｐゴシック" pitchFamily="34" charset="-128"/>
              </a:rPr>
              <a:t>n</a:t>
            </a: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return sum;</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p:txBody>
      </p:sp>
      <p:sp>
        <p:nvSpPr>
          <p:cNvPr id="10" name="Left Brace 9"/>
          <p:cNvSpPr/>
          <p:nvPr/>
        </p:nvSpPr>
        <p:spPr>
          <a:xfrm rot="10800000">
            <a:off x="5715000" y="3429000"/>
            <a:ext cx="457200" cy="2667000"/>
          </a:xfrm>
          <a:prstGeom prst="leftBrace">
            <a:avLst>
              <a:gd name="adj1" fmla="val 8333"/>
              <a:gd name="adj2" fmla="val 64950"/>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3799" name="TextBox 14"/>
          <p:cNvSpPr txBox="1">
            <a:spLocks noChangeArrowheads="1"/>
          </p:cNvSpPr>
          <p:nvPr/>
        </p:nvSpPr>
        <p:spPr bwMode="auto">
          <a:xfrm>
            <a:off x="6248400" y="4267200"/>
            <a:ext cx="1071563"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a:solidFill>
                  <a:srgbClr val="0033CC"/>
                </a:solidFill>
                <a:latin typeface="Consolas" pitchFamily="49" charset="0"/>
                <a:cs typeface="Arial" pitchFamily="34" charset="0"/>
              </a:rPr>
              <a:t>Local n</a:t>
            </a:r>
            <a:endParaRPr lang="en-US">
              <a:solidFill>
                <a:srgbClr val="0033CC"/>
              </a:solidFill>
              <a:cs typeface="Arial" pitchFamily="34" charset="0"/>
            </a:endParaRPr>
          </a:p>
        </p:txBody>
      </p:sp>
      <p:sp>
        <p:nvSpPr>
          <p:cNvPr id="33800" name="TextBox 14"/>
          <p:cNvSpPr txBox="1">
            <a:spLocks noChangeArrowheads="1"/>
          </p:cNvSpPr>
          <p:nvPr/>
        </p:nvSpPr>
        <p:spPr bwMode="auto">
          <a:xfrm>
            <a:off x="5257800" y="4800600"/>
            <a:ext cx="183038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a:solidFill>
                  <a:srgbClr val="00B050"/>
                </a:solidFill>
                <a:latin typeface="Consolas" pitchFamily="49" charset="0"/>
                <a:cs typeface="Arial" pitchFamily="34" charset="0"/>
              </a:rPr>
              <a:t>block scope n</a:t>
            </a:r>
            <a:endParaRPr lang="en-US">
              <a:solidFill>
                <a:srgbClr val="00B050"/>
              </a:solidFill>
              <a:cs typeface="Arial" pitchFamily="34" charset="0"/>
            </a:endParaRPr>
          </a:p>
        </p:txBody>
      </p:sp>
      <p:sp>
        <p:nvSpPr>
          <p:cNvPr id="13" name="Left Brace 12"/>
          <p:cNvSpPr/>
          <p:nvPr/>
        </p:nvSpPr>
        <p:spPr>
          <a:xfrm rot="10800000">
            <a:off x="4800600" y="4800600"/>
            <a:ext cx="381000" cy="533400"/>
          </a:xfrm>
          <a:prstGeom prst="leftBrace">
            <a:avLst>
              <a:gd name="adj1" fmla="val 8333"/>
              <a:gd name="adj2" fmla="val 6495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Tree>
    <p:extLst>
      <p:ext uri="{BB962C8B-B14F-4D97-AF65-F5344CB8AC3E}">
        <p14:creationId xmlns:p14="http://schemas.microsoft.com/office/powerpoint/2010/main" val="592740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304800"/>
            <a:ext cx="7162800" cy="715962"/>
          </a:xfrm>
        </p:spPr>
        <p:txBody>
          <a:bodyPr/>
          <a:lstStyle/>
          <a:p>
            <a:r>
              <a:rPr lang="en-US" sz="3600" dirty="0" smtClean="0">
                <a:ea typeface="ＭＳ Ｐゴシック" charset="-128"/>
              </a:rPr>
              <a:t>Global and Local Overlapping</a:t>
            </a:r>
          </a:p>
        </p:txBody>
      </p:sp>
      <p:sp>
        <p:nvSpPr>
          <p:cNvPr id="34819" name="Content Placeholder 2"/>
          <p:cNvSpPr>
            <a:spLocks noGrp="1"/>
          </p:cNvSpPr>
          <p:nvPr>
            <p:ph idx="1"/>
          </p:nvPr>
        </p:nvSpPr>
        <p:spPr>
          <a:xfrm>
            <a:off x="381000" y="990600"/>
            <a:ext cx="8305800" cy="2133600"/>
          </a:xfrm>
        </p:spPr>
        <p:txBody>
          <a:bodyPr/>
          <a:lstStyle/>
          <a:p>
            <a:pPr>
              <a:spcBef>
                <a:spcPts val="200"/>
              </a:spcBef>
            </a:pPr>
            <a:r>
              <a:rPr lang="en-US" sz="2800" smtClean="0">
                <a:ea typeface="ＭＳ Ｐゴシック" charset="-128"/>
              </a:rPr>
              <a:t>Global and Local (method) variables can overlap</a:t>
            </a:r>
          </a:p>
          <a:p>
            <a:pPr lvl="1">
              <a:spcBef>
                <a:spcPts val="200"/>
              </a:spcBef>
            </a:pPr>
            <a:r>
              <a:rPr lang="en-US" sz="2400" smtClean="0">
                <a:ea typeface="ＭＳ Ｐゴシック" charset="-128"/>
              </a:rPr>
              <a:t>The local </a:t>
            </a:r>
            <a:r>
              <a:rPr lang="en-US" sz="2400" smtClean="0">
                <a:solidFill>
                  <a:srgbClr val="00B050"/>
                </a:solidFill>
                <a:latin typeface="Consolas" pitchFamily="49" charset="0"/>
                <a:ea typeface="ＭＳ Ｐゴシック" charset="-128"/>
                <a:cs typeface="Consolas" pitchFamily="49" charset="0"/>
              </a:rPr>
              <a:t>same</a:t>
            </a:r>
            <a:r>
              <a:rPr lang="en-US" sz="2400" smtClean="0">
                <a:ea typeface="ＭＳ Ｐゴシック" charset="-128"/>
              </a:rPr>
              <a:t> will be used when it is in scope</a:t>
            </a:r>
          </a:p>
          <a:p>
            <a:pPr lvl="1">
              <a:spcBef>
                <a:spcPts val="200"/>
              </a:spcBef>
            </a:pPr>
            <a:r>
              <a:rPr lang="en-US" sz="2400" smtClean="0">
                <a:ea typeface="ＭＳ Ｐゴシック" charset="-128"/>
              </a:rPr>
              <a:t>No access to global </a:t>
            </a:r>
            <a:r>
              <a:rPr lang="en-US" sz="2400" smtClean="0">
                <a:solidFill>
                  <a:srgbClr val="0033CC"/>
                </a:solidFill>
                <a:latin typeface="Consolas" pitchFamily="49" charset="0"/>
                <a:ea typeface="ＭＳ Ｐゴシック" charset="-128"/>
                <a:cs typeface="Consolas" pitchFamily="49" charset="0"/>
              </a:rPr>
              <a:t>same</a:t>
            </a:r>
            <a:r>
              <a:rPr lang="en-US" sz="2400" smtClean="0">
                <a:ea typeface="ＭＳ Ｐゴシック" charset="-128"/>
              </a:rPr>
              <a:t> when local </a:t>
            </a:r>
            <a:r>
              <a:rPr lang="en-US" sz="2400" smtClean="0">
                <a:solidFill>
                  <a:srgbClr val="00B050"/>
                </a:solidFill>
                <a:latin typeface="Consolas" pitchFamily="49" charset="0"/>
                <a:ea typeface="ＭＳ Ｐゴシック" charset="-128"/>
                <a:cs typeface="Consolas" pitchFamily="49" charset="0"/>
              </a:rPr>
              <a:t>same</a:t>
            </a:r>
            <a:r>
              <a:rPr lang="en-US" sz="2400" smtClean="0">
                <a:solidFill>
                  <a:srgbClr val="00B050"/>
                </a:solidFill>
                <a:ea typeface="ＭＳ Ｐゴシック" charset="-128"/>
                <a:cs typeface="Consolas" pitchFamily="49" charset="0"/>
              </a:rPr>
              <a:t> </a:t>
            </a:r>
            <a:r>
              <a:rPr lang="en-US" sz="2400" smtClean="0">
                <a:ea typeface="ＭＳ Ｐゴシック" charset="-128"/>
              </a:rPr>
              <a:t>is in scope</a:t>
            </a:r>
          </a:p>
        </p:txBody>
      </p:sp>
      <p:sp>
        <p:nvSpPr>
          <p:cNvPr id="9" name="Content Placeholder 2"/>
          <p:cNvSpPr txBox="1">
            <a:spLocks/>
          </p:cNvSpPr>
          <p:nvPr/>
        </p:nvSpPr>
        <p:spPr bwMode="auto">
          <a:xfrm>
            <a:off x="381000" y="23622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8" name="Content Placeholder 2"/>
          <p:cNvSpPr txBox="1">
            <a:spLocks/>
          </p:cNvSpPr>
          <p:nvPr/>
        </p:nvSpPr>
        <p:spPr bwMode="auto">
          <a:xfrm>
            <a:off x="304800" y="2286000"/>
            <a:ext cx="6934200" cy="3962400"/>
          </a:xfrm>
          <a:prstGeom prst="rect">
            <a:avLst/>
          </a:prstGeom>
          <a:noFill/>
          <a:ln w="9525">
            <a:solidFill>
              <a:srgbClr val="000000"/>
            </a:solidFill>
            <a:miter lim="800000"/>
            <a:headEnd/>
            <a:tailEnd/>
          </a:ln>
          <a:effectLst/>
          <a:extLst/>
        </p:spPr>
        <p:txBody>
          <a:bodyPr/>
          <a:lstStyle>
            <a:lvl1pPr marL="342900" indent="-342900"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a:buClr>
                <a:srgbClr val="835E01"/>
              </a:buClr>
              <a:buSzPct val="60000"/>
              <a:buFont typeface="Wingdings" pitchFamily="2" charset="2"/>
              <a:buNone/>
              <a:defRPr/>
            </a:pPr>
            <a:r>
              <a:rPr lang="en-US" sz="1800" smtClean="0">
                <a:latin typeface="Consolas" pitchFamily="49" charset="0"/>
              </a:rPr>
              <a:t>public class Scoper</a:t>
            </a:r>
          </a:p>
          <a:p>
            <a:pPr>
              <a:buClr>
                <a:srgbClr val="835E01"/>
              </a:buClr>
              <a:buSzPct val="60000"/>
              <a:buFont typeface="Wingdings" pitchFamily="2" charset="2"/>
              <a:buNone/>
              <a:defRPr/>
            </a:pPr>
            <a:r>
              <a:rPr lang="en-US" sz="1800" smtClean="0">
                <a:latin typeface="Consolas" pitchFamily="49" charset="0"/>
              </a:rPr>
              <a:t>{</a:t>
            </a:r>
          </a:p>
          <a:p>
            <a:pPr>
              <a:buClr>
                <a:srgbClr val="835E01"/>
              </a:buClr>
              <a:buSzPct val="60000"/>
              <a:buFont typeface="Wingdings" pitchFamily="2" charset="2"/>
              <a:buNone/>
              <a:defRPr/>
            </a:pPr>
            <a:r>
              <a:rPr lang="en-US" sz="1800" smtClean="0">
                <a:latin typeface="Consolas" pitchFamily="49" charset="0"/>
              </a:rPr>
              <a:t>  public static int </a:t>
            </a:r>
            <a:r>
              <a:rPr lang="en-US" sz="1800" smtClean="0">
                <a:solidFill>
                  <a:srgbClr val="0033CC"/>
                </a:solidFill>
                <a:latin typeface="Consolas" pitchFamily="49" charset="0"/>
              </a:rPr>
              <a:t>same</a:t>
            </a:r>
            <a:r>
              <a:rPr lang="en-US" sz="1800" smtClean="0">
                <a:latin typeface="Consolas" pitchFamily="49" charset="0"/>
              </a:rPr>
              <a:t>;   </a:t>
            </a:r>
            <a:r>
              <a:rPr lang="en-US" sz="1800" smtClean="0">
                <a:solidFill>
                  <a:srgbClr val="0033CC"/>
                </a:solidFill>
                <a:latin typeface="Consolas" pitchFamily="49" charset="0"/>
              </a:rPr>
              <a:t>// </a:t>
            </a:r>
            <a:r>
              <a:rPr lang="ja-JP" altLang="en-US" sz="1800" smtClean="0">
                <a:solidFill>
                  <a:srgbClr val="0033CC"/>
                </a:solidFill>
                <a:latin typeface="Consolas" pitchFamily="49" charset="0"/>
              </a:rPr>
              <a:t>‘</a:t>
            </a:r>
            <a:r>
              <a:rPr lang="en-US" altLang="ja-JP" sz="1800" smtClean="0">
                <a:solidFill>
                  <a:srgbClr val="0033CC"/>
                </a:solidFill>
                <a:latin typeface="Consolas" pitchFamily="49" charset="0"/>
              </a:rPr>
              <a:t>global</a:t>
            </a:r>
            <a:r>
              <a:rPr lang="ja-JP" altLang="en-US" sz="1800" smtClean="0">
                <a:solidFill>
                  <a:srgbClr val="0033CC"/>
                </a:solidFill>
                <a:latin typeface="Consolas" pitchFamily="49" charset="0"/>
              </a:rPr>
              <a:t>’</a:t>
            </a:r>
            <a:endParaRPr lang="en-US" altLang="ja-JP" sz="1800" smtClean="0">
              <a:solidFill>
                <a:srgbClr val="0033CC"/>
              </a:solidFill>
              <a:latin typeface="Consolas" pitchFamily="49" charset="0"/>
            </a:endParaRPr>
          </a:p>
          <a:p>
            <a:pPr>
              <a:buClr>
                <a:srgbClr val="835E01"/>
              </a:buClr>
              <a:buSzPct val="60000"/>
              <a:buFont typeface="Wingdings" pitchFamily="2" charset="2"/>
              <a:buNone/>
              <a:defRPr/>
            </a:pPr>
            <a:r>
              <a:rPr lang="en-US" sz="1800" smtClean="0">
                <a:latin typeface="Consolas" pitchFamily="49" charset="0"/>
              </a:rPr>
              <a:t>  public static void main(String[] args)</a:t>
            </a:r>
          </a:p>
          <a:p>
            <a:pPr>
              <a:buClr>
                <a:srgbClr val="835E01"/>
              </a:buClr>
              <a:buSzPct val="60000"/>
              <a:buFont typeface="Wingdings" pitchFamily="2" charset="2"/>
              <a:buNone/>
              <a:defRPr/>
            </a:pPr>
            <a:r>
              <a:rPr lang="en-US" sz="1800" smtClean="0">
                <a:latin typeface="Consolas" pitchFamily="49" charset="0"/>
              </a:rPr>
              <a:t>  {</a:t>
            </a:r>
          </a:p>
          <a:p>
            <a:pPr>
              <a:buClr>
                <a:srgbClr val="835E01"/>
              </a:buClr>
              <a:buSzPct val="60000"/>
              <a:buFont typeface="Wingdings" pitchFamily="2" charset="2"/>
              <a:buNone/>
              <a:defRPr/>
            </a:pPr>
            <a:r>
              <a:rPr lang="en-US" sz="1800" smtClean="0">
                <a:latin typeface="Consolas" pitchFamily="49" charset="0"/>
              </a:rPr>
              <a:t>    int </a:t>
            </a:r>
            <a:r>
              <a:rPr lang="en-US" sz="1800" smtClean="0">
                <a:solidFill>
                  <a:srgbClr val="00B050"/>
                </a:solidFill>
                <a:latin typeface="Consolas" pitchFamily="49" charset="0"/>
              </a:rPr>
              <a:t>same</a:t>
            </a:r>
            <a:r>
              <a:rPr lang="en-US" sz="1800" smtClean="0">
                <a:latin typeface="Consolas" pitchFamily="49" charset="0"/>
              </a:rPr>
              <a:t> = 0;     </a:t>
            </a:r>
            <a:r>
              <a:rPr lang="en-US" sz="1800" smtClean="0">
                <a:solidFill>
                  <a:srgbClr val="00B050"/>
                </a:solidFill>
                <a:latin typeface="Consolas" pitchFamily="49" charset="0"/>
              </a:rPr>
              <a:t>// local</a:t>
            </a:r>
          </a:p>
          <a:p>
            <a:pPr>
              <a:buClr>
                <a:srgbClr val="835E01"/>
              </a:buClr>
              <a:buSzPct val="60000"/>
              <a:buFont typeface="Wingdings" pitchFamily="2" charset="2"/>
              <a:buNone/>
              <a:defRPr/>
            </a:pPr>
            <a:r>
              <a:rPr lang="en-US" sz="1800" smtClean="0">
                <a:latin typeface="Consolas" pitchFamily="49" charset="0"/>
              </a:rPr>
              <a:t>    for (int i = 1; i &lt;= 10; i++)</a:t>
            </a:r>
          </a:p>
          <a:p>
            <a:pPr>
              <a:buClr>
                <a:srgbClr val="835E01"/>
              </a:buClr>
              <a:buSzPct val="60000"/>
              <a:buFont typeface="Wingdings" pitchFamily="2" charset="2"/>
              <a:buNone/>
              <a:defRPr/>
            </a:pPr>
            <a:r>
              <a:rPr lang="en-US" sz="1800" smtClean="0">
                <a:latin typeface="Consolas" pitchFamily="49" charset="0"/>
              </a:rPr>
              <a:t>    {</a:t>
            </a:r>
          </a:p>
          <a:p>
            <a:pPr>
              <a:buClr>
                <a:srgbClr val="835E01"/>
              </a:buClr>
              <a:buSzPct val="60000"/>
              <a:buFont typeface="Wingdings" pitchFamily="2" charset="2"/>
              <a:buNone/>
              <a:defRPr/>
            </a:pPr>
            <a:r>
              <a:rPr lang="en-US" sz="1800" smtClean="0">
                <a:latin typeface="Consolas" pitchFamily="49" charset="0"/>
              </a:rPr>
              <a:t>      int square = i * i;</a:t>
            </a:r>
          </a:p>
          <a:p>
            <a:pPr>
              <a:buClr>
                <a:srgbClr val="835E01"/>
              </a:buClr>
              <a:buSzPct val="60000"/>
              <a:buFont typeface="Wingdings" pitchFamily="2" charset="2"/>
              <a:buNone/>
              <a:defRPr/>
            </a:pPr>
            <a:r>
              <a:rPr lang="en-US" sz="1800" smtClean="0">
                <a:latin typeface="Consolas" pitchFamily="49" charset="0"/>
              </a:rPr>
              <a:t>      </a:t>
            </a:r>
            <a:r>
              <a:rPr lang="en-US" sz="1800" smtClean="0">
                <a:solidFill>
                  <a:srgbClr val="00B050"/>
                </a:solidFill>
                <a:latin typeface="Consolas" pitchFamily="49" charset="0"/>
              </a:rPr>
              <a:t>same</a:t>
            </a:r>
            <a:r>
              <a:rPr lang="en-US" sz="1800" smtClean="0">
                <a:latin typeface="Consolas" pitchFamily="49" charset="0"/>
              </a:rPr>
              <a:t> = </a:t>
            </a:r>
            <a:r>
              <a:rPr lang="en-US" sz="1800" smtClean="0">
                <a:solidFill>
                  <a:srgbClr val="00B050"/>
                </a:solidFill>
                <a:latin typeface="Consolas" pitchFamily="49" charset="0"/>
              </a:rPr>
              <a:t>same</a:t>
            </a:r>
            <a:r>
              <a:rPr lang="en-US" sz="1800" smtClean="0">
                <a:latin typeface="Consolas" pitchFamily="49" charset="0"/>
              </a:rPr>
              <a:t> + square;</a:t>
            </a:r>
          </a:p>
          <a:p>
            <a:pPr>
              <a:buClr>
                <a:srgbClr val="835E01"/>
              </a:buClr>
              <a:buSzPct val="60000"/>
              <a:buFont typeface="Wingdings" pitchFamily="2" charset="2"/>
              <a:buNone/>
              <a:defRPr/>
            </a:pPr>
            <a:r>
              <a:rPr lang="en-US" sz="1800" smtClean="0">
                <a:latin typeface="Consolas" pitchFamily="49" charset="0"/>
              </a:rPr>
              <a:t>    }</a:t>
            </a:r>
          </a:p>
          <a:p>
            <a:pPr>
              <a:buClr>
                <a:srgbClr val="835E01"/>
              </a:buClr>
              <a:buSzPct val="60000"/>
              <a:buFont typeface="Wingdings" pitchFamily="2" charset="2"/>
              <a:buNone/>
              <a:defRPr/>
            </a:pPr>
            <a:r>
              <a:rPr lang="en-US" sz="1800" smtClean="0">
                <a:latin typeface="Consolas" pitchFamily="49" charset="0"/>
              </a:rPr>
              <a:t>    System.out.println(</a:t>
            </a:r>
            <a:r>
              <a:rPr lang="en-US" sz="1800" smtClean="0">
                <a:solidFill>
                  <a:srgbClr val="00B050"/>
                </a:solidFill>
                <a:latin typeface="Consolas" pitchFamily="49" charset="0"/>
              </a:rPr>
              <a:t>same</a:t>
            </a:r>
            <a:r>
              <a:rPr lang="en-US" sz="1800" smtClean="0">
                <a:latin typeface="Consolas" pitchFamily="49" charset="0"/>
              </a:rPr>
              <a:t>);</a:t>
            </a:r>
          </a:p>
          <a:p>
            <a:pPr>
              <a:buClr>
                <a:srgbClr val="835E01"/>
              </a:buClr>
              <a:buSzPct val="60000"/>
              <a:buFont typeface="Wingdings" pitchFamily="2" charset="2"/>
              <a:buNone/>
              <a:defRPr/>
            </a:pPr>
            <a:r>
              <a:rPr lang="en-US" sz="1800" smtClean="0">
                <a:latin typeface="Consolas" pitchFamily="49" charset="0"/>
              </a:rPr>
              <a:t>  }</a:t>
            </a:r>
          </a:p>
          <a:p>
            <a:pPr>
              <a:buClr>
                <a:srgbClr val="835E01"/>
              </a:buClr>
              <a:buSzPct val="60000"/>
              <a:buFont typeface="Wingdings" pitchFamily="2" charset="2"/>
              <a:buNone/>
              <a:defRPr/>
            </a:pPr>
            <a:r>
              <a:rPr lang="en-US" sz="1800" smtClean="0">
                <a:latin typeface="Consolas" pitchFamily="49" charset="0"/>
              </a:rPr>
              <a:t>}</a:t>
            </a:r>
          </a:p>
        </p:txBody>
      </p:sp>
      <p:sp>
        <p:nvSpPr>
          <p:cNvPr id="11" name="Left Brace 10"/>
          <p:cNvSpPr/>
          <p:nvPr/>
        </p:nvSpPr>
        <p:spPr>
          <a:xfrm rot="10800000">
            <a:off x="5867400" y="2362200"/>
            <a:ext cx="457200" cy="3581400"/>
          </a:xfrm>
          <a:prstGeom prst="leftBrace">
            <a:avLst>
              <a:gd name="adj1" fmla="val 8333"/>
              <a:gd name="adj2" fmla="val 64950"/>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4823" name="TextBox 14"/>
          <p:cNvSpPr txBox="1">
            <a:spLocks noChangeArrowheads="1"/>
          </p:cNvSpPr>
          <p:nvPr/>
        </p:nvSpPr>
        <p:spPr bwMode="auto">
          <a:xfrm>
            <a:off x="6400800" y="3200400"/>
            <a:ext cx="690563"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a:solidFill>
                  <a:srgbClr val="0033CC"/>
                </a:solidFill>
                <a:latin typeface="Consolas" pitchFamily="49" charset="0"/>
                <a:cs typeface="Arial" pitchFamily="34" charset="0"/>
              </a:rPr>
              <a:t>same</a:t>
            </a:r>
            <a:endParaRPr lang="en-US">
              <a:solidFill>
                <a:srgbClr val="0033CC"/>
              </a:solidFill>
              <a:cs typeface="Arial" pitchFamily="34" charset="0"/>
            </a:endParaRPr>
          </a:p>
        </p:txBody>
      </p:sp>
      <p:sp>
        <p:nvSpPr>
          <p:cNvPr id="34824" name="TextBox 14"/>
          <p:cNvSpPr txBox="1">
            <a:spLocks noChangeArrowheads="1"/>
          </p:cNvSpPr>
          <p:nvPr/>
        </p:nvSpPr>
        <p:spPr bwMode="auto">
          <a:xfrm>
            <a:off x="5105400" y="4267200"/>
            <a:ext cx="7493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a:solidFill>
                  <a:srgbClr val="00B050"/>
                </a:solidFill>
                <a:cs typeface="Arial" pitchFamily="34" charset="0"/>
              </a:rPr>
              <a:t>same</a:t>
            </a:r>
          </a:p>
        </p:txBody>
      </p:sp>
      <p:sp>
        <p:nvSpPr>
          <p:cNvPr id="14" name="Left Brace 13"/>
          <p:cNvSpPr/>
          <p:nvPr/>
        </p:nvSpPr>
        <p:spPr>
          <a:xfrm rot="10800000">
            <a:off x="4648200" y="3810000"/>
            <a:ext cx="381000" cy="1752600"/>
          </a:xfrm>
          <a:prstGeom prst="leftBrace">
            <a:avLst>
              <a:gd name="adj1" fmla="val 8333"/>
              <a:gd name="adj2" fmla="val 6495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4826" name="TextBox 9"/>
          <p:cNvSpPr txBox="1">
            <a:spLocks noChangeArrowheads="1"/>
          </p:cNvSpPr>
          <p:nvPr/>
        </p:nvSpPr>
        <p:spPr bwMode="auto">
          <a:xfrm>
            <a:off x="5029200" y="5740400"/>
            <a:ext cx="3979863" cy="1016000"/>
          </a:xfrm>
          <a:prstGeom prst="rect">
            <a:avLst/>
          </a:prstGeom>
          <a:solidFill>
            <a:srgbClr val="FAE1A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sz="2000" dirty="0">
                <a:cs typeface="Arial" pitchFamily="34" charset="0"/>
              </a:rPr>
              <a:t>Variables in different scopes with </a:t>
            </a:r>
          </a:p>
          <a:p>
            <a:pPr eaLnBrk="1" hangingPunct="1"/>
            <a:r>
              <a:rPr lang="en-US" sz="2000" dirty="0">
                <a:cs typeface="Arial" pitchFamily="34" charset="0"/>
              </a:rPr>
              <a:t>the same name will compile, but </a:t>
            </a:r>
          </a:p>
          <a:p>
            <a:pPr eaLnBrk="1" hangingPunct="1"/>
            <a:r>
              <a:rPr lang="en-US" sz="2000" dirty="0">
                <a:cs typeface="Arial" pitchFamily="34" charset="0"/>
              </a:rPr>
              <a:t>it is not a good idea</a:t>
            </a:r>
          </a:p>
        </p:txBody>
      </p:sp>
    </p:spTree>
    <p:extLst>
      <p:ext uri="{BB962C8B-B14F-4D97-AF65-F5344CB8AC3E}">
        <p14:creationId xmlns:p14="http://schemas.microsoft.com/office/powerpoint/2010/main" val="7230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Arguments are Passed by Value</a:t>
            </a:r>
          </a:p>
        </p:txBody>
      </p:sp>
      <p:sp>
        <p:nvSpPr>
          <p:cNvPr id="60419" name="Rectangle 3"/>
          <p:cNvSpPr>
            <a:spLocks noGrp="1" noChangeArrowheads="1"/>
          </p:cNvSpPr>
          <p:nvPr>
            <p:ph type="body" idx="1"/>
          </p:nvPr>
        </p:nvSpPr>
        <p:spPr/>
        <p:txBody>
          <a:bodyPr/>
          <a:lstStyle/>
          <a:p>
            <a:pPr>
              <a:lnSpc>
                <a:spcPct val="90000"/>
              </a:lnSpc>
            </a:pPr>
            <a:r>
              <a:rPr lang="en-US" sz="2600"/>
              <a:t>In Java, all arguments of the primitive data types are passed by value, which means that only a copy of an argument’s value is passed into a parameter variable.</a:t>
            </a:r>
          </a:p>
          <a:p>
            <a:pPr>
              <a:lnSpc>
                <a:spcPct val="90000"/>
              </a:lnSpc>
            </a:pPr>
            <a:r>
              <a:rPr lang="en-US" sz="2600"/>
              <a:t>A method’s parameter variables are separate and distinct from the arguments that are listed inside the parentheses of a method call.</a:t>
            </a:r>
          </a:p>
          <a:p>
            <a:pPr>
              <a:lnSpc>
                <a:spcPct val="90000"/>
              </a:lnSpc>
            </a:pPr>
            <a:r>
              <a:rPr lang="en-US" sz="2600"/>
              <a:t>If a parameter variable is changed inside a method, it has no affect on the original argument.</a:t>
            </a:r>
          </a:p>
          <a:p>
            <a:pPr>
              <a:lnSpc>
                <a:spcPct val="90000"/>
              </a:lnSpc>
              <a:buFont typeface="Wingdings" pitchFamily="2" charset="2"/>
              <a:buNone/>
            </a:pPr>
            <a:endParaRPr lang="en-US" sz="2600"/>
          </a:p>
        </p:txBody>
      </p:sp>
    </p:spTree>
    <p:extLst>
      <p:ext uri="{BB962C8B-B14F-4D97-AF65-F5344CB8AC3E}">
        <p14:creationId xmlns:p14="http://schemas.microsoft.com/office/powerpoint/2010/main" val="1267072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Example:  </a:t>
            </a:r>
            <a:r>
              <a:rPr lang="en-US">
                <a:hlinkClick r:id="rId2" action="ppaction://hlinkfile"/>
              </a:rPr>
              <a:t>PassByValue.java</a:t>
            </a:r>
            <a:endParaRPr lang="en-US"/>
          </a:p>
        </p:txBody>
      </p:sp>
      <p:sp>
        <p:nvSpPr>
          <p:cNvPr id="88067" name="Rectangle 3"/>
          <p:cNvSpPr>
            <a:spLocks noGrp="1" noChangeArrowheads="1"/>
          </p:cNvSpPr>
          <p:nvPr>
            <p:ph type="body" idx="1"/>
          </p:nvPr>
        </p:nvSpPr>
        <p:spPr>
          <a:xfrm>
            <a:off x="457200" y="1219200"/>
            <a:ext cx="8229600" cy="4911725"/>
          </a:xfrm>
        </p:spPr>
        <p:txBody>
          <a:bodyPr/>
          <a:lstStyle/>
          <a:p>
            <a:pPr>
              <a:lnSpc>
                <a:spcPct val="80000"/>
              </a:lnSpc>
              <a:buNone/>
            </a:pPr>
            <a:r>
              <a:rPr lang="en-US" sz="1400" noProof="1" smtClean="0">
                <a:latin typeface="Courier New" pitchFamily="49" charset="0"/>
                <a:cs typeface="Courier New" pitchFamily="49" charset="0"/>
              </a:rPr>
              <a:t>Public class PassByValue</a:t>
            </a:r>
          </a:p>
          <a:p>
            <a:pPr>
              <a:lnSpc>
                <a:spcPct val="80000"/>
              </a:lnSpc>
              <a:buNone/>
            </a:pPr>
            <a:r>
              <a:rPr lang="en-US" sz="1400" noProof="1" smtClean="0">
                <a:latin typeface="Courier New" pitchFamily="49" charset="0"/>
                <a:cs typeface="Courier New" pitchFamily="49" charset="0"/>
              </a:rPr>
              <a:t>{</a:t>
            </a:r>
          </a:p>
          <a:p>
            <a:pPr>
              <a:lnSpc>
                <a:spcPct val="80000"/>
              </a:lnSpc>
              <a:buNone/>
            </a:pPr>
            <a:r>
              <a:rPr lang="en-US" sz="1400" noProof="1" smtClean="0">
                <a:latin typeface="Courier New" pitchFamily="49" charset="0"/>
                <a:cs typeface="Courier New" pitchFamily="49" charset="0"/>
              </a:rPr>
              <a:t>	public </a:t>
            </a:r>
            <a:r>
              <a:rPr lang="en-US" sz="1400" noProof="1">
                <a:latin typeface="Courier New" pitchFamily="49" charset="0"/>
                <a:cs typeface="Courier New" pitchFamily="49" charset="0"/>
              </a:rPr>
              <a:t>static void main(String[] args)</a:t>
            </a:r>
          </a:p>
          <a:p>
            <a:pPr>
              <a:lnSpc>
                <a:spcPct val="80000"/>
              </a:lnSpc>
              <a:buNone/>
            </a:pPr>
            <a:r>
              <a:rPr lang="en-US" sz="1400" noProof="1">
                <a:latin typeface="Courier New" pitchFamily="49" charset="0"/>
                <a:cs typeface="Courier New" pitchFamily="49" charset="0"/>
              </a:rPr>
              <a:t>   {</a:t>
            </a:r>
          </a:p>
          <a:p>
            <a:pPr>
              <a:lnSpc>
                <a:spcPct val="80000"/>
              </a:lnSpc>
              <a:buNone/>
            </a:pPr>
            <a:r>
              <a:rPr lang="en-US" sz="1400" noProof="1">
                <a:latin typeface="Courier New" pitchFamily="49" charset="0"/>
                <a:cs typeface="Courier New" pitchFamily="49" charset="0"/>
              </a:rPr>
              <a:t>      int number = 99; // number starts with 99</a:t>
            </a:r>
          </a:p>
          <a:p>
            <a:pPr>
              <a:lnSpc>
                <a:spcPct val="80000"/>
              </a:lnSpc>
              <a:buNone/>
            </a:pPr>
            <a:r>
              <a:rPr lang="en-US" sz="1400" noProof="1">
                <a:latin typeface="Courier New" pitchFamily="49" charset="0"/>
                <a:cs typeface="Courier New" pitchFamily="49" charset="0"/>
              </a:rPr>
              <a:t>      </a:t>
            </a:r>
            <a:r>
              <a:rPr lang="en-US" sz="1400" noProof="1" smtClean="0">
                <a:latin typeface="Courier New" pitchFamily="49" charset="0"/>
                <a:cs typeface="Courier New" pitchFamily="49" charset="0"/>
              </a:rPr>
              <a:t>System.out.println</a:t>
            </a:r>
            <a:r>
              <a:rPr lang="en-US" sz="1400" noProof="1">
                <a:latin typeface="Courier New" pitchFamily="49" charset="0"/>
                <a:cs typeface="Courier New" pitchFamily="49" charset="0"/>
              </a:rPr>
              <a:t>("number is " + number);</a:t>
            </a:r>
          </a:p>
          <a:p>
            <a:pPr>
              <a:lnSpc>
                <a:spcPct val="80000"/>
              </a:lnSpc>
              <a:buNone/>
            </a:pPr>
            <a:r>
              <a:rPr lang="en-US" sz="1400" noProof="1">
                <a:latin typeface="Courier New" pitchFamily="49" charset="0"/>
                <a:cs typeface="Courier New" pitchFamily="49" charset="0"/>
              </a:rPr>
              <a:t>      </a:t>
            </a:r>
          </a:p>
          <a:p>
            <a:pPr>
              <a:lnSpc>
                <a:spcPct val="80000"/>
              </a:lnSpc>
              <a:buNone/>
            </a:pPr>
            <a:r>
              <a:rPr lang="en-US" sz="1400" noProof="1">
                <a:latin typeface="Courier New" pitchFamily="49" charset="0"/>
                <a:cs typeface="Courier New" pitchFamily="49" charset="0"/>
              </a:rPr>
              <a:t>      // Call changeMe, passing the value in </a:t>
            </a:r>
            <a:r>
              <a:rPr lang="en-US" sz="1400" noProof="1" smtClean="0">
                <a:latin typeface="Courier New" pitchFamily="49" charset="0"/>
                <a:cs typeface="Courier New" pitchFamily="49" charset="0"/>
              </a:rPr>
              <a:t>number </a:t>
            </a:r>
            <a:r>
              <a:rPr lang="en-US" sz="1400" noProof="1">
                <a:latin typeface="Courier New" pitchFamily="49" charset="0"/>
                <a:cs typeface="Courier New" pitchFamily="49" charset="0"/>
              </a:rPr>
              <a:t>as an argument.</a:t>
            </a:r>
          </a:p>
          <a:p>
            <a:pPr>
              <a:lnSpc>
                <a:spcPct val="80000"/>
              </a:lnSpc>
              <a:buNone/>
            </a:pPr>
            <a:r>
              <a:rPr lang="en-US" sz="1400" b="1" noProof="1">
                <a:solidFill>
                  <a:srgbClr val="FF0000"/>
                </a:solidFill>
                <a:latin typeface="Courier New" pitchFamily="49" charset="0"/>
                <a:cs typeface="Courier New" pitchFamily="49" charset="0"/>
              </a:rPr>
              <a:t>      changeMe(number);</a:t>
            </a:r>
          </a:p>
          <a:p>
            <a:pPr>
              <a:lnSpc>
                <a:spcPct val="80000"/>
              </a:lnSpc>
              <a:buNone/>
            </a:pPr>
            <a:r>
              <a:rPr lang="en-US" sz="1400" noProof="1">
                <a:latin typeface="Courier New" pitchFamily="49" charset="0"/>
                <a:cs typeface="Courier New" pitchFamily="49" charset="0"/>
              </a:rPr>
              <a:t>      </a:t>
            </a:r>
            <a:r>
              <a:rPr lang="en-US" sz="1400" noProof="1" smtClean="0">
                <a:latin typeface="Courier New" pitchFamily="49" charset="0"/>
                <a:cs typeface="Courier New" pitchFamily="49" charset="0"/>
              </a:rPr>
              <a:t>System.out.println</a:t>
            </a:r>
            <a:r>
              <a:rPr lang="en-US" sz="1400" noProof="1">
                <a:latin typeface="Courier New" pitchFamily="49" charset="0"/>
                <a:cs typeface="Courier New" pitchFamily="49" charset="0"/>
              </a:rPr>
              <a:t>("number is " + number);</a:t>
            </a:r>
          </a:p>
          <a:p>
            <a:pPr>
              <a:lnSpc>
                <a:spcPct val="80000"/>
              </a:lnSpc>
              <a:buNone/>
            </a:pPr>
            <a:r>
              <a:rPr lang="en-US" sz="1400" noProof="1">
                <a:latin typeface="Courier New" pitchFamily="49" charset="0"/>
                <a:cs typeface="Courier New" pitchFamily="49" charset="0"/>
              </a:rPr>
              <a:t>   }</a:t>
            </a:r>
          </a:p>
          <a:p>
            <a:pPr>
              <a:lnSpc>
                <a:spcPct val="90000"/>
              </a:lnSpc>
              <a:buNone/>
            </a:pPr>
            <a:r>
              <a:rPr lang="en-US" sz="1400" noProof="1" smtClean="0">
                <a:latin typeface="Courier New" pitchFamily="49" charset="0"/>
                <a:cs typeface="Courier New" pitchFamily="49" charset="0"/>
              </a:rPr>
              <a:t>	</a:t>
            </a:r>
          </a:p>
          <a:p>
            <a:pPr>
              <a:lnSpc>
                <a:spcPct val="90000"/>
              </a:lnSpc>
              <a:buNone/>
            </a:pPr>
            <a:r>
              <a:rPr lang="en-US" sz="1400" noProof="1" smtClean="0">
                <a:latin typeface="Courier New" pitchFamily="49" charset="0"/>
                <a:cs typeface="Courier New" pitchFamily="49" charset="0"/>
              </a:rPr>
              <a:t> 	public static void changeMe(int myValue)</a:t>
            </a:r>
          </a:p>
          <a:p>
            <a:pPr>
              <a:lnSpc>
                <a:spcPct val="90000"/>
              </a:lnSpc>
              <a:buNone/>
            </a:pPr>
            <a:r>
              <a:rPr lang="en-US" sz="1400" noProof="1" smtClean="0">
                <a:latin typeface="Courier New" pitchFamily="49" charset="0"/>
                <a:cs typeface="Courier New" pitchFamily="49" charset="0"/>
              </a:rPr>
              <a:t>   {</a:t>
            </a:r>
          </a:p>
          <a:p>
            <a:pPr>
              <a:lnSpc>
                <a:spcPct val="90000"/>
              </a:lnSpc>
              <a:buNone/>
            </a:pPr>
            <a:r>
              <a:rPr lang="en-US" sz="1400" noProof="1" smtClean="0">
                <a:latin typeface="Courier New" pitchFamily="49" charset="0"/>
                <a:cs typeface="Courier New" pitchFamily="49" charset="0"/>
              </a:rPr>
              <a:t>      System.out.println("I am changing the value.");</a:t>
            </a:r>
          </a:p>
          <a:p>
            <a:pPr>
              <a:lnSpc>
                <a:spcPct val="90000"/>
              </a:lnSpc>
              <a:buNone/>
            </a:pPr>
            <a:r>
              <a:rPr lang="en-US" sz="1400" noProof="1" smtClean="0">
                <a:latin typeface="Courier New" pitchFamily="49" charset="0"/>
                <a:cs typeface="Courier New" pitchFamily="49" charset="0"/>
              </a:rPr>
              <a:t>      </a:t>
            </a:r>
          </a:p>
          <a:p>
            <a:pPr>
              <a:lnSpc>
                <a:spcPct val="90000"/>
              </a:lnSpc>
              <a:buNone/>
            </a:pPr>
            <a:r>
              <a:rPr lang="en-US" sz="1400" b="1" noProof="1" smtClean="0">
                <a:solidFill>
                  <a:srgbClr val="FF0000"/>
                </a:solidFill>
                <a:latin typeface="Courier New" pitchFamily="49" charset="0"/>
                <a:cs typeface="Courier New" pitchFamily="49" charset="0"/>
              </a:rPr>
              <a:t>       myValue = 0;</a:t>
            </a:r>
          </a:p>
          <a:p>
            <a:pPr>
              <a:lnSpc>
                <a:spcPct val="90000"/>
              </a:lnSpc>
              <a:buNone/>
            </a:pPr>
            <a:r>
              <a:rPr lang="en-US" sz="1400" noProof="1" smtClean="0">
                <a:latin typeface="Courier New" pitchFamily="49" charset="0"/>
                <a:cs typeface="Courier New" pitchFamily="49" charset="0"/>
              </a:rPr>
              <a:t>      </a:t>
            </a:r>
          </a:p>
          <a:p>
            <a:pPr>
              <a:lnSpc>
                <a:spcPct val="90000"/>
              </a:lnSpc>
              <a:buNone/>
            </a:pPr>
            <a:r>
              <a:rPr lang="en-US" sz="1400" noProof="1" smtClean="0">
                <a:latin typeface="Courier New" pitchFamily="49" charset="0"/>
                <a:cs typeface="Courier New" pitchFamily="49" charset="0"/>
              </a:rPr>
              <a:t>      System.out.println("Now the value is " + myValue);</a:t>
            </a:r>
          </a:p>
          <a:p>
            <a:pPr>
              <a:lnSpc>
                <a:spcPct val="90000"/>
              </a:lnSpc>
              <a:buNone/>
            </a:pPr>
            <a:r>
              <a:rPr lang="en-US" sz="1400" noProof="1" smtClean="0">
                <a:latin typeface="Courier New" pitchFamily="49" charset="0"/>
                <a:cs typeface="Courier New" pitchFamily="49" charset="0"/>
              </a:rPr>
              <a:t>   }</a:t>
            </a:r>
            <a:endParaRPr lang="en-US" sz="1400" dirty="0" smtClean="0">
              <a:latin typeface="Courier New" pitchFamily="49" charset="0"/>
              <a:cs typeface="Courier New" pitchFamily="49" charset="0"/>
            </a:endParaRPr>
          </a:p>
          <a:p>
            <a:pPr>
              <a:lnSpc>
                <a:spcPct val="90000"/>
              </a:lnSpc>
              <a:buNone/>
            </a:pPr>
            <a:r>
              <a:rPr lang="en-US" sz="1400" dirty="0" smtClean="0">
                <a:latin typeface="Courier New" pitchFamily="49" charset="0"/>
                <a:cs typeface="Courier New" pitchFamily="49" charset="0"/>
              </a:rPr>
              <a:t>}</a:t>
            </a:r>
          </a:p>
          <a:p>
            <a:pPr>
              <a:lnSpc>
                <a:spcPct val="80000"/>
              </a:lnSpc>
              <a:buNone/>
            </a:pP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1234235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Passing String Object References to a Method</a:t>
            </a:r>
          </a:p>
        </p:txBody>
      </p:sp>
      <p:sp>
        <p:nvSpPr>
          <p:cNvPr id="61443" name="Rectangle 3"/>
          <p:cNvSpPr>
            <a:spLocks noGrp="1" noChangeArrowheads="1"/>
          </p:cNvSpPr>
          <p:nvPr>
            <p:ph type="body" idx="1"/>
          </p:nvPr>
        </p:nvSpPr>
        <p:spPr/>
        <p:txBody>
          <a:bodyPr/>
          <a:lstStyle/>
          <a:p>
            <a:r>
              <a:rPr lang="en-US" sz="2600"/>
              <a:t>Recall that a class type variable does not hold the actual data item that is associated with it, but holds the memory address of the object.  A variable associated with an object is called a reference variable.</a:t>
            </a:r>
          </a:p>
          <a:p>
            <a:r>
              <a:rPr lang="en-US" sz="2600"/>
              <a:t>When an object, such as a String is passed as an argument, it is actually a reference to the object that is passed.</a:t>
            </a:r>
          </a:p>
        </p:txBody>
      </p:sp>
    </p:spTree>
    <p:extLst>
      <p:ext uri="{BB962C8B-B14F-4D97-AF65-F5344CB8AC3E}">
        <p14:creationId xmlns:p14="http://schemas.microsoft.com/office/powerpoint/2010/main" val="1246241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Passing a Reference as an Argument</a:t>
            </a:r>
          </a:p>
        </p:txBody>
      </p:sp>
      <p:sp>
        <p:nvSpPr>
          <p:cNvPr id="62467" name="Rectangle 3"/>
          <p:cNvSpPr>
            <a:spLocks noGrp="1" noChangeArrowheads="1"/>
          </p:cNvSpPr>
          <p:nvPr>
            <p:ph type="body" idx="1"/>
          </p:nvPr>
        </p:nvSpPr>
        <p:spPr>
          <a:ln/>
        </p:spPr>
        <p:txBody>
          <a:bodyPr/>
          <a:lstStyle/>
          <a:p>
            <a:pPr>
              <a:buFont typeface="Wingdings" pitchFamily="2" charset="2"/>
              <a:buNone/>
            </a:pPr>
            <a:r>
              <a:rPr lang="en-US" sz="1900" b="1" dirty="0" err="1">
                <a:latin typeface="Courier New" pitchFamily="49" charset="0"/>
              </a:rPr>
              <a:t>showLength</a:t>
            </a:r>
            <a:r>
              <a:rPr lang="en-US" sz="1900" b="1" dirty="0">
                <a:latin typeface="Courier New" pitchFamily="49" charset="0"/>
              </a:rPr>
              <a:t>(name);</a:t>
            </a:r>
          </a:p>
          <a:p>
            <a:pPr>
              <a:buFont typeface="Wingdings" pitchFamily="2" charset="2"/>
              <a:buNone/>
            </a:pPr>
            <a:endParaRPr lang="en-US" sz="1900" b="1" dirty="0">
              <a:latin typeface="Courier New" pitchFamily="49" charset="0"/>
            </a:endParaRPr>
          </a:p>
          <a:p>
            <a:pPr>
              <a:buFont typeface="Wingdings" pitchFamily="2" charset="2"/>
              <a:buNone/>
            </a:pPr>
            <a:endParaRPr lang="en-US" sz="1900" b="1" dirty="0">
              <a:latin typeface="Courier New" pitchFamily="49" charset="0"/>
            </a:endParaRPr>
          </a:p>
          <a:p>
            <a:pPr>
              <a:buFont typeface="Wingdings" pitchFamily="2" charset="2"/>
              <a:buNone/>
            </a:pPr>
            <a:endParaRPr lang="en-US" sz="1900" b="1" dirty="0">
              <a:latin typeface="Courier New" pitchFamily="49" charset="0"/>
            </a:endParaRPr>
          </a:p>
          <a:p>
            <a:pPr>
              <a:buFont typeface="Wingdings" pitchFamily="2" charset="2"/>
              <a:buNone/>
            </a:pPr>
            <a:endParaRPr lang="en-US" sz="1900" b="1" dirty="0">
              <a:latin typeface="Courier New" pitchFamily="49" charset="0"/>
            </a:endParaRPr>
          </a:p>
          <a:p>
            <a:pPr>
              <a:buFont typeface="Wingdings" pitchFamily="2" charset="2"/>
              <a:buNone/>
            </a:pPr>
            <a:endParaRPr lang="en-US" sz="1900" b="1" dirty="0" smtClean="0">
              <a:latin typeface="Courier New" pitchFamily="49" charset="0"/>
            </a:endParaRPr>
          </a:p>
          <a:p>
            <a:pPr>
              <a:buFont typeface="Wingdings" pitchFamily="2" charset="2"/>
              <a:buNone/>
            </a:pPr>
            <a:r>
              <a:rPr lang="en-US" sz="1900" b="1" dirty="0" smtClean="0">
                <a:latin typeface="Courier New" pitchFamily="49" charset="0"/>
              </a:rPr>
              <a:t>public </a:t>
            </a:r>
            <a:r>
              <a:rPr lang="en-US" sz="1900" b="1" dirty="0">
                <a:latin typeface="Courier New" pitchFamily="49" charset="0"/>
              </a:rPr>
              <a:t>static void </a:t>
            </a:r>
            <a:r>
              <a:rPr lang="en-US" sz="1900" b="1" dirty="0" err="1">
                <a:latin typeface="Courier New" pitchFamily="49" charset="0"/>
              </a:rPr>
              <a:t>showLength</a:t>
            </a:r>
            <a:r>
              <a:rPr lang="en-US" sz="1900" b="1" dirty="0">
                <a:latin typeface="Courier New" pitchFamily="49" charset="0"/>
              </a:rPr>
              <a:t>(String </a:t>
            </a:r>
            <a:r>
              <a:rPr lang="en-US" sz="1900" b="1" dirty="0" err="1">
                <a:latin typeface="Courier New" pitchFamily="49" charset="0"/>
              </a:rPr>
              <a:t>str</a:t>
            </a:r>
            <a:r>
              <a:rPr lang="en-US" sz="1900" b="1" dirty="0">
                <a:latin typeface="Courier New" pitchFamily="49" charset="0"/>
              </a:rPr>
              <a:t>)</a:t>
            </a:r>
          </a:p>
          <a:p>
            <a:pPr>
              <a:buFont typeface="Wingdings" pitchFamily="2" charset="2"/>
              <a:buNone/>
            </a:pPr>
            <a:r>
              <a:rPr lang="en-US" sz="1900" b="1" dirty="0">
                <a:latin typeface="Courier New" pitchFamily="49" charset="0"/>
              </a:rPr>
              <a:t>{</a:t>
            </a:r>
          </a:p>
          <a:p>
            <a:pPr>
              <a:buFont typeface="Wingdings" pitchFamily="2" charset="2"/>
              <a:buNone/>
            </a:pPr>
            <a:r>
              <a:rPr lang="en-US" sz="1900" b="1" dirty="0">
                <a:latin typeface="Courier New" pitchFamily="49" charset="0"/>
              </a:rPr>
              <a:t>	</a:t>
            </a:r>
            <a:r>
              <a:rPr lang="en-US" sz="1900" b="1" dirty="0" err="1">
                <a:latin typeface="Courier New" pitchFamily="49" charset="0"/>
              </a:rPr>
              <a:t>System.out.println</a:t>
            </a:r>
            <a:r>
              <a:rPr lang="en-US" sz="1900" b="1" dirty="0">
                <a:latin typeface="Courier New" pitchFamily="49" charset="0"/>
              </a:rPr>
              <a:t>(</a:t>
            </a:r>
            <a:r>
              <a:rPr lang="en-US" sz="1900" b="1" dirty="0" err="1">
                <a:latin typeface="Courier New" pitchFamily="49" charset="0"/>
              </a:rPr>
              <a:t>str</a:t>
            </a:r>
            <a:r>
              <a:rPr lang="en-US" sz="1900" b="1" dirty="0">
                <a:latin typeface="Courier New" pitchFamily="49" charset="0"/>
              </a:rPr>
              <a:t> + “ is “ + </a:t>
            </a:r>
            <a:r>
              <a:rPr lang="en-US" sz="1900" b="1" dirty="0" err="1">
                <a:latin typeface="Courier New" pitchFamily="49" charset="0"/>
              </a:rPr>
              <a:t>str.length</a:t>
            </a:r>
            <a:r>
              <a:rPr lang="en-US" sz="1900" b="1" dirty="0">
                <a:latin typeface="Courier New" pitchFamily="49" charset="0"/>
              </a:rPr>
              <a:t>() 		+ “characters long.”);</a:t>
            </a:r>
          </a:p>
          <a:p>
            <a:pPr>
              <a:buFont typeface="Wingdings" pitchFamily="2" charset="2"/>
              <a:buNone/>
            </a:pPr>
            <a:r>
              <a:rPr lang="en-US" sz="1900" b="1" dirty="0">
                <a:latin typeface="Courier New" pitchFamily="49" charset="0"/>
              </a:rPr>
              <a:t>	</a:t>
            </a:r>
            <a:r>
              <a:rPr lang="en-US" sz="1900" b="1" dirty="0" err="1">
                <a:latin typeface="Courier New" pitchFamily="49" charset="0"/>
              </a:rPr>
              <a:t>str</a:t>
            </a:r>
            <a:r>
              <a:rPr lang="en-US" sz="1900" b="1" dirty="0">
                <a:latin typeface="Courier New" pitchFamily="49" charset="0"/>
              </a:rPr>
              <a:t> = “Joe”; </a:t>
            </a:r>
            <a:r>
              <a:rPr lang="en-US" sz="1900" b="1" dirty="0"/>
              <a:t>//see next slide</a:t>
            </a:r>
          </a:p>
          <a:p>
            <a:pPr>
              <a:buFont typeface="Wingdings" pitchFamily="2" charset="2"/>
              <a:buNone/>
            </a:pPr>
            <a:r>
              <a:rPr lang="en-US" sz="1900" b="1" dirty="0">
                <a:latin typeface="Courier New" pitchFamily="49" charset="0"/>
              </a:rPr>
              <a:t>}</a:t>
            </a:r>
          </a:p>
        </p:txBody>
      </p:sp>
      <p:sp>
        <p:nvSpPr>
          <p:cNvPr id="62468" name="Text Box 4"/>
          <p:cNvSpPr txBox="1">
            <a:spLocks noChangeArrowheads="1"/>
          </p:cNvSpPr>
          <p:nvPr/>
        </p:nvSpPr>
        <p:spPr bwMode="auto">
          <a:xfrm>
            <a:off x="2286000" y="2209800"/>
            <a:ext cx="1219200" cy="466725"/>
          </a:xfrm>
          <a:prstGeom prst="rect">
            <a:avLst/>
          </a:prstGeom>
          <a:noFill/>
          <a:ln w="9525">
            <a:solidFill>
              <a:schemeClr val="hlink"/>
            </a:solidFill>
            <a:miter lim="800000"/>
            <a:headEnd/>
            <a:tailEnd/>
          </a:ln>
          <a:effectLst/>
        </p:spPr>
        <p:txBody>
          <a:bodyPr>
            <a:spAutoFit/>
          </a:bodyPr>
          <a:lstStyle/>
          <a:p>
            <a:pPr eaLnBrk="1" hangingPunct="1">
              <a:spcBef>
                <a:spcPct val="50000"/>
              </a:spcBef>
            </a:pPr>
            <a:r>
              <a:rPr lang="en-US" sz="2400">
                <a:solidFill>
                  <a:schemeClr val="hlink"/>
                </a:solidFill>
                <a:latin typeface="Times New Roman" pitchFamily="18" charset="0"/>
              </a:rPr>
              <a:t>address</a:t>
            </a:r>
          </a:p>
        </p:txBody>
      </p:sp>
      <p:sp>
        <p:nvSpPr>
          <p:cNvPr id="62469" name="Text Box 5"/>
          <p:cNvSpPr txBox="1">
            <a:spLocks noChangeArrowheads="1"/>
          </p:cNvSpPr>
          <p:nvPr/>
        </p:nvSpPr>
        <p:spPr bwMode="auto">
          <a:xfrm>
            <a:off x="5105400" y="2895600"/>
            <a:ext cx="1219200" cy="466725"/>
          </a:xfrm>
          <a:prstGeom prst="rect">
            <a:avLst/>
          </a:prstGeom>
          <a:noFill/>
          <a:ln w="9525">
            <a:solidFill>
              <a:schemeClr val="hlink"/>
            </a:solidFill>
            <a:miter lim="800000"/>
            <a:headEnd/>
            <a:tailEnd/>
          </a:ln>
          <a:effectLst/>
        </p:spPr>
        <p:txBody>
          <a:bodyPr>
            <a:spAutoFit/>
          </a:bodyPr>
          <a:lstStyle/>
          <a:p>
            <a:pPr eaLnBrk="1" hangingPunct="1">
              <a:spcBef>
                <a:spcPct val="50000"/>
              </a:spcBef>
            </a:pPr>
            <a:r>
              <a:rPr lang="en-US" sz="2400">
                <a:solidFill>
                  <a:schemeClr val="hlink"/>
                </a:solidFill>
                <a:latin typeface="Times New Roman" pitchFamily="18" charset="0"/>
              </a:rPr>
              <a:t>address</a:t>
            </a:r>
          </a:p>
        </p:txBody>
      </p:sp>
      <p:sp>
        <p:nvSpPr>
          <p:cNvPr id="62470" name="Text Box 6"/>
          <p:cNvSpPr txBox="1">
            <a:spLocks noChangeArrowheads="1"/>
          </p:cNvSpPr>
          <p:nvPr/>
        </p:nvSpPr>
        <p:spPr bwMode="auto">
          <a:xfrm>
            <a:off x="5257800" y="1752600"/>
            <a:ext cx="1447800" cy="466725"/>
          </a:xfrm>
          <a:prstGeom prst="rect">
            <a:avLst/>
          </a:prstGeom>
          <a:noFill/>
          <a:ln w="9525">
            <a:solidFill>
              <a:schemeClr val="hlink"/>
            </a:solidFill>
            <a:miter lim="800000"/>
            <a:headEnd/>
            <a:tailEnd/>
          </a:ln>
          <a:effectLst/>
        </p:spPr>
        <p:txBody>
          <a:bodyPr>
            <a:spAutoFit/>
          </a:bodyPr>
          <a:lstStyle/>
          <a:p>
            <a:pPr eaLnBrk="1" hangingPunct="1">
              <a:spcBef>
                <a:spcPct val="50000"/>
              </a:spcBef>
            </a:pPr>
            <a:r>
              <a:rPr lang="en-US" sz="2400">
                <a:solidFill>
                  <a:schemeClr val="hlink"/>
                </a:solidFill>
                <a:latin typeface="Times New Roman" pitchFamily="18" charset="0"/>
              </a:rPr>
              <a:t>“Warren”</a:t>
            </a:r>
          </a:p>
        </p:txBody>
      </p:sp>
      <p:sp>
        <p:nvSpPr>
          <p:cNvPr id="62471" name="Text Box 7"/>
          <p:cNvSpPr txBox="1">
            <a:spLocks noChangeArrowheads="1"/>
          </p:cNvSpPr>
          <p:nvPr/>
        </p:nvSpPr>
        <p:spPr bwMode="auto">
          <a:xfrm>
            <a:off x="4267200" y="990600"/>
            <a:ext cx="4302125" cy="396875"/>
          </a:xfrm>
          <a:prstGeom prst="rect">
            <a:avLst/>
          </a:prstGeom>
          <a:noFill/>
          <a:ln w="9525">
            <a:noFill/>
            <a:miter lim="800000"/>
            <a:headEnd/>
            <a:tailEnd/>
          </a:ln>
          <a:effectLst/>
        </p:spPr>
        <p:txBody>
          <a:bodyPr wrap="none">
            <a:spAutoFit/>
          </a:bodyPr>
          <a:lstStyle/>
          <a:p>
            <a:pPr eaLnBrk="1" hangingPunct="1"/>
            <a:r>
              <a:rPr lang="en-US" sz="2000">
                <a:solidFill>
                  <a:srgbClr val="FF3300"/>
                </a:solidFill>
                <a:latin typeface="Times New Roman" pitchFamily="18" charset="0"/>
              </a:rPr>
              <a:t>Both variables reference the same object</a:t>
            </a:r>
          </a:p>
        </p:txBody>
      </p:sp>
      <p:sp>
        <p:nvSpPr>
          <p:cNvPr id="62472" name="Line 8"/>
          <p:cNvSpPr>
            <a:spLocks noChangeShapeType="1"/>
          </p:cNvSpPr>
          <p:nvPr/>
        </p:nvSpPr>
        <p:spPr bwMode="auto">
          <a:xfrm>
            <a:off x="2590800" y="2057400"/>
            <a:ext cx="304800" cy="152400"/>
          </a:xfrm>
          <a:prstGeom prst="line">
            <a:avLst/>
          </a:prstGeom>
          <a:noFill/>
          <a:ln w="19050">
            <a:solidFill>
              <a:schemeClr val="hlink"/>
            </a:solidFill>
            <a:round/>
            <a:headEnd/>
            <a:tailEnd/>
          </a:ln>
          <a:effectLst/>
        </p:spPr>
        <p:txBody>
          <a:bodyPr wrap="none"/>
          <a:lstStyle/>
          <a:p>
            <a:endParaRPr lang="en-US"/>
          </a:p>
        </p:txBody>
      </p:sp>
      <p:sp>
        <p:nvSpPr>
          <p:cNvPr id="62473" name="Line 9"/>
          <p:cNvSpPr>
            <a:spLocks noChangeShapeType="1"/>
          </p:cNvSpPr>
          <p:nvPr/>
        </p:nvSpPr>
        <p:spPr bwMode="auto">
          <a:xfrm>
            <a:off x="2895600" y="2667000"/>
            <a:ext cx="0" cy="304800"/>
          </a:xfrm>
          <a:prstGeom prst="line">
            <a:avLst/>
          </a:prstGeom>
          <a:noFill/>
          <a:ln w="19050">
            <a:solidFill>
              <a:schemeClr val="hlink"/>
            </a:solidFill>
            <a:round/>
            <a:headEnd/>
            <a:tailEnd/>
          </a:ln>
          <a:effectLst/>
        </p:spPr>
        <p:txBody>
          <a:bodyPr wrap="none"/>
          <a:lstStyle/>
          <a:p>
            <a:endParaRPr lang="en-US"/>
          </a:p>
        </p:txBody>
      </p:sp>
      <p:sp>
        <p:nvSpPr>
          <p:cNvPr id="62474" name="Line 10"/>
          <p:cNvSpPr>
            <a:spLocks noChangeShapeType="1"/>
          </p:cNvSpPr>
          <p:nvPr/>
        </p:nvSpPr>
        <p:spPr bwMode="auto">
          <a:xfrm>
            <a:off x="2895600" y="2971800"/>
            <a:ext cx="2209800" cy="0"/>
          </a:xfrm>
          <a:prstGeom prst="line">
            <a:avLst/>
          </a:prstGeom>
          <a:noFill/>
          <a:ln w="19050">
            <a:solidFill>
              <a:schemeClr val="hlink"/>
            </a:solidFill>
            <a:round/>
            <a:headEnd/>
            <a:tailEnd type="triangle" w="med" len="med"/>
          </a:ln>
          <a:effectLst/>
        </p:spPr>
        <p:txBody>
          <a:bodyPr wrap="none"/>
          <a:lstStyle/>
          <a:p>
            <a:endParaRPr lang="en-US"/>
          </a:p>
        </p:txBody>
      </p:sp>
      <p:sp>
        <p:nvSpPr>
          <p:cNvPr id="62475" name="Line 11"/>
          <p:cNvSpPr>
            <a:spLocks noChangeShapeType="1"/>
          </p:cNvSpPr>
          <p:nvPr/>
        </p:nvSpPr>
        <p:spPr bwMode="auto">
          <a:xfrm flipV="1">
            <a:off x="3505200" y="2133600"/>
            <a:ext cx="20574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62476" name="Line 12"/>
          <p:cNvSpPr>
            <a:spLocks noChangeShapeType="1"/>
          </p:cNvSpPr>
          <p:nvPr/>
        </p:nvSpPr>
        <p:spPr bwMode="auto">
          <a:xfrm>
            <a:off x="5867400" y="3352800"/>
            <a:ext cx="0" cy="228600"/>
          </a:xfrm>
          <a:prstGeom prst="line">
            <a:avLst/>
          </a:prstGeom>
          <a:noFill/>
          <a:ln w="19050">
            <a:solidFill>
              <a:schemeClr val="hlink"/>
            </a:solidFill>
            <a:round/>
            <a:headEnd/>
            <a:tailEnd/>
          </a:ln>
          <a:effectLst/>
        </p:spPr>
        <p:txBody>
          <a:bodyPr wrap="none"/>
          <a:lstStyle/>
          <a:p>
            <a:endParaRPr lang="en-US"/>
          </a:p>
        </p:txBody>
      </p:sp>
      <p:sp>
        <p:nvSpPr>
          <p:cNvPr id="62477" name="Line 13"/>
          <p:cNvSpPr>
            <a:spLocks noChangeShapeType="1"/>
          </p:cNvSpPr>
          <p:nvPr/>
        </p:nvSpPr>
        <p:spPr bwMode="auto">
          <a:xfrm flipH="1" flipV="1">
            <a:off x="5943600" y="2209800"/>
            <a:ext cx="0" cy="685800"/>
          </a:xfrm>
          <a:prstGeom prst="line">
            <a:avLst/>
          </a:prstGeom>
          <a:noFill/>
          <a:ln w="28575">
            <a:solidFill>
              <a:srgbClr val="FF3300"/>
            </a:solidFill>
            <a:round/>
            <a:headEnd/>
            <a:tailEnd type="triangle" w="med" len="med"/>
          </a:ln>
          <a:effectLst/>
        </p:spPr>
        <p:txBody>
          <a:bodyPr wrap="none"/>
          <a:lstStyle/>
          <a:p>
            <a:endParaRPr lang="en-US"/>
          </a:p>
        </p:txBody>
      </p:sp>
      <p:sp>
        <p:nvSpPr>
          <p:cNvPr id="62478" name="Text Box 14"/>
          <p:cNvSpPr txBox="1">
            <a:spLocks noChangeArrowheads="1"/>
          </p:cNvSpPr>
          <p:nvPr/>
        </p:nvSpPr>
        <p:spPr bwMode="auto">
          <a:xfrm>
            <a:off x="533400" y="2895600"/>
            <a:ext cx="3657600" cy="701675"/>
          </a:xfrm>
          <a:prstGeom prst="rect">
            <a:avLst/>
          </a:prstGeom>
          <a:noFill/>
          <a:ln w="9525">
            <a:noFill/>
            <a:miter lim="800000"/>
            <a:headEnd/>
            <a:tailEnd/>
          </a:ln>
          <a:effectLst/>
        </p:spPr>
        <p:txBody>
          <a:bodyPr>
            <a:spAutoFit/>
          </a:bodyPr>
          <a:lstStyle/>
          <a:p>
            <a:pPr eaLnBrk="1" hangingPunct="1">
              <a:spcBef>
                <a:spcPct val="50000"/>
              </a:spcBef>
            </a:pPr>
            <a:r>
              <a:rPr lang="en-US" sz="2000">
                <a:solidFill>
                  <a:schemeClr val="hlink"/>
                </a:solidFill>
                <a:latin typeface="Times New Roman" pitchFamily="18" charset="0"/>
              </a:rPr>
              <a:t>The address of the object is copied into the </a:t>
            </a:r>
            <a:r>
              <a:rPr lang="en-US" sz="2000" b="1">
                <a:solidFill>
                  <a:schemeClr val="hlink"/>
                </a:solidFill>
                <a:latin typeface="Courier New" pitchFamily="49" charset="0"/>
              </a:rPr>
              <a:t>str</a:t>
            </a:r>
            <a:r>
              <a:rPr lang="en-US" sz="2000">
                <a:solidFill>
                  <a:schemeClr val="hlink"/>
                </a:solidFill>
                <a:latin typeface="Times New Roman" pitchFamily="18" charset="0"/>
              </a:rPr>
              <a:t> parameter.</a:t>
            </a:r>
          </a:p>
        </p:txBody>
      </p:sp>
    </p:spTree>
    <p:extLst>
      <p:ext uri="{BB962C8B-B14F-4D97-AF65-F5344CB8AC3E}">
        <p14:creationId xmlns:p14="http://schemas.microsoft.com/office/powerpoint/2010/main" val="1173486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Strings are Immutable Objects</a:t>
            </a:r>
          </a:p>
        </p:txBody>
      </p:sp>
      <p:sp>
        <p:nvSpPr>
          <p:cNvPr id="63491" name="Rectangle 3"/>
          <p:cNvSpPr>
            <a:spLocks noGrp="1" noChangeArrowheads="1"/>
          </p:cNvSpPr>
          <p:nvPr>
            <p:ph type="body" idx="1"/>
          </p:nvPr>
        </p:nvSpPr>
        <p:spPr>
          <a:xfrm>
            <a:off x="566738" y="1752600"/>
            <a:ext cx="8001000" cy="2133600"/>
          </a:xfrm>
        </p:spPr>
        <p:txBody>
          <a:bodyPr/>
          <a:lstStyle/>
          <a:p>
            <a:pPr>
              <a:lnSpc>
                <a:spcPct val="80000"/>
              </a:lnSpc>
            </a:pPr>
            <a:r>
              <a:rPr lang="en-US" sz="2600"/>
              <a:t>Strings are immutable objects, which means that they cannot be changed. When the line </a:t>
            </a:r>
          </a:p>
          <a:p>
            <a:pPr>
              <a:lnSpc>
                <a:spcPct val="80000"/>
              </a:lnSpc>
              <a:buFont typeface="Wingdings" pitchFamily="2" charset="2"/>
              <a:buNone/>
            </a:pPr>
            <a:r>
              <a:rPr lang="en-US" sz="1700">
                <a:latin typeface="Courier New" pitchFamily="49" charset="0"/>
              </a:rPr>
              <a:t>		</a:t>
            </a:r>
            <a:r>
              <a:rPr lang="en-US" sz="1700" b="1">
                <a:latin typeface="Courier New" pitchFamily="49" charset="0"/>
              </a:rPr>
              <a:t>str = “Joe”;</a:t>
            </a:r>
          </a:p>
          <a:p>
            <a:pPr>
              <a:lnSpc>
                <a:spcPct val="80000"/>
              </a:lnSpc>
              <a:buFont typeface="Wingdings" pitchFamily="2" charset="2"/>
              <a:buNone/>
            </a:pPr>
            <a:r>
              <a:rPr lang="en-US" sz="2600">
                <a:latin typeface="Courier New" pitchFamily="49" charset="0"/>
              </a:rPr>
              <a:t>	</a:t>
            </a:r>
            <a:r>
              <a:rPr lang="en-US" sz="2600"/>
              <a:t>is executed, it cannot change an immutable object, so creates a new object.</a:t>
            </a:r>
          </a:p>
          <a:p>
            <a:pPr>
              <a:lnSpc>
                <a:spcPct val="80000"/>
              </a:lnSpc>
              <a:buFont typeface="Wingdings" pitchFamily="2" charset="2"/>
              <a:buNone/>
            </a:pPr>
            <a:endParaRPr lang="en-US" sz="2600"/>
          </a:p>
          <a:p>
            <a:pPr>
              <a:lnSpc>
                <a:spcPct val="80000"/>
              </a:lnSpc>
              <a:buFont typeface="Wingdings" pitchFamily="2" charset="2"/>
              <a:buNone/>
            </a:pPr>
            <a:endParaRPr lang="en-US" sz="2600"/>
          </a:p>
        </p:txBody>
      </p:sp>
      <p:sp>
        <p:nvSpPr>
          <p:cNvPr id="63492" name="Text Box 4"/>
          <p:cNvSpPr txBox="1">
            <a:spLocks noChangeArrowheads="1"/>
          </p:cNvSpPr>
          <p:nvPr/>
        </p:nvSpPr>
        <p:spPr bwMode="auto">
          <a:xfrm>
            <a:off x="3886200" y="3952875"/>
            <a:ext cx="1219200" cy="466725"/>
          </a:xfrm>
          <a:prstGeom prst="rect">
            <a:avLst/>
          </a:prstGeom>
          <a:noFill/>
          <a:ln w="9525">
            <a:solidFill>
              <a:schemeClr val="hlink"/>
            </a:solidFill>
            <a:miter lim="800000"/>
            <a:headEnd/>
            <a:tailEnd/>
          </a:ln>
          <a:effectLst/>
        </p:spPr>
        <p:txBody>
          <a:bodyPr>
            <a:spAutoFit/>
          </a:bodyPr>
          <a:lstStyle/>
          <a:p>
            <a:pPr eaLnBrk="1" hangingPunct="1">
              <a:spcBef>
                <a:spcPct val="50000"/>
              </a:spcBef>
            </a:pPr>
            <a:r>
              <a:rPr lang="en-US" sz="2400">
                <a:solidFill>
                  <a:schemeClr val="hlink"/>
                </a:solidFill>
                <a:latin typeface="Times New Roman" pitchFamily="18" charset="0"/>
              </a:rPr>
              <a:t>address</a:t>
            </a:r>
          </a:p>
        </p:txBody>
      </p:sp>
      <p:sp>
        <p:nvSpPr>
          <p:cNvPr id="63493" name="Text Box 5"/>
          <p:cNvSpPr txBox="1">
            <a:spLocks noChangeArrowheads="1"/>
          </p:cNvSpPr>
          <p:nvPr/>
        </p:nvSpPr>
        <p:spPr bwMode="auto">
          <a:xfrm>
            <a:off x="3886200" y="4714875"/>
            <a:ext cx="1219200" cy="466725"/>
          </a:xfrm>
          <a:prstGeom prst="rect">
            <a:avLst/>
          </a:prstGeom>
          <a:noFill/>
          <a:ln w="9525">
            <a:solidFill>
              <a:schemeClr val="hlink"/>
            </a:solidFill>
            <a:miter lim="800000"/>
            <a:headEnd/>
            <a:tailEnd/>
          </a:ln>
          <a:effectLst/>
        </p:spPr>
        <p:txBody>
          <a:bodyPr>
            <a:spAutoFit/>
          </a:bodyPr>
          <a:lstStyle/>
          <a:p>
            <a:pPr eaLnBrk="1" hangingPunct="1">
              <a:spcBef>
                <a:spcPct val="50000"/>
              </a:spcBef>
            </a:pPr>
            <a:r>
              <a:rPr lang="en-US" sz="2400">
                <a:solidFill>
                  <a:schemeClr val="hlink"/>
                </a:solidFill>
                <a:latin typeface="Times New Roman" pitchFamily="18" charset="0"/>
              </a:rPr>
              <a:t>address</a:t>
            </a:r>
          </a:p>
        </p:txBody>
      </p:sp>
      <p:sp>
        <p:nvSpPr>
          <p:cNvPr id="63494" name="Text Box 6"/>
          <p:cNvSpPr txBox="1">
            <a:spLocks noChangeArrowheads="1"/>
          </p:cNvSpPr>
          <p:nvPr/>
        </p:nvSpPr>
        <p:spPr bwMode="auto">
          <a:xfrm>
            <a:off x="5791200" y="3952875"/>
            <a:ext cx="1447800" cy="466725"/>
          </a:xfrm>
          <a:prstGeom prst="rect">
            <a:avLst/>
          </a:prstGeom>
          <a:noFill/>
          <a:ln w="9525">
            <a:solidFill>
              <a:schemeClr val="hlink"/>
            </a:solidFill>
            <a:miter lim="800000"/>
            <a:headEnd/>
            <a:tailEnd/>
          </a:ln>
          <a:effectLst/>
        </p:spPr>
        <p:txBody>
          <a:bodyPr>
            <a:spAutoFit/>
          </a:bodyPr>
          <a:lstStyle/>
          <a:p>
            <a:pPr eaLnBrk="1" hangingPunct="1">
              <a:spcBef>
                <a:spcPct val="50000"/>
              </a:spcBef>
            </a:pPr>
            <a:r>
              <a:rPr lang="en-US" sz="2400">
                <a:solidFill>
                  <a:schemeClr val="hlink"/>
                </a:solidFill>
                <a:latin typeface="Times New Roman" pitchFamily="18" charset="0"/>
              </a:rPr>
              <a:t>“Warren”</a:t>
            </a:r>
          </a:p>
        </p:txBody>
      </p:sp>
      <p:sp>
        <p:nvSpPr>
          <p:cNvPr id="63495" name="Text Box 7"/>
          <p:cNvSpPr txBox="1">
            <a:spLocks noChangeArrowheads="1"/>
          </p:cNvSpPr>
          <p:nvPr/>
        </p:nvSpPr>
        <p:spPr bwMode="auto">
          <a:xfrm>
            <a:off x="5791200" y="4714875"/>
            <a:ext cx="1447800" cy="466725"/>
          </a:xfrm>
          <a:prstGeom prst="rect">
            <a:avLst/>
          </a:prstGeom>
          <a:noFill/>
          <a:ln w="9525">
            <a:solidFill>
              <a:schemeClr val="hlink"/>
            </a:solidFill>
            <a:miter lim="800000"/>
            <a:headEnd/>
            <a:tailEnd/>
          </a:ln>
          <a:effectLst/>
        </p:spPr>
        <p:txBody>
          <a:bodyPr>
            <a:spAutoFit/>
          </a:bodyPr>
          <a:lstStyle/>
          <a:p>
            <a:pPr eaLnBrk="1" hangingPunct="1">
              <a:spcBef>
                <a:spcPct val="50000"/>
              </a:spcBef>
            </a:pPr>
            <a:r>
              <a:rPr lang="en-US" sz="2400">
                <a:solidFill>
                  <a:schemeClr val="hlink"/>
                </a:solidFill>
                <a:latin typeface="Times New Roman" pitchFamily="18" charset="0"/>
              </a:rPr>
              <a:t>“Joe”</a:t>
            </a:r>
          </a:p>
        </p:txBody>
      </p:sp>
      <p:sp>
        <p:nvSpPr>
          <p:cNvPr id="63496" name="Line 8"/>
          <p:cNvSpPr>
            <a:spLocks noChangeShapeType="1"/>
          </p:cNvSpPr>
          <p:nvPr/>
        </p:nvSpPr>
        <p:spPr bwMode="auto">
          <a:xfrm>
            <a:off x="5105400" y="4105275"/>
            <a:ext cx="685800" cy="0"/>
          </a:xfrm>
          <a:prstGeom prst="line">
            <a:avLst/>
          </a:prstGeom>
          <a:noFill/>
          <a:ln w="9525">
            <a:solidFill>
              <a:schemeClr val="hlink"/>
            </a:solidFill>
            <a:round/>
            <a:headEnd/>
            <a:tailEnd type="triangle" w="med" len="med"/>
          </a:ln>
          <a:effectLst/>
        </p:spPr>
        <p:txBody>
          <a:bodyPr wrap="none"/>
          <a:lstStyle/>
          <a:p>
            <a:endParaRPr lang="en-US"/>
          </a:p>
        </p:txBody>
      </p:sp>
      <p:sp>
        <p:nvSpPr>
          <p:cNvPr id="63497" name="Line 9"/>
          <p:cNvSpPr>
            <a:spLocks noChangeShapeType="1"/>
          </p:cNvSpPr>
          <p:nvPr/>
        </p:nvSpPr>
        <p:spPr bwMode="auto">
          <a:xfrm>
            <a:off x="5105400" y="4943475"/>
            <a:ext cx="685800" cy="0"/>
          </a:xfrm>
          <a:prstGeom prst="line">
            <a:avLst/>
          </a:prstGeom>
          <a:noFill/>
          <a:ln w="9525">
            <a:solidFill>
              <a:schemeClr val="hlink"/>
            </a:solidFill>
            <a:round/>
            <a:headEnd/>
            <a:tailEnd type="triangle" w="med" len="med"/>
          </a:ln>
          <a:effectLst/>
        </p:spPr>
        <p:txBody>
          <a:bodyPr wrap="none"/>
          <a:lstStyle/>
          <a:p>
            <a:endParaRPr lang="en-US"/>
          </a:p>
        </p:txBody>
      </p:sp>
      <p:sp>
        <p:nvSpPr>
          <p:cNvPr id="63498" name="Text Box 10"/>
          <p:cNvSpPr txBox="1">
            <a:spLocks noChangeArrowheads="1"/>
          </p:cNvSpPr>
          <p:nvPr/>
        </p:nvSpPr>
        <p:spPr bwMode="auto">
          <a:xfrm>
            <a:off x="914400" y="3886200"/>
            <a:ext cx="2667000" cy="581025"/>
          </a:xfrm>
          <a:prstGeom prst="rect">
            <a:avLst/>
          </a:prstGeom>
          <a:noFill/>
          <a:ln w="9525">
            <a:noFill/>
            <a:miter lim="800000"/>
            <a:headEnd/>
            <a:tailEnd/>
          </a:ln>
          <a:effectLst/>
        </p:spPr>
        <p:txBody>
          <a:bodyPr>
            <a:spAutoFit/>
          </a:bodyPr>
          <a:lstStyle/>
          <a:p>
            <a:pPr eaLnBrk="1" hangingPunct="1">
              <a:spcBef>
                <a:spcPct val="50000"/>
              </a:spcBef>
            </a:pPr>
            <a:r>
              <a:rPr lang="en-US" sz="1600">
                <a:solidFill>
                  <a:schemeClr val="hlink"/>
                </a:solidFill>
                <a:latin typeface="Times New Roman" pitchFamily="18" charset="0"/>
              </a:rPr>
              <a:t>The </a:t>
            </a:r>
            <a:r>
              <a:rPr lang="en-US" sz="1600">
                <a:solidFill>
                  <a:schemeClr val="hlink"/>
                </a:solidFill>
                <a:latin typeface="Courier New" pitchFamily="49" charset="0"/>
              </a:rPr>
              <a:t>name</a:t>
            </a:r>
            <a:r>
              <a:rPr lang="en-US" sz="1600">
                <a:solidFill>
                  <a:schemeClr val="hlink"/>
                </a:solidFill>
                <a:latin typeface="Times New Roman" pitchFamily="18" charset="0"/>
              </a:rPr>
              <a:t> variable holds the address of a </a:t>
            </a:r>
            <a:r>
              <a:rPr lang="en-US" sz="1600">
                <a:solidFill>
                  <a:schemeClr val="hlink"/>
                </a:solidFill>
                <a:latin typeface="Courier New" pitchFamily="49" charset="0"/>
              </a:rPr>
              <a:t>String</a:t>
            </a:r>
            <a:r>
              <a:rPr lang="en-US" sz="1600">
                <a:solidFill>
                  <a:schemeClr val="hlink"/>
                </a:solidFill>
                <a:latin typeface="Times New Roman" pitchFamily="18" charset="0"/>
              </a:rPr>
              <a:t> object</a:t>
            </a:r>
          </a:p>
        </p:txBody>
      </p:sp>
      <p:sp>
        <p:nvSpPr>
          <p:cNvPr id="63499" name="Text Box 11"/>
          <p:cNvSpPr txBox="1">
            <a:spLocks noChangeArrowheads="1"/>
          </p:cNvSpPr>
          <p:nvPr/>
        </p:nvSpPr>
        <p:spPr bwMode="auto">
          <a:xfrm>
            <a:off x="914400" y="4572000"/>
            <a:ext cx="2667000" cy="825500"/>
          </a:xfrm>
          <a:prstGeom prst="rect">
            <a:avLst/>
          </a:prstGeom>
          <a:noFill/>
          <a:ln w="9525">
            <a:noFill/>
            <a:miter lim="800000"/>
            <a:headEnd/>
            <a:tailEnd/>
          </a:ln>
          <a:effectLst/>
        </p:spPr>
        <p:txBody>
          <a:bodyPr>
            <a:spAutoFit/>
          </a:bodyPr>
          <a:lstStyle/>
          <a:p>
            <a:pPr eaLnBrk="1" hangingPunct="1">
              <a:spcBef>
                <a:spcPct val="50000"/>
              </a:spcBef>
            </a:pPr>
            <a:r>
              <a:rPr lang="en-US" sz="1600">
                <a:solidFill>
                  <a:schemeClr val="hlink"/>
                </a:solidFill>
                <a:latin typeface="Times New Roman" pitchFamily="18" charset="0"/>
              </a:rPr>
              <a:t>The </a:t>
            </a:r>
            <a:r>
              <a:rPr lang="en-US" sz="1600">
                <a:solidFill>
                  <a:schemeClr val="hlink"/>
                </a:solidFill>
                <a:latin typeface="Courier New" pitchFamily="49" charset="0"/>
              </a:rPr>
              <a:t>str</a:t>
            </a:r>
            <a:r>
              <a:rPr lang="en-US" sz="1600">
                <a:solidFill>
                  <a:schemeClr val="hlink"/>
                </a:solidFill>
                <a:latin typeface="Times New Roman" pitchFamily="18" charset="0"/>
              </a:rPr>
              <a:t> variable holds the address of a different </a:t>
            </a:r>
            <a:r>
              <a:rPr lang="en-US" sz="1600">
                <a:solidFill>
                  <a:schemeClr val="hlink"/>
                </a:solidFill>
                <a:latin typeface="Courier New" pitchFamily="49" charset="0"/>
              </a:rPr>
              <a:t>String</a:t>
            </a:r>
            <a:r>
              <a:rPr lang="en-US" sz="1600">
                <a:solidFill>
                  <a:schemeClr val="hlink"/>
                </a:solidFill>
                <a:latin typeface="Times New Roman" pitchFamily="18" charset="0"/>
              </a:rPr>
              <a:t> object</a:t>
            </a:r>
          </a:p>
        </p:txBody>
      </p:sp>
    </p:spTree>
    <p:extLst>
      <p:ext uri="{BB962C8B-B14F-4D97-AF65-F5344CB8AC3E}">
        <p14:creationId xmlns:p14="http://schemas.microsoft.com/office/powerpoint/2010/main" val="2954552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Example: </a:t>
            </a:r>
            <a:r>
              <a:rPr lang="en-US" dirty="0">
                <a:hlinkClick r:id="rId2" action="ppaction://hlinkfile"/>
              </a:rPr>
              <a:t>PassString.java</a:t>
            </a:r>
            <a:endParaRPr lang="en-US" dirty="0"/>
          </a:p>
        </p:txBody>
      </p:sp>
      <p:sp>
        <p:nvSpPr>
          <p:cNvPr id="90115"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normAutofit/>
          </a:bodyPr>
          <a:lstStyle/>
          <a:p>
            <a:pPr>
              <a:lnSpc>
                <a:spcPct val="90000"/>
              </a:lnSpc>
              <a:buNone/>
            </a:pPr>
            <a:r>
              <a:rPr lang="en-US" sz="1400" noProof="1">
                <a:latin typeface="Courier New" pitchFamily="49" charset="0"/>
                <a:cs typeface="Courier New" pitchFamily="49" charset="0"/>
              </a:rPr>
              <a:t>public static void main(String[] args)</a:t>
            </a:r>
          </a:p>
          <a:p>
            <a:pPr>
              <a:lnSpc>
                <a:spcPct val="90000"/>
              </a:lnSpc>
              <a:buNone/>
            </a:pPr>
            <a:r>
              <a:rPr lang="en-US" sz="1400" noProof="1">
                <a:latin typeface="Courier New" pitchFamily="49" charset="0"/>
                <a:cs typeface="Courier New" pitchFamily="49" charset="0"/>
              </a:rPr>
              <a:t>   {</a:t>
            </a:r>
          </a:p>
          <a:p>
            <a:pPr>
              <a:lnSpc>
                <a:spcPct val="90000"/>
              </a:lnSpc>
              <a:buNone/>
            </a:pPr>
            <a:r>
              <a:rPr lang="en-US" sz="1400" noProof="1" smtClean="0">
                <a:latin typeface="Courier New" pitchFamily="49" charset="0"/>
                <a:cs typeface="Courier New" pitchFamily="49" charset="0"/>
              </a:rPr>
              <a:t>	</a:t>
            </a:r>
          </a:p>
          <a:p>
            <a:pPr>
              <a:lnSpc>
                <a:spcPct val="90000"/>
              </a:lnSpc>
              <a:buNone/>
            </a:pPr>
            <a:r>
              <a:rPr lang="en-US" sz="1400" noProof="1" smtClean="0">
                <a:latin typeface="Courier New" pitchFamily="49" charset="0"/>
                <a:cs typeface="Courier New" pitchFamily="49" charset="0"/>
              </a:rPr>
              <a:t>	String </a:t>
            </a:r>
            <a:r>
              <a:rPr lang="en-US" sz="1400" noProof="1">
                <a:latin typeface="Courier New" pitchFamily="49" charset="0"/>
                <a:cs typeface="Courier New" pitchFamily="49" charset="0"/>
              </a:rPr>
              <a:t>name = "Shakespeare";</a:t>
            </a:r>
          </a:p>
          <a:p>
            <a:pPr>
              <a:lnSpc>
                <a:spcPct val="90000"/>
              </a:lnSpc>
              <a:buNone/>
            </a:pPr>
            <a:r>
              <a:rPr lang="en-US" sz="1400" noProof="1" smtClean="0">
                <a:latin typeface="Courier New" pitchFamily="49" charset="0"/>
                <a:cs typeface="Courier New" pitchFamily="49" charset="0"/>
              </a:rPr>
              <a:t>	System.out.println</a:t>
            </a:r>
            <a:r>
              <a:rPr lang="en-US" sz="1400" noProof="1">
                <a:latin typeface="Courier New" pitchFamily="49" charset="0"/>
                <a:cs typeface="Courier New" pitchFamily="49" charset="0"/>
              </a:rPr>
              <a:t>("In main, the name is " </a:t>
            </a:r>
            <a:r>
              <a:rPr lang="en-US" sz="1400" noProof="1" smtClean="0">
                <a:latin typeface="Courier New" pitchFamily="49" charset="0"/>
                <a:cs typeface="Courier New" pitchFamily="49" charset="0"/>
              </a:rPr>
              <a:t>+  </a:t>
            </a:r>
            <a:r>
              <a:rPr lang="en-US" sz="1400" noProof="1">
                <a:latin typeface="Courier New" pitchFamily="49" charset="0"/>
                <a:cs typeface="Courier New" pitchFamily="49" charset="0"/>
              </a:rPr>
              <a:t>name);</a:t>
            </a:r>
          </a:p>
          <a:p>
            <a:pPr>
              <a:lnSpc>
                <a:spcPct val="90000"/>
              </a:lnSpc>
              <a:buNone/>
            </a:pPr>
            <a:r>
              <a:rPr lang="en-US" sz="1400" noProof="1">
                <a:latin typeface="Courier New" pitchFamily="49" charset="0"/>
                <a:cs typeface="Courier New" pitchFamily="49" charset="0"/>
              </a:rPr>
              <a:t>      changeName(name);</a:t>
            </a:r>
          </a:p>
          <a:p>
            <a:pPr>
              <a:lnSpc>
                <a:spcPct val="90000"/>
              </a:lnSpc>
              <a:buNone/>
            </a:pPr>
            <a:r>
              <a:rPr lang="en-US" sz="1400" noProof="1">
                <a:latin typeface="Courier New" pitchFamily="49" charset="0"/>
                <a:cs typeface="Courier New" pitchFamily="49" charset="0"/>
              </a:rPr>
              <a:t>      </a:t>
            </a:r>
          </a:p>
          <a:p>
            <a:pPr lvl="1">
              <a:lnSpc>
                <a:spcPct val="90000"/>
              </a:lnSpc>
              <a:buNone/>
            </a:pPr>
            <a:r>
              <a:rPr lang="en-US" sz="1400" noProof="1" smtClean="0">
                <a:latin typeface="Courier New" pitchFamily="49" charset="0"/>
                <a:cs typeface="Courier New" pitchFamily="49" charset="0"/>
              </a:rPr>
              <a:t>System.out.println</a:t>
            </a:r>
            <a:r>
              <a:rPr lang="en-US" sz="1400" noProof="1">
                <a:latin typeface="Courier New" pitchFamily="49" charset="0"/>
                <a:cs typeface="Courier New" pitchFamily="49" charset="0"/>
              </a:rPr>
              <a:t>("Back in main, the name is " +</a:t>
            </a:r>
          </a:p>
          <a:p>
            <a:pPr>
              <a:lnSpc>
                <a:spcPct val="90000"/>
              </a:lnSpc>
              <a:buNone/>
            </a:pPr>
            <a:r>
              <a:rPr lang="en-US" sz="1400" noProof="1">
                <a:latin typeface="Courier New" pitchFamily="49" charset="0"/>
                <a:cs typeface="Courier New" pitchFamily="49" charset="0"/>
              </a:rPr>
              <a:t>                         name);</a:t>
            </a:r>
          </a:p>
          <a:p>
            <a:pPr>
              <a:lnSpc>
                <a:spcPct val="90000"/>
              </a:lnSpc>
              <a:buNone/>
            </a:pPr>
            <a:r>
              <a:rPr lang="en-US" sz="1400" noProof="1">
                <a:latin typeface="Courier New" pitchFamily="49" charset="0"/>
                <a:cs typeface="Courier New" pitchFamily="49" charset="0"/>
              </a:rPr>
              <a:t>   </a:t>
            </a:r>
            <a:r>
              <a:rPr lang="en-US" sz="1400" noProof="1" smtClean="0">
                <a:latin typeface="Courier New" pitchFamily="49" charset="0"/>
                <a:cs typeface="Courier New" pitchFamily="49" charset="0"/>
              </a:rPr>
              <a:t>}</a:t>
            </a:r>
          </a:p>
          <a:p>
            <a:pPr>
              <a:lnSpc>
                <a:spcPct val="90000"/>
              </a:lnSpc>
              <a:buNone/>
            </a:pPr>
            <a:r>
              <a:rPr lang="en-US" sz="1400" noProof="1" smtClean="0">
                <a:latin typeface="Courier New" pitchFamily="49" charset="0"/>
                <a:cs typeface="Courier New" pitchFamily="49" charset="0"/>
              </a:rPr>
              <a:t> </a:t>
            </a:r>
          </a:p>
          <a:p>
            <a:pPr>
              <a:lnSpc>
                <a:spcPct val="90000"/>
              </a:lnSpc>
              <a:buNone/>
            </a:pPr>
            <a:r>
              <a:rPr lang="en-US" sz="1400" noProof="1" smtClean="0">
                <a:latin typeface="Courier New" pitchFamily="49" charset="0"/>
                <a:cs typeface="Courier New" pitchFamily="49" charset="0"/>
              </a:rPr>
              <a:t>	public static void changeName(String str)</a:t>
            </a:r>
          </a:p>
          <a:p>
            <a:pPr>
              <a:lnSpc>
                <a:spcPct val="90000"/>
              </a:lnSpc>
              <a:buNone/>
            </a:pPr>
            <a:r>
              <a:rPr lang="en-US" sz="1400" noProof="1" smtClean="0">
                <a:latin typeface="Courier New" pitchFamily="49" charset="0"/>
                <a:cs typeface="Courier New" pitchFamily="49" charset="0"/>
              </a:rPr>
              <a:t>   {</a:t>
            </a:r>
          </a:p>
          <a:p>
            <a:pPr>
              <a:lnSpc>
                <a:spcPct val="90000"/>
              </a:lnSpc>
              <a:buNone/>
            </a:pPr>
            <a:r>
              <a:rPr lang="en-US" sz="1400" noProof="1" smtClean="0">
                <a:latin typeface="Courier New" pitchFamily="49" charset="0"/>
                <a:cs typeface="Courier New" pitchFamily="49" charset="0"/>
              </a:rPr>
              <a:t>		str = "Dickens";</a:t>
            </a:r>
          </a:p>
          <a:p>
            <a:pPr>
              <a:lnSpc>
                <a:spcPct val="90000"/>
              </a:lnSpc>
              <a:buNone/>
            </a:pPr>
            <a:r>
              <a:rPr lang="en-US" sz="1400" noProof="1" smtClean="0">
                <a:latin typeface="Courier New" pitchFamily="49" charset="0"/>
                <a:cs typeface="Courier New" pitchFamily="49" charset="0"/>
              </a:rPr>
              <a:t>      </a:t>
            </a:r>
          </a:p>
          <a:p>
            <a:pPr>
              <a:lnSpc>
                <a:spcPct val="90000"/>
              </a:lnSpc>
              <a:buNone/>
            </a:pPr>
            <a:r>
              <a:rPr lang="en-US" sz="1400" noProof="1" smtClean="0">
                <a:latin typeface="Courier New" pitchFamily="49" charset="0"/>
                <a:cs typeface="Courier New" pitchFamily="49" charset="0"/>
              </a:rPr>
              <a:t>      System.out.println("In changeName, the name " +</a:t>
            </a:r>
          </a:p>
          <a:p>
            <a:pPr>
              <a:lnSpc>
                <a:spcPct val="90000"/>
              </a:lnSpc>
              <a:buNone/>
            </a:pPr>
            <a:r>
              <a:rPr lang="en-US" sz="1400" noProof="1" smtClean="0">
                <a:latin typeface="Courier New" pitchFamily="49" charset="0"/>
                <a:cs typeface="Courier New" pitchFamily="49" charset="0"/>
              </a:rPr>
              <a:t>                         "is now " + str);</a:t>
            </a:r>
          </a:p>
          <a:p>
            <a:pPr>
              <a:lnSpc>
                <a:spcPct val="90000"/>
              </a:lnSpc>
              <a:buNone/>
            </a:pPr>
            <a:r>
              <a:rPr lang="en-US" sz="1400" noProof="1" smtClean="0">
                <a:latin typeface="Courier New" pitchFamily="49" charset="0"/>
                <a:cs typeface="Courier New" pitchFamily="49" charset="0"/>
              </a:rPr>
              <a:t>   }</a:t>
            </a:r>
          </a:p>
          <a:p>
            <a:pPr>
              <a:lnSpc>
                <a:spcPct val="90000"/>
              </a:lnSpc>
              <a:buNone/>
            </a:pPr>
            <a:r>
              <a:rPr lang="en-US" sz="1400" noProof="1"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pPr>
              <a:lnSpc>
                <a:spcPct val="90000"/>
              </a:lnSpc>
              <a:buNone/>
            </a:pPr>
            <a:endParaRPr lang="en-US" sz="1400" noProof="1">
              <a:latin typeface="Courier New" pitchFamily="49" charset="0"/>
              <a:cs typeface="Courier New" pitchFamily="49" charset="0"/>
            </a:endParaRPr>
          </a:p>
          <a:p>
            <a:pPr>
              <a:lnSpc>
                <a:spcPct val="90000"/>
              </a:lnSpc>
              <a:buNone/>
            </a:pPr>
            <a:endParaRPr lang="en-US" sz="1400" noProof="1">
              <a:latin typeface="Courier New" pitchFamily="49" charset="0"/>
              <a:cs typeface="Courier New" pitchFamily="49" charset="0"/>
            </a:endParaRPr>
          </a:p>
        </p:txBody>
      </p:sp>
    </p:spTree>
    <p:extLst>
      <p:ext uri="{BB962C8B-B14F-4D97-AF65-F5344CB8AC3E}">
        <p14:creationId xmlns:p14="http://schemas.microsoft.com/office/powerpoint/2010/main" val="734682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dirty="0" smtClean="0"/>
              <a:t>Write a method that named Celsius that accepts a Fahrenheit temperature as an argument. The method should return the temperature, converted to Celsius. Demonstrate the method by calling it in a loop that displays a table of the Fahrenheit temperature 0 through 20 and their Celsius equivalents. C=(5/9)*(F-32)</a:t>
            </a:r>
            <a:endParaRPr lang="en-US" dirty="0"/>
          </a:p>
        </p:txBody>
      </p:sp>
      <p:sp>
        <p:nvSpPr>
          <p:cNvPr id="4" name="Slide Number Placeholder 3"/>
          <p:cNvSpPr>
            <a:spLocks noGrp="1"/>
          </p:cNvSpPr>
          <p:nvPr>
            <p:ph type="sldNum" sz="quarter" idx="12"/>
          </p:nvPr>
        </p:nvSpPr>
        <p:spPr/>
        <p:txBody>
          <a:bodyPr/>
          <a:lstStyle/>
          <a:p>
            <a:fld id="{0F36E5B4-CB7E-4FAF-941B-AC2F241AEBA2}" type="slidenum">
              <a:rPr lang="en-US" altLang="en-US" smtClean="0"/>
              <a:pPr/>
              <a:t>19</a:t>
            </a:fld>
            <a:endParaRPr lang="en-US" altLang="en-US"/>
          </a:p>
        </p:txBody>
      </p:sp>
    </p:spTree>
    <p:extLst>
      <p:ext uri="{BB962C8B-B14F-4D97-AF65-F5344CB8AC3E}">
        <p14:creationId xmlns:p14="http://schemas.microsoft.com/office/powerpoint/2010/main" val="2002430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304800" y="1066800"/>
            <a:ext cx="8458200" cy="5105400"/>
          </a:xfrm>
        </p:spPr>
        <p:txBody>
          <a:bodyPr/>
          <a:lstStyle/>
          <a:p>
            <a:pPr>
              <a:spcBef>
                <a:spcPts val="200"/>
              </a:spcBef>
            </a:pPr>
            <a:r>
              <a:rPr lang="en-US" dirty="0" smtClean="0">
                <a:ea typeface="ＭＳ Ｐゴシック" charset="-128"/>
              </a:rPr>
              <a:t>Find Repetitive Code</a:t>
            </a:r>
          </a:p>
          <a:p>
            <a:pPr lvl="1">
              <a:spcBef>
                <a:spcPts val="200"/>
              </a:spcBef>
            </a:pPr>
            <a:r>
              <a:rPr lang="en-US" dirty="0" smtClean="0">
                <a:ea typeface="ＭＳ Ｐゴシック" charset="-128"/>
              </a:rPr>
              <a:t>May have different values but same logic </a:t>
            </a:r>
          </a:p>
          <a:p>
            <a:endParaRPr lang="en-US" dirty="0" smtClean="0">
              <a:ea typeface="ＭＳ Ｐゴシック" charset="-128"/>
            </a:endParaRPr>
          </a:p>
        </p:txBody>
      </p:sp>
      <p:sp>
        <p:nvSpPr>
          <p:cNvPr id="7" name="Content Placeholder 2"/>
          <p:cNvSpPr txBox="1">
            <a:spLocks/>
          </p:cNvSpPr>
          <p:nvPr/>
        </p:nvSpPr>
        <p:spPr bwMode="auto">
          <a:xfrm>
            <a:off x="1524000" y="2057400"/>
            <a:ext cx="7391400" cy="4191000"/>
          </a:xfrm>
          <a:prstGeom prst="rect">
            <a:avLst/>
          </a:prstGeom>
          <a:noFill/>
          <a:ln>
            <a:solidFill>
              <a:srgbClr val="0070C0"/>
            </a:solidFill>
          </a:ln>
          <a:effectLst/>
          <a:extLst/>
        </p:spPr>
        <p:txBody>
          <a:bodyPr/>
          <a:lstStyle/>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int hours;</a:t>
            </a:r>
          </a:p>
          <a:p>
            <a:pPr marL="342900" indent="-342900" eaLnBrk="0" hangingPunct="0">
              <a:buClr>
                <a:srgbClr val="835E01"/>
              </a:buClr>
              <a:buSzPct val="60000"/>
              <a:buFont typeface="Wingdings" pitchFamily="2" charset="2"/>
              <a:buNone/>
              <a:defRPr/>
            </a:pPr>
            <a:r>
              <a:rPr lang="en-US" sz="1600" kern="0" dirty="0">
                <a:solidFill>
                  <a:srgbClr val="0033CC"/>
                </a:solidFill>
                <a:latin typeface="Consolas" pitchFamily="49" charset="0"/>
                <a:ea typeface="ＭＳ Ｐゴシック" pitchFamily="34" charset="-128"/>
              </a:rPr>
              <a:t>do</a:t>
            </a:r>
          </a:p>
          <a:p>
            <a:pPr marL="342900" indent="-342900" eaLnBrk="0" hangingPunct="0">
              <a:buClr>
                <a:srgbClr val="835E01"/>
              </a:buClr>
              <a:buSzPct val="60000"/>
              <a:buFont typeface="Wingdings" pitchFamily="2" charset="2"/>
              <a:buNone/>
              <a:defRPr/>
            </a:pPr>
            <a:r>
              <a:rPr lang="en-US" sz="1600" kern="0" dirty="0">
                <a:solidFill>
                  <a:srgbClr val="0033CC"/>
                </a:solidFill>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sz="1600" kern="0" dirty="0">
                <a:solidFill>
                  <a:srgbClr val="0033CC"/>
                </a:solidFill>
                <a:latin typeface="Consolas" pitchFamily="49" charset="0"/>
                <a:ea typeface="ＭＳ Ｐゴシック" pitchFamily="34" charset="-128"/>
              </a:rPr>
              <a:t>  System.out.print("Enter a value between </a:t>
            </a:r>
            <a:r>
              <a:rPr lang="en-US" sz="1600" kern="0" dirty="0">
                <a:solidFill>
                  <a:srgbClr val="00B050"/>
                </a:solidFill>
                <a:latin typeface="Consolas" pitchFamily="49" charset="0"/>
                <a:ea typeface="ＭＳ Ｐゴシック" pitchFamily="34" charset="-128"/>
              </a:rPr>
              <a:t>1 and 12</a:t>
            </a:r>
            <a:r>
              <a:rPr lang="en-US" sz="1600" kern="0" dirty="0">
                <a:solidFill>
                  <a:srgbClr val="0033CC"/>
                </a:solidFill>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sz="1600" kern="0" dirty="0">
                <a:solidFill>
                  <a:srgbClr val="0033CC"/>
                </a:solidFill>
                <a:latin typeface="Consolas" pitchFamily="49" charset="0"/>
                <a:ea typeface="ＭＳ Ｐゴシック" pitchFamily="34" charset="-128"/>
              </a:rPr>
              <a:t>  hours = in.nextInt();</a:t>
            </a:r>
          </a:p>
          <a:p>
            <a:pPr marL="342900" indent="-342900" eaLnBrk="0" hangingPunct="0">
              <a:buClr>
                <a:srgbClr val="835E01"/>
              </a:buClr>
              <a:buSzPct val="60000"/>
              <a:buFont typeface="Wingdings" pitchFamily="2" charset="2"/>
              <a:buNone/>
              <a:defRPr/>
            </a:pPr>
            <a:r>
              <a:rPr lang="en-US" sz="1600" kern="0" dirty="0">
                <a:solidFill>
                  <a:srgbClr val="0033CC"/>
                </a:solidFill>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sz="1600" kern="0" dirty="0">
                <a:solidFill>
                  <a:srgbClr val="0033CC"/>
                </a:solidFill>
                <a:latin typeface="Consolas" pitchFamily="49" charset="0"/>
                <a:ea typeface="ＭＳ Ｐゴシック" pitchFamily="34" charset="-128"/>
              </a:rPr>
              <a:t>while (hours &lt; </a:t>
            </a:r>
            <a:r>
              <a:rPr lang="en-US" sz="1600" kern="0" dirty="0">
                <a:solidFill>
                  <a:srgbClr val="00B050"/>
                </a:solidFill>
                <a:latin typeface="Consolas" pitchFamily="49" charset="0"/>
                <a:ea typeface="ＭＳ Ｐゴシック" pitchFamily="34" charset="-128"/>
              </a:rPr>
              <a:t>1</a:t>
            </a:r>
            <a:r>
              <a:rPr lang="en-US" sz="1600" kern="0" dirty="0">
                <a:solidFill>
                  <a:srgbClr val="0033CC"/>
                </a:solidFill>
                <a:latin typeface="Consolas" pitchFamily="49" charset="0"/>
                <a:ea typeface="ＭＳ Ｐゴシック" pitchFamily="34" charset="-128"/>
              </a:rPr>
              <a:t> || hours &gt; </a:t>
            </a:r>
            <a:r>
              <a:rPr lang="en-US" sz="1600" kern="0" dirty="0">
                <a:solidFill>
                  <a:srgbClr val="00B050"/>
                </a:solidFill>
                <a:latin typeface="Consolas" pitchFamily="49" charset="0"/>
                <a:ea typeface="ＭＳ Ｐゴシック" pitchFamily="34" charset="-128"/>
              </a:rPr>
              <a:t>12</a:t>
            </a:r>
            <a:r>
              <a:rPr lang="en-US" sz="1600" kern="0" dirty="0">
                <a:solidFill>
                  <a:srgbClr val="0033CC"/>
                </a:solidFill>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endParaRPr lang="en-US" sz="1600" kern="0" dirty="0">
              <a:latin typeface="Consolas" pitchFamily="49" charset="0"/>
              <a:ea typeface="ＭＳ Ｐゴシック" pitchFamily="34" charset="-128"/>
            </a:endParaRP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int minutes;</a:t>
            </a:r>
          </a:p>
          <a:p>
            <a:pPr marL="342900" indent="-342900" eaLnBrk="0" hangingPunct="0">
              <a:buClr>
                <a:srgbClr val="835E01"/>
              </a:buClr>
              <a:buSzPct val="60000"/>
              <a:buFont typeface="Wingdings" pitchFamily="2" charset="2"/>
              <a:buNone/>
              <a:defRPr/>
            </a:pPr>
            <a:r>
              <a:rPr lang="en-US" sz="1600" kern="0" dirty="0">
                <a:solidFill>
                  <a:srgbClr val="0033CC"/>
                </a:solidFill>
                <a:latin typeface="Consolas" pitchFamily="49" charset="0"/>
                <a:ea typeface="ＭＳ Ｐゴシック" pitchFamily="34" charset="-128"/>
              </a:rPr>
              <a:t>do</a:t>
            </a:r>
          </a:p>
          <a:p>
            <a:pPr marL="342900" indent="-342900" eaLnBrk="0" hangingPunct="0">
              <a:buClr>
                <a:srgbClr val="835E01"/>
              </a:buClr>
              <a:buSzPct val="60000"/>
              <a:buFont typeface="Wingdings" pitchFamily="2" charset="2"/>
              <a:buNone/>
              <a:defRPr/>
            </a:pPr>
            <a:r>
              <a:rPr lang="en-US" sz="1600" kern="0" dirty="0">
                <a:solidFill>
                  <a:srgbClr val="0033CC"/>
                </a:solidFill>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sz="1600" kern="0" dirty="0">
                <a:solidFill>
                  <a:srgbClr val="0033CC"/>
                </a:solidFill>
                <a:latin typeface="Consolas" pitchFamily="49" charset="0"/>
                <a:ea typeface="ＭＳ Ｐゴシック" pitchFamily="34" charset="-128"/>
              </a:rPr>
              <a:t>  System.out.print("Enter a value between </a:t>
            </a:r>
            <a:r>
              <a:rPr lang="en-US" sz="1600" kern="0" dirty="0">
                <a:solidFill>
                  <a:srgbClr val="00B050"/>
                </a:solidFill>
                <a:latin typeface="Consolas" pitchFamily="49" charset="0"/>
                <a:ea typeface="ＭＳ Ｐゴシック" pitchFamily="34" charset="-128"/>
              </a:rPr>
              <a:t>0 and 59</a:t>
            </a:r>
            <a:r>
              <a:rPr lang="en-US" sz="1600" kern="0" dirty="0">
                <a:solidFill>
                  <a:srgbClr val="0033CC"/>
                </a:solidFill>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sz="1600" kern="0" dirty="0">
                <a:solidFill>
                  <a:srgbClr val="0033CC"/>
                </a:solidFill>
                <a:latin typeface="Consolas" pitchFamily="49" charset="0"/>
                <a:ea typeface="ＭＳ Ｐゴシック" pitchFamily="34" charset="-128"/>
              </a:rPr>
              <a:t>  minutes = in.nextInt();</a:t>
            </a:r>
          </a:p>
          <a:p>
            <a:pPr marL="342900" indent="-342900" eaLnBrk="0" hangingPunct="0">
              <a:buClr>
                <a:srgbClr val="835E01"/>
              </a:buClr>
              <a:buSzPct val="60000"/>
              <a:buFont typeface="Wingdings" pitchFamily="2" charset="2"/>
              <a:buNone/>
              <a:defRPr/>
            </a:pPr>
            <a:r>
              <a:rPr lang="en-US" sz="1600" kern="0" dirty="0">
                <a:solidFill>
                  <a:srgbClr val="0033CC"/>
                </a:solidFill>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sz="1600" kern="0" dirty="0">
                <a:solidFill>
                  <a:srgbClr val="0033CC"/>
                </a:solidFill>
                <a:latin typeface="Consolas" pitchFamily="49" charset="0"/>
                <a:ea typeface="ＭＳ Ｐゴシック" pitchFamily="34" charset="-128"/>
              </a:rPr>
              <a:t>while (minutes &lt; </a:t>
            </a:r>
            <a:r>
              <a:rPr lang="en-US" sz="1600" kern="0" dirty="0">
                <a:solidFill>
                  <a:srgbClr val="00B050"/>
                </a:solidFill>
                <a:latin typeface="Consolas" pitchFamily="49" charset="0"/>
                <a:ea typeface="ＭＳ Ｐゴシック" pitchFamily="34" charset="-128"/>
              </a:rPr>
              <a:t>0</a:t>
            </a:r>
            <a:r>
              <a:rPr lang="en-US" sz="1600" kern="0" dirty="0">
                <a:solidFill>
                  <a:srgbClr val="0033CC"/>
                </a:solidFill>
                <a:latin typeface="Consolas" pitchFamily="49" charset="0"/>
                <a:ea typeface="ＭＳ Ｐゴシック" pitchFamily="34" charset="-128"/>
              </a:rPr>
              <a:t> || minutes &gt; </a:t>
            </a:r>
            <a:r>
              <a:rPr lang="en-US" sz="1600" kern="0" dirty="0">
                <a:solidFill>
                  <a:srgbClr val="00B050"/>
                </a:solidFill>
                <a:latin typeface="Consolas" pitchFamily="49" charset="0"/>
                <a:ea typeface="ＭＳ Ｐゴシック" pitchFamily="34" charset="-128"/>
              </a:rPr>
              <a:t>59</a:t>
            </a:r>
            <a:r>
              <a:rPr lang="en-US" sz="1600" kern="0" dirty="0">
                <a:solidFill>
                  <a:srgbClr val="0033CC"/>
                </a:solidFill>
                <a:latin typeface="Consolas" pitchFamily="49" charset="0"/>
                <a:ea typeface="ＭＳ Ｐゴシック" pitchFamily="34" charset="-128"/>
              </a:rPr>
              <a:t>);</a:t>
            </a:r>
          </a:p>
        </p:txBody>
      </p:sp>
      <p:sp>
        <p:nvSpPr>
          <p:cNvPr id="8" name="Right Arrow 7"/>
          <p:cNvSpPr/>
          <p:nvPr/>
        </p:nvSpPr>
        <p:spPr>
          <a:xfrm>
            <a:off x="217013" y="3314700"/>
            <a:ext cx="12604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1 - 12</a:t>
            </a:r>
          </a:p>
        </p:txBody>
      </p:sp>
      <p:sp>
        <p:nvSpPr>
          <p:cNvPr id="9" name="Right Arrow 8"/>
          <p:cNvSpPr/>
          <p:nvPr/>
        </p:nvSpPr>
        <p:spPr>
          <a:xfrm>
            <a:off x="161595" y="5257800"/>
            <a:ext cx="13366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0 - 59</a:t>
            </a:r>
          </a:p>
        </p:txBody>
      </p:sp>
      <p:sp>
        <p:nvSpPr>
          <p:cNvPr id="13318" name="Title 1"/>
          <p:cNvSpPr>
            <a:spLocks noGrp="1"/>
          </p:cNvSpPr>
          <p:nvPr>
            <p:ph type="title"/>
          </p:nvPr>
        </p:nvSpPr>
        <p:spPr>
          <a:xfrm>
            <a:off x="381001" y="228601"/>
            <a:ext cx="8610600" cy="685800"/>
          </a:xfrm>
        </p:spPr>
        <p:txBody>
          <a:bodyPr/>
          <a:lstStyle/>
          <a:p>
            <a:r>
              <a:rPr lang="en-US" sz="3600" dirty="0" smtClean="0">
                <a:ea typeface="ＭＳ Ｐゴシック" charset="-128"/>
              </a:rPr>
              <a:t>Problem Solving:  Reusable Methods</a:t>
            </a:r>
          </a:p>
        </p:txBody>
      </p:sp>
    </p:spTree>
    <p:extLst>
      <p:ext uri="{BB962C8B-B14F-4D97-AF65-F5344CB8AC3E}">
        <p14:creationId xmlns:p14="http://schemas.microsoft.com/office/powerpoint/2010/main" val="2394522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Exercise 2</a:t>
            </a:r>
          </a:p>
        </p:txBody>
      </p:sp>
      <p:sp>
        <p:nvSpPr>
          <p:cNvPr id="8195" name="Rectangle 3"/>
          <p:cNvSpPr>
            <a:spLocks noGrp="1" noChangeArrowheads="1"/>
          </p:cNvSpPr>
          <p:nvPr>
            <p:ph type="body" idx="1"/>
          </p:nvPr>
        </p:nvSpPr>
        <p:spPr/>
        <p:txBody>
          <a:bodyPr/>
          <a:lstStyle/>
          <a:p>
            <a:pPr eaLnBrk="1" hangingPunct="1"/>
            <a:r>
              <a:rPr lang="en-US" dirty="0" smtClean="0"/>
              <a:t>Write a method  to create the following pattern. Pass the size of the pattern as the parameter of the method. Incorporate this method into an application that enables the user to enter the size of the pattern.</a:t>
            </a:r>
          </a:p>
          <a:p>
            <a:pPr eaLnBrk="1" hangingPunct="1">
              <a:buNone/>
            </a:pPr>
            <a:endParaRPr lang="en-US" dirty="0" smtClean="0"/>
          </a:p>
        </p:txBody>
      </p:sp>
      <p:sp>
        <p:nvSpPr>
          <p:cNvPr id="8196" name="Rectangle 4"/>
          <p:cNvSpPr>
            <a:spLocks noChangeArrowheads="1"/>
          </p:cNvSpPr>
          <p:nvPr/>
        </p:nvSpPr>
        <p:spPr bwMode="auto">
          <a:xfrm>
            <a:off x="1828800" y="4267200"/>
            <a:ext cx="4572000" cy="1465263"/>
          </a:xfrm>
          <a:prstGeom prst="rect">
            <a:avLst/>
          </a:prstGeom>
          <a:noFill/>
          <a:ln w="9525">
            <a:noFill/>
            <a:miter lim="800000"/>
            <a:headEnd/>
            <a:tailEnd/>
          </a:ln>
        </p:spPr>
        <p:txBody>
          <a:bodyPr>
            <a:spAutoFit/>
          </a:bodyPr>
          <a:lstStyle/>
          <a:p>
            <a:pPr eaLnBrk="0" hangingPunct="0"/>
            <a:r>
              <a:rPr lang="en-US" dirty="0" smtClean="0">
                <a:latin typeface="Courier New" pitchFamily="49" charset="0"/>
              </a:rPr>
              <a:t>*</a:t>
            </a:r>
            <a:endParaRPr lang="en-US" dirty="0">
              <a:latin typeface="Courier New" pitchFamily="49" charset="0"/>
            </a:endParaRPr>
          </a:p>
          <a:p>
            <a:pPr eaLnBrk="0" hangingPunct="0"/>
            <a:r>
              <a:rPr lang="en-US" dirty="0" smtClean="0">
                <a:latin typeface="Courier New" pitchFamily="49" charset="0"/>
              </a:rPr>
              <a:t>* *</a:t>
            </a:r>
            <a:endParaRPr lang="en-US" dirty="0">
              <a:latin typeface="Courier New" pitchFamily="49" charset="0"/>
            </a:endParaRPr>
          </a:p>
          <a:p>
            <a:pPr eaLnBrk="0" hangingPunct="0"/>
            <a:r>
              <a:rPr lang="en-US" dirty="0" smtClean="0">
                <a:latin typeface="Courier New" pitchFamily="49" charset="0"/>
              </a:rPr>
              <a:t>* </a:t>
            </a:r>
            <a:r>
              <a:rPr lang="en-US" dirty="0">
                <a:latin typeface="Courier New" pitchFamily="49" charset="0"/>
              </a:rPr>
              <a:t>* *</a:t>
            </a:r>
          </a:p>
          <a:p>
            <a:pPr eaLnBrk="0" hangingPunct="0"/>
            <a:r>
              <a:rPr lang="en-US" dirty="0" smtClean="0">
                <a:latin typeface="Courier New" pitchFamily="49" charset="0"/>
              </a:rPr>
              <a:t>* </a:t>
            </a:r>
            <a:r>
              <a:rPr lang="en-US" dirty="0">
                <a:latin typeface="Courier New" pitchFamily="49" charset="0"/>
              </a:rPr>
              <a:t>* * *</a:t>
            </a:r>
          </a:p>
          <a:p>
            <a:pPr eaLnBrk="0" hangingPunct="0"/>
            <a:r>
              <a:rPr lang="en-US" dirty="0">
                <a:latin typeface="Courier New" pitchFamily="49" charset="0"/>
              </a:rPr>
              <a:t>* * * * *</a:t>
            </a:r>
          </a:p>
        </p:txBody>
      </p:sp>
    </p:spTree>
    <p:extLst>
      <p:ext uri="{BB962C8B-B14F-4D97-AF65-F5344CB8AC3E}">
        <p14:creationId xmlns:p14="http://schemas.microsoft.com/office/powerpoint/2010/main" val="163183680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normAutofit/>
          </a:bodyPr>
          <a:lstStyle/>
          <a:p>
            <a:r>
              <a:rPr lang="en-US" sz="2400" dirty="0" smtClean="0"/>
              <a:t>Write a method named </a:t>
            </a:r>
            <a:r>
              <a:rPr lang="en-US" sz="2400" dirty="0" err="1" smtClean="0"/>
              <a:t>showChar</a:t>
            </a:r>
            <a:r>
              <a:rPr lang="en-US" sz="2400" dirty="0" smtClean="0"/>
              <a:t>. The method should accept two arguments: a reference to a string and an integer. The integer argument is a character position within the String, with the first character being at position 0. When the methods executes, it should display the character position. Here is an example of a call to the method:</a:t>
            </a:r>
          </a:p>
          <a:p>
            <a:pPr lvl="1">
              <a:buNone/>
            </a:pPr>
            <a:r>
              <a:rPr lang="en-US" sz="2400" dirty="0" smtClean="0"/>
              <a:t>	</a:t>
            </a:r>
            <a:r>
              <a:rPr lang="en-US" sz="2400" dirty="0" err="1" smtClean="0"/>
              <a:t>showChar</a:t>
            </a:r>
            <a:r>
              <a:rPr lang="en-US" sz="2400" dirty="0" smtClean="0"/>
              <a:t>(“New York”, 2);</a:t>
            </a:r>
          </a:p>
          <a:p>
            <a:pPr lvl="1">
              <a:buNone/>
            </a:pPr>
            <a:r>
              <a:rPr lang="en-US" sz="2400" dirty="0" smtClean="0"/>
              <a:t>In this call, the method will display the character w because it is in the position 2. Demonstrate the method in a complete program.</a:t>
            </a:r>
            <a:endParaRPr lang="en-US" sz="2400" dirty="0"/>
          </a:p>
        </p:txBody>
      </p:sp>
      <p:sp>
        <p:nvSpPr>
          <p:cNvPr id="4" name="Slide Number Placeholder 3"/>
          <p:cNvSpPr>
            <a:spLocks noGrp="1"/>
          </p:cNvSpPr>
          <p:nvPr>
            <p:ph type="sldNum" sz="quarter" idx="12"/>
          </p:nvPr>
        </p:nvSpPr>
        <p:spPr/>
        <p:txBody>
          <a:bodyPr/>
          <a:lstStyle/>
          <a:p>
            <a:fld id="{0F36E5B4-CB7E-4FAF-941B-AC2F241AEBA2}" type="slidenum">
              <a:rPr lang="en-US" altLang="en-US" smtClean="0"/>
              <a:pPr/>
              <a:t>21</a:t>
            </a:fld>
            <a:endParaRPr lang="en-US" altLang="en-US"/>
          </a:p>
        </p:txBody>
      </p:sp>
    </p:spTree>
    <p:extLst>
      <p:ext uri="{BB962C8B-B14F-4D97-AF65-F5344CB8AC3E}">
        <p14:creationId xmlns:p14="http://schemas.microsoft.com/office/powerpoint/2010/main" val="767492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a:t>
            </a:r>
            <a:endParaRPr lang="en-US" dirty="0"/>
          </a:p>
        </p:txBody>
      </p:sp>
      <p:sp>
        <p:nvSpPr>
          <p:cNvPr id="3" name="Content Placeholder 2"/>
          <p:cNvSpPr>
            <a:spLocks noGrp="1"/>
          </p:cNvSpPr>
          <p:nvPr>
            <p:ph idx="1"/>
          </p:nvPr>
        </p:nvSpPr>
        <p:spPr/>
        <p:txBody>
          <a:bodyPr/>
          <a:lstStyle/>
          <a:p>
            <a:r>
              <a:rPr lang="en-US" dirty="0" smtClean="0"/>
              <a:t>Write the following methods:</a:t>
            </a:r>
          </a:p>
          <a:p>
            <a:pPr lvl="1"/>
            <a:r>
              <a:rPr lang="en-US" dirty="0" err="1"/>
              <a:t>i</a:t>
            </a:r>
            <a:r>
              <a:rPr lang="en-US" dirty="0" err="1" smtClean="0"/>
              <a:t>nt</a:t>
            </a:r>
            <a:r>
              <a:rPr lang="en-US" dirty="0" smtClean="0"/>
              <a:t> </a:t>
            </a:r>
            <a:r>
              <a:rPr lang="en-US" dirty="0" err="1" smtClean="0"/>
              <a:t>firstDigit</a:t>
            </a:r>
            <a:r>
              <a:rPr lang="en-US" dirty="0" smtClean="0"/>
              <a:t>(</a:t>
            </a:r>
            <a:r>
              <a:rPr lang="en-US" dirty="0" err="1" smtClean="0"/>
              <a:t>int</a:t>
            </a:r>
            <a:r>
              <a:rPr lang="en-US" dirty="0" smtClean="0"/>
              <a:t> n), returning the first digit of the argument.</a:t>
            </a:r>
          </a:p>
          <a:p>
            <a:pPr lvl="1"/>
            <a:r>
              <a:rPr lang="en-US" dirty="0" err="1"/>
              <a:t>int</a:t>
            </a:r>
            <a:r>
              <a:rPr lang="en-US" dirty="0"/>
              <a:t> </a:t>
            </a:r>
            <a:r>
              <a:rPr lang="en-US" dirty="0" err="1" smtClean="0"/>
              <a:t>lastDigit</a:t>
            </a:r>
            <a:r>
              <a:rPr lang="en-US" dirty="0" smtClean="0"/>
              <a:t>(</a:t>
            </a:r>
            <a:r>
              <a:rPr lang="en-US" dirty="0" err="1" smtClean="0"/>
              <a:t>int</a:t>
            </a:r>
            <a:r>
              <a:rPr lang="en-US" dirty="0" smtClean="0"/>
              <a:t> </a:t>
            </a:r>
            <a:r>
              <a:rPr lang="en-US" dirty="0"/>
              <a:t>n), returning the </a:t>
            </a:r>
            <a:r>
              <a:rPr lang="en-US" dirty="0" smtClean="0"/>
              <a:t>last </a:t>
            </a:r>
            <a:r>
              <a:rPr lang="en-US" dirty="0"/>
              <a:t>digit of the argument</a:t>
            </a:r>
            <a:r>
              <a:rPr lang="en-US" dirty="0" smtClean="0"/>
              <a:t>.</a:t>
            </a:r>
          </a:p>
          <a:p>
            <a:pPr lvl="1"/>
            <a:r>
              <a:rPr lang="en-US" dirty="0" err="1"/>
              <a:t>int</a:t>
            </a:r>
            <a:r>
              <a:rPr lang="en-US" dirty="0"/>
              <a:t> d</a:t>
            </a:r>
            <a:r>
              <a:rPr lang="en-US" dirty="0" smtClean="0"/>
              <a:t>igit(</a:t>
            </a:r>
            <a:r>
              <a:rPr lang="en-US" dirty="0" err="1" smtClean="0"/>
              <a:t>int</a:t>
            </a:r>
            <a:r>
              <a:rPr lang="en-US" dirty="0" smtClean="0"/>
              <a:t> </a:t>
            </a:r>
            <a:r>
              <a:rPr lang="en-US" dirty="0"/>
              <a:t>n), returning the </a:t>
            </a:r>
            <a:r>
              <a:rPr lang="en-US" dirty="0" smtClean="0"/>
              <a:t>number of digits of the argument.</a:t>
            </a:r>
          </a:p>
          <a:p>
            <a:pPr marL="344487" lvl="1" indent="0">
              <a:buNone/>
            </a:pPr>
            <a:r>
              <a:rPr lang="en-US" dirty="0" smtClean="0"/>
              <a:t>For example, </a:t>
            </a:r>
            <a:r>
              <a:rPr lang="en-US" dirty="0" err="1" smtClean="0"/>
              <a:t>firstDigit</a:t>
            </a:r>
            <a:r>
              <a:rPr lang="en-US" dirty="0" smtClean="0"/>
              <a:t>(1792) is 1, </a:t>
            </a:r>
            <a:r>
              <a:rPr lang="en-US" dirty="0" err="1" smtClean="0"/>
              <a:t>lastDigit</a:t>
            </a:r>
            <a:r>
              <a:rPr lang="en-US" dirty="0" smtClean="0"/>
              <a:t>(1792) is 9, and digit(1792) is 4. Provide a program that tests your methods.</a:t>
            </a:r>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22</a:t>
            </a:fld>
            <a:endParaRPr lang="en-US" altLang="en-US"/>
          </a:p>
        </p:txBody>
      </p:sp>
    </p:spTree>
    <p:extLst>
      <p:ext uri="{BB962C8B-B14F-4D97-AF65-F5344CB8AC3E}">
        <p14:creationId xmlns:p14="http://schemas.microsoft.com/office/powerpoint/2010/main" val="1454352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600" smtClean="0">
                <a:ea typeface="ＭＳ Ｐゴシック" charset="-128"/>
              </a:rPr>
              <a:t>Write a </a:t>
            </a:r>
            <a:r>
              <a:rPr lang="ja-JP" altLang="en-US" sz="3600" smtClean="0">
                <a:ea typeface="ＭＳ Ｐゴシック" charset="-128"/>
              </a:rPr>
              <a:t>‘</a:t>
            </a:r>
            <a:r>
              <a:rPr lang="en-US" altLang="ja-JP" sz="3600" smtClean="0">
                <a:ea typeface="ＭＳ Ｐゴシック" charset="-128"/>
              </a:rPr>
              <a:t>Parameterized</a:t>
            </a:r>
            <a:r>
              <a:rPr lang="ja-JP" altLang="en-US" sz="3600" smtClean="0">
                <a:ea typeface="ＭＳ Ｐゴシック" charset="-128"/>
              </a:rPr>
              <a:t>’</a:t>
            </a:r>
            <a:r>
              <a:rPr lang="en-US" altLang="ja-JP" sz="3600" smtClean="0">
                <a:ea typeface="ＭＳ Ｐゴシック" charset="-128"/>
              </a:rPr>
              <a:t> Method</a:t>
            </a:r>
            <a:endParaRPr lang="en-US" sz="3600" smtClean="0">
              <a:ea typeface="ＭＳ Ｐゴシック" charset="-128"/>
            </a:endParaRPr>
          </a:p>
        </p:txBody>
      </p:sp>
      <p:sp>
        <p:nvSpPr>
          <p:cNvPr id="14339" name="Content Placeholder 2"/>
          <p:cNvSpPr>
            <a:spLocks noGrp="1"/>
          </p:cNvSpPr>
          <p:nvPr>
            <p:ph idx="1"/>
          </p:nvPr>
        </p:nvSpPr>
        <p:spPr>
          <a:xfrm>
            <a:off x="304800" y="1143000"/>
            <a:ext cx="8458200" cy="4267200"/>
          </a:xfrm>
        </p:spPr>
        <p:txBody>
          <a:bodyPr/>
          <a:lstStyle/>
          <a:p>
            <a:pPr>
              <a:buFont typeface="Wingdings" pitchFamily="2" charset="2"/>
              <a:buNone/>
            </a:pPr>
            <a:endParaRPr lang="en-US" smtClean="0">
              <a:ea typeface="ＭＳ Ｐゴシック" charset="-128"/>
            </a:endParaRPr>
          </a:p>
          <a:p>
            <a:endParaRPr lang="en-US" smtClean="0">
              <a:ea typeface="ＭＳ Ｐゴシック" charset="-128"/>
            </a:endParaRPr>
          </a:p>
          <a:p>
            <a:endParaRPr lang="en-US" smtClean="0">
              <a:ea typeface="ＭＳ Ｐゴシック" charset="-128"/>
            </a:endParaRPr>
          </a:p>
          <a:p>
            <a:endParaRPr lang="en-US" smtClean="0">
              <a:ea typeface="ＭＳ Ｐゴシック" charset="-128"/>
            </a:endParaRPr>
          </a:p>
        </p:txBody>
      </p:sp>
      <p:sp>
        <p:nvSpPr>
          <p:cNvPr id="7" name="Content Placeholder 2"/>
          <p:cNvSpPr txBox="1">
            <a:spLocks/>
          </p:cNvSpPr>
          <p:nvPr/>
        </p:nvSpPr>
        <p:spPr bwMode="auto">
          <a:xfrm>
            <a:off x="914400" y="1143000"/>
            <a:ext cx="8001000" cy="4800600"/>
          </a:xfrm>
          <a:prstGeom prst="rect">
            <a:avLst/>
          </a:prstGeom>
          <a:noFill/>
          <a:ln>
            <a:solidFill>
              <a:srgbClr val="0070C0"/>
            </a:solidFill>
          </a:ln>
          <a:effectLst/>
          <a:extLst/>
        </p:spPr>
        <p:txBody>
          <a:bodyPr/>
          <a:lstStyle/>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Prompts a user to enter a value in a given range until the user</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provides a valid input.</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@param low the low end of the range</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@param high the high end of the range</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@return the value provided by the user</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public static int readValueBetween(int low, int high)</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int input;</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do</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System.out.print("Enter between " + low + " and " + high + ": ");</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Scanner in = new Scanner(System.in);</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input = in.nextInt();</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while (input &lt; low || input &gt; high);</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  return input;</a:t>
            </a:r>
          </a:p>
          <a:p>
            <a:pPr marL="342900" indent="-342900" eaLnBrk="0" hangingPunct="0">
              <a:buClr>
                <a:srgbClr val="835E01"/>
              </a:buClr>
              <a:buSzPct val="60000"/>
              <a:buFont typeface="Wingdings" pitchFamily="2" charset="2"/>
              <a:buNone/>
              <a:defRPr/>
            </a:pPr>
            <a:r>
              <a:rPr lang="en-US" sz="1600" kern="0" dirty="0">
                <a:latin typeface="Consolas" pitchFamily="49" charset="0"/>
                <a:ea typeface="ＭＳ Ｐゴシック" pitchFamily="34" charset="-128"/>
              </a:rPr>
              <a:t>}</a:t>
            </a:r>
          </a:p>
        </p:txBody>
      </p:sp>
    </p:spTree>
    <p:extLst>
      <p:ext uri="{BB962C8B-B14F-4D97-AF65-F5344CB8AC3E}">
        <p14:creationId xmlns:p14="http://schemas.microsoft.com/office/powerpoint/2010/main" val="4021458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58804"/>
            <a:ext cx="8534400" cy="868362"/>
          </a:xfrm>
        </p:spPr>
        <p:txBody>
          <a:bodyPr/>
          <a:lstStyle/>
          <a:p>
            <a:r>
              <a:rPr lang="en-US" sz="4000" dirty="0" smtClean="0">
                <a:ea typeface="ＭＳ Ｐゴシック" charset="-128"/>
              </a:rPr>
              <a:t>Variable Scope</a:t>
            </a:r>
          </a:p>
        </p:txBody>
      </p:sp>
      <p:sp>
        <p:nvSpPr>
          <p:cNvPr id="28675" name="Content Placeholder 2"/>
          <p:cNvSpPr>
            <a:spLocks noGrp="1"/>
          </p:cNvSpPr>
          <p:nvPr>
            <p:ph idx="1"/>
          </p:nvPr>
        </p:nvSpPr>
        <p:spPr>
          <a:xfrm>
            <a:off x="381000" y="1295400"/>
            <a:ext cx="8458200" cy="2133600"/>
          </a:xfrm>
        </p:spPr>
        <p:txBody>
          <a:bodyPr/>
          <a:lstStyle/>
          <a:p>
            <a:pPr>
              <a:spcBef>
                <a:spcPts val="200"/>
              </a:spcBef>
            </a:pPr>
            <a:r>
              <a:rPr lang="en-US" sz="2800" smtClean="0">
                <a:ea typeface="ＭＳ Ｐゴシック" charset="-128"/>
              </a:rPr>
              <a:t>Variables can be declared:</a:t>
            </a:r>
          </a:p>
          <a:p>
            <a:pPr lvl="1">
              <a:spcBef>
                <a:spcPts val="200"/>
              </a:spcBef>
            </a:pPr>
            <a:r>
              <a:rPr lang="en-US" sz="2400" smtClean="0">
                <a:ea typeface="ＭＳ Ｐゴシック" charset="-128"/>
              </a:rPr>
              <a:t>Inside a method</a:t>
            </a:r>
          </a:p>
          <a:p>
            <a:pPr lvl="2">
              <a:spcBef>
                <a:spcPts val="200"/>
              </a:spcBef>
            </a:pPr>
            <a:r>
              <a:rPr lang="en-US" smtClean="0">
                <a:ea typeface="ＭＳ Ｐゴシック" charset="-128"/>
              </a:rPr>
              <a:t>Known as </a:t>
            </a:r>
            <a:r>
              <a:rPr lang="ja-JP" altLang="en-US" smtClean="0">
                <a:ea typeface="ＭＳ Ｐゴシック" charset="-128"/>
              </a:rPr>
              <a:t>‘</a:t>
            </a:r>
            <a:r>
              <a:rPr lang="en-US" altLang="ja-JP" smtClean="0">
                <a:ea typeface="ＭＳ Ｐゴシック" charset="-128"/>
              </a:rPr>
              <a:t>local variables</a:t>
            </a:r>
            <a:r>
              <a:rPr lang="ja-JP" altLang="en-US" smtClean="0">
                <a:ea typeface="ＭＳ Ｐゴシック" charset="-128"/>
              </a:rPr>
              <a:t>’</a:t>
            </a:r>
            <a:endParaRPr lang="en-US" altLang="ja-JP" smtClean="0">
              <a:ea typeface="ＭＳ Ｐゴシック" charset="-128"/>
            </a:endParaRPr>
          </a:p>
          <a:p>
            <a:pPr lvl="2">
              <a:spcBef>
                <a:spcPts val="200"/>
              </a:spcBef>
            </a:pPr>
            <a:r>
              <a:rPr lang="en-US" smtClean="0">
                <a:ea typeface="ＭＳ Ｐゴシック" charset="-128"/>
              </a:rPr>
              <a:t>Only available inside this method</a:t>
            </a:r>
          </a:p>
          <a:p>
            <a:pPr lvl="2">
              <a:spcBef>
                <a:spcPts val="200"/>
              </a:spcBef>
            </a:pPr>
            <a:r>
              <a:rPr lang="en-US" smtClean="0">
                <a:ea typeface="ＭＳ Ｐゴシック" charset="-128"/>
              </a:rPr>
              <a:t>Parameter variables are like local variables </a:t>
            </a:r>
            <a:endParaRPr lang="en-US" sz="2000" smtClean="0">
              <a:ea typeface="ＭＳ Ｐゴシック" charset="-128"/>
            </a:endParaRPr>
          </a:p>
          <a:p>
            <a:pPr lvl="1">
              <a:spcBef>
                <a:spcPts val="200"/>
              </a:spcBef>
            </a:pPr>
            <a:r>
              <a:rPr lang="en-US" sz="2400" smtClean="0">
                <a:ea typeface="ＭＳ Ｐゴシック" charset="-128"/>
              </a:rPr>
              <a:t>Inside a block of code  </a:t>
            </a:r>
            <a:r>
              <a:rPr lang="en-US" sz="2400" smtClean="0">
                <a:latin typeface="Consolas" pitchFamily="49" charset="0"/>
                <a:ea typeface="ＭＳ Ｐゴシック" charset="-128"/>
                <a:cs typeface="Consolas" pitchFamily="49" charset="0"/>
              </a:rPr>
              <a:t>{   }</a:t>
            </a:r>
          </a:p>
          <a:p>
            <a:pPr lvl="2">
              <a:spcBef>
                <a:spcPts val="200"/>
              </a:spcBef>
            </a:pPr>
            <a:r>
              <a:rPr lang="en-US" smtClean="0">
                <a:ea typeface="ＭＳ Ｐゴシック" charset="-128"/>
              </a:rPr>
              <a:t>Sometimes called </a:t>
            </a:r>
            <a:r>
              <a:rPr lang="ja-JP" altLang="en-US" smtClean="0">
                <a:ea typeface="ＭＳ Ｐゴシック" charset="-128"/>
              </a:rPr>
              <a:t>‘</a:t>
            </a:r>
            <a:r>
              <a:rPr lang="en-US" altLang="ja-JP" smtClean="0">
                <a:ea typeface="ＭＳ Ｐゴシック" charset="-128"/>
              </a:rPr>
              <a:t>block scope</a:t>
            </a:r>
            <a:r>
              <a:rPr lang="ja-JP" altLang="en-US" smtClean="0">
                <a:ea typeface="ＭＳ Ｐゴシック" charset="-128"/>
              </a:rPr>
              <a:t>’</a:t>
            </a:r>
            <a:endParaRPr lang="en-US" altLang="ja-JP" smtClean="0">
              <a:ea typeface="ＭＳ Ｐゴシック" charset="-128"/>
            </a:endParaRPr>
          </a:p>
          <a:p>
            <a:pPr lvl="2">
              <a:spcBef>
                <a:spcPts val="200"/>
              </a:spcBef>
            </a:pPr>
            <a:r>
              <a:rPr lang="en-US" smtClean="0">
                <a:ea typeface="ＭＳ Ｐゴシック" charset="-128"/>
              </a:rPr>
              <a:t>If declared inside block { ends at end of block }</a:t>
            </a:r>
          </a:p>
          <a:p>
            <a:pPr lvl="1">
              <a:spcBef>
                <a:spcPts val="200"/>
              </a:spcBef>
            </a:pPr>
            <a:r>
              <a:rPr lang="en-US" sz="2400" smtClean="0">
                <a:ea typeface="ＭＳ Ｐゴシック" charset="-128"/>
              </a:rPr>
              <a:t>Outside of a method</a:t>
            </a:r>
          </a:p>
          <a:p>
            <a:pPr lvl="2">
              <a:spcBef>
                <a:spcPts val="200"/>
              </a:spcBef>
            </a:pPr>
            <a:r>
              <a:rPr lang="en-US" smtClean="0">
                <a:ea typeface="ＭＳ Ｐゴシック" charset="-128"/>
              </a:rPr>
              <a:t>Sometimes called </a:t>
            </a:r>
            <a:r>
              <a:rPr lang="ja-JP" altLang="en-US" smtClean="0">
                <a:ea typeface="ＭＳ Ｐゴシック" charset="-128"/>
              </a:rPr>
              <a:t>‘</a:t>
            </a:r>
            <a:r>
              <a:rPr lang="en-US" altLang="ja-JP" smtClean="0">
                <a:ea typeface="ＭＳ Ｐゴシック" charset="-128"/>
              </a:rPr>
              <a:t>global scope</a:t>
            </a:r>
            <a:r>
              <a:rPr lang="ja-JP" altLang="en-US" smtClean="0">
                <a:ea typeface="ＭＳ Ｐゴシック" charset="-128"/>
              </a:rPr>
              <a:t>’</a:t>
            </a:r>
            <a:endParaRPr lang="en-US" altLang="ja-JP" smtClean="0">
              <a:ea typeface="ＭＳ Ｐゴシック" charset="-128"/>
            </a:endParaRPr>
          </a:p>
          <a:p>
            <a:pPr lvl="2">
              <a:spcBef>
                <a:spcPts val="200"/>
              </a:spcBef>
            </a:pPr>
            <a:r>
              <a:rPr lang="en-US" smtClean="0">
                <a:ea typeface="ＭＳ Ｐゴシック" charset="-128"/>
              </a:rPr>
              <a:t>Can be used (and changed) by code in any method</a:t>
            </a:r>
          </a:p>
          <a:p>
            <a:pPr>
              <a:spcBef>
                <a:spcPts val="200"/>
              </a:spcBef>
            </a:pPr>
            <a:r>
              <a:rPr lang="en-US" sz="2800" smtClean="0">
                <a:ea typeface="ＭＳ Ｐゴシック" charset="-128"/>
              </a:rPr>
              <a:t>How do you choose?</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28677" name="TextBox 6"/>
          <p:cNvSpPr txBox="1">
            <a:spLocks noChangeArrowheads="1"/>
          </p:cNvSpPr>
          <p:nvPr/>
        </p:nvSpPr>
        <p:spPr bwMode="auto">
          <a:xfrm>
            <a:off x="5181600" y="1143000"/>
            <a:ext cx="37338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sz="2000" dirty="0">
                <a:cs typeface="Arial" pitchFamily="34" charset="0"/>
              </a:rPr>
              <a:t>The scope of a variable is the part of the program in which</a:t>
            </a:r>
          </a:p>
          <a:p>
            <a:pPr eaLnBrk="1" hangingPunct="1"/>
            <a:r>
              <a:rPr lang="en-US" sz="2000" dirty="0">
                <a:cs typeface="Arial" pitchFamily="34" charset="0"/>
              </a:rPr>
              <a:t>it is visible.</a:t>
            </a:r>
          </a:p>
        </p:txBody>
      </p:sp>
    </p:spTree>
    <p:extLst>
      <p:ext uri="{BB962C8B-B14F-4D97-AF65-F5344CB8AC3E}">
        <p14:creationId xmlns:p14="http://schemas.microsoft.com/office/powerpoint/2010/main" val="1986391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80999" y="228600"/>
            <a:ext cx="7162800" cy="715962"/>
          </a:xfrm>
        </p:spPr>
        <p:txBody>
          <a:bodyPr/>
          <a:lstStyle/>
          <a:p>
            <a:r>
              <a:rPr lang="en-US" sz="3600" dirty="0" smtClean="0">
                <a:ea typeface="ＭＳ Ｐゴシック" charset="-128"/>
              </a:rPr>
              <a:t>Examples of Scope</a:t>
            </a:r>
          </a:p>
        </p:txBody>
      </p:sp>
      <p:sp>
        <p:nvSpPr>
          <p:cNvPr id="29699" name="Content Placeholder 2"/>
          <p:cNvSpPr>
            <a:spLocks noGrp="1"/>
          </p:cNvSpPr>
          <p:nvPr>
            <p:ph idx="1"/>
          </p:nvPr>
        </p:nvSpPr>
        <p:spPr>
          <a:xfrm>
            <a:off x="0" y="1066800"/>
            <a:ext cx="8839200" cy="2133600"/>
          </a:xfrm>
        </p:spPr>
        <p:txBody>
          <a:bodyPr/>
          <a:lstStyle/>
          <a:p>
            <a:pPr lvl="1">
              <a:spcBef>
                <a:spcPts val="200"/>
              </a:spcBef>
            </a:pPr>
            <a:r>
              <a:rPr lang="en-US" dirty="0" smtClean="0">
                <a:solidFill>
                  <a:srgbClr val="0033CC"/>
                </a:solidFill>
                <a:latin typeface="Consolas" pitchFamily="49" charset="0"/>
                <a:ea typeface="ＭＳ Ｐゴシック" charset="-128"/>
              </a:rPr>
              <a:t>sum</a:t>
            </a:r>
            <a:r>
              <a:rPr lang="en-US" dirty="0" smtClean="0">
                <a:ea typeface="ＭＳ Ｐゴシック" charset="-128"/>
              </a:rPr>
              <a:t> is a local variable in </a:t>
            </a:r>
            <a:r>
              <a:rPr lang="en-US" dirty="0" smtClean="0">
                <a:latin typeface="Consolas" pitchFamily="49" charset="0"/>
                <a:ea typeface="ＭＳ Ｐゴシック" charset="-128"/>
                <a:cs typeface="Consolas" pitchFamily="49" charset="0"/>
              </a:rPr>
              <a:t>main</a:t>
            </a:r>
          </a:p>
          <a:p>
            <a:pPr lvl="1">
              <a:spcBef>
                <a:spcPts val="200"/>
              </a:spcBef>
            </a:pPr>
            <a:r>
              <a:rPr lang="en-US" dirty="0" smtClean="0">
                <a:solidFill>
                  <a:srgbClr val="00B050"/>
                </a:solidFill>
                <a:latin typeface="Consolas" pitchFamily="49" charset="0"/>
                <a:ea typeface="ＭＳ Ｐゴシック" charset="-128"/>
              </a:rPr>
              <a:t>square</a:t>
            </a:r>
            <a:r>
              <a:rPr lang="en-US" dirty="0" smtClean="0">
                <a:ea typeface="ＭＳ Ｐゴシック" charset="-128"/>
              </a:rPr>
              <a:t> is only visible inside the for loop block</a:t>
            </a:r>
          </a:p>
          <a:p>
            <a:pPr lvl="1">
              <a:spcBef>
                <a:spcPts val="200"/>
              </a:spcBef>
            </a:pPr>
            <a:r>
              <a:rPr lang="en-US" dirty="0" smtClean="0">
                <a:solidFill>
                  <a:srgbClr val="C00000"/>
                </a:solidFill>
                <a:latin typeface="Consolas" pitchFamily="49" charset="0"/>
                <a:ea typeface="ＭＳ Ｐゴシック" charset="-128"/>
              </a:rPr>
              <a:t>i</a:t>
            </a:r>
            <a:r>
              <a:rPr lang="en-US" dirty="0" smtClean="0">
                <a:ea typeface="ＭＳ Ｐゴシック" charset="-128"/>
              </a:rPr>
              <a:t> is only visible inside the for loop</a:t>
            </a:r>
          </a:p>
          <a:p>
            <a:pPr lvl="1"/>
            <a:endParaRPr lang="en-US" dirty="0" smtClean="0">
              <a:ea typeface="ＭＳ Ｐゴシック" charset="-128"/>
            </a:endParaRP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10" name="Content Placeholder 2"/>
          <p:cNvSpPr txBox="1">
            <a:spLocks/>
          </p:cNvSpPr>
          <p:nvPr/>
        </p:nvSpPr>
        <p:spPr bwMode="auto">
          <a:xfrm>
            <a:off x="457200" y="2667000"/>
            <a:ext cx="5867400" cy="3048000"/>
          </a:xfrm>
          <a:prstGeom prst="rect">
            <a:avLst/>
          </a:prstGeom>
          <a:noFill/>
          <a:ln>
            <a:solidFill>
              <a:srgbClr val="0070C0"/>
            </a:solidFill>
          </a:ln>
          <a:effectLs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int </a:t>
            </a:r>
            <a:r>
              <a:rPr lang="en-US" kern="0" dirty="0">
                <a:solidFill>
                  <a:srgbClr val="0033CC"/>
                </a:solidFill>
                <a:latin typeface="Consolas" pitchFamily="49" charset="0"/>
                <a:ea typeface="ＭＳ Ｐゴシック" pitchFamily="34" charset="-128"/>
              </a:rPr>
              <a:t>sum</a:t>
            </a:r>
            <a:r>
              <a:rPr lang="en-US" kern="0" dirty="0">
                <a:latin typeface="Consolas" pitchFamily="49" charset="0"/>
                <a:ea typeface="ＭＳ Ｐゴシック" pitchFamily="34" charset="-128"/>
              </a:rPr>
              <a:t> = 0;</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for (int </a:t>
            </a:r>
            <a:r>
              <a:rPr lang="en-US" kern="0" dirty="0">
                <a:solidFill>
                  <a:srgbClr val="C00000"/>
                </a:solidFill>
                <a:latin typeface="Consolas" pitchFamily="49" charset="0"/>
                <a:ea typeface="ＭＳ Ｐゴシック" pitchFamily="34" charset="-128"/>
              </a:rPr>
              <a:t>i</a:t>
            </a:r>
            <a:r>
              <a:rPr lang="en-US" kern="0" dirty="0">
                <a:latin typeface="Consolas" pitchFamily="49" charset="0"/>
                <a:ea typeface="ＭＳ Ｐゴシック" pitchFamily="34" charset="-128"/>
              </a:rPr>
              <a:t> = 1; </a:t>
            </a:r>
            <a:r>
              <a:rPr lang="en-US" kern="0" dirty="0">
                <a:solidFill>
                  <a:srgbClr val="C00000"/>
                </a:solidFill>
                <a:latin typeface="Consolas" pitchFamily="49" charset="0"/>
                <a:ea typeface="ＭＳ Ｐゴシック" pitchFamily="34" charset="-128"/>
              </a:rPr>
              <a:t>i</a:t>
            </a:r>
            <a:r>
              <a:rPr lang="en-US" kern="0" dirty="0">
                <a:latin typeface="Consolas" pitchFamily="49" charset="0"/>
                <a:ea typeface="ＭＳ Ｐゴシック" pitchFamily="34" charset="-128"/>
              </a:rPr>
              <a:t> &lt;= 10; </a:t>
            </a:r>
            <a:r>
              <a:rPr lang="en-US" kern="0" dirty="0">
                <a:solidFill>
                  <a:srgbClr val="C00000"/>
                </a:solidFill>
                <a:latin typeface="Consolas" pitchFamily="49" charset="0"/>
                <a:ea typeface="ＭＳ Ｐゴシック" pitchFamily="34" charset="-128"/>
              </a:rPr>
              <a:t>i</a:t>
            </a: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int </a:t>
            </a:r>
            <a:r>
              <a:rPr lang="en-US" kern="0" dirty="0">
                <a:solidFill>
                  <a:srgbClr val="00B050"/>
                </a:solidFill>
                <a:latin typeface="Consolas" pitchFamily="49" charset="0"/>
                <a:ea typeface="ＭＳ Ｐゴシック" pitchFamily="34" charset="-128"/>
              </a:rPr>
              <a:t>square</a:t>
            </a:r>
            <a:r>
              <a:rPr lang="en-US" kern="0" dirty="0">
                <a:latin typeface="Consolas" pitchFamily="49" charset="0"/>
                <a:ea typeface="ＭＳ Ｐゴシック" pitchFamily="34" charset="-128"/>
              </a:rPr>
              <a:t> = </a:t>
            </a:r>
            <a:r>
              <a:rPr lang="en-US" kern="0" dirty="0">
                <a:solidFill>
                  <a:srgbClr val="C00000"/>
                </a:solidFill>
                <a:latin typeface="Consolas" pitchFamily="49" charset="0"/>
                <a:ea typeface="ＭＳ Ｐゴシック" pitchFamily="34" charset="-128"/>
              </a:rPr>
              <a:t>i</a:t>
            </a:r>
            <a:r>
              <a:rPr lang="en-US" kern="0" dirty="0">
                <a:latin typeface="Consolas" pitchFamily="49" charset="0"/>
                <a:ea typeface="ＭＳ Ｐゴシック" pitchFamily="34" charset="-128"/>
              </a:rPr>
              <a:t> * i;</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a:t>
            </a:r>
            <a:r>
              <a:rPr lang="en-US" kern="0" dirty="0">
                <a:solidFill>
                  <a:srgbClr val="0033CC"/>
                </a:solidFill>
                <a:latin typeface="Consolas" pitchFamily="49" charset="0"/>
                <a:ea typeface="ＭＳ Ｐゴシック" pitchFamily="34" charset="-128"/>
              </a:rPr>
              <a:t>sum</a:t>
            </a:r>
            <a:r>
              <a:rPr lang="en-US" kern="0" dirty="0">
                <a:latin typeface="Consolas" pitchFamily="49" charset="0"/>
                <a:ea typeface="ＭＳ Ｐゴシック" pitchFamily="34" charset="-128"/>
              </a:rPr>
              <a:t> = </a:t>
            </a:r>
            <a:r>
              <a:rPr lang="en-US" kern="0" dirty="0">
                <a:solidFill>
                  <a:srgbClr val="0033CC"/>
                </a:solidFill>
                <a:latin typeface="Consolas" pitchFamily="49" charset="0"/>
                <a:ea typeface="ＭＳ Ｐゴシック" pitchFamily="34" charset="-128"/>
              </a:rPr>
              <a:t>sum</a:t>
            </a:r>
            <a:r>
              <a:rPr lang="en-US" kern="0" dirty="0">
                <a:latin typeface="Consolas" pitchFamily="49" charset="0"/>
                <a:ea typeface="ＭＳ Ｐゴシック" pitchFamily="34" charset="-128"/>
              </a:rPr>
              <a:t> + </a:t>
            </a:r>
            <a:r>
              <a:rPr lang="en-US" kern="0" dirty="0">
                <a:solidFill>
                  <a:srgbClr val="00B050"/>
                </a:solidFill>
                <a:latin typeface="Consolas" pitchFamily="49" charset="0"/>
                <a:ea typeface="ＭＳ Ｐゴシック" pitchFamily="34" charset="-128"/>
              </a:rPr>
              <a:t>square</a:t>
            </a: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a:t>
            </a:r>
            <a:r>
              <a:rPr lang="en-US" kern="0" dirty="0">
                <a:solidFill>
                  <a:srgbClr val="0033CC"/>
                </a:solidFill>
                <a:latin typeface="Consolas" pitchFamily="49" charset="0"/>
                <a:ea typeface="ＭＳ Ｐゴシック" pitchFamily="34" charset="-128"/>
              </a:rPr>
              <a:t>sum</a:t>
            </a: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p:txBody>
      </p:sp>
      <p:sp>
        <p:nvSpPr>
          <p:cNvPr id="29702" name="TextBox 6"/>
          <p:cNvSpPr txBox="1">
            <a:spLocks noChangeArrowheads="1"/>
          </p:cNvSpPr>
          <p:nvPr/>
        </p:nvSpPr>
        <p:spPr bwMode="auto">
          <a:xfrm>
            <a:off x="4572000" y="5334000"/>
            <a:ext cx="44196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sz="2000">
                <a:cs typeface="Arial" pitchFamily="34" charset="0"/>
              </a:rPr>
              <a:t>The scope of a variable is the part of the program in which</a:t>
            </a:r>
          </a:p>
          <a:p>
            <a:pPr eaLnBrk="1" hangingPunct="1"/>
            <a:r>
              <a:rPr lang="en-US" sz="2000">
                <a:cs typeface="Arial" pitchFamily="34" charset="0"/>
              </a:rPr>
              <a:t>it is visible.</a:t>
            </a:r>
          </a:p>
        </p:txBody>
      </p:sp>
      <p:sp>
        <p:nvSpPr>
          <p:cNvPr id="11" name="Left Brace 10"/>
          <p:cNvSpPr/>
          <p:nvPr/>
        </p:nvSpPr>
        <p:spPr>
          <a:xfrm rot="10800000">
            <a:off x="3962400" y="4038600"/>
            <a:ext cx="285750" cy="60960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2" name="Left Brace 11"/>
          <p:cNvSpPr/>
          <p:nvPr/>
        </p:nvSpPr>
        <p:spPr>
          <a:xfrm rot="10800000">
            <a:off x="4495800" y="3581400"/>
            <a:ext cx="381000" cy="1066800"/>
          </a:xfrm>
          <a:prstGeom prst="leftBrace">
            <a:avLst>
              <a:gd name="adj1" fmla="val 8333"/>
              <a:gd name="adj2" fmla="val 6495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3" name="Left Brace 12"/>
          <p:cNvSpPr/>
          <p:nvPr/>
        </p:nvSpPr>
        <p:spPr>
          <a:xfrm rot="10800000">
            <a:off x="5195453" y="3200400"/>
            <a:ext cx="457200" cy="1981200"/>
          </a:xfrm>
          <a:prstGeom prst="leftBrace">
            <a:avLst>
              <a:gd name="adj1" fmla="val 8333"/>
              <a:gd name="adj2" fmla="val 8005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9706" name="TextBox 13"/>
          <p:cNvSpPr txBox="1">
            <a:spLocks noChangeArrowheads="1"/>
          </p:cNvSpPr>
          <p:nvPr/>
        </p:nvSpPr>
        <p:spPr bwMode="auto">
          <a:xfrm>
            <a:off x="5638800" y="3352800"/>
            <a:ext cx="56515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a:solidFill>
                  <a:srgbClr val="0033CC"/>
                </a:solidFill>
                <a:latin typeface="Consolas" pitchFamily="49" charset="0"/>
                <a:cs typeface="Arial" pitchFamily="34" charset="0"/>
              </a:rPr>
              <a:t>sum</a:t>
            </a:r>
            <a:endParaRPr lang="en-US">
              <a:cs typeface="Arial" pitchFamily="34" charset="0"/>
            </a:endParaRPr>
          </a:p>
        </p:txBody>
      </p:sp>
      <p:sp>
        <p:nvSpPr>
          <p:cNvPr id="29707" name="TextBox 14"/>
          <p:cNvSpPr txBox="1">
            <a:spLocks noChangeArrowheads="1"/>
          </p:cNvSpPr>
          <p:nvPr/>
        </p:nvSpPr>
        <p:spPr bwMode="auto">
          <a:xfrm>
            <a:off x="4953000" y="3733800"/>
            <a:ext cx="31115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a:solidFill>
                  <a:srgbClr val="C00000"/>
                </a:solidFill>
                <a:latin typeface="Consolas" pitchFamily="49" charset="0"/>
                <a:cs typeface="Arial" pitchFamily="34" charset="0"/>
              </a:rPr>
              <a:t>i</a:t>
            </a:r>
            <a:endParaRPr lang="en-US">
              <a:solidFill>
                <a:srgbClr val="C00000"/>
              </a:solidFill>
              <a:cs typeface="Arial" pitchFamily="34" charset="0"/>
            </a:endParaRPr>
          </a:p>
        </p:txBody>
      </p:sp>
      <p:sp>
        <p:nvSpPr>
          <p:cNvPr id="29708" name="TextBox 15"/>
          <p:cNvSpPr txBox="1">
            <a:spLocks noChangeArrowheads="1"/>
          </p:cNvSpPr>
          <p:nvPr/>
        </p:nvSpPr>
        <p:spPr bwMode="auto">
          <a:xfrm>
            <a:off x="4343399" y="4191000"/>
            <a:ext cx="99059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dirty="0">
                <a:solidFill>
                  <a:srgbClr val="00B050"/>
                </a:solidFill>
                <a:latin typeface="Consolas" pitchFamily="49" charset="0"/>
                <a:cs typeface="Arial" pitchFamily="34" charset="0"/>
              </a:rPr>
              <a:t>square</a:t>
            </a:r>
            <a:endParaRPr lang="en-US" dirty="0">
              <a:solidFill>
                <a:srgbClr val="00B050"/>
              </a:solidFill>
              <a:cs typeface="Arial" pitchFamily="34" charset="0"/>
            </a:endParaRPr>
          </a:p>
        </p:txBody>
      </p:sp>
    </p:spTree>
    <p:extLst>
      <p:ext uri="{BB962C8B-B14F-4D97-AF65-F5344CB8AC3E}">
        <p14:creationId xmlns:p14="http://schemas.microsoft.com/office/powerpoint/2010/main" val="1441836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81000" y="228600"/>
            <a:ext cx="7162800" cy="715962"/>
          </a:xfrm>
        </p:spPr>
        <p:txBody>
          <a:bodyPr/>
          <a:lstStyle/>
          <a:p>
            <a:r>
              <a:rPr lang="en-US" sz="3600" dirty="0" smtClean="0">
                <a:ea typeface="ＭＳ Ｐゴシック" charset="-128"/>
              </a:rPr>
              <a:t>Local Variables of Methods</a:t>
            </a:r>
          </a:p>
        </p:txBody>
      </p:sp>
      <p:sp>
        <p:nvSpPr>
          <p:cNvPr id="30723" name="Content Placeholder 2"/>
          <p:cNvSpPr>
            <a:spLocks noGrp="1"/>
          </p:cNvSpPr>
          <p:nvPr>
            <p:ph idx="1"/>
          </p:nvPr>
        </p:nvSpPr>
        <p:spPr>
          <a:xfrm>
            <a:off x="381000" y="1066800"/>
            <a:ext cx="8305800" cy="2133600"/>
          </a:xfrm>
        </p:spPr>
        <p:txBody>
          <a:bodyPr/>
          <a:lstStyle/>
          <a:p>
            <a:r>
              <a:rPr lang="en-US" sz="2800" smtClean="0">
                <a:ea typeface="ＭＳ Ｐゴシック" charset="-128"/>
              </a:rPr>
              <a:t>Variables declared inside one method are not visible to other methods </a:t>
            </a:r>
          </a:p>
          <a:p>
            <a:pPr lvl="1"/>
            <a:r>
              <a:rPr lang="en-US" sz="2400" smtClean="0">
                <a:solidFill>
                  <a:srgbClr val="0033CC"/>
                </a:solidFill>
                <a:latin typeface="Consolas" pitchFamily="49" charset="0"/>
                <a:ea typeface="ＭＳ Ｐゴシック" charset="-128"/>
              </a:rPr>
              <a:t>sideLength</a:t>
            </a:r>
            <a:r>
              <a:rPr lang="en-US" sz="2400" smtClean="0">
                <a:ea typeface="ＭＳ Ｐゴシック" charset="-128"/>
              </a:rPr>
              <a:t> is local to </a:t>
            </a:r>
            <a:r>
              <a:rPr lang="en-US" sz="2400" smtClean="0">
                <a:latin typeface="Consolas" pitchFamily="49" charset="0"/>
                <a:ea typeface="ＭＳ Ｐゴシック" charset="-128"/>
                <a:cs typeface="Consolas" pitchFamily="49" charset="0"/>
              </a:rPr>
              <a:t>main</a:t>
            </a:r>
            <a:r>
              <a:rPr lang="en-US" sz="2400" smtClean="0">
                <a:ea typeface="ＭＳ Ｐゴシック" charset="-128"/>
              </a:rPr>
              <a:t> </a:t>
            </a:r>
          </a:p>
          <a:p>
            <a:pPr lvl="1"/>
            <a:r>
              <a:rPr lang="en-US" sz="2400" smtClean="0">
                <a:ea typeface="ＭＳ Ｐゴシック" charset="-128"/>
              </a:rPr>
              <a:t>Using it outside </a:t>
            </a:r>
            <a:r>
              <a:rPr lang="en-US" sz="2400" smtClean="0">
                <a:latin typeface="Consolas" pitchFamily="49" charset="0"/>
                <a:ea typeface="ＭＳ Ｐゴシック" charset="-128"/>
                <a:cs typeface="Consolas" pitchFamily="49" charset="0"/>
              </a:rPr>
              <a:t>main</a:t>
            </a:r>
            <a:r>
              <a:rPr lang="en-US" sz="2400" smtClean="0">
                <a:ea typeface="ＭＳ Ｐゴシック" charset="-128"/>
              </a:rPr>
              <a:t> will cause a compiler error</a:t>
            </a:r>
          </a:p>
        </p:txBody>
      </p:sp>
      <p:sp>
        <p:nvSpPr>
          <p:cNvPr id="8" name="Content Placeholder 2"/>
          <p:cNvSpPr txBox="1">
            <a:spLocks/>
          </p:cNvSpPr>
          <p:nvPr/>
        </p:nvSpPr>
        <p:spPr bwMode="auto">
          <a:xfrm>
            <a:off x="533400" y="2987675"/>
            <a:ext cx="7772400" cy="3200400"/>
          </a:xfrm>
          <a:prstGeom prst="rect">
            <a:avLst/>
          </a:prstGeom>
          <a:noFill/>
          <a:ln>
            <a:solidFill>
              <a:srgbClr val="0070C0"/>
            </a:solidFill>
          </a:ln>
          <a:effectLs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double </a:t>
            </a:r>
            <a:r>
              <a:rPr lang="en-US" kern="0" dirty="0">
                <a:solidFill>
                  <a:srgbClr val="0033CC"/>
                </a:solidFill>
                <a:latin typeface="Consolas" pitchFamily="49" charset="0"/>
                <a:ea typeface="ＭＳ Ｐゴシック" pitchFamily="34" charset="-128"/>
              </a:rPr>
              <a:t>sideLength</a:t>
            </a:r>
            <a:r>
              <a:rPr lang="en-US" kern="0" dirty="0">
                <a:latin typeface="Consolas" pitchFamily="49" charset="0"/>
                <a:ea typeface="ＭＳ Ｐゴシック" pitchFamily="34" charset="-128"/>
              </a:rPr>
              <a:t> = 10;</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int result = cubeVolume();</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System.out.println(result);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endParaRPr lang="en-US" kern="0" dirty="0">
              <a:latin typeface="Consolas" pitchFamily="49" charset="0"/>
              <a:ea typeface="ＭＳ Ｐゴシック" pitchFamily="34" charset="-128"/>
            </a:endParaRP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double cubeVolume()</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return </a:t>
            </a:r>
            <a:r>
              <a:rPr lang="en-US" kern="0" dirty="0">
                <a:solidFill>
                  <a:srgbClr val="0033CC"/>
                </a:solidFill>
                <a:latin typeface="Consolas" pitchFamily="49" charset="0"/>
                <a:ea typeface="ＭＳ Ｐゴシック" pitchFamily="34" charset="-128"/>
              </a:rPr>
              <a:t>sideLength</a:t>
            </a:r>
            <a:r>
              <a:rPr lang="en-US" kern="0" dirty="0">
                <a:latin typeface="Consolas" pitchFamily="49" charset="0"/>
                <a:ea typeface="ＭＳ Ｐゴシック" pitchFamily="34" charset="-128"/>
              </a:rPr>
              <a:t> * </a:t>
            </a:r>
            <a:r>
              <a:rPr lang="en-US" kern="0" dirty="0">
                <a:solidFill>
                  <a:srgbClr val="0033CC"/>
                </a:solidFill>
                <a:latin typeface="Consolas" pitchFamily="49" charset="0"/>
                <a:ea typeface="ＭＳ Ｐゴシック" pitchFamily="34" charset="-128"/>
              </a:rPr>
              <a:t>sideLength</a:t>
            </a:r>
            <a:r>
              <a:rPr lang="en-US" kern="0" dirty="0">
                <a:latin typeface="Consolas" pitchFamily="49" charset="0"/>
                <a:ea typeface="ＭＳ Ｐゴシック" pitchFamily="34" charset="-128"/>
              </a:rPr>
              <a:t> * </a:t>
            </a:r>
            <a:r>
              <a:rPr lang="en-US" kern="0" dirty="0">
                <a:solidFill>
                  <a:srgbClr val="0033CC"/>
                </a:solidFill>
                <a:latin typeface="Consolas" pitchFamily="49" charset="0"/>
                <a:ea typeface="ＭＳ Ｐゴシック" pitchFamily="34" charset="-128"/>
              </a:rPr>
              <a:t>sideLength</a:t>
            </a:r>
            <a:r>
              <a:rPr lang="en-US" kern="0" dirty="0">
                <a:latin typeface="Consolas" pitchFamily="49" charset="0"/>
                <a:ea typeface="ＭＳ Ｐゴシック" pitchFamily="34" charset="-128"/>
              </a:rPr>
              <a:t>; </a:t>
            </a:r>
            <a:r>
              <a:rPr lang="en-US" kern="0" dirty="0">
                <a:solidFill>
                  <a:srgbClr val="00B0F0"/>
                </a:solidFill>
                <a:latin typeface="Consolas" pitchFamily="49" charset="0"/>
                <a:ea typeface="ＭＳ Ｐゴシック" pitchFamily="34" charset="-128"/>
              </a:rPr>
              <a:t>// ERROR</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p:txBody>
      </p:sp>
    </p:spTree>
    <p:extLst>
      <p:ext uri="{BB962C8B-B14F-4D97-AF65-F5344CB8AC3E}">
        <p14:creationId xmlns:p14="http://schemas.microsoft.com/office/powerpoint/2010/main" val="1516423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11678" y="304800"/>
            <a:ext cx="7741722" cy="838200"/>
          </a:xfrm>
        </p:spPr>
        <p:txBody>
          <a:bodyPr/>
          <a:lstStyle/>
          <a:p>
            <a:r>
              <a:rPr lang="en-US" sz="3600" dirty="0" smtClean="0">
                <a:ea typeface="ＭＳ Ｐゴシック" charset="-128"/>
              </a:rPr>
              <a:t>Re-using names for local variables</a:t>
            </a:r>
          </a:p>
        </p:txBody>
      </p:sp>
      <p:sp>
        <p:nvSpPr>
          <p:cNvPr id="31747" name="Content Placeholder 2"/>
          <p:cNvSpPr>
            <a:spLocks noGrp="1"/>
          </p:cNvSpPr>
          <p:nvPr>
            <p:ph idx="1"/>
          </p:nvPr>
        </p:nvSpPr>
        <p:spPr>
          <a:xfrm>
            <a:off x="381000" y="1066800"/>
            <a:ext cx="8305800" cy="2133600"/>
          </a:xfrm>
        </p:spPr>
        <p:txBody>
          <a:bodyPr/>
          <a:lstStyle/>
          <a:p>
            <a:r>
              <a:rPr lang="en-US" sz="2800" smtClean="0">
                <a:ea typeface="ＭＳ Ｐゴシック" charset="-128"/>
              </a:rPr>
              <a:t>Variables declared inside one method are not visible to other methods </a:t>
            </a:r>
          </a:p>
          <a:p>
            <a:pPr lvl="1"/>
            <a:r>
              <a:rPr lang="en-US" sz="2400" smtClean="0">
                <a:solidFill>
                  <a:srgbClr val="0033CC"/>
                </a:solidFill>
                <a:latin typeface="Consolas" pitchFamily="49" charset="0"/>
                <a:ea typeface="ＭＳ Ｐゴシック" charset="-128"/>
              </a:rPr>
              <a:t>result</a:t>
            </a:r>
            <a:r>
              <a:rPr lang="en-US" sz="2400" smtClean="0">
                <a:ea typeface="ＭＳ Ｐゴシック" charset="-128"/>
              </a:rPr>
              <a:t> is local to square and </a:t>
            </a:r>
            <a:r>
              <a:rPr lang="en-US" sz="2400" smtClean="0">
                <a:solidFill>
                  <a:srgbClr val="00B050"/>
                </a:solidFill>
                <a:latin typeface="Consolas" pitchFamily="49" charset="0"/>
                <a:ea typeface="ＭＳ Ｐゴシック" charset="-128"/>
              </a:rPr>
              <a:t>result</a:t>
            </a:r>
            <a:r>
              <a:rPr lang="en-US" sz="2400" smtClean="0">
                <a:ea typeface="ＭＳ Ｐゴシック" charset="-128"/>
              </a:rPr>
              <a:t> is local to </a:t>
            </a:r>
            <a:r>
              <a:rPr lang="en-US" sz="2400" smtClean="0">
                <a:latin typeface="Consolas" pitchFamily="49" charset="0"/>
                <a:ea typeface="ＭＳ Ｐゴシック" charset="-128"/>
                <a:cs typeface="Consolas" pitchFamily="49" charset="0"/>
              </a:rPr>
              <a:t>main</a:t>
            </a:r>
            <a:r>
              <a:rPr lang="en-US" sz="2400" smtClean="0">
                <a:ea typeface="ＭＳ Ｐゴシック" charset="-128"/>
              </a:rPr>
              <a:t> </a:t>
            </a:r>
          </a:p>
          <a:p>
            <a:pPr lvl="1"/>
            <a:r>
              <a:rPr lang="en-US" sz="2400" smtClean="0">
                <a:ea typeface="ＭＳ Ｐゴシック" charset="-128"/>
              </a:rPr>
              <a:t>They are two different variables and do not overlap</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8" name="Content Placeholder 2"/>
          <p:cNvSpPr txBox="1">
            <a:spLocks/>
          </p:cNvSpPr>
          <p:nvPr/>
        </p:nvSpPr>
        <p:spPr bwMode="auto">
          <a:xfrm>
            <a:off x="533400" y="2971800"/>
            <a:ext cx="6705600" cy="3200400"/>
          </a:xfrm>
          <a:prstGeom prst="rect">
            <a:avLst/>
          </a:prstGeom>
          <a:noFill/>
          <a:ln>
            <a:solidFill>
              <a:srgbClr val="0070C0"/>
            </a:solidFill>
          </a:ln>
          <a:effectLs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int square(int n)</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int </a:t>
            </a:r>
            <a:r>
              <a:rPr lang="en-US" kern="0" dirty="0">
                <a:solidFill>
                  <a:srgbClr val="0033CC"/>
                </a:solidFill>
                <a:latin typeface="Consolas" pitchFamily="49" charset="0"/>
                <a:ea typeface="ＭＳ Ｐゴシック" pitchFamily="34" charset="-128"/>
              </a:rPr>
              <a:t>result</a:t>
            </a:r>
            <a:r>
              <a:rPr lang="en-US" kern="0" dirty="0">
                <a:latin typeface="Consolas" pitchFamily="49" charset="0"/>
                <a:ea typeface="ＭＳ Ｐゴシック" pitchFamily="34" charset="-128"/>
              </a:rPr>
              <a:t> = n * n;</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return result;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endParaRPr lang="en-US" kern="0" dirty="0">
              <a:latin typeface="Consolas" pitchFamily="49" charset="0"/>
              <a:ea typeface="ＭＳ Ｐゴシック" pitchFamily="34" charset="-128"/>
            </a:endParaRP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int </a:t>
            </a:r>
            <a:r>
              <a:rPr lang="en-US" kern="0" dirty="0">
                <a:solidFill>
                  <a:srgbClr val="00B050"/>
                </a:solidFill>
                <a:latin typeface="Consolas" pitchFamily="49" charset="0"/>
                <a:ea typeface="ＭＳ Ｐゴシック" pitchFamily="34" charset="-128"/>
              </a:rPr>
              <a:t>result</a:t>
            </a:r>
            <a:r>
              <a:rPr lang="en-US" kern="0" dirty="0">
                <a:latin typeface="Consolas" pitchFamily="49" charset="0"/>
                <a:ea typeface="ＭＳ Ｐゴシック" pitchFamily="34" charset="-128"/>
              </a:rPr>
              <a:t> = square(3) + square(4);</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System.out.println(result);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p:txBody>
      </p:sp>
      <p:sp>
        <p:nvSpPr>
          <p:cNvPr id="10" name="Left Brace 9"/>
          <p:cNvSpPr/>
          <p:nvPr/>
        </p:nvSpPr>
        <p:spPr>
          <a:xfrm rot="10800000">
            <a:off x="5486400" y="5257800"/>
            <a:ext cx="285750" cy="60960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1" name="Left Brace 10"/>
          <p:cNvSpPr/>
          <p:nvPr/>
        </p:nvSpPr>
        <p:spPr>
          <a:xfrm rot="10800000">
            <a:off x="5486400" y="3581400"/>
            <a:ext cx="304800" cy="609600"/>
          </a:xfrm>
          <a:prstGeom prst="leftBrace">
            <a:avLst>
              <a:gd name="adj1" fmla="val 8333"/>
              <a:gd name="adj2" fmla="val 5107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1752" name="TextBox 13"/>
          <p:cNvSpPr txBox="1">
            <a:spLocks noChangeArrowheads="1"/>
          </p:cNvSpPr>
          <p:nvPr/>
        </p:nvSpPr>
        <p:spPr bwMode="auto">
          <a:xfrm>
            <a:off x="5943600" y="3733800"/>
            <a:ext cx="1030288"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sz="2000">
                <a:solidFill>
                  <a:srgbClr val="0033CC"/>
                </a:solidFill>
                <a:latin typeface="Consolas" pitchFamily="49" charset="0"/>
                <a:cs typeface="Arial" pitchFamily="34" charset="0"/>
              </a:rPr>
              <a:t>result</a:t>
            </a:r>
            <a:endParaRPr lang="en-US" sz="2000">
              <a:cs typeface="Arial" pitchFamily="34" charset="0"/>
            </a:endParaRPr>
          </a:p>
        </p:txBody>
      </p:sp>
      <p:sp>
        <p:nvSpPr>
          <p:cNvPr id="31753" name="TextBox 15"/>
          <p:cNvSpPr txBox="1">
            <a:spLocks noChangeArrowheads="1"/>
          </p:cNvSpPr>
          <p:nvPr/>
        </p:nvSpPr>
        <p:spPr bwMode="auto">
          <a:xfrm>
            <a:off x="5867400" y="5410200"/>
            <a:ext cx="11430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sz="2000">
                <a:solidFill>
                  <a:srgbClr val="00B050"/>
                </a:solidFill>
                <a:latin typeface="Consolas" pitchFamily="49" charset="0"/>
                <a:cs typeface="Arial" pitchFamily="34" charset="0"/>
              </a:rPr>
              <a:t>result</a:t>
            </a:r>
            <a:endParaRPr lang="en-US" sz="2000">
              <a:solidFill>
                <a:srgbClr val="00B050"/>
              </a:solidFill>
              <a:cs typeface="Arial" pitchFamily="34" charset="0"/>
            </a:endParaRPr>
          </a:p>
        </p:txBody>
      </p:sp>
    </p:spTree>
    <p:extLst>
      <p:ext uri="{BB962C8B-B14F-4D97-AF65-F5344CB8AC3E}">
        <p14:creationId xmlns:p14="http://schemas.microsoft.com/office/powerpoint/2010/main" val="715441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28600"/>
            <a:ext cx="7391400" cy="715962"/>
          </a:xfrm>
        </p:spPr>
        <p:txBody>
          <a:bodyPr/>
          <a:lstStyle/>
          <a:p>
            <a:r>
              <a:rPr lang="en-US" sz="4000" dirty="0" smtClean="0">
                <a:ea typeface="ＭＳ Ｐゴシック" charset="-128"/>
              </a:rPr>
              <a:t>Re-using names for block variables</a:t>
            </a:r>
          </a:p>
        </p:txBody>
      </p:sp>
      <p:sp>
        <p:nvSpPr>
          <p:cNvPr id="32771" name="Content Placeholder 2"/>
          <p:cNvSpPr>
            <a:spLocks noGrp="1"/>
          </p:cNvSpPr>
          <p:nvPr>
            <p:ph idx="1"/>
          </p:nvPr>
        </p:nvSpPr>
        <p:spPr>
          <a:xfrm>
            <a:off x="381000" y="1066800"/>
            <a:ext cx="8305800" cy="2133600"/>
          </a:xfrm>
        </p:spPr>
        <p:txBody>
          <a:bodyPr/>
          <a:lstStyle/>
          <a:p>
            <a:r>
              <a:rPr lang="en-US" sz="2800" smtClean="0">
                <a:ea typeface="ＭＳ Ｐゴシック" charset="-128"/>
              </a:rPr>
              <a:t>Variables declared inside one block are not visible to other methods </a:t>
            </a:r>
          </a:p>
          <a:p>
            <a:pPr lvl="1"/>
            <a:r>
              <a:rPr lang="en-US" sz="2400" smtClean="0">
                <a:solidFill>
                  <a:srgbClr val="0033CC"/>
                </a:solidFill>
                <a:latin typeface="Consolas" pitchFamily="49" charset="0"/>
                <a:ea typeface="ＭＳ Ｐゴシック" charset="-128"/>
              </a:rPr>
              <a:t>i</a:t>
            </a:r>
            <a:r>
              <a:rPr lang="en-US" sz="2400" smtClean="0">
                <a:ea typeface="ＭＳ Ｐゴシック" charset="-128"/>
              </a:rPr>
              <a:t> is inside the first for block and </a:t>
            </a:r>
            <a:r>
              <a:rPr lang="en-US" sz="2400" smtClean="0">
                <a:solidFill>
                  <a:srgbClr val="00B050"/>
                </a:solidFill>
                <a:latin typeface="Consolas" pitchFamily="49" charset="0"/>
                <a:ea typeface="ＭＳ Ｐゴシック" charset="-128"/>
              </a:rPr>
              <a:t>i</a:t>
            </a:r>
            <a:r>
              <a:rPr lang="en-US" sz="2400" smtClean="0">
                <a:ea typeface="ＭＳ Ｐゴシック" charset="-128"/>
              </a:rPr>
              <a:t> is inside the second</a:t>
            </a:r>
          </a:p>
          <a:p>
            <a:pPr lvl="1"/>
            <a:r>
              <a:rPr lang="en-US" sz="2400" smtClean="0">
                <a:ea typeface="ＭＳ Ｐゴシック" charset="-128"/>
              </a:rPr>
              <a:t>They are two different variables and do not overlap</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8" name="Content Placeholder 2"/>
          <p:cNvSpPr txBox="1">
            <a:spLocks/>
          </p:cNvSpPr>
          <p:nvPr/>
        </p:nvSpPr>
        <p:spPr bwMode="auto">
          <a:xfrm>
            <a:off x="838200" y="2895600"/>
            <a:ext cx="7391400" cy="3581400"/>
          </a:xfrm>
          <a:prstGeom prst="rect">
            <a:avLst/>
          </a:prstGeom>
          <a:noFill/>
          <a:ln>
            <a:solidFill>
              <a:srgbClr val="0070C0"/>
            </a:solidFill>
          </a:ln>
          <a:effectLs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int sum = 0;</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for (int </a:t>
            </a:r>
            <a:r>
              <a:rPr lang="en-US" kern="0" dirty="0">
                <a:solidFill>
                  <a:srgbClr val="0033CC"/>
                </a:solidFill>
                <a:latin typeface="Consolas" pitchFamily="49" charset="0"/>
                <a:ea typeface="ＭＳ Ｐゴシック" pitchFamily="34" charset="-128"/>
              </a:rPr>
              <a:t>i</a:t>
            </a:r>
            <a:r>
              <a:rPr lang="en-US" kern="0" dirty="0">
                <a:latin typeface="Consolas" pitchFamily="49" charset="0"/>
                <a:ea typeface="ＭＳ Ｐゴシック" pitchFamily="34" charset="-128"/>
              </a:rPr>
              <a:t> = 1; </a:t>
            </a:r>
            <a:r>
              <a:rPr lang="en-US" kern="0" dirty="0">
                <a:solidFill>
                  <a:srgbClr val="0033CC"/>
                </a:solidFill>
                <a:latin typeface="Consolas" pitchFamily="49" charset="0"/>
                <a:ea typeface="ＭＳ Ｐゴシック" pitchFamily="34" charset="-128"/>
              </a:rPr>
              <a:t>i</a:t>
            </a:r>
            <a:r>
              <a:rPr lang="en-US" kern="0" dirty="0">
                <a:latin typeface="Consolas" pitchFamily="49" charset="0"/>
                <a:ea typeface="ＭＳ Ｐゴシック" pitchFamily="34" charset="-128"/>
              </a:rPr>
              <a:t> &lt;= 10; </a:t>
            </a:r>
            <a:r>
              <a:rPr lang="en-US" kern="0" dirty="0">
                <a:solidFill>
                  <a:srgbClr val="0033CC"/>
                </a:solidFill>
                <a:latin typeface="Consolas" pitchFamily="49" charset="0"/>
                <a:ea typeface="ＭＳ Ｐゴシック" pitchFamily="34" charset="-128"/>
              </a:rPr>
              <a:t>i</a:t>
            </a: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sum = sum + </a:t>
            </a:r>
            <a:r>
              <a:rPr lang="en-US" kern="0" dirty="0">
                <a:solidFill>
                  <a:srgbClr val="0033CC"/>
                </a:solidFill>
                <a:latin typeface="Consolas" pitchFamily="49" charset="0"/>
                <a:ea typeface="ＭＳ Ｐゴシック" pitchFamily="34" charset="-128"/>
              </a:rPr>
              <a:t>i</a:t>
            </a: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for (int </a:t>
            </a:r>
            <a:r>
              <a:rPr lang="en-US" kern="0" dirty="0">
                <a:solidFill>
                  <a:srgbClr val="00B050"/>
                </a:solidFill>
                <a:latin typeface="Consolas" pitchFamily="49" charset="0"/>
                <a:ea typeface="ＭＳ Ｐゴシック" pitchFamily="34" charset="-128"/>
              </a:rPr>
              <a:t>i</a:t>
            </a:r>
            <a:r>
              <a:rPr lang="en-US" kern="0" dirty="0">
                <a:latin typeface="Consolas" pitchFamily="49" charset="0"/>
                <a:ea typeface="ＭＳ Ｐゴシック" pitchFamily="34" charset="-128"/>
              </a:rPr>
              <a:t> = 1; </a:t>
            </a:r>
            <a:r>
              <a:rPr lang="en-US" kern="0" dirty="0">
                <a:solidFill>
                  <a:srgbClr val="00B050"/>
                </a:solidFill>
                <a:latin typeface="Consolas" pitchFamily="49" charset="0"/>
                <a:ea typeface="ＭＳ Ｐゴシック" pitchFamily="34" charset="-128"/>
              </a:rPr>
              <a:t>i</a:t>
            </a:r>
            <a:r>
              <a:rPr lang="en-US" kern="0" dirty="0">
                <a:latin typeface="Consolas" pitchFamily="49" charset="0"/>
                <a:ea typeface="ＭＳ Ｐゴシック" pitchFamily="34" charset="-128"/>
              </a:rPr>
              <a:t> &lt;= 10; </a:t>
            </a:r>
            <a:r>
              <a:rPr lang="en-US" kern="0" dirty="0">
                <a:solidFill>
                  <a:srgbClr val="00B050"/>
                </a:solidFill>
                <a:latin typeface="Consolas" pitchFamily="49" charset="0"/>
                <a:ea typeface="ＭＳ Ｐゴシック" pitchFamily="34" charset="-128"/>
              </a:rPr>
              <a:t>i</a:t>
            </a: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sum = sum + </a:t>
            </a:r>
            <a:r>
              <a:rPr lang="en-US" kern="0" dirty="0">
                <a:solidFill>
                  <a:srgbClr val="00B050"/>
                </a:solidFill>
                <a:latin typeface="Consolas" pitchFamily="49" charset="0"/>
                <a:ea typeface="ＭＳ Ｐゴシック" pitchFamily="34" charset="-128"/>
              </a:rPr>
              <a:t>i</a:t>
            </a:r>
            <a:r>
              <a:rPr lang="en-US" kern="0" dirty="0">
                <a:latin typeface="Consolas" pitchFamily="49" charset="0"/>
                <a:ea typeface="ＭＳ Ｐゴシック" pitchFamily="34" charset="-128"/>
              </a:rPr>
              <a:t> * </a:t>
            </a:r>
            <a:r>
              <a:rPr lang="en-US" kern="0" dirty="0">
                <a:solidFill>
                  <a:srgbClr val="00B050"/>
                </a:solidFill>
                <a:latin typeface="Consolas" pitchFamily="49" charset="0"/>
                <a:ea typeface="ＭＳ Ｐゴシック" pitchFamily="34" charset="-128"/>
              </a:rPr>
              <a:t>i</a:t>
            </a: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System.out.println(sum);</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p:txBody>
      </p:sp>
      <p:sp>
        <p:nvSpPr>
          <p:cNvPr id="10" name="Left Brace 9"/>
          <p:cNvSpPr/>
          <p:nvPr/>
        </p:nvSpPr>
        <p:spPr>
          <a:xfrm rot="10800000">
            <a:off x="6705600" y="3810000"/>
            <a:ext cx="381000" cy="762000"/>
          </a:xfrm>
          <a:prstGeom prst="leftBrace">
            <a:avLst>
              <a:gd name="adj1" fmla="val 8333"/>
              <a:gd name="adj2" fmla="val 64950"/>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2775" name="TextBox 14"/>
          <p:cNvSpPr txBox="1">
            <a:spLocks noChangeArrowheads="1"/>
          </p:cNvSpPr>
          <p:nvPr/>
        </p:nvSpPr>
        <p:spPr bwMode="auto">
          <a:xfrm>
            <a:off x="7086600" y="3886200"/>
            <a:ext cx="31115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a:solidFill>
                  <a:srgbClr val="0033CC"/>
                </a:solidFill>
                <a:latin typeface="Consolas" pitchFamily="49" charset="0"/>
                <a:cs typeface="Arial" pitchFamily="34" charset="0"/>
              </a:rPr>
              <a:t>i</a:t>
            </a:r>
            <a:endParaRPr lang="en-US">
              <a:solidFill>
                <a:srgbClr val="0033CC"/>
              </a:solidFill>
              <a:cs typeface="Arial" pitchFamily="34" charset="0"/>
            </a:endParaRPr>
          </a:p>
        </p:txBody>
      </p:sp>
      <p:sp>
        <p:nvSpPr>
          <p:cNvPr id="32776" name="TextBox 14"/>
          <p:cNvSpPr txBox="1">
            <a:spLocks noChangeArrowheads="1"/>
          </p:cNvSpPr>
          <p:nvPr/>
        </p:nvSpPr>
        <p:spPr bwMode="auto">
          <a:xfrm>
            <a:off x="7162800" y="5029200"/>
            <a:ext cx="31115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a:solidFill>
                  <a:srgbClr val="00B050"/>
                </a:solidFill>
                <a:latin typeface="Consolas" pitchFamily="49" charset="0"/>
                <a:cs typeface="Arial" pitchFamily="34" charset="0"/>
              </a:rPr>
              <a:t>i</a:t>
            </a:r>
            <a:endParaRPr lang="en-US">
              <a:solidFill>
                <a:srgbClr val="00B050"/>
              </a:solidFill>
              <a:cs typeface="Arial" pitchFamily="34" charset="0"/>
            </a:endParaRPr>
          </a:p>
        </p:txBody>
      </p:sp>
      <p:sp>
        <p:nvSpPr>
          <p:cNvPr id="13" name="Left Brace 12"/>
          <p:cNvSpPr/>
          <p:nvPr/>
        </p:nvSpPr>
        <p:spPr>
          <a:xfrm rot="10800000">
            <a:off x="6705600" y="4876800"/>
            <a:ext cx="381000" cy="762000"/>
          </a:xfrm>
          <a:prstGeom prst="leftBrace">
            <a:avLst>
              <a:gd name="adj1" fmla="val 8333"/>
              <a:gd name="adj2" fmla="val 6495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Tree>
    <p:extLst>
      <p:ext uri="{BB962C8B-B14F-4D97-AF65-F5344CB8AC3E}">
        <p14:creationId xmlns:p14="http://schemas.microsoft.com/office/powerpoint/2010/main" val="2031667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81000" y="228600"/>
            <a:ext cx="7315200" cy="715962"/>
          </a:xfrm>
        </p:spPr>
        <p:txBody>
          <a:bodyPr/>
          <a:lstStyle/>
          <a:p>
            <a:r>
              <a:rPr lang="en-US" sz="3600" dirty="0" smtClean="0">
                <a:ea typeface="ＭＳ Ｐゴシック" charset="-128"/>
              </a:rPr>
              <a:t>Overlapping Scope </a:t>
            </a:r>
          </a:p>
        </p:txBody>
      </p:sp>
      <p:sp>
        <p:nvSpPr>
          <p:cNvPr id="33795" name="Content Placeholder 2"/>
          <p:cNvSpPr>
            <a:spLocks noGrp="1"/>
          </p:cNvSpPr>
          <p:nvPr>
            <p:ph idx="1"/>
          </p:nvPr>
        </p:nvSpPr>
        <p:spPr>
          <a:xfrm>
            <a:off x="381000" y="1066800"/>
            <a:ext cx="8305800" cy="2133600"/>
          </a:xfrm>
        </p:spPr>
        <p:txBody>
          <a:bodyPr/>
          <a:lstStyle/>
          <a:p>
            <a:r>
              <a:rPr lang="en-US" sz="2800" smtClean="0">
                <a:ea typeface="ＭＳ Ｐゴシック" charset="-128"/>
              </a:rPr>
              <a:t>Variables (including parameter variables) must have unique names within their scope</a:t>
            </a:r>
          </a:p>
          <a:p>
            <a:pPr lvl="1"/>
            <a:r>
              <a:rPr lang="en-US" sz="2400" smtClean="0">
                <a:solidFill>
                  <a:srgbClr val="0033CC"/>
                </a:solidFill>
                <a:latin typeface="Consolas" pitchFamily="49" charset="0"/>
                <a:ea typeface="ＭＳ Ｐゴシック" charset="-128"/>
              </a:rPr>
              <a:t>n</a:t>
            </a:r>
            <a:r>
              <a:rPr lang="en-US" sz="2400" smtClean="0">
                <a:ea typeface="ＭＳ Ｐゴシック" charset="-128"/>
              </a:rPr>
              <a:t> has local scope and </a:t>
            </a:r>
            <a:r>
              <a:rPr lang="en-US" sz="2400" smtClean="0">
                <a:solidFill>
                  <a:srgbClr val="00B050"/>
                </a:solidFill>
                <a:latin typeface="Consolas" pitchFamily="49" charset="0"/>
                <a:ea typeface="ＭＳ Ｐゴシック" charset="-128"/>
              </a:rPr>
              <a:t>n</a:t>
            </a:r>
            <a:r>
              <a:rPr lang="en-US" sz="2400" smtClean="0">
                <a:ea typeface="ＭＳ Ｐゴシック" charset="-128"/>
              </a:rPr>
              <a:t> is in a block inside that scope</a:t>
            </a:r>
          </a:p>
          <a:p>
            <a:pPr lvl="1"/>
            <a:r>
              <a:rPr lang="en-US" sz="2400" smtClean="0">
                <a:ea typeface="ＭＳ Ｐゴシック" charset="-128"/>
              </a:rPr>
              <a:t>The compiler will complain when the block scope </a:t>
            </a:r>
            <a:r>
              <a:rPr lang="en-US" sz="2400" smtClean="0">
                <a:solidFill>
                  <a:srgbClr val="00B050"/>
                </a:solidFill>
                <a:ea typeface="ＭＳ Ｐゴシック" charset="-128"/>
              </a:rPr>
              <a:t>n</a:t>
            </a:r>
            <a:r>
              <a:rPr lang="en-US" sz="2400" smtClean="0">
                <a:ea typeface="ＭＳ Ｐゴシック" charset="-128"/>
              </a:rPr>
              <a:t> is declared</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8" name="Content Placeholder 2"/>
          <p:cNvSpPr txBox="1">
            <a:spLocks/>
          </p:cNvSpPr>
          <p:nvPr/>
        </p:nvSpPr>
        <p:spPr bwMode="auto">
          <a:xfrm>
            <a:off x="914400" y="3352800"/>
            <a:ext cx="6858000" cy="2819400"/>
          </a:xfrm>
          <a:prstGeom prst="rect">
            <a:avLst/>
          </a:prstGeom>
          <a:noFill/>
          <a:ln w="9525">
            <a:solidFill>
              <a:srgbClr val="0070C0"/>
            </a:solidFill>
            <a:miter lim="800000"/>
            <a:headEnd/>
            <a:tailEnd/>
          </a:ln>
          <a:effectLs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int sumOfSquares(int </a:t>
            </a:r>
            <a:r>
              <a:rPr lang="en-US" kern="0" dirty="0">
                <a:solidFill>
                  <a:srgbClr val="0033CC"/>
                </a:solidFill>
                <a:latin typeface="Consolas" pitchFamily="49" charset="0"/>
                <a:ea typeface="ＭＳ Ｐゴシック" pitchFamily="34" charset="-128"/>
              </a:rPr>
              <a:t>n</a:t>
            </a: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int sum = 0;</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for (int i = 1; i &lt;= </a:t>
            </a:r>
            <a:r>
              <a:rPr lang="en-US" kern="0" dirty="0">
                <a:solidFill>
                  <a:srgbClr val="0033CC"/>
                </a:solidFill>
                <a:latin typeface="Consolas" pitchFamily="49" charset="0"/>
                <a:ea typeface="ＭＳ Ｐゴシック" pitchFamily="34" charset="-128"/>
              </a:rPr>
              <a:t>n</a:t>
            </a:r>
            <a:r>
              <a:rPr lang="en-US" kern="0" dirty="0">
                <a:latin typeface="Consolas" pitchFamily="49" charset="0"/>
                <a:ea typeface="ＭＳ Ｐゴシック" pitchFamily="34" charset="-128"/>
              </a:rPr>
              <a:t>; </a:t>
            </a:r>
            <a:r>
              <a:rPr lang="en-US" kern="0" dirty="0">
                <a:solidFill>
                  <a:srgbClr val="0033CC"/>
                </a:solidFill>
                <a:latin typeface="Consolas" pitchFamily="49" charset="0"/>
                <a:ea typeface="ＭＳ Ｐゴシック" pitchFamily="34" charset="-128"/>
              </a:rPr>
              <a:t>i</a:t>
            </a: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int </a:t>
            </a:r>
            <a:r>
              <a:rPr lang="en-US" kern="0" dirty="0">
                <a:solidFill>
                  <a:srgbClr val="00B050"/>
                </a:solidFill>
                <a:latin typeface="Consolas" pitchFamily="49" charset="0"/>
                <a:ea typeface="ＭＳ Ｐゴシック" pitchFamily="34" charset="-128"/>
              </a:rPr>
              <a:t>n</a:t>
            </a:r>
            <a:r>
              <a:rPr lang="en-US" kern="0" dirty="0">
                <a:latin typeface="Consolas" pitchFamily="49" charset="0"/>
                <a:ea typeface="ＭＳ Ｐゴシック" pitchFamily="34" charset="-128"/>
              </a:rPr>
              <a:t> = i * i; </a:t>
            </a:r>
            <a:r>
              <a:rPr lang="en-US" kern="0" dirty="0">
                <a:solidFill>
                  <a:srgbClr val="00B0F0"/>
                </a:solidFill>
                <a:latin typeface="Consolas" pitchFamily="49" charset="0"/>
                <a:ea typeface="ＭＳ Ｐゴシック" pitchFamily="34" charset="-128"/>
              </a:rPr>
              <a:t>// ERROR</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sum = sum + </a:t>
            </a:r>
            <a:r>
              <a:rPr lang="en-US" kern="0" dirty="0">
                <a:solidFill>
                  <a:srgbClr val="00B050"/>
                </a:solidFill>
                <a:latin typeface="Consolas" pitchFamily="49" charset="0"/>
                <a:ea typeface="ＭＳ Ｐゴシック" pitchFamily="34" charset="-128"/>
              </a:rPr>
              <a:t>n</a:t>
            </a:r>
            <a:r>
              <a:rPr lang="en-US" kern="0" dirty="0">
                <a:latin typeface="Consolas" pitchFamily="49" charset="0"/>
                <a:ea typeface="ＭＳ Ｐゴシック" pitchFamily="34" charset="-128"/>
              </a:rPr>
              <a:t>;</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  return sum;</a:t>
            </a:r>
          </a:p>
          <a:p>
            <a:pPr marL="342900" indent="-342900" eaLnBrk="0" hangingPunct="0">
              <a:buClr>
                <a:srgbClr val="835E01"/>
              </a:buClr>
              <a:buSzPct val="60000"/>
              <a:buFont typeface="Wingdings" pitchFamily="2" charset="2"/>
              <a:buNone/>
              <a:defRPr/>
            </a:pPr>
            <a:r>
              <a:rPr lang="en-US" kern="0" dirty="0">
                <a:latin typeface="Consolas" pitchFamily="49" charset="0"/>
                <a:ea typeface="ＭＳ Ｐゴシック" pitchFamily="34" charset="-128"/>
              </a:rPr>
              <a:t>}</a:t>
            </a:r>
          </a:p>
        </p:txBody>
      </p:sp>
      <p:sp>
        <p:nvSpPr>
          <p:cNvPr id="10" name="Left Brace 9"/>
          <p:cNvSpPr/>
          <p:nvPr/>
        </p:nvSpPr>
        <p:spPr>
          <a:xfrm rot="10800000">
            <a:off x="5715000" y="3429000"/>
            <a:ext cx="457200" cy="2667000"/>
          </a:xfrm>
          <a:prstGeom prst="leftBrace">
            <a:avLst>
              <a:gd name="adj1" fmla="val 8333"/>
              <a:gd name="adj2" fmla="val 64950"/>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3799" name="TextBox 14"/>
          <p:cNvSpPr txBox="1">
            <a:spLocks noChangeArrowheads="1"/>
          </p:cNvSpPr>
          <p:nvPr/>
        </p:nvSpPr>
        <p:spPr bwMode="auto">
          <a:xfrm>
            <a:off x="6248400" y="4267200"/>
            <a:ext cx="1071563"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a:solidFill>
                  <a:srgbClr val="0033CC"/>
                </a:solidFill>
                <a:latin typeface="Consolas" pitchFamily="49" charset="0"/>
                <a:cs typeface="Arial" pitchFamily="34" charset="0"/>
              </a:rPr>
              <a:t>Local n</a:t>
            </a:r>
            <a:endParaRPr lang="en-US">
              <a:solidFill>
                <a:srgbClr val="0033CC"/>
              </a:solidFill>
              <a:cs typeface="Arial" pitchFamily="34" charset="0"/>
            </a:endParaRPr>
          </a:p>
        </p:txBody>
      </p:sp>
      <p:sp>
        <p:nvSpPr>
          <p:cNvPr id="33800" name="TextBox 14"/>
          <p:cNvSpPr txBox="1">
            <a:spLocks noChangeArrowheads="1"/>
          </p:cNvSpPr>
          <p:nvPr/>
        </p:nvSpPr>
        <p:spPr bwMode="auto">
          <a:xfrm>
            <a:off x="5257800" y="4800600"/>
            <a:ext cx="183038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charset="-128"/>
              </a:defRPr>
            </a:lvl1pPr>
            <a:lvl2pPr marL="742950" indent="-285750" eaLnBrk="0" hangingPunct="0">
              <a:defRPr>
                <a:solidFill>
                  <a:schemeClr val="tx1"/>
                </a:solidFill>
                <a:latin typeface="Arial" pitchFamily="34" charset="0"/>
                <a:ea typeface="ＭＳ Ｐゴシック" charset="-128"/>
              </a:defRPr>
            </a:lvl2pPr>
            <a:lvl3pPr marL="1143000" indent="-228600" eaLnBrk="0" hangingPunct="0">
              <a:defRPr>
                <a:solidFill>
                  <a:schemeClr val="tx1"/>
                </a:solidFill>
                <a:latin typeface="Arial" pitchFamily="34" charset="0"/>
                <a:ea typeface="ＭＳ Ｐゴシック" charset="-128"/>
              </a:defRPr>
            </a:lvl3pPr>
            <a:lvl4pPr marL="1600200" indent="-228600" eaLnBrk="0" hangingPunct="0">
              <a:defRPr>
                <a:solidFill>
                  <a:schemeClr val="tx1"/>
                </a:solidFill>
                <a:latin typeface="Arial" pitchFamily="34" charset="0"/>
                <a:ea typeface="ＭＳ Ｐゴシック" charset="-128"/>
              </a:defRPr>
            </a:lvl4pPr>
            <a:lvl5pPr marL="2057400" indent="-228600" eaLnBrk="0" hangingPunct="0">
              <a:defRPr>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charset="-128"/>
              </a:defRPr>
            </a:lvl9pPr>
          </a:lstStyle>
          <a:p>
            <a:pPr eaLnBrk="1" hangingPunct="1"/>
            <a:r>
              <a:rPr lang="en-US">
                <a:solidFill>
                  <a:srgbClr val="00B050"/>
                </a:solidFill>
                <a:latin typeface="Consolas" pitchFamily="49" charset="0"/>
                <a:cs typeface="Arial" pitchFamily="34" charset="0"/>
              </a:rPr>
              <a:t>block scope n</a:t>
            </a:r>
            <a:endParaRPr lang="en-US">
              <a:solidFill>
                <a:srgbClr val="00B050"/>
              </a:solidFill>
              <a:cs typeface="Arial" pitchFamily="34" charset="0"/>
            </a:endParaRPr>
          </a:p>
        </p:txBody>
      </p:sp>
      <p:sp>
        <p:nvSpPr>
          <p:cNvPr id="13" name="Left Brace 12"/>
          <p:cNvSpPr/>
          <p:nvPr/>
        </p:nvSpPr>
        <p:spPr>
          <a:xfrm rot="10800000">
            <a:off x="4800600" y="4800600"/>
            <a:ext cx="381000" cy="533400"/>
          </a:xfrm>
          <a:prstGeom prst="leftBrace">
            <a:avLst>
              <a:gd name="adj1" fmla="val 8333"/>
              <a:gd name="adj2" fmla="val 6495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Tree>
    <p:extLst>
      <p:ext uri="{BB962C8B-B14F-4D97-AF65-F5344CB8AC3E}">
        <p14:creationId xmlns:p14="http://schemas.microsoft.com/office/powerpoint/2010/main" val="559775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3870</TotalTime>
  <Words>1629</Words>
  <Application>Microsoft Macintosh PowerPoint</Application>
  <PresentationFormat>On-screen Show (4:3)</PresentationFormat>
  <Paragraphs>310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Consolas</vt:lpstr>
      <vt:lpstr>Courier New</vt:lpstr>
      <vt:lpstr>Garamond</vt:lpstr>
      <vt:lpstr>ＭＳ Ｐゴシック</vt:lpstr>
      <vt:lpstr>Symbol</vt:lpstr>
      <vt:lpstr>Times New Roman</vt:lpstr>
      <vt:lpstr>Wingdings</vt:lpstr>
      <vt:lpstr>Arial</vt:lpstr>
      <vt:lpstr>Edge</vt:lpstr>
      <vt:lpstr>CSC110 Computer Programming I</vt:lpstr>
      <vt:lpstr>Problem Solving:  Reusable Methods</vt:lpstr>
      <vt:lpstr>Write a ‘Parameterized’ Method</vt:lpstr>
      <vt:lpstr>Variable Scope</vt:lpstr>
      <vt:lpstr>Examples of Scope</vt:lpstr>
      <vt:lpstr>Local Variables of Methods</vt:lpstr>
      <vt:lpstr>Re-using names for local variables</vt:lpstr>
      <vt:lpstr>Re-using names for block variables</vt:lpstr>
      <vt:lpstr>Overlapping Scope </vt:lpstr>
      <vt:lpstr>Global and Local Overlapping</vt:lpstr>
      <vt:lpstr>Overlapping Scope </vt:lpstr>
      <vt:lpstr>Global and Local Overlapping</vt:lpstr>
      <vt:lpstr>Arguments are Passed by Value</vt:lpstr>
      <vt:lpstr>Example:  PassByValue.java</vt:lpstr>
      <vt:lpstr>Passing String Object References to a Method</vt:lpstr>
      <vt:lpstr>Passing a Reference as an Argument</vt:lpstr>
      <vt:lpstr>Strings are Immutable Objects</vt:lpstr>
      <vt:lpstr>Example: PassString.java</vt:lpstr>
      <vt:lpstr>Exercise 1</vt:lpstr>
      <vt:lpstr>Exercise 2</vt:lpstr>
      <vt:lpstr>Exercise 3</vt:lpstr>
      <vt:lpstr>Exercise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298</cp:revision>
  <dcterms:created xsi:type="dcterms:W3CDTF">2003-05-04T19:31:52Z</dcterms:created>
  <dcterms:modified xsi:type="dcterms:W3CDTF">2016-04-29T13:36:29Z</dcterms:modified>
</cp:coreProperties>
</file>