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256" r:id="rId2"/>
    <p:sldId id="400" r:id="rId3"/>
    <p:sldId id="468" r:id="rId4"/>
    <p:sldId id="469" r:id="rId5"/>
    <p:sldId id="470" r:id="rId6"/>
    <p:sldId id="484" r:id="rId7"/>
    <p:sldId id="498" r:id="rId8"/>
    <p:sldId id="415" r:id="rId9"/>
    <p:sldId id="416" r:id="rId10"/>
    <p:sldId id="485" r:id="rId11"/>
    <p:sldId id="419" r:id="rId12"/>
    <p:sldId id="420" r:id="rId13"/>
    <p:sldId id="421" r:id="rId14"/>
    <p:sldId id="422" r:id="rId15"/>
    <p:sldId id="425" r:id="rId16"/>
    <p:sldId id="426" r:id="rId17"/>
    <p:sldId id="427" r:id="rId18"/>
    <p:sldId id="428" r:id="rId19"/>
    <p:sldId id="438" r:id="rId20"/>
    <p:sldId id="486" r:id="rId21"/>
    <p:sldId id="487" r:id="rId22"/>
    <p:sldId id="499" r:id="rId23"/>
    <p:sldId id="50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76" autoAdjust="0"/>
  </p:normalViewPr>
  <p:slideViewPr>
    <p:cSldViewPr>
      <p:cViewPr>
        <p:scale>
          <a:sx n="91" d="100"/>
          <a:sy n="91" d="100"/>
        </p:scale>
        <p:origin x="2240" y="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01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BB7E029-5B11-4241-BB27-69224A03EB42}" type="datetimeFigureOut">
              <a:rPr lang="en-US"/>
              <a:pPr/>
              <a:t>5/4/16</a:t>
            </a:fld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B8B0284-7912-405C-AEEC-95F08E4B33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01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4083D5-ACCD-47EF-9517-274670DA58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53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83D5-ACCD-47EF-9517-274670DA58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2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83D5-ACCD-47EF-9517-274670DA580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6112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12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3" r:id="rId2"/>
    <p:sldLayoutId id="2147483722" r:id="rId3"/>
    <p:sldLayoutId id="2147483721" r:id="rId4"/>
    <p:sldLayoutId id="2147483720" r:id="rId5"/>
    <p:sldLayoutId id="2147483719" r:id="rId6"/>
    <p:sldLayoutId id="2147483718" r:id="rId7"/>
    <p:sldLayoutId id="2147483717" r:id="rId8"/>
    <p:sldLayoutId id="2147483716" r:id="rId9"/>
    <p:sldLayoutId id="2147483715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CSC110 Computer Programming II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82913" y="4164013"/>
            <a:ext cx="3778250" cy="1146175"/>
          </a:xfrm>
        </p:spPr>
        <p:txBody>
          <a:bodyPr/>
          <a:lstStyle/>
          <a:p>
            <a:pPr algn="ctr" eaLnBrk="1" hangingPunct="1"/>
            <a:endParaRPr lang="en-US" dirty="0" smtClean="0"/>
          </a:p>
          <a:p>
            <a:pPr algn="ctr" eaLnBrk="1" hangingPunct="1"/>
            <a:r>
              <a:rPr lang="en-US" dirty="0" smtClean="0"/>
              <a:t>Lecture </a:t>
            </a:r>
            <a:r>
              <a:rPr lang="en-US" dirty="0" smtClean="0"/>
              <a:t>26</a:t>
            </a:r>
            <a:endParaRPr lang="en-US" dirty="0" smtClean="0"/>
          </a:p>
          <a:p>
            <a:pPr algn="ctr" eaLnBrk="1" hangingPunct="1"/>
            <a:r>
              <a:rPr lang="en-US" dirty="0" smtClean="0"/>
              <a:t>		</a:t>
            </a:r>
          </a:p>
          <a:p>
            <a:pPr algn="ctr" eaLnBrk="1" hangingPunct="1">
              <a:lnSpc>
                <a:spcPct val="90000"/>
              </a:lnSpc>
            </a:pPr>
            <a:endParaRPr lang="en-US" dirty="0" smtClean="0"/>
          </a:p>
          <a:p>
            <a:pPr algn="ctr" eaLnBrk="1" hangingPunct="1">
              <a:spcAft>
                <a:spcPts val="600"/>
              </a:spcAft>
              <a:buFont typeface="Symbol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the Code for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general form of a class definition is as follows: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AccessSpecifier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class Name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Members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lang="en-US" sz="4000" dirty="0"/>
              <a:t>Writing the Code for the Class Fields</a:t>
            </a:r>
          </a:p>
        </p:txBody>
      </p:sp>
      <p:sp>
        <p:nvSpPr>
          <p:cNvPr id="2222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public class Rectangle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private double length;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private double width;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Specifiers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An access specifier is a Java keyword that indicates how a field or method can be accessed.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Courier New" pitchFamily="49" charset="0"/>
              </a:rPr>
              <a:t>public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the </a:t>
            </a:r>
            <a:r>
              <a:rPr lang="en-US" sz="2400">
                <a:latin typeface="Courier New" pitchFamily="49" charset="0"/>
              </a:rPr>
              <a:t>public</a:t>
            </a:r>
            <a:r>
              <a:rPr lang="en-US" sz="2400"/>
              <a:t> access specifier is applied to a class member, the member can be accessed by code inside the class or outside.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Courier New" pitchFamily="49" charset="0"/>
              </a:rPr>
              <a:t>private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the </a:t>
            </a:r>
            <a:r>
              <a:rPr lang="en-US" sz="2400">
                <a:latin typeface="Courier New" pitchFamily="49" charset="0"/>
              </a:rPr>
              <a:t>private</a:t>
            </a:r>
            <a:r>
              <a:rPr lang="en-US" sz="2400"/>
              <a:t> access specifier is applied to a class member, the member cannot be accessed by code outside the class.  The member can be accessed only by methods that are members of the same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lang="en-US" sz="4000" dirty="0"/>
              <a:t>Header for the </a:t>
            </a:r>
            <a:r>
              <a:rPr lang="en-US" sz="4000" dirty="0" err="1">
                <a:latin typeface="Courier New" pitchFamily="49" charset="0"/>
              </a:rPr>
              <a:t>setLength</a:t>
            </a:r>
            <a:r>
              <a:rPr lang="en-US" sz="4000" dirty="0"/>
              <a:t> Method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038600"/>
            <a:ext cx="85344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public void </a:t>
            </a:r>
            <a:r>
              <a:rPr lang="en-US" dirty="0" err="1">
                <a:latin typeface="Courier New" pitchFamily="49" charset="0"/>
              </a:rPr>
              <a:t>setLength</a:t>
            </a:r>
            <a:r>
              <a:rPr lang="en-US" dirty="0">
                <a:latin typeface="Courier New" pitchFamily="49" charset="0"/>
              </a:rPr>
              <a:t> (double </a:t>
            </a: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)</a:t>
            </a: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152400" y="2362200"/>
            <a:ext cx="190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Access specifier</a:t>
            </a:r>
          </a:p>
        </p:txBody>
      </p:sp>
      <p:sp>
        <p:nvSpPr>
          <p:cNvPr id="225285" name="Line 5"/>
          <p:cNvSpPr>
            <a:spLocks noChangeShapeType="1"/>
          </p:cNvSpPr>
          <p:nvPr/>
        </p:nvSpPr>
        <p:spPr bwMode="auto">
          <a:xfrm>
            <a:off x="1066800" y="3352800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1828800" y="1676400"/>
            <a:ext cx="144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Return Type</a:t>
            </a:r>
          </a:p>
        </p:txBody>
      </p:sp>
      <p:sp>
        <p:nvSpPr>
          <p:cNvPr id="225288" name="Line 8"/>
          <p:cNvSpPr>
            <a:spLocks noChangeShapeType="1"/>
          </p:cNvSpPr>
          <p:nvPr/>
        </p:nvSpPr>
        <p:spPr bwMode="auto">
          <a:xfrm>
            <a:off x="2514600" y="2667000"/>
            <a:ext cx="0" cy="1219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5289" name="Text Box 9"/>
          <p:cNvSpPr txBox="1">
            <a:spLocks noChangeArrowheads="1"/>
          </p:cNvSpPr>
          <p:nvPr/>
        </p:nvSpPr>
        <p:spPr bwMode="auto">
          <a:xfrm>
            <a:off x="914400" y="51054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Parameter variable declaration</a:t>
            </a: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3733800" y="2286000"/>
            <a:ext cx="121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>
                <a:solidFill>
                  <a:srgbClr val="FF3300"/>
                </a:solidFill>
              </a:rPr>
              <a:t>Method Name</a:t>
            </a:r>
          </a:p>
        </p:txBody>
      </p:sp>
      <p:sp>
        <p:nvSpPr>
          <p:cNvPr id="225291" name="Line 11"/>
          <p:cNvSpPr>
            <a:spLocks noChangeShapeType="1"/>
          </p:cNvSpPr>
          <p:nvPr/>
        </p:nvSpPr>
        <p:spPr bwMode="auto">
          <a:xfrm>
            <a:off x="4267200" y="3276600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5292" name="Line 12"/>
          <p:cNvSpPr>
            <a:spLocks noChangeShapeType="1"/>
          </p:cNvSpPr>
          <p:nvPr/>
        </p:nvSpPr>
        <p:spPr bwMode="auto">
          <a:xfrm flipV="1">
            <a:off x="7239000" y="4724400"/>
            <a:ext cx="0" cy="685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5293" name="Line 13"/>
          <p:cNvSpPr>
            <a:spLocks noChangeShapeType="1"/>
          </p:cNvSpPr>
          <p:nvPr/>
        </p:nvSpPr>
        <p:spPr bwMode="auto">
          <a:xfrm>
            <a:off x="6096000" y="4648200"/>
            <a:ext cx="2362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5294" name="Line 14"/>
          <p:cNvSpPr>
            <a:spLocks noChangeShapeType="1"/>
          </p:cNvSpPr>
          <p:nvPr/>
        </p:nvSpPr>
        <p:spPr bwMode="auto">
          <a:xfrm>
            <a:off x="5029200" y="5410200"/>
            <a:ext cx="2209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5295" name="Text Box 15"/>
          <p:cNvSpPr txBox="1">
            <a:spLocks noChangeArrowheads="1"/>
          </p:cNvSpPr>
          <p:nvPr/>
        </p:nvSpPr>
        <p:spPr bwMode="auto">
          <a:xfrm>
            <a:off x="5410200" y="1676400"/>
            <a:ext cx="3200400" cy="147732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0" dirty="0">
                <a:solidFill>
                  <a:srgbClr val="FF3300"/>
                </a:solidFill>
              </a:rPr>
              <a:t>Notice the word </a:t>
            </a:r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static</a:t>
            </a:r>
            <a:r>
              <a:rPr lang="en-US" b="1" i="0" dirty="0">
                <a:solidFill>
                  <a:schemeClr val="accent6"/>
                </a:solidFill>
              </a:rPr>
              <a:t> </a:t>
            </a:r>
            <a:r>
              <a:rPr lang="en-US" i="0" dirty="0">
                <a:solidFill>
                  <a:schemeClr val="accent6"/>
                </a:solidFill>
              </a:rPr>
              <a:t>does not appear in the method header</a:t>
            </a:r>
            <a:r>
              <a:rPr lang="en-US" i="0" dirty="0">
                <a:solidFill>
                  <a:srgbClr val="FF3300"/>
                </a:solidFill>
              </a:rPr>
              <a:t> designed to work on an instance of a class (</a:t>
            </a:r>
            <a:r>
              <a:rPr lang="en-US" dirty="0">
                <a:solidFill>
                  <a:srgbClr val="FF3300"/>
                </a:solidFill>
              </a:rPr>
              <a:t>instance method</a:t>
            </a:r>
            <a:r>
              <a:rPr lang="en-US" i="0" dirty="0">
                <a:solidFill>
                  <a:srgbClr val="FF3300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Demonstrating the </a:t>
            </a:r>
            <a:r>
              <a:rPr lang="en-US" dirty="0" err="1">
                <a:latin typeface="Courier New" pitchFamily="49" charset="0"/>
              </a:rPr>
              <a:t>setLength</a:t>
            </a:r>
            <a:r>
              <a:rPr lang="en-US" dirty="0"/>
              <a:t> Method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94688" cy="3540125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	 /**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  The </a:t>
            </a:r>
            <a:r>
              <a:rPr lang="en-US" sz="2000" dirty="0" err="1">
                <a:latin typeface="Courier New" pitchFamily="49" charset="0"/>
              </a:rPr>
              <a:t>setLength</a:t>
            </a:r>
            <a:r>
              <a:rPr lang="en-US" sz="2000" dirty="0">
                <a:latin typeface="Courier New" pitchFamily="49" charset="0"/>
              </a:rPr>
              <a:t> method stores a value in the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  length field.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  @</a:t>
            </a:r>
            <a:r>
              <a:rPr lang="en-US" sz="2000" dirty="0" err="1">
                <a:latin typeface="Courier New" pitchFamily="49" charset="0"/>
              </a:rPr>
              <a:t>param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len</a:t>
            </a:r>
            <a:r>
              <a:rPr lang="en-US" sz="2000" dirty="0">
                <a:latin typeface="Courier New" pitchFamily="49" charset="0"/>
              </a:rPr>
              <a:t> The value to store in length.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*/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public void </a:t>
            </a:r>
            <a:r>
              <a:rPr lang="en-US" sz="2000" dirty="0" err="1">
                <a:latin typeface="Courier New" pitchFamily="49" charset="0"/>
              </a:rPr>
              <a:t>setLength</a:t>
            </a:r>
            <a:r>
              <a:rPr lang="en-US" sz="2000" dirty="0">
                <a:latin typeface="Courier New" pitchFamily="49" charset="0"/>
              </a:rPr>
              <a:t>(double </a:t>
            </a:r>
            <a:r>
              <a:rPr lang="en-US" sz="2000" dirty="0" err="1">
                <a:latin typeface="Courier New" pitchFamily="49" charset="0"/>
              </a:rPr>
              <a:t>len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{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  length = </a:t>
            </a:r>
            <a:r>
              <a:rPr lang="en-US" sz="2000" dirty="0" err="1">
                <a:latin typeface="Courier New" pitchFamily="49" charset="0"/>
              </a:rPr>
              <a:t>len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</a:t>
            </a:r>
            <a:r>
              <a:rPr lang="en-US" dirty="0" err="1">
                <a:latin typeface="Courier New" pitchFamily="49" charset="0"/>
              </a:rPr>
              <a:t>getLength</a:t>
            </a:r>
            <a:r>
              <a:rPr lang="en-US" dirty="0"/>
              <a:t> Method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	 /**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The </a:t>
            </a:r>
            <a:r>
              <a:rPr lang="en-US" sz="2000" dirty="0" err="1">
                <a:latin typeface="Courier New" pitchFamily="49" charset="0"/>
              </a:rPr>
              <a:t>getLength</a:t>
            </a:r>
            <a:r>
              <a:rPr lang="en-US" sz="2000" dirty="0">
                <a:latin typeface="Courier New" pitchFamily="49" charset="0"/>
              </a:rPr>
              <a:t> method returns a Rectangle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object's length.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@return The value in the length field.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public double </a:t>
            </a:r>
            <a:r>
              <a:rPr lang="en-US" sz="2000" dirty="0" err="1">
                <a:latin typeface="Courier New" pitchFamily="49" charset="0"/>
              </a:rPr>
              <a:t>getLength</a:t>
            </a:r>
            <a:r>
              <a:rPr lang="en-US" sz="2000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return length;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Similarly, the </a:t>
            </a:r>
            <a:r>
              <a:rPr lang="en-US" sz="2800" dirty="0" err="1">
                <a:latin typeface="Courier New" pitchFamily="49" charset="0"/>
              </a:rPr>
              <a:t>setWidth</a:t>
            </a:r>
            <a:r>
              <a:rPr lang="en-US" sz="2800" dirty="0"/>
              <a:t> and </a:t>
            </a:r>
            <a:r>
              <a:rPr lang="en-US" sz="2800" dirty="0" err="1">
                <a:latin typeface="Courier New" pitchFamily="49" charset="0"/>
              </a:rPr>
              <a:t>getWidth</a:t>
            </a:r>
            <a:r>
              <a:rPr lang="en-US" sz="2800" dirty="0"/>
              <a:t> methods can be created.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and Demonstrating the </a:t>
            </a:r>
            <a:r>
              <a:rPr lang="en-US">
                <a:latin typeface="Courier New" pitchFamily="49" charset="0"/>
              </a:rPr>
              <a:t>getArea</a:t>
            </a:r>
            <a:r>
              <a:rPr lang="en-US"/>
              <a:t> Method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	 </a:t>
            </a:r>
            <a:r>
              <a:rPr lang="en-US" sz="2000" dirty="0">
                <a:latin typeface="Courier New" pitchFamily="49" charset="0"/>
              </a:rPr>
              <a:t>/**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  The </a:t>
            </a:r>
            <a:r>
              <a:rPr lang="en-US" sz="2000" dirty="0" err="1">
                <a:latin typeface="Courier New" pitchFamily="49" charset="0"/>
              </a:rPr>
              <a:t>getArea</a:t>
            </a:r>
            <a:r>
              <a:rPr lang="en-US" sz="2000" dirty="0">
                <a:latin typeface="Courier New" pitchFamily="49" charset="0"/>
              </a:rPr>
              <a:t> method returns a Rectangle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  object's area.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  @return The product of length times width.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*/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public double </a:t>
            </a:r>
            <a:r>
              <a:rPr lang="en-US" sz="2000" dirty="0" err="1">
                <a:latin typeface="Courier New" pitchFamily="49" charset="0"/>
              </a:rPr>
              <a:t>getArea</a:t>
            </a:r>
            <a:r>
              <a:rPr lang="en-US" sz="2000" dirty="0">
                <a:latin typeface="Courier New" pitchFamily="49" charset="0"/>
              </a:rPr>
              <a:t>()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{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  return length * width;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Accessor and Mutator Methods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Because of the concept of data hiding, fields in a class are private.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methods that retrieve the data of fields are called </a:t>
            </a:r>
            <a:r>
              <a:rPr lang="en-US" sz="2800" i="1" dirty="0" err="1"/>
              <a:t>accessors</a:t>
            </a:r>
            <a:r>
              <a:rPr lang="en-US" sz="28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Each field that the programmer wishes to be viewed by other classes needs an </a:t>
            </a:r>
            <a:r>
              <a:rPr lang="en-US" sz="2400" dirty="0" err="1" smtClean="0"/>
              <a:t>accessor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methods that modify the data of fields are called </a:t>
            </a:r>
            <a:r>
              <a:rPr lang="en-US" sz="2800" i="1" dirty="0" err="1"/>
              <a:t>mutators</a:t>
            </a:r>
            <a:r>
              <a:rPr lang="en-US" sz="28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Each </a:t>
            </a:r>
            <a:r>
              <a:rPr lang="en-US" sz="2400" dirty="0"/>
              <a:t>field that the programmer wishes to be modified by other classes needs a </a:t>
            </a:r>
            <a:r>
              <a:rPr lang="en-US" sz="2400" dirty="0" err="1"/>
              <a:t>mutator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Accessors and Mutators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tabLst>
                <a:tab pos="2233613" algn="l"/>
              </a:tabLst>
            </a:pPr>
            <a:r>
              <a:rPr lang="en-US" sz="2800" dirty="0"/>
              <a:t>For the </a:t>
            </a:r>
            <a:r>
              <a:rPr lang="en-US" sz="2800" dirty="0">
                <a:latin typeface="Courier New" pitchFamily="49" charset="0"/>
              </a:rPr>
              <a:t>Rectangle</a:t>
            </a:r>
            <a:r>
              <a:rPr lang="en-US" sz="2800" dirty="0"/>
              <a:t> example, the </a:t>
            </a:r>
            <a:r>
              <a:rPr lang="en-US" sz="2800" dirty="0" err="1"/>
              <a:t>accessors</a:t>
            </a:r>
            <a:r>
              <a:rPr lang="en-US" sz="2800" dirty="0"/>
              <a:t> </a:t>
            </a:r>
            <a:r>
              <a:rPr lang="en-US" sz="2800" dirty="0" smtClean="0"/>
              <a:t>are</a:t>
            </a:r>
            <a:r>
              <a:rPr lang="en-US" sz="2800" dirty="0"/>
              <a:t>:</a:t>
            </a:r>
          </a:p>
          <a:p>
            <a:pPr lvl="1">
              <a:tabLst>
                <a:tab pos="2233613" algn="l"/>
              </a:tabLst>
            </a:pPr>
            <a:r>
              <a:rPr lang="en-US" sz="2000" b="1" dirty="0" err="1" smtClean="0">
                <a:latin typeface="Courier New" pitchFamily="49" charset="0"/>
              </a:rPr>
              <a:t>getLength</a:t>
            </a:r>
            <a:r>
              <a:rPr lang="en-US" sz="2000" dirty="0"/>
              <a:t>	: Returns the value of the </a:t>
            </a:r>
            <a:r>
              <a:rPr lang="en-US" sz="2000" dirty="0">
                <a:latin typeface="Courier New" pitchFamily="49" charset="0"/>
              </a:rPr>
              <a:t>length</a:t>
            </a:r>
            <a:r>
              <a:rPr lang="en-US" sz="2000" dirty="0"/>
              <a:t> field.</a:t>
            </a:r>
          </a:p>
          <a:p>
            <a:pPr lvl="2">
              <a:buFontTx/>
              <a:buNone/>
              <a:tabLst>
                <a:tab pos="2233613" algn="l"/>
              </a:tabLst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public double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getLength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()</a:t>
            </a:r>
            <a:r>
              <a:rPr lang="en-US" sz="1800" dirty="0">
                <a:solidFill>
                  <a:schemeClr val="accent2"/>
                </a:solidFill>
              </a:rPr>
              <a:t> …</a:t>
            </a:r>
          </a:p>
          <a:p>
            <a:pPr lvl="1">
              <a:tabLst>
                <a:tab pos="2233613" algn="l"/>
              </a:tabLst>
            </a:pPr>
            <a:r>
              <a:rPr lang="en-US" sz="2000" b="1" dirty="0" err="1">
                <a:latin typeface="Courier New" pitchFamily="49" charset="0"/>
              </a:rPr>
              <a:t>getWidth</a:t>
            </a:r>
            <a:r>
              <a:rPr lang="en-US" sz="2000" dirty="0"/>
              <a:t>	: Returns the value of the </a:t>
            </a:r>
            <a:r>
              <a:rPr lang="en-US" sz="2000" dirty="0">
                <a:latin typeface="Courier New" pitchFamily="49" charset="0"/>
              </a:rPr>
              <a:t>width</a:t>
            </a:r>
            <a:r>
              <a:rPr lang="en-US" sz="2000" dirty="0"/>
              <a:t> field.</a:t>
            </a:r>
          </a:p>
          <a:p>
            <a:pPr lvl="2">
              <a:buFontTx/>
              <a:buNone/>
              <a:tabLst>
                <a:tab pos="2233613" algn="l"/>
              </a:tabLst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public double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getWidth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()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 smtClean="0">
                <a:solidFill>
                  <a:schemeClr val="accent2"/>
                </a:solidFill>
              </a:rPr>
              <a:t>…</a:t>
            </a:r>
          </a:p>
          <a:p>
            <a:pPr lvl="2">
              <a:buFontTx/>
              <a:buNone/>
              <a:tabLst>
                <a:tab pos="2233613" algn="l"/>
              </a:tabLst>
            </a:pPr>
            <a:r>
              <a:rPr lang="en-US" sz="2800" dirty="0" smtClean="0"/>
              <a:t>and </a:t>
            </a:r>
            <a:r>
              <a:rPr lang="en-US" sz="2800" dirty="0" err="1" smtClean="0"/>
              <a:t>mutators</a:t>
            </a:r>
            <a:r>
              <a:rPr lang="en-US" sz="2800" dirty="0" smtClean="0"/>
              <a:t> are: </a:t>
            </a:r>
          </a:p>
          <a:p>
            <a:pPr lvl="1">
              <a:tabLst>
                <a:tab pos="2233613" algn="l"/>
              </a:tabLst>
            </a:pPr>
            <a:r>
              <a:rPr lang="en-US" sz="2000" b="1" dirty="0" err="1" smtClean="0">
                <a:latin typeface="Courier New" pitchFamily="49" charset="0"/>
              </a:rPr>
              <a:t>setLength</a:t>
            </a:r>
            <a:r>
              <a:rPr lang="en-US" sz="2000" dirty="0" smtClean="0"/>
              <a:t>	: Sets the value of the </a:t>
            </a:r>
            <a:r>
              <a:rPr lang="en-US" sz="2000" dirty="0" smtClean="0">
                <a:latin typeface="Courier New" pitchFamily="49" charset="0"/>
              </a:rPr>
              <a:t>length</a:t>
            </a:r>
            <a:r>
              <a:rPr lang="en-US" sz="2000" dirty="0" smtClean="0"/>
              <a:t> field.</a:t>
            </a:r>
          </a:p>
          <a:p>
            <a:pPr lvl="2">
              <a:buFontTx/>
              <a:buNone/>
              <a:tabLst>
                <a:tab pos="2233613" algn="l"/>
              </a:tabLst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public void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setLength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(double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len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  <a:r>
              <a:rPr lang="en-US" sz="1800" dirty="0" smtClean="0">
                <a:solidFill>
                  <a:schemeClr val="accent2"/>
                </a:solidFill>
              </a:rPr>
              <a:t> …</a:t>
            </a:r>
          </a:p>
          <a:p>
            <a:pPr lvl="1">
              <a:tabLst>
                <a:tab pos="2233613" algn="l"/>
              </a:tabLst>
            </a:pPr>
            <a:r>
              <a:rPr lang="en-US" sz="2000" b="1" dirty="0" err="1" smtClean="0">
                <a:latin typeface="Courier New" pitchFamily="49" charset="0"/>
              </a:rPr>
              <a:t>setWidth</a:t>
            </a:r>
            <a:r>
              <a:rPr lang="en-US" sz="2000" dirty="0" smtClean="0"/>
              <a:t>	: Sets the value of the </a:t>
            </a:r>
            <a:r>
              <a:rPr lang="en-US" sz="2000" dirty="0" smtClean="0">
                <a:latin typeface="Courier New" pitchFamily="49" charset="0"/>
              </a:rPr>
              <a:t>width</a:t>
            </a:r>
            <a:r>
              <a:rPr lang="en-US" sz="2000" dirty="0" smtClean="0"/>
              <a:t> field.</a:t>
            </a:r>
          </a:p>
          <a:p>
            <a:pPr lvl="2">
              <a:buFontTx/>
              <a:buNone/>
              <a:tabLst>
                <a:tab pos="2233613" algn="l"/>
              </a:tabLst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public void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setLength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(double w)</a:t>
            </a:r>
            <a:r>
              <a:rPr lang="en-US" sz="1800" dirty="0" smtClean="0">
                <a:solidFill>
                  <a:schemeClr val="accent2"/>
                </a:solidFill>
              </a:rPr>
              <a:t> …</a:t>
            </a:r>
          </a:p>
          <a:p>
            <a:pPr lvl="2">
              <a:buFontTx/>
              <a:buNone/>
              <a:tabLst>
                <a:tab pos="2233613" algn="l"/>
              </a:tabLst>
            </a:pPr>
            <a:endParaRPr lang="en-US" sz="1800" dirty="0">
              <a:solidFill>
                <a:schemeClr val="accent2"/>
              </a:solidFill>
            </a:endParaRPr>
          </a:p>
          <a:p>
            <a:pPr>
              <a:tabLst>
                <a:tab pos="2233613" algn="l"/>
              </a:tabLst>
            </a:pPr>
            <a:r>
              <a:rPr lang="en-US" sz="2800" dirty="0"/>
              <a:t>Other names for these methods are </a:t>
            </a:r>
            <a:r>
              <a:rPr lang="en-US" sz="2800" i="1" dirty="0"/>
              <a:t>getters</a:t>
            </a:r>
            <a:r>
              <a:rPr lang="en-US" sz="2800" dirty="0"/>
              <a:t> and </a:t>
            </a:r>
            <a:r>
              <a:rPr lang="en-US" sz="2800" i="1" dirty="0"/>
              <a:t>setters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Layout Conventions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layout of a source code file can vary by </a:t>
            </a:r>
            <a:r>
              <a:rPr lang="en-US" dirty="0" smtClean="0"/>
              <a:t>programmers.</a:t>
            </a:r>
            <a:endParaRPr lang="en-US" dirty="0"/>
          </a:p>
          <a:p>
            <a:r>
              <a:rPr lang="en-US" dirty="0"/>
              <a:t>A common layout is:</a:t>
            </a:r>
          </a:p>
          <a:p>
            <a:pPr lvl="1"/>
            <a:r>
              <a:rPr lang="en-US" dirty="0"/>
              <a:t>Fields listed first</a:t>
            </a:r>
          </a:p>
          <a:p>
            <a:pPr lvl="1"/>
            <a:r>
              <a:rPr lang="en-US" dirty="0"/>
              <a:t>Methods listed second</a:t>
            </a:r>
          </a:p>
          <a:p>
            <a:pPr lvl="2"/>
            <a:r>
              <a:rPr lang="en-US" dirty="0" err="1"/>
              <a:t>Accessors</a:t>
            </a:r>
            <a:r>
              <a:rPr lang="en-US" dirty="0"/>
              <a:t> and </a:t>
            </a:r>
            <a:r>
              <a:rPr lang="en-US" dirty="0" err="1"/>
              <a:t>mutators</a:t>
            </a:r>
            <a:r>
              <a:rPr lang="en-US" dirty="0"/>
              <a:t> are typically grouped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an Object?</a:t>
            </a:r>
            <a:endParaRPr lang="en-US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An objects can represent almost anything.</a:t>
            </a:r>
          </a:p>
          <a:p>
            <a:r>
              <a:rPr lang="en-US" sz="2800" dirty="0" smtClean="0"/>
              <a:t>Characteristics</a:t>
            </a:r>
            <a:r>
              <a:rPr lang="en-US" sz="28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/>
              <a:t>of</a:t>
            </a:r>
            <a:r>
              <a:rPr lang="en-US" sz="2800" b="1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an o</a:t>
            </a:r>
            <a:r>
              <a:rPr lang="en-US" sz="2800" dirty="0" smtClean="0"/>
              <a:t>bject: </a:t>
            </a:r>
          </a:p>
          <a:p>
            <a:pPr lvl="1"/>
            <a:r>
              <a:rPr lang="en-US" b="1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identity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(it acts as a single whole).</a:t>
            </a:r>
          </a:p>
          <a:p>
            <a:pPr lvl="1"/>
            <a:r>
              <a:rPr lang="en-US" b="1" dirty="0" smtClean="0">
                <a:solidFill>
                  <a:schemeClr val="accent6"/>
                </a:solidFill>
                <a:ea typeface="+mn-ea"/>
                <a:cs typeface="+mn-cs"/>
              </a:rPr>
              <a:t>properties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(it has various properties, which might change).</a:t>
            </a:r>
          </a:p>
          <a:p>
            <a:pPr lvl="1"/>
            <a:r>
              <a:rPr lang="en-US" b="1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behavior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(it can do things and can have things done to it).</a:t>
            </a:r>
            <a:r>
              <a:rPr lang="en-US" dirty="0" smtClean="0"/>
              <a:t> </a:t>
            </a:r>
          </a:p>
          <a:p>
            <a:r>
              <a:rPr lang="en-US" dirty="0" smtClean="0"/>
              <a:t>Object-oriented programming is centered on creating objects rather than procedures.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lang="en-US" dirty="0"/>
              <a:t>Creating a </a:t>
            </a:r>
            <a:r>
              <a:rPr lang="en-US" dirty="0">
                <a:latin typeface="Courier New" pitchFamily="49" charset="0"/>
              </a:rPr>
              <a:t>Rectangle</a:t>
            </a:r>
            <a:r>
              <a:rPr lang="en-US" dirty="0"/>
              <a:t> object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058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Rectangle box = new Rectangle ();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3276600" y="3352800"/>
            <a:ext cx="11430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address</a:t>
            </a: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6934200" y="3124200"/>
            <a:ext cx="685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0.0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6934200" y="3733800"/>
            <a:ext cx="685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0.0</a:t>
            </a:r>
          </a:p>
        </p:txBody>
      </p:sp>
      <p:sp>
        <p:nvSpPr>
          <p:cNvPr id="226314" name="Text Box 10"/>
          <p:cNvSpPr txBox="1">
            <a:spLocks noChangeArrowheads="1"/>
          </p:cNvSpPr>
          <p:nvPr/>
        </p:nvSpPr>
        <p:spPr bwMode="auto">
          <a:xfrm>
            <a:off x="5715000" y="3124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length:</a:t>
            </a: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5715000" y="3733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width:</a:t>
            </a:r>
          </a:p>
        </p:txBody>
      </p:sp>
      <p:sp>
        <p:nvSpPr>
          <p:cNvPr id="226318" name="Rectangle 14"/>
          <p:cNvSpPr>
            <a:spLocks noChangeArrowheads="1"/>
          </p:cNvSpPr>
          <p:nvPr/>
        </p:nvSpPr>
        <p:spPr bwMode="auto">
          <a:xfrm>
            <a:off x="5562600" y="2971800"/>
            <a:ext cx="2209800" cy="1371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19" name="Line 15"/>
          <p:cNvSpPr>
            <a:spLocks noChangeShapeType="1"/>
          </p:cNvSpPr>
          <p:nvPr/>
        </p:nvSpPr>
        <p:spPr bwMode="auto">
          <a:xfrm>
            <a:off x="4419600" y="3657600"/>
            <a:ext cx="1143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6320" name="Text Box 16"/>
          <p:cNvSpPr txBox="1">
            <a:spLocks noChangeArrowheads="1"/>
          </p:cNvSpPr>
          <p:nvPr/>
        </p:nvSpPr>
        <p:spPr bwMode="auto">
          <a:xfrm>
            <a:off x="838200" y="2667000"/>
            <a:ext cx="2133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The </a:t>
            </a:r>
            <a:r>
              <a:rPr lang="en-US" i="0">
                <a:latin typeface="Courier New" pitchFamily="49" charset="0"/>
              </a:rPr>
              <a:t>box </a:t>
            </a:r>
            <a:r>
              <a:rPr lang="en-US" i="0"/>
              <a:t>variable holds the address of the Rectangle object.</a:t>
            </a:r>
          </a:p>
        </p:txBody>
      </p:sp>
      <p:sp>
        <p:nvSpPr>
          <p:cNvPr id="226321" name="Text Box 17"/>
          <p:cNvSpPr txBox="1">
            <a:spLocks noChangeArrowheads="1"/>
          </p:cNvSpPr>
          <p:nvPr/>
        </p:nvSpPr>
        <p:spPr bwMode="auto">
          <a:xfrm>
            <a:off x="5029200" y="2514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A </a:t>
            </a:r>
            <a:r>
              <a:rPr lang="en-US" i="0">
                <a:latin typeface="Courier New" pitchFamily="49" charset="0"/>
              </a:rPr>
              <a:t>Rectangle</a:t>
            </a:r>
            <a:r>
              <a:rPr lang="en-US" i="0"/>
              <a:t>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1143000"/>
          </a:xfrm>
        </p:spPr>
        <p:txBody>
          <a:bodyPr/>
          <a:lstStyle/>
          <a:p>
            <a:r>
              <a:rPr lang="en-US" dirty="0"/>
              <a:t>Calling the </a:t>
            </a:r>
            <a:r>
              <a:rPr lang="en-US" dirty="0" err="1">
                <a:latin typeface="Courier New" pitchFamily="49" charset="0"/>
              </a:rPr>
              <a:t>setLength</a:t>
            </a:r>
            <a:r>
              <a:rPr lang="en-US" dirty="0"/>
              <a:t> Method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752600"/>
            <a:ext cx="5611812" cy="6635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err="1">
                <a:latin typeface="Courier New" pitchFamily="49" charset="0"/>
              </a:rPr>
              <a:t>box.setLength</a:t>
            </a:r>
            <a:r>
              <a:rPr lang="en-US" dirty="0">
                <a:latin typeface="Courier New" pitchFamily="49" charset="0"/>
              </a:rPr>
              <a:t>(10.0);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3276600" y="3352800"/>
            <a:ext cx="11430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address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6858000" y="3124200"/>
            <a:ext cx="7620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10.0</a:t>
            </a:r>
          </a:p>
        </p:txBody>
      </p:sp>
      <p:sp>
        <p:nvSpPr>
          <p:cNvPr id="228358" name="Text Box 6"/>
          <p:cNvSpPr txBox="1">
            <a:spLocks noChangeArrowheads="1"/>
          </p:cNvSpPr>
          <p:nvPr/>
        </p:nvSpPr>
        <p:spPr bwMode="auto">
          <a:xfrm>
            <a:off x="6858000" y="3733800"/>
            <a:ext cx="7620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0.0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5715000" y="3124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length:</a:t>
            </a: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5715000" y="3733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width: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5562600" y="2971800"/>
            <a:ext cx="2209800" cy="1371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362" name="Line 10"/>
          <p:cNvSpPr>
            <a:spLocks noChangeShapeType="1"/>
          </p:cNvSpPr>
          <p:nvPr/>
        </p:nvSpPr>
        <p:spPr bwMode="auto">
          <a:xfrm>
            <a:off x="4419600" y="3657600"/>
            <a:ext cx="1143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838200" y="2514600"/>
            <a:ext cx="21336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The </a:t>
            </a:r>
            <a:r>
              <a:rPr lang="en-US" i="0">
                <a:latin typeface="Courier New" pitchFamily="49" charset="0"/>
              </a:rPr>
              <a:t>box </a:t>
            </a:r>
            <a:r>
              <a:rPr lang="en-US" i="0"/>
              <a:t>variable holds the address of the </a:t>
            </a:r>
            <a:r>
              <a:rPr lang="en-US" i="0">
                <a:latin typeface="Courier New" pitchFamily="49" charset="0"/>
              </a:rPr>
              <a:t>Rectangle</a:t>
            </a:r>
            <a:r>
              <a:rPr lang="en-US" i="0"/>
              <a:t> object.</a:t>
            </a: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5029200" y="2514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A </a:t>
            </a:r>
            <a:r>
              <a:rPr lang="en-US" i="0">
                <a:latin typeface="Courier New" pitchFamily="49" charset="0"/>
              </a:rPr>
              <a:t>Rectangle</a:t>
            </a:r>
            <a:r>
              <a:rPr lang="en-US" i="0"/>
              <a:t> object</a:t>
            </a:r>
          </a:p>
        </p:txBody>
      </p:sp>
      <p:sp>
        <p:nvSpPr>
          <p:cNvPr id="228365" name="Text Box 13"/>
          <p:cNvSpPr txBox="1">
            <a:spLocks noChangeArrowheads="1"/>
          </p:cNvSpPr>
          <p:nvPr/>
        </p:nvSpPr>
        <p:spPr bwMode="auto">
          <a:xfrm>
            <a:off x="1143000" y="4724400"/>
            <a:ext cx="6477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This is the state of the box object after the </a:t>
            </a:r>
            <a:r>
              <a:rPr lang="en-US" sz="2800" i="0" dirty="0" err="1">
                <a:latin typeface="Courier New" pitchFamily="49" charset="0"/>
              </a:rPr>
              <a:t>setLength</a:t>
            </a:r>
            <a:r>
              <a:rPr lang="en-US" sz="2800" dirty="0"/>
              <a:t> method executes.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Write a Circle class that has the following fields:</a:t>
            </a:r>
          </a:p>
          <a:p>
            <a:pPr lvl="1"/>
            <a:r>
              <a:rPr lang="en-US" dirty="0" smtClean="0"/>
              <a:t>radius:  double</a:t>
            </a:r>
          </a:p>
          <a:p>
            <a:pPr lvl="1"/>
            <a:r>
              <a:rPr lang="en-US" dirty="0" smtClean="0"/>
              <a:t>PI: a final double initialized with the value 3.14159</a:t>
            </a:r>
          </a:p>
          <a:p>
            <a:r>
              <a:rPr lang="en-US" dirty="0" smtClean="0"/>
              <a:t>The class should have the following methods:</a:t>
            </a:r>
          </a:p>
          <a:p>
            <a:pPr lvl="1"/>
            <a:r>
              <a:rPr lang="en-US" dirty="0" err="1" smtClean="0"/>
              <a:t>setRadius</a:t>
            </a:r>
            <a:r>
              <a:rPr lang="en-US" dirty="0" smtClean="0"/>
              <a:t>: A </a:t>
            </a:r>
            <a:r>
              <a:rPr lang="en-US" dirty="0" err="1" smtClean="0"/>
              <a:t>mutator</a:t>
            </a:r>
            <a:r>
              <a:rPr lang="en-US" dirty="0" smtClean="0"/>
              <a:t> method for the radius field</a:t>
            </a:r>
          </a:p>
          <a:p>
            <a:pPr lvl="1"/>
            <a:r>
              <a:rPr lang="en-US" dirty="0" err="1" smtClean="0"/>
              <a:t>getRadius</a:t>
            </a:r>
            <a:r>
              <a:rPr lang="en-US" dirty="0" smtClean="0"/>
              <a:t>. A </a:t>
            </a:r>
            <a:r>
              <a:rPr lang="en-US" dirty="0" err="1" smtClean="0"/>
              <a:t>accessor</a:t>
            </a:r>
            <a:r>
              <a:rPr lang="en-US" dirty="0" smtClean="0"/>
              <a:t> method for the radius field.</a:t>
            </a:r>
          </a:p>
          <a:p>
            <a:pPr lvl="1"/>
            <a:r>
              <a:rPr lang="en-US" dirty="0" err="1" smtClean="0"/>
              <a:t>getArea</a:t>
            </a:r>
            <a:r>
              <a:rPr lang="en-US" dirty="0" smtClean="0"/>
              <a:t>: Returns the area of the circle, which is calculated area=radius *radius*PI.</a:t>
            </a:r>
          </a:p>
          <a:p>
            <a:pPr lvl="1"/>
            <a:r>
              <a:rPr lang="en-US" dirty="0" err="1" smtClean="0"/>
              <a:t>getCircumference</a:t>
            </a:r>
            <a:r>
              <a:rPr lang="en-US" dirty="0" smtClean="0"/>
              <a:t>: returns the circumference of the circle, which is calculated as circumference = 2* PI*radius.</a:t>
            </a:r>
          </a:p>
          <a:p>
            <a:r>
              <a:rPr lang="en-US" dirty="0" smtClean="0"/>
              <a:t>Write a program that demonstrates the circle class by asking the user for the circle’s radius, creating a Circle object, and then reporting the circle’s area, diameter and circumference.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082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2</a:t>
            </a:r>
            <a:endParaRPr lang="en-US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Write a class named Car that has the following fields.</a:t>
            </a:r>
          </a:p>
          <a:p>
            <a:pPr lvl="1"/>
            <a:r>
              <a:rPr lang="en-US" sz="1600" dirty="0" err="1" smtClean="0"/>
              <a:t>yearModel</a:t>
            </a:r>
            <a:r>
              <a:rPr lang="en-US" sz="1600" dirty="0" smtClean="0"/>
              <a:t>. It is an </a:t>
            </a:r>
            <a:r>
              <a:rPr lang="en-US" sz="1600" dirty="0" err="1" smtClean="0"/>
              <a:t>int</a:t>
            </a:r>
            <a:r>
              <a:rPr lang="en-US" sz="1600" dirty="0" smtClean="0"/>
              <a:t> that holds the car’s year model.</a:t>
            </a:r>
          </a:p>
          <a:p>
            <a:pPr lvl="1"/>
            <a:r>
              <a:rPr lang="en-US" sz="1600" dirty="0" smtClean="0"/>
              <a:t>make. It references a String object that holds the make of the car.</a:t>
            </a:r>
          </a:p>
          <a:p>
            <a:pPr lvl="1"/>
            <a:r>
              <a:rPr lang="en-US" sz="1600" dirty="0" smtClean="0"/>
              <a:t>speed.  It is a </a:t>
            </a:r>
            <a:r>
              <a:rPr lang="en-US" sz="1600" dirty="0" err="1" smtClean="0"/>
              <a:t>int</a:t>
            </a:r>
            <a:r>
              <a:rPr lang="en-US" sz="1600" dirty="0" smtClean="0"/>
              <a:t> that holds the car’s current speed.</a:t>
            </a:r>
          </a:p>
          <a:p>
            <a:r>
              <a:rPr lang="en-US" sz="1600" dirty="0" smtClean="0"/>
              <a:t> </a:t>
            </a:r>
            <a:r>
              <a:rPr lang="en-US" sz="2000" dirty="0" smtClean="0"/>
              <a:t>In addition, the class should have the following constructor and other methods</a:t>
            </a:r>
            <a:r>
              <a:rPr lang="en-US" sz="2400" dirty="0" smtClean="0"/>
              <a:t>.</a:t>
            </a:r>
          </a:p>
          <a:p>
            <a:pPr lvl="1"/>
            <a:r>
              <a:rPr lang="en-US" sz="1600" dirty="0" err="1" smtClean="0"/>
              <a:t>Mutators</a:t>
            </a:r>
            <a:r>
              <a:rPr lang="en-US" sz="1600" dirty="0" smtClean="0"/>
              <a:t>: Appropriate </a:t>
            </a:r>
            <a:r>
              <a:rPr lang="en-US" sz="1600" dirty="0" err="1" smtClean="0"/>
              <a:t>accessor</a:t>
            </a:r>
            <a:r>
              <a:rPr lang="en-US" sz="1600" dirty="0" smtClean="0"/>
              <a:t> methods should set an object’s </a:t>
            </a:r>
            <a:r>
              <a:rPr lang="en-US" sz="1600" dirty="0" err="1" smtClean="0"/>
              <a:t>yearModel</a:t>
            </a:r>
            <a:r>
              <a:rPr lang="en-US" sz="1600" dirty="0" smtClean="0"/>
              <a:t>, make and speed fields.</a:t>
            </a:r>
          </a:p>
          <a:p>
            <a:pPr lvl="1"/>
            <a:r>
              <a:rPr lang="en-US" sz="1600" dirty="0" err="1" smtClean="0"/>
              <a:t>Accessors</a:t>
            </a:r>
            <a:r>
              <a:rPr lang="en-US" sz="1600" dirty="0" smtClean="0"/>
              <a:t>. Appropriate </a:t>
            </a:r>
            <a:r>
              <a:rPr lang="en-US" sz="1600" dirty="0" err="1" smtClean="0"/>
              <a:t>accessor</a:t>
            </a:r>
            <a:r>
              <a:rPr lang="en-US" sz="1600" dirty="0" smtClean="0"/>
              <a:t> methods should get the values stored in an object’s </a:t>
            </a:r>
            <a:r>
              <a:rPr lang="en-US" sz="1600" dirty="0" err="1" smtClean="0"/>
              <a:t>yearModel</a:t>
            </a:r>
            <a:r>
              <a:rPr lang="en-US" sz="1600" dirty="0" smtClean="0"/>
              <a:t>, make and speed fields.</a:t>
            </a:r>
          </a:p>
          <a:p>
            <a:pPr lvl="1"/>
            <a:r>
              <a:rPr lang="en-US" sz="1600" dirty="0" smtClean="0"/>
              <a:t>accelerate. It should add 5 to the speed field each time it is called.</a:t>
            </a:r>
          </a:p>
          <a:p>
            <a:pPr lvl="1"/>
            <a:r>
              <a:rPr lang="en-US" sz="1600" dirty="0" smtClean="0"/>
              <a:t>break. It should subtract 5 from the speed field each time it is called.</a:t>
            </a:r>
          </a:p>
          <a:p>
            <a:pPr lvl="1">
              <a:buNone/>
            </a:pPr>
            <a:r>
              <a:rPr lang="en-US" sz="2000" dirty="0" smtClean="0"/>
              <a:t>Demonstrate the class in a program.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104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Alarm </a:t>
            </a:r>
            <a:r>
              <a:rPr lang="en-US" dirty="0" smtClean="0"/>
              <a:t>Clock Example</a:t>
            </a:r>
            <a:endParaRPr lang="en-US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r>
              <a:rPr lang="en-US" sz="2800" dirty="0" smtClean="0"/>
              <a:t>Identity: </a:t>
            </a:r>
          </a:p>
          <a:p>
            <a:pPr lvl="1"/>
            <a:r>
              <a:rPr lang="en-US" sz="2400" dirty="0" smtClean="0"/>
              <a:t>Alarm Clock</a:t>
            </a:r>
          </a:p>
          <a:p>
            <a:r>
              <a:rPr lang="en-US" sz="2800" dirty="0" smtClean="0"/>
              <a:t>Properties:</a:t>
            </a:r>
            <a:endParaRPr lang="en-US" sz="2800" dirty="0"/>
          </a:p>
          <a:p>
            <a:pPr lvl="1"/>
            <a:r>
              <a:rPr lang="en-US" sz="2400" dirty="0" smtClean="0"/>
              <a:t>second </a:t>
            </a:r>
            <a:r>
              <a:rPr lang="en-US" sz="2400" dirty="0"/>
              <a:t>(a value in the range of 0-59)</a:t>
            </a:r>
          </a:p>
          <a:p>
            <a:pPr lvl="1"/>
            <a:r>
              <a:rPr lang="en-US" sz="2400" dirty="0" smtClean="0"/>
              <a:t>minute </a:t>
            </a:r>
            <a:r>
              <a:rPr lang="en-US" sz="2400" dirty="0"/>
              <a:t>(a value in the range of 0-59)</a:t>
            </a:r>
          </a:p>
          <a:p>
            <a:pPr lvl="1"/>
            <a:r>
              <a:rPr lang="en-US" sz="2400" dirty="0" smtClean="0"/>
              <a:t>hour </a:t>
            </a:r>
            <a:r>
              <a:rPr lang="en-US" sz="2400" dirty="0"/>
              <a:t>(a value in the range of 1-12)</a:t>
            </a:r>
          </a:p>
          <a:p>
            <a:pPr lvl="1"/>
            <a:r>
              <a:rPr lang="en-US" sz="2400" dirty="0"/>
              <a:t>The time the alarm is set </a:t>
            </a:r>
            <a:r>
              <a:rPr lang="en-US" sz="2400" dirty="0" smtClean="0"/>
              <a:t>for </a:t>
            </a:r>
            <a:r>
              <a:rPr lang="en-US" sz="2400" dirty="0"/>
              <a:t>(a valid hour and minute)</a:t>
            </a:r>
          </a:p>
          <a:p>
            <a:pPr lvl="1"/>
            <a:r>
              <a:rPr lang="en-US" sz="2400" dirty="0"/>
              <a:t>Whether the alarm is on or off (“on” or “off”)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An Alarm Clock Example (cont’d)</a:t>
            </a:r>
            <a:endParaRPr lang="en-US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1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Behavior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Set time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Set alarm time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Turn alarm 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Turn alarm off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Increment the current second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Increment the current minute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Increment the current hour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Sound alarm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/>
              <a:t>class defines a kind of </a:t>
            </a:r>
            <a:r>
              <a:rPr lang="en-US" sz="2400" dirty="0" smtClean="0"/>
              <a:t>objects. It’s an abstract view the objects.</a:t>
            </a:r>
            <a:endParaRPr lang="en-US" sz="2400" dirty="0"/>
          </a:p>
          <a:p>
            <a:pPr lvl="1"/>
            <a:r>
              <a:rPr lang="en-US" sz="2000" dirty="0"/>
              <a:t>It specifies the kinds of </a:t>
            </a:r>
            <a:r>
              <a:rPr lang="en-US" sz="2000" i="1" dirty="0">
                <a:solidFill>
                  <a:srgbClr val="008000"/>
                </a:solidFill>
              </a:rPr>
              <a:t>data</a:t>
            </a:r>
            <a:r>
              <a:rPr lang="en-US" sz="2000" dirty="0"/>
              <a:t> an object of the class can </a:t>
            </a:r>
            <a:r>
              <a:rPr lang="en-US" sz="2000" dirty="0" smtClean="0"/>
              <a:t>have (properties of an object).</a:t>
            </a:r>
            <a:endParaRPr lang="en-US" sz="2000" dirty="0"/>
          </a:p>
          <a:p>
            <a:pPr lvl="1"/>
            <a:r>
              <a:rPr lang="en-US" sz="2000" dirty="0"/>
              <a:t>It provides </a:t>
            </a:r>
            <a:r>
              <a:rPr lang="en-US" sz="2000" i="1" dirty="0">
                <a:solidFill>
                  <a:srgbClr val="008000"/>
                </a:solidFill>
              </a:rPr>
              <a:t>methods</a:t>
            </a:r>
            <a:r>
              <a:rPr lang="en-US" sz="2000" i="1" dirty="0"/>
              <a:t> </a:t>
            </a:r>
            <a:r>
              <a:rPr lang="en-US" sz="2000" dirty="0"/>
              <a:t>specifying the </a:t>
            </a:r>
            <a:r>
              <a:rPr lang="en-US" sz="2000" i="1" dirty="0"/>
              <a:t>actions</a:t>
            </a:r>
            <a:r>
              <a:rPr lang="en-US" sz="2000" dirty="0"/>
              <a:t> an object of the class can </a:t>
            </a:r>
            <a:r>
              <a:rPr lang="en-US" sz="2000" dirty="0" smtClean="0"/>
              <a:t>take (behavior of an object).</a:t>
            </a:r>
            <a:endParaRPr lang="en-US" sz="2000" dirty="0"/>
          </a:p>
          <a:p>
            <a:pPr lvl="1"/>
            <a:r>
              <a:rPr lang="en-US" sz="2000" dirty="0"/>
              <a:t>The data items and the methods are referred to as </a:t>
            </a:r>
            <a:r>
              <a:rPr lang="en-US" sz="2000" i="1" dirty="0">
                <a:solidFill>
                  <a:srgbClr val="008000"/>
                </a:solidFill>
              </a:rPr>
              <a:t>members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of the class.</a:t>
            </a:r>
          </a:p>
          <a:p>
            <a:r>
              <a:rPr lang="en-US" sz="2400" dirty="0"/>
              <a:t>An object satisfying the class definition is an instance of the class.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Objects</a:t>
            </a:r>
            <a:endParaRPr lang="en-US" dirty="0"/>
          </a:p>
        </p:txBody>
      </p:sp>
      <p:pic>
        <p:nvPicPr>
          <p:cNvPr id="4" name="Picture 3" descr="cookie dough and cookie cutter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600200"/>
            <a:ext cx="4724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Rectangle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rectangle 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 smtClean="0"/>
              <a:t>width </a:t>
            </a:r>
          </a:p>
          <a:p>
            <a:r>
              <a:rPr lang="en-US" dirty="0" smtClean="0"/>
              <a:t>Behavior </a:t>
            </a:r>
          </a:p>
          <a:p>
            <a:pPr lvl="1"/>
            <a:r>
              <a:rPr lang="en-US" dirty="0" smtClean="0"/>
              <a:t>get the length</a:t>
            </a:r>
          </a:p>
          <a:p>
            <a:pPr lvl="1"/>
            <a:r>
              <a:rPr lang="en-US" dirty="0" smtClean="0"/>
              <a:t>get the width</a:t>
            </a:r>
          </a:p>
          <a:p>
            <a:pPr lvl="1"/>
            <a:r>
              <a:rPr lang="en-US" dirty="0" smtClean="0"/>
              <a:t>change the length</a:t>
            </a:r>
          </a:p>
          <a:p>
            <a:pPr lvl="1"/>
            <a:r>
              <a:rPr lang="en-US" dirty="0" smtClean="0"/>
              <a:t>change the width</a:t>
            </a:r>
          </a:p>
          <a:p>
            <a:pPr lvl="1"/>
            <a:r>
              <a:rPr lang="en-US" dirty="0" smtClean="0"/>
              <a:t>calculate area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</a:t>
            </a:r>
            <a:r>
              <a:rPr lang="en-US">
                <a:latin typeface="Courier New" pitchFamily="49" charset="0"/>
              </a:rPr>
              <a:t>Rectangle</a:t>
            </a:r>
            <a:r>
              <a:rPr lang="en-US"/>
              <a:t> class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 pitchFamily="49" charset="0"/>
              </a:rPr>
              <a:t>Rectangle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will have the following fields:</a:t>
            </a:r>
          </a:p>
          <a:p>
            <a:pPr lvl="1"/>
            <a:r>
              <a:rPr lang="en-US" dirty="0">
                <a:latin typeface="Courier New" pitchFamily="49" charset="0"/>
              </a:rPr>
              <a:t>length</a:t>
            </a:r>
            <a:r>
              <a:rPr lang="en-US" dirty="0"/>
              <a:t>. The length field will hold the rectangle’s length.</a:t>
            </a:r>
          </a:p>
          <a:p>
            <a:pPr lvl="1"/>
            <a:r>
              <a:rPr lang="en-US" dirty="0">
                <a:latin typeface="Courier New" pitchFamily="49" charset="0"/>
              </a:rPr>
              <a:t>width</a:t>
            </a:r>
            <a:r>
              <a:rPr lang="en-US" dirty="0"/>
              <a:t>.  The width field will hold the rectangle’s width.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</a:t>
            </a:r>
            <a:r>
              <a:rPr lang="en-US">
                <a:latin typeface="Courier New" pitchFamily="49" charset="0"/>
              </a:rPr>
              <a:t>Rectangle</a:t>
            </a:r>
            <a:r>
              <a:rPr lang="en-US"/>
              <a:t> class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dirty="0">
                <a:latin typeface="Courier New" pitchFamily="49" charset="0"/>
              </a:rPr>
              <a:t>Rectangle</a:t>
            </a:r>
            <a:r>
              <a:rPr lang="en-US" sz="2800" dirty="0"/>
              <a:t> class will also have the following methods: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solidFill>
                  <a:schemeClr val="accent6"/>
                </a:solidFill>
                <a:latin typeface="Courier New" pitchFamily="49" charset="0"/>
              </a:rPr>
              <a:t>setLength</a:t>
            </a:r>
            <a:r>
              <a:rPr lang="en-US" sz="2400" dirty="0">
                <a:solidFill>
                  <a:schemeClr val="accent6"/>
                </a:solidFill>
              </a:rPr>
              <a:t>.</a:t>
            </a:r>
            <a:r>
              <a:rPr lang="en-US" sz="2400" dirty="0"/>
              <a:t>  The </a:t>
            </a:r>
            <a:r>
              <a:rPr lang="en-US" sz="2400" dirty="0" err="1">
                <a:latin typeface="Courier New" pitchFamily="49" charset="0"/>
              </a:rPr>
              <a:t>setLength</a:t>
            </a:r>
            <a:r>
              <a:rPr lang="en-US" sz="2400" dirty="0"/>
              <a:t> method will store a value in an object’s </a:t>
            </a:r>
            <a:r>
              <a:rPr lang="en-US" sz="2400" dirty="0">
                <a:latin typeface="Courier New" pitchFamily="49" charset="0"/>
              </a:rPr>
              <a:t>length</a:t>
            </a:r>
            <a:r>
              <a:rPr lang="en-US" sz="2400" dirty="0"/>
              <a:t> field.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solidFill>
                  <a:schemeClr val="accent6"/>
                </a:solidFill>
                <a:latin typeface="Courier New" pitchFamily="49" charset="0"/>
              </a:rPr>
              <a:t>setWidth</a:t>
            </a:r>
            <a:r>
              <a:rPr lang="en-US" sz="2400" dirty="0">
                <a:solidFill>
                  <a:schemeClr val="accent6"/>
                </a:solidFill>
              </a:rPr>
              <a:t>.</a:t>
            </a:r>
            <a:r>
              <a:rPr lang="en-US" sz="2400" dirty="0"/>
              <a:t>  The </a:t>
            </a:r>
            <a:r>
              <a:rPr lang="en-US" sz="2400" dirty="0" err="1">
                <a:latin typeface="Courier New" pitchFamily="49" charset="0"/>
              </a:rPr>
              <a:t>setWidth</a:t>
            </a:r>
            <a:r>
              <a:rPr lang="en-US" sz="2400" dirty="0"/>
              <a:t> method will store a value in an object’s </a:t>
            </a:r>
            <a:r>
              <a:rPr lang="en-US" sz="2400" dirty="0">
                <a:latin typeface="Courier New" pitchFamily="49" charset="0"/>
              </a:rPr>
              <a:t>width</a:t>
            </a:r>
            <a:r>
              <a:rPr lang="en-US" sz="2400" dirty="0"/>
              <a:t> field.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solidFill>
                  <a:schemeClr val="accent6"/>
                </a:solidFill>
                <a:latin typeface="Courier New" pitchFamily="49" charset="0"/>
              </a:rPr>
              <a:t>getLength</a:t>
            </a:r>
            <a:r>
              <a:rPr lang="en-US" sz="2400" dirty="0">
                <a:solidFill>
                  <a:schemeClr val="accent6"/>
                </a:solidFill>
              </a:rPr>
              <a:t>.</a:t>
            </a:r>
            <a:r>
              <a:rPr lang="en-US" sz="2400" dirty="0"/>
              <a:t>  The </a:t>
            </a:r>
            <a:r>
              <a:rPr lang="en-US" sz="2400" dirty="0" err="1">
                <a:latin typeface="Courier New" pitchFamily="49" charset="0"/>
              </a:rPr>
              <a:t>getLength</a:t>
            </a:r>
            <a:r>
              <a:rPr lang="en-US" sz="2400" dirty="0"/>
              <a:t> method will return the value in an object’s </a:t>
            </a:r>
            <a:r>
              <a:rPr lang="en-US" sz="2400" dirty="0">
                <a:latin typeface="Courier New" pitchFamily="49" charset="0"/>
              </a:rPr>
              <a:t>length</a:t>
            </a:r>
            <a:r>
              <a:rPr lang="en-US" sz="2400" dirty="0"/>
              <a:t> field.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solidFill>
                  <a:schemeClr val="accent6"/>
                </a:solidFill>
                <a:latin typeface="Courier New" pitchFamily="49" charset="0"/>
              </a:rPr>
              <a:t>getWidth</a:t>
            </a:r>
            <a:r>
              <a:rPr lang="en-US" sz="2400" dirty="0"/>
              <a:t>.  The </a:t>
            </a:r>
            <a:r>
              <a:rPr lang="en-US" sz="2400" dirty="0" err="1">
                <a:latin typeface="Courier New" pitchFamily="49" charset="0"/>
              </a:rPr>
              <a:t>getWidth</a:t>
            </a:r>
            <a:r>
              <a:rPr lang="en-US" sz="2400" dirty="0"/>
              <a:t> method will return the value in an object’s </a:t>
            </a:r>
            <a:r>
              <a:rPr lang="en-US" sz="2400" dirty="0">
                <a:latin typeface="Courier New" pitchFamily="49" charset="0"/>
              </a:rPr>
              <a:t>width</a:t>
            </a:r>
            <a:r>
              <a:rPr lang="en-US" sz="2400" dirty="0"/>
              <a:t> field.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solidFill>
                  <a:schemeClr val="accent6"/>
                </a:solidFill>
                <a:latin typeface="Courier New" pitchFamily="49" charset="0"/>
              </a:rPr>
              <a:t>getArea</a:t>
            </a:r>
            <a:r>
              <a:rPr lang="en-US" sz="2400" dirty="0">
                <a:solidFill>
                  <a:schemeClr val="accent6"/>
                </a:solidFill>
              </a:rPr>
              <a:t>.</a:t>
            </a:r>
            <a:r>
              <a:rPr lang="en-US" sz="2400" dirty="0"/>
              <a:t>  The </a:t>
            </a:r>
            <a:r>
              <a:rPr lang="en-US" sz="2400" dirty="0" err="1">
                <a:latin typeface="Courier New" pitchFamily="49" charset="0"/>
              </a:rPr>
              <a:t>getArea</a:t>
            </a:r>
            <a:r>
              <a:rPr lang="en-US" sz="2400" dirty="0"/>
              <a:t> method will return the area of the rectangle, which is the result of the object’s </a:t>
            </a:r>
            <a:r>
              <a:rPr lang="en-US" sz="2400" dirty="0">
                <a:latin typeface="Courier New" pitchFamily="49" charset="0"/>
              </a:rPr>
              <a:t>length</a:t>
            </a:r>
            <a:r>
              <a:rPr lang="en-US" sz="2400" dirty="0"/>
              <a:t> multiplied by its </a:t>
            </a:r>
            <a:r>
              <a:rPr lang="en-US" sz="2400" dirty="0">
                <a:latin typeface="Courier New" pitchFamily="49" charset="0"/>
              </a:rPr>
              <a:t>width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2776</TotalTime>
  <Words>1006</Words>
  <Application>Microsoft Macintosh PowerPoint</Application>
  <PresentationFormat>On-screen Show (4:3)</PresentationFormat>
  <Paragraphs>185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Courier New</vt:lpstr>
      <vt:lpstr>Garamond</vt:lpstr>
      <vt:lpstr>Symbol</vt:lpstr>
      <vt:lpstr>Wingdings</vt:lpstr>
      <vt:lpstr>Arial</vt:lpstr>
      <vt:lpstr>Edge</vt:lpstr>
      <vt:lpstr>CSC110 Computer Programming II</vt:lpstr>
      <vt:lpstr>What Makes an Object?</vt:lpstr>
      <vt:lpstr>An Alarm Clock Example</vt:lpstr>
      <vt:lpstr>An Alarm Clock Example (cont’d)</vt:lpstr>
      <vt:lpstr>Class</vt:lpstr>
      <vt:lpstr>Class and Objects</vt:lpstr>
      <vt:lpstr>A Rectangle Object</vt:lpstr>
      <vt:lpstr>Building a Rectangle class</vt:lpstr>
      <vt:lpstr>Building a Rectangle class</vt:lpstr>
      <vt:lpstr>Writing the Code for a Class</vt:lpstr>
      <vt:lpstr>Writing the Code for the Class Fields</vt:lpstr>
      <vt:lpstr>Access Specifiers</vt:lpstr>
      <vt:lpstr>Header for the setLength Method</vt:lpstr>
      <vt:lpstr>Writing and Demonstrating the setLength Method</vt:lpstr>
      <vt:lpstr>Writing the getLength Method</vt:lpstr>
      <vt:lpstr>Writing and Demonstrating the getArea Method</vt:lpstr>
      <vt:lpstr>Accessor and Mutator Methods</vt:lpstr>
      <vt:lpstr>Accessors and Mutators</vt:lpstr>
      <vt:lpstr>Class Layout Conventions</vt:lpstr>
      <vt:lpstr>Creating a Rectangle object</vt:lpstr>
      <vt:lpstr>Calling the setLength Method</vt:lpstr>
      <vt:lpstr>Exercise 1</vt:lpstr>
      <vt:lpstr>Exercises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269</cp:revision>
  <dcterms:created xsi:type="dcterms:W3CDTF">2003-05-04T19:31:52Z</dcterms:created>
  <dcterms:modified xsi:type="dcterms:W3CDTF">2016-05-05T02:29:03Z</dcterms:modified>
</cp:coreProperties>
</file>