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1" r:id="rId3"/>
    <p:sldId id="512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4" r:id="rId16"/>
    <p:sldId id="51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76" autoAdjust="0"/>
  </p:normalViewPr>
  <p:slideViewPr>
    <p:cSldViewPr>
      <p:cViewPr>
        <p:scale>
          <a:sx n="91" d="100"/>
          <a:sy n="91" d="100"/>
        </p:scale>
        <p:origin x="2240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BB7E029-5B11-4241-BB27-69224A03EB42}" type="datetimeFigureOut">
              <a:rPr lang="en-US"/>
              <a:pPr/>
              <a:t>5/6/16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B8B0284-7912-405C-AEEC-95F08E4B3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4083D5-ACCD-47EF-9517-274670DA58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83D5-ACCD-47EF-9517-274670DA58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2913" y="4164013"/>
            <a:ext cx="3778250" cy="1146175"/>
          </a:xfrm>
        </p:spPr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Lecture 28</a:t>
            </a:r>
          </a:p>
          <a:p>
            <a:pPr algn="ctr" eaLnBrk="1" hangingPunct="1"/>
            <a:r>
              <a:rPr lang="en-US" dirty="0" smtClean="0"/>
              <a:t>		</a:t>
            </a:r>
          </a:p>
          <a:p>
            <a:pPr algn="ctr" eaLnBrk="1" hangingPunct="1">
              <a:lnSpc>
                <a:spcPct val="90000"/>
              </a:lnSpc>
            </a:pPr>
            <a:endParaRPr lang="en-US" dirty="0" smtClean="0"/>
          </a:p>
          <a:p>
            <a:pPr algn="ctr"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Signature and Binding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 method signature consists of the </a:t>
            </a:r>
            <a:r>
              <a:rPr lang="en-US" sz="2600" dirty="0">
                <a:solidFill>
                  <a:schemeClr val="accent6"/>
                </a:solidFill>
              </a:rPr>
              <a:t>method’s name and the data types of the method’s parameters, in the order that they appear</a:t>
            </a:r>
            <a:r>
              <a:rPr lang="en-US" sz="2600" dirty="0"/>
              <a:t>.  The return type is </a:t>
            </a:r>
            <a:r>
              <a:rPr lang="en-US" sz="2600" u="sng" dirty="0"/>
              <a:t>not</a:t>
            </a:r>
            <a:r>
              <a:rPr lang="en-US" sz="2600" dirty="0"/>
              <a:t> part of the signature.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add(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add(String, String)</a:t>
            </a:r>
          </a:p>
          <a:p>
            <a:r>
              <a:rPr lang="en-US" sz="2600" dirty="0"/>
              <a:t>The process of matching a method call with the correct method is known as </a:t>
            </a:r>
            <a:r>
              <a:rPr lang="en-US" sz="2600" i="1" dirty="0">
                <a:solidFill>
                  <a:schemeClr val="accent6"/>
                </a:solidFill>
              </a:rPr>
              <a:t>binding</a:t>
            </a:r>
            <a:r>
              <a:rPr lang="en-US" sz="2600" dirty="0"/>
              <a:t>.  The </a:t>
            </a:r>
            <a:r>
              <a:rPr lang="en-US" sz="2600" dirty="0" smtClean="0"/>
              <a:t>compiler </a:t>
            </a:r>
            <a:r>
              <a:rPr lang="en-US" sz="2600" dirty="0"/>
              <a:t>uses the method signature to determine which version of the overloaded method to bind the call to.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4495800" y="2971800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Signatures of the </a:t>
            </a:r>
            <a:r>
              <a:rPr lang="en-US" sz="2000" i="0" dirty="0">
                <a:solidFill>
                  <a:schemeClr val="hlink"/>
                </a:solidFill>
                <a:latin typeface="Courier New" pitchFamily="49" charset="0"/>
              </a:rPr>
              <a:t>add</a:t>
            </a:r>
            <a:r>
              <a:rPr lang="en-US" dirty="0">
                <a:solidFill>
                  <a:schemeClr val="hlink"/>
                </a:solidFill>
              </a:rPr>
              <a:t> methods of previous slide</a:t>
            </a:r>
          </a:p>
        </p:txBody>
      </p:sp>
      <p:sp>
        <p:nvSpPr>
          <p:cNvPr id="238597" name="Line 5"/>
          <p:cNvSpPr>
            <a:spLocks noChangeShapeType="1"/>
          </p:cNvSpPr>
          <p:nvPr/>
        </p:nvSpPr>
        <p:spPr bwMode="auto">
          <a:xfrm flipV="1">
            <a:off x="2895600" y="3352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 flipV="1">
            <a:off x="37338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Class Constructor Overload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would happen when we execute the following calls?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Rectangle </a:t>
            </a:r>
            <a:r>
              <a:rPr lang="en-US" sz="2000" dirty="0">
                <a:latin typeface="Courier New" pitchFamily="49" charset="0"/>
              </a:rPr>
              <a:t>box1 = new Rectangle();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Rectangle box2 = new Rectangle(5.0, 10.0);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386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The first call would use the no-</a:t>
            </a:r>
            <a:r>
              <a:rPr lang="en-US" sz="2000" dirty="0" err="1" smtClean="0">
                <a:solidFill>
                  <a:schemeClr val="accent6"/>
                </a:solidFill>
              </a:rPr>
              <a:t>arg</a:t>
            </a:r>
            <a:r>
              <a:rPr lang="en-US" sz="2000" dirty="0" smtClean="0">
                <a:solidFill>
                  <a:schemeClr val="accent6"/>
                </a:solidFill>
              </a:rPr>
              <a:t> constructor and 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</a:rPr>
              <a:t>box1</a:t>
            </a:r>
            <a:r>
              <a:rPr lang="en-US" sz="2000" dirty="0" smtClean="0">
                <a:solidFill>
                  <a:schemeClr val="accent6"/>
                </a:solidFill>
              </a:rPr>
              <a:t> would have a length of 1.0 and width of 1.0.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The second call would use the original constructor and 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</a:rPr>
              <a:t>box2</a:t>
            </a:r>
            <a:r>
              <a:rPr lang="en-US" sz="2000" dirty="0" smtClean="0">
                <a:solidFill>
                  <a:schemeClr val="accent6"/>
                </a:solidFill>
              </a:rPr>
              <a:t> would have a length of 5.0 and a width of 10.0.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Instance Fields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Variables declared as instance fields in a class can be accessed by any </a:t>
            </a:r>
            <a:r>
              <a:rPr lang="en-US" sz="2800" dirty="0" smtClean="0"/>
              <a:t>instance </a:t>
            </a:r>
            <a:r>
              <a:rPr lang="en-US" sz="2800" dirty="0"/>
              <a:t>method in the same class as the field.</a:t>
            </a:r>
          </a:p>
          <a:p>
            <a:r>
              <a:rPr lang="en-US" sz="2800" dirty="0"/>
              <a:t>If an instance field is declared with the </a:t>
            </a:r>
            <a:r>
              <a:rPr lang="en-US" sz="2800" dirty="0">
                <a:latin typeface="Courier New" pitchFamily="49" charset="0"/>
              </a:rPr>
              <a:t>public</a:t>
            </a:r>
            <a:r>
              <a:rPr lang="en-US" sz="2800" dirty="0"/>
              <a:t> access </a:t>
            </a:r>
            <a:r>
              <a:rPr lang="en-US" sz="2800" dirty="0" err="1"/>
              <a:t>specifier</a:t>
            </a:r>
            <a:r>
              <a:rPr lang="en-US" sz="2800" dirty="0"/>
              <a:t>, it can also be accessed by code outside the class, as long as an instance of the class exists.</a:t>
            </a:r>
          </a:p>
        </p:txBody>
      </p:sp>
    </p:spTree>
    <p:extLst>
      <p:ext uri="{BB962C8B-B14F-4D97-AF65-F5344CB8AC3E}">
        <p14:creationId xmlns:p14="http://schemas.microsoft.com/office/powerpoint/2010/main" val="29530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parameter variable is, in effect, a local variable.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Within a method, variable names must be unique.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method may have a local variable with the same name as an instance </a:t>
            </a:r>
            <a:r>
              <a:rPr lang="en-US" sz="2800" dirty="0" smtClean="0"/>
              <a:t>field</a:t>
            </a:r>
            <a:r>
              <a:rPr lang="en-US" sz="2800" dirty="0" smtClean="0">
                <a:solidFill>
                  <a:schemeClr val="accent6"/>
                </a:solidFill>
              </a:rPr>
              <a:t>. </a:t>
            </a:r>
            <a:r>
              <a:rPr lang="en-US" sz="2800" dirty="0" smtClean="0"/>
              <a:t>This </a:t>
            </a:r>
            <a:r>
              <a:rPr lang="en-US" sz="2800" dirty="0"/>
              <a:t>is called </a:t>
            </a:r>
            <a:r>
              <a:rPr lang="en-US" sz="2800" i="1" dirty="0">
                <a:solidFill>
                  <a:schemeClr val="accent6"/>
                </a:solidFill>
              </a:rPr>
              <a:t>shadowing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local variable will </a:t>
            </a:r>
            <a:r>
              <a:rPr lang="en-US" sz="2400" i="1" dirty="0"/>
              <a:t>hide</a:t>
            </a:r>
            <a:r>
              <a:rPr lang="en-US" sz="2400" dirty="0"/>
              <a:t> the value of the instance field.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Shadowing is discouraged and local variable names should not be the same as instance field names.</a:t>
            </a:r>
          </a:p>
        </p:txBody>
      </p:sp>
    </p:spTree>
    <p:extLst>
      <p:ext uri="{BB962C8B-B14F-4D97-AF65-F5344CB8AC3E}">
        <p14:creationId xmlns:p14="http://schemas.microsoft.com/office/powerpoint/2010/main" val="1903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 a class called Counter. An object of this class is used to count things.  </a:t>
            </a:r>
          </a:p>
          <a:p>
            <a:r>
              <a:rPr lang="en-US" dirty="0" smtClean="0"/>
              <a:t>The class has one data member:</a:t>
            </a:r>
          </a:p>
          <a:p>
            <a:pPr lvl="1"/>
            <a:r>
              <a:rPr lang="en-US" dirty="0" smtClean="0"/>
              <a:t>count, which is a nonnegative whole number. </a:t>
            </a:r>
          </a:p>
          <a:p>
            <a:r>
              <a:rPr lang="en-US" dirty="0" smtClean="0"/>
              <a:t>The methods include: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method to return the current count value</a:t>
            </a:r>
          </a:p>
          <a:p>
            <a:pPr lvl="1"/>
            <a:r>
              <a:rPr lang="en-US" dirty="0" smtClean="0"/>
              <a:t>Set the counter to 0,</a:t>
            </a:r>
          </a:p>
          <a:p>
            <a:pPr lvl="1"/>
            <a:r>
              <a:rPr lang="en-US" dirty="0" smtClean="0"/>
              <a:t>Increase the counter by 1.</a:t>
            </a:r>
          </a:p>
          <a:p>
            <a:pPr lvl="1"/>
            <a:r>
              <a:rPr lang="en-US" dirty="0" smtClean="0"/>
              <a:t>Decrease the counter by 1. Be sure that no method allows the value of count to become negative.</a:t>
            </a:r>
          </a:p>
          <a:p>
            <a:pPr lvl="1"/>
            <a:r>
              <a:rPr lang="en-US" dirty="0" smtClean="0"/>
              <a:t>Display the count on the screen.</a:t>
            </a:r>
          </a:p>
          <a:p>
            <a:pPr>
              <a:buNone/>
            </a:pPr>
            <a:r>
              <a:rPr lang="en-US" dirty="0" smtClean="0"/>
              <a:t>    Write a program to test the class.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Write a class named Car that has the following fields.</a:t>
            </a:r>
          </a:p>
          <a:p>
            <a:pPr lvl="1"/>
            <a:r>
              <a:rPr lang="en-US" sz="1600" dirty="0" err="1" smtClean="0"/>
              <a:t>yearModel</a:t>
            </a:r>
            <a:r>
              <a:rPr lang="en-US" sz="1600" dirty="0" smtClean="0"/>
              <a:t>. It is an </a:t>
            </a:r>
            <a:r>
              <a:rPr lang="en-US" sz="1600" dirty="0" err="1" smtClean="0"/>
              <a:t>int</a:t>
            </a:r>
            <a:r>
              <a:rPr lang="en-US" sz="1600" dirty="0" smtClean="0"/>
              <a:t> that holds the car’s year model.</a:t>
            </a:r>
          </a:p>
          <a:p>
            <a:pPr lvl="1"/>
            <a:r>
              <a:rPr lang="en-US" sz="1600" dirty="0" smtClean="0"/>
              <a:t>make. It references a String object that holds the make of the car.</a:t>
            </a:r>
          </a:p>
          <a:p>
            <a:pPr lvl="1"/>
            <a:r>
              <a:rPr lang="en-US" sz="1600" dirty="0" smtClean="0"/>
              <a:t>speed.  It is a </a:t>
            </a:r>
            <a:r>
              <a:rPr lang="en-US" sz="1600" dirty="0" err="1" smtClean="0"/>
              <a:t>int</a:t>
            </a:r>
            <a:r>
              <a:rPr lang="en-US" sz="1600" dirty="0" smtClean="0"/>
              <a:t> that holds the car’s current speed.</a:t>
            </a:r>
          </a:p>
          <a:p>
            <a:r>
              <a:rPr lang="en-US" sz="1600" dirty="0" smtClean="0"/>
              <a:t> </a:t>
            </a:r>
            <a:r>
              <a:rPr lang="en-US" sz="2000" dirty="0" smtClean="0"/>
              <a:t>In addition, the class should have the following constructor and other methods</a:t>
            </a:r>
            <a:r>
              <a:rPr lang="en-US" sz="2400" dirty="0" smtClean="0"/>
              <a:t>.</a:t>
            </a:r>
          </a:p>
          <a:p>
            <a:pPr lvl="1"/>
            <a:r>
              <a:rPr lang="en-US" sz="1600" dirty="0" err="1" smtClean="0"/>
              <a:t>Mutators</a:t>
            </a:r>
            <a:r>
              <a:rPr lang="en-US" sz="1600" dirty="0" smtClean="0"/>
              <a:t>: Appropriate </a:t>
            </a:r>
            <a:r>
              <a:rPr lang="en-US" sz="1600" dirty="0" err="1" smtClean="0"/>
              <a:t>accessor</a:t>
            </a:r>
            <a:r>
              <a:rPr lang="en-US" sz="1600" dirty="0" smtClean="0"/>
              <a:t> methods should set an object’s </a:t>
            </a:r>
            <a:r>
              <a:rPr lang="en-US" sz="1600" dirty="0" err="1" smtClean="0"/>
              <a:t>yearModel</a:t>
            </a:r>
            <a:r>
              <a:rPr lang="en-US" sz="1600" dirty="0" smtClean="0"/>
              <a:t>, make and speed fields.</a:t>
            </a:r>
          </a:p>
          <a:p>
            <a:pPr lvl="1"/>
            <a:r>
              <a:rPr lang="en-US" sz="1600" dirty="0" err="1" smtClean="0"/>
              <a:t>Accessors</a:t>
            </a:r>
            <a:r>
              <a:rPr lang="en-US" sz="1600" dirty="0" smtClean="0"/>
              <a:t>. Appropriate </a:t>
            </a:r>
            <a:r>
              <a:rPr lang="en-US" sz="1600" dirty="0" err="1" smtClean="0"/>
              <a:t>accessor</a:t>
            </a:r>
            <a:r>
              <a:rPr lang="en-US" sz="1600" dirty="0" smtClean="0"/>
              <a:t> methods should get the values stored in an object’s </a:t>
            </a:r>
            <a:r>
              <a:rPr lang="en-US" sz="1600" dirty="0" err="1" smtClean="0"/>
              <a:t>yearModel</a:t>
            </a:r>
            <a:r>
              <a:rPr lang="en-US" sz="1600" dirty="0" smtClean="0"/>
              <a:t>, make and speed fields.</a:t>
            </a:r>
          </a:p>
          <a:p>
            <a:pPr lvl="1"/>
            <a:r>
              <a:rPr lang="en-US" sz="1600" dirty="0" smtClean="0"/>
              <a:t>accelerate. It should add 5 to the speed field each time it is called.</a:t>
            </a:r>
          </a:p>
          <a:p>
            <a:pPr lvl="1"/>
            <a:r>
              <a:rPr lang="en-US" sz="1600" dirty="0" smtClean="0"/>
              <a:t>break. It should subtract 5 from the speed field each time it is called.</a:t>
            </a:r>
          </a:p>
          <a:p>
            <a:pPr lvl="1">
              <a:buNone/>
            </a:pPr>
            <a:r>
              <a:rPr lang="en-US" sz="2000" dirty="0" smtClean="0"/>
              <a:t>Demonstrate the class in a program.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85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Write a Temperature class that has two data members:</a:t>
            </a:r>
          </a:p>
          <a:p>
            <a:pPr lvl="1"/>
            <a:r>
              <a:rPr lang="en-US" sz="2000" dirty="0"/>
              <a:t>A temperature value (floating-point number)</a:t>
            </a:r>
          </a:p>
          <a:p>
            <a:pPr lvl="1"/>
            <a:r>
              <a:rPr lang="en-US" sz="2000" dirty="0"/>
              <a:t>A character for the scale, either ‘C’ for Celsius or ‘F’ for Fahrenheit.</a:t>
            </a:r>
          </a:p>
          <a:p>
            <a:r>
              <a:rPr lang="en-US" sz="2100" dirty="0"/>
              <a:t>The methods include:</a:t>
            </a:r>
          </a:p>
          <a:p>
            <a:pPr lvl="1"/>
            <a:r>
              <a:rPr lang="en-US" sz="2000" dirty="0"/>
              <a:t>constructors</a:t>
            </a:r>
          </a:p>
          <a:p>
            <a:pPr lvl="1"/>
            <a:r>
              <a:rPr lang="en-US" sz="2000" dirty="0"/>
              <a:t>get the value and the </a:t>
            </a:r>
            <a:r>
              <a:rPr lang="en-US" sz="2000" dirty="0" smtClean="0"/>
              <a:t>scale</a:t>
            </a:r>
            <a:endParaRPr lang="en-US" sz="2000" dirty="0"/>
          </a:p>
          <a:p>
            <a:pPr lvl="1"/>
            <a:r>
              <a:rPr lang="en-US" sz="2000" dirty="0" smtClean="0"/>
              <a:t>change </a:t>
            </a:r>
            <a:r>
              <a:rPr lang="en-US" sz="2000" dirty="0"/>
              <a:t>the value and the </a:t>
            </a:r>
            <a:r>
              <a:rPr lang="en-US" sz="2000" dirty="0" smtClean="0"/>
              <a:t>scale</a:t>
            </a:r>
          </a:p>
          <a:p>
            <a:pPr lvl="1"/>
            <a:r>
              <a:rPr lang="en-US" sz="2000" dirty="0" smtClean="0"/>
              <a:t>Convert a temperature from one scale to the other.</a:t>
            </a:r>
          </a:p>
          <a:p>
            <a:pPr lvl="2"/>
            <a:r>
              <a:rPr lang="en-US" sz="1800" dirty="0" err="1" smtClean="0"/>
              <a:t>DegreeC</a:t>
            </a:r>
            <a:r>
              <a:rPr lang="en-US" sz="1800" dirty="0" smtClean="0"/>
              <a:t> = 5*(degreeF-32)/9</a:t>
            </a:r>
          </a:p>
          <a:p>
            <a:pPr lvl="2"/>
            <a:r>
              <a:rPr lang="en-US" sz="1800" dirty="0" err="1" smtClean="0"/>
              <a:t>DegreeF</a:t>
            </a:r>
            <a:r>
              <a:rPr lang="en-US" sz="1800" dirty="0" smtClean="0"/>
              <a:t> = 9*</a:t>
            </a:r>
            <a:r>
              <a:rPr lang="en-US" sz="1800" dirty="0" err="1" smtClean="0"/>
              <a:t>degreeC</a:t>
            </a:r>
            <a:r>
              <a:rPr lang="en-US" sz="1800" dirty="0" smtClean="0"/>
              <a:t>/5+32</a:t>
            </a:r>
            <a:endParaRPr lang="en-US" sz="2000" dirty="0"/>
          </a:p>
          <a:p>
            <a:r>
              <a:rPr lang="en-US" sz="2100" dirty="0"/>
              <a:t>Write a program to test the class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5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Constructors have a few special properties that set them apart from normal methods.</a:t>
            </a:r>
          </a:p>
          <a:p>
            <a:pPr lvl="1"/>
            <a:r>
              <a:rPr lang="en-US" dirty="0"/>
              <a:t>Constructors have </a:t>
            </a:r>
            <a:r>
              <a:rPr lang="en-US" dirty="0">
                <a:solidFill>
                  <a:schemeClr val="accent6"/>
                </a:solidFill>
              </a:rPr>
              <a:t>the same name as the class.</a:t>
            </a:r>
          </a:p>
          <a:p>
            <a:pPr lvl="1"/>
            <a:r>
              <a:rPr lang="en-US" dirty="0"/>
              <a:t>Constructors have </a:t>
            </a:r>
            <a:r>
              <a:rPr lang="en-US" dirty="0">
                <a:solidFill>
                  <a:schemeClr val="accent6"/>
                </a:solidFill>
              </a:rPr>
              <a:t>no return type </a:t>
            </a:r>
            <a:r>
              <a:rPr lang="en-US" dirty="0"/>
              <a:t>(not even </a:t>
            </a:r>
            <a:r>
              <a:rPr lang="en-US" dirty="0">
                <a:latin typeface="Courier New" pitchFamily="49" charset="0"/>
              </a:rPr>
              <a:t>void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Constructors </a:t>
            </a:r>
            <a:r>
              <a:rPr lang="en-US" dirty="0">
                <a:solidFill>
                  <a:schemeClr val="accent6"/>
                </a:solidFill>
              </a:rPr>
              <a:t>may not return any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Constructors </a:t>
            </a:r>
            <a:r>
              <a:rPr lang="en-US" dirty="0">
                <a:solidFill>
                  <a:schemeClr val="accent6"/>
                </a:solidFill>
              </a:rPr>
              <a:t>are typically public.</a:t>
            </a:r>
          </a:p>
        </p:txBody>
      </p:sp>
    </p:spTree>
    <p:extLst>
      <p:ext uri="{BB962C8B-B14F-4D97-AF65-F5344CB8AC3E}">
        <p14:creationId xmlns:p14="http://schemas.microsoft.com/office/powerpoint/2010/main" val="1670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for </a:t>
            </a:r>
            <a:r>
              <a:rPr lang="en-US">
                <a:latin typeface="Courier New" pitchFamily="49" charset="0"/>
              </a:rPr>
              <a:t>Rectangle</a:t>
            </a:r>
            <a:r>
              <a:rPr lang="en-US"/>
              <a:t> Class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/**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Constructor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@</a:t>
            </a:r>
            <a:r>
              <a:rPr lang="en-US" sz="2000" dirty="0" err="1">
                <a:latin typeface="Courier New" pitchFamily="49" charset="0"/>
              </a:rPr>
              <a:t>param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 The length of the rectangle.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@</a:t>
            </a:r>
            <a:r>
              <a:rPr lang="en-US" sz="2000" dirty="0" err="1">
                <a:latin typeface="Courier New" pitchFamily="49" charset="0"/>
              </a:rPr>
              <a:t>param</a:t>
            </a:r>
            <a:r>
              <a:rPr lang="en-US" sz="2000" dirty="0">
                <a:latin typeface="Courier New" pitchFamily="49" charset="0"/>
              </a:rPr>
              <a:t> w The width of the rectangle.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public Rectangle(double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, double w)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length =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width = w;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Local Reference Variables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Reference variables can be declared without being initialized.</a:t>
            </a:r>
          </a:p>
          <a:p>
            <a:pPr>
              <a:buFontTx/>
              <a:buNone/>
            </a:pPr>
            <a:r>
              <a:rPr lang="en-US" sz="2800" dirty="0"/>
              <a:t>		</a:t>
            </a:r>
            <a:r>
              <a:rPr lang="en-US" sz="2400" dirty="0">
                <a:latin typeface="Courier New" pitchFamily="49" charset="0"/>
              </a:rPr>
              <a:t>Rectangle box;</a:t>
            </a:r>
          </a:p>
          <a:p>
            <a:r>
              <a:rPr lang="en-US" sz="2400" dirty="0"/>
              <a:t>This statement does </a:t>
            </a:r>
            <a:r>
              <a:rPr lang="en-US" sz="2400" dirty="0" smtClean="0"/>
              <a:t>NOT </a:t>
            </a:r>
            <a:r>
              <a:rPr lang="en-US" sz="2400" dirty="0"/>
              <a:t>create a </a:t>
            </a:r>
            <a:r>
              <a:rPr lang="en-US" sz="2400" dirty="0">
                <a:latin typeface="Courier New" pitchFamily="49" charset="0"/>
              </a:rPr>
              <a:t>Rectangle</a:t>
            </a:r>
            <a:r>
              <a:rPr lang="en-US" sz="2400" dirty="0"/>
              <a:t> object, so it is an </a:t>
            </a:r>
            <a:r>
              <a:rPr lang="en-US" sz="2400" dirty="0">
                <a:solidFill>
                  <a:schemeClr val="accent6"/>
                </a:solidFill>
              </a:rPr>
              <a:t>uninitialized local reference variable</a:t>
            </a:r>
            <a:r>
              <a:rPr lang="en-US" sz="2400" dirty="0"/>
              <a:t>.</a:t>
            </a:r>
          </a:p>
          <a:p>
            <a:r>
              <a:rPr lang="en-US" sz="2400" dirty="0"/>
              <a:t>A local reference variable must reference an object before it can be used, otherwise a compiler error will occur. </a:t>
            </a:r>
          </a:p>
          <a:p>
            <a:pPr>
              <a:buFontTx/>
              <a:buNone/>
            </a:pPr>
            <a:r>
              <a:rPr lang="en-US" sz="2800" dirty="0"/>
              <a:t>		</a:t>
            </a:r>
            <a:r>
              <a:rPr lang="en-US" sz="2000" dirty="0">
                <a:latin typeface="Courier New" pitchFamily="49" charset="0"/>
              </a:rPr>
              <a:t>box = new Rectangle(7.0, 14.0);</a:t>
            </a:r>
          </a:p>
          <a:p>
            <a:r>
              <a:rPr lang="en-US" sz="2400" dirty="0">
                <a:latin typeface="Courier New" pitchFamily="49" charset="0"/>
              </a:rPr>
              <a:t>box</a:t>
            </a:r>
            <a:r>
              <a:rPr lang="en-US" sz="2400" dirty="0"/>
              <a:t> will now reference a </a:t>
            </a:r>
            <a:r>
              <a:rPr lang="en-US" sz="2400" dirty="0">
                <a:latin typeface="Courier New" pitchFamily="49" charset="0"/>
              </a:rPr>
              <a:t>Rectangle</a:t>
            </a:r>
            <a:r>
              <a:rPr lang="en-US" sz="2400" dirty="0"/>
              <a:t> object of length 7.0 and width 14.0.</a:t>
            </a:r>
          </a:p>
        </p:txBody>
      </p:sp>
    </p:spTree>
    <p:extLst>
      <p:ext uri="{BB962C8B-B14F-4D97-AF65-F5344CB8AC3E}">
        <p14:creationId xmlns:p14="http://schemas.microsoft.com/office/powerpoint/2010/main" val="14826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Constructor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When an object is created, its constructor is </a:t>
            </a:r>
            <a:r>
              <a:rPr lang="en-US" sz="2800" u="sng"/>
              <a:t>always</a:t>
            </a:r>
            <a:r>
              <a:rPr lang="en-US" sz="2800"/>
              <a:t> called.</a:t>
            </a:r>
          </a:p>
          <a:p>
            <a:r>
              <a:rPr lang="en-US" sz="2800"/>
              <a:t>If you do not write a constructor, Java provides one when the class is compiled.  The constructor that Java provides is known as the </a:t>
            </a:r>
            <a:r>
              <a:rPr lang="en-US" sz="2800" i="1"/>
              <a:t>default constructor</a:t>
            </a:r>
            <a:r>
              <a:rPr lang="en-US" sz="2800"/>
              <a:t>.</a:t>
            </a:r>
          </a:p>
          <a:p>
            <a:pPr lvl="1"/>
            <a:r>
              <a:rPr lang="en-US" sz="2400"/>
              <a:t>It sets all of the object’s numeric fields to 0.</a:t>
            </a:r>
          </a:p>
          <a:p>
            <a:pPr lvl="1"/>
            <a:r>
              <a:rPr lang="en-US" sz="2400"/>
              <a:t>It sets all of the object’s </a:t>
            </a:r>
            <a:r>
              <a:rPr lang="en-US" sz="2400">
                <a:latin typeface="Courier New" pitchFamily="49" charset="0"/>
              </a:rPr>
              <a:t>boolean</a:t>
            </a:r>
            <a:r>
              <a:rPr lang="en-US" sz="2400"/>
              <a:t> fields to </a:t>
            </a:r>
            <a:r>
              <a:rPr lang="en-US" sz="2400">
                <a:latin typeface="Courier New" pitchFamily="49" charset="0"/>
              </a:rPr>
              <a:t>false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It sets all of the object’s reference variables to the special value </a:t>
            </a:r>
            <a:r>
              <a:rPr lang="en-US" sz="2400" i="1"/>
              <a:t>null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0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Constructor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default constructor is a constructor with no parameters, used to initialize an object in a default configuration.</a:t>
            </a:r>
          </a:p>
          <a:p>
            <a:r>
              <a:rPr lang="en-US" sz="2800" dirty="0"/>
              <a:t>The </a:t>
            </a:r>
            <a:r>
              <a:rPr lang="en-US" sz="2800" u="sng" dirty="0"/>
              <a:t>only</a:t>
            </a:r>
            <a:r>
              <a:rPr lang="en-US" sz="2800" dirty="0"/>
              <a:t> time that Java provides a default constructor is when you do not write </a:t>
            </a:r>
            <a:r>
              <a:rPr lang="en-US" sz="2800" u="sng" dirty="0"/>
              <a:t>any</a:t>
            </a:r>
            <a:r>
              <a:rPr lang="en-US" sz="2800" dirty="0"/>
              <a:t> constructor for a class.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default constructor is </a:t>
            </a:r>
            <a:r>
              <a:rPr lang="en-US" sz="2800" u="sng" dirty="0"/>
              <a:t>not</a:t>
            </a:r>
            <a:r>
              <a:rPr lang="en-US" sz="2800" dirty="0"/>
              <a:t> provided by Java if a constructor is already written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10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Writing Your Own No-Arg Constructor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constructor that does not accept arguments is known as a </a:t>
            </a:r>
            <a:r>
              <a:rPr lang="en-US" i="1"/>
              <a:t>no-arg constructor</a:t>
            </a:r>
            <a:r>
              <a:rPr lang="en-US"/>
              <a:t>.  </a:t>
            </a:r>
          </a:p>
          <a:p>
            <a:pPr>
              <a:lnSpc>
                <a:spcPct val="90000"/>
              </a:lnSpc>
            </a:pPr>
            <a:r>
              <a:rPr lang="en-US"/>
              <a:t>The default constructor (provided by Java) is a no-arg constructor.</a:t>
            </a:r>
          </a:p>
          <a:p>
            <a:pPr>
              <a:lnSpc>
                <a:spcPct val="90000"/>
              </a:lnSpc>
            </a:pPr>
            <a:r>
              <a:rPr lang="en-US"/>
              <a:t>We can write our own no-arg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</a:t>
            </a:r>
            <a:r>
              <a:rPr lang="en-US" sz="2400" b="1">
                <a:latin typeface="Courier New" pitchFamily="49" charset="0"/>
              </a:rPr>
              <a:t>public Rectangle()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length = 1.0;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width = 1.0;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571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/>
              <a:t>Overloading Methods and Constructors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or more methods in a class </a:t>
            </a:r>
            <a:r>
              <a:rPr lang="en-US" dirty="0">
                <a:solidFill>
                  <a:schemeClr val="accent6"/>
                </a:solidFill>
              </a:rPr>
              <a:t>may have the same name as long as their parameter lists are different.  </a:t>
            </a:r>
          </a:p>
          <a:p>
            <a:r>
              <a:rPr lang="en-US" dirty="0"/>
              <a:t>When this occurs, it is called </a:t>
            </a:r>
            <a:r>
              <a:rPr lang="en-US" i="1" dirty="0">
                <a:solidFill>
                  <a:schemeClr val="accent6"/>
                </a:solidFill>
              </a:rPr>
              <a:t>method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>
                <a:solidFill>
                  <a:schemeClr val="accent6"/>
                </a:solidFill>
              </a:rPr>
              <a:t>overloading</a:t>
            </a:r>
            <a:r>
              <a:rPr lang="en-US" dirty="0"/>
              <a:t>.  This also applies to constructors.</a:t>
            </a:r>
          </a:p>
          <a:p>
            <a:r>
              <a:rPr lang="en-US" dirty="0"/>
              <a:t>Method overloading is important because sometimes you need several different ways to perform the same operation.</a:t>
            </a:r>
          </a:p>
        </p:txBody>
      </p:sp>
    </p:spTree>
    <p:extLst>
      <p:ext uri="{BB962C8B-B14F-4D97-AF65-F5344CB8AC3E}">
        <p14:creationId xmlns:p14="http://schemas.microsoft.com/office/powerpoint/2010/main" val="31048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Overloaded Method </a:t>
            </a:r>
            <a:r>
              <a:rPr lang="en-US">
                <a:latin typeface="Courier New" pitchFamily="49" charset="0"/>
              </a:rPr>
              <a:t>add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add(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num1,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num2)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sum = num1 + num2;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double add(double num1, double num2)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double sum = num1 + num2;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return 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</a:t>
            </a:r>
            <a:r>
              <a:rPr lang="en-US" sz="2400" b="1" dirty="0">
                <a:latin typeface="Courier New" pitchFamily="49" charset="0"/>
              </a:rPr>
              <a:t>String add (String str1, String str2)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String combined = str1 + str2;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combined;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2596</TotalTime>
  <Words>981</Words>
  <Application>Microsoft Macintosh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Garamond</vt:lpstr>
      <vt:lpstr>Symbol</vt:lpstr>
      <vt:lpstr>Wingdings</vt:lpstr>
      <vt:lpstr>Arial</vt:lpstr>
      <vt:lpstr>Edge</vt:lpstr>
      <vt:lpstr>CSC110 Computer Programming II</vt:lpstr>
      <vt:lpstr>Constructors</vt:lpstr>
      <vt:lpstr>Constructor for Rectangle Class</vt:lpstr>
      <vt:lpstr>Uninitialized Local Reference Variables</vt:lpstr>
      <vt:lpstr>The Default Constructor</vt:lpstr>
      <vt:lpstr>The Default Constructor</vt:lpstr>
      <vt:lpstr>Writing Your Own No-Arg Constructor</vt:lpstr>
      <vt:lpstr>Overloading Methods and Constructors</vt:lpstr>
      <vt:lpstr>Overloaded Method add</vt:lpstr>
      <vt:lpstr>Method Signature and Binding</vt:lpstr>
      <vt:lpstr>Rectangle Class Constructor Overload</vt:lpstr>
      <vt:lpstr>Scope of Instance Fields</vt:lpstr>
      <vt:lpstr>Shadowing</vt:lpstr>
      <vt:lpstr>Example</vt:lpstr>
      <vt:lpstr>Exercises 1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270</cp:revision>
  <dcterms:created xsi:type="dcterms:W3CDTF">2003-05-04T19:31:52Z</dcterms:created>
  <dcterms:modified xsi:type="dcterms:W3CDTF">2016-05-06T15:06:43Z</dcterms:modified>
</cp:coreProperties>
</file>