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8"/>
  </p:notesMasterIdLst>
  <p:handoutMasterIdLst>
    <p:handoutMasterId r:id="rId29"/>
  </p:handoutMasterIdLst>
  <p:sldIdLst>
    <p:sldId id="256" r:id="rId2"/>
    <p:sldId id="505" r:id="rId3"/>
    <p:sldId id="506" r:id="rId4"/>
    <p:sldId id="524" r:id="rId5"/>
    <p:sldId id="525" r:id="rId6"/>
    <p:sldId id="526" r:id="rId7"/>
    <p:sldId id="527" r:id="rId8"/>
    <p:sldId id="528" r:id="rId9"/>
    <p:sldId id="529" r:id="rId10"/>
    <p:sldId id="530" r:id="rId11"/>
    <p:sldId id="531" r:id="rId12"/>
    <p:sldId id="532" r:id="rId13"/>
    <p:sldId id="533" r:id="rId14"/>
    <p:sldId id="534" r:id="rId15"/>
    <p:sldId id="535" r:id="rId16"/>
    <p:sldId id="536" r:id="rId17"/>
    <p:sldId id="537" r:id="rId18"/>
    <p:sldId id="538" r:id="rId19"/>
    <p:sldId id="539" r:id="rId20"/>
    <p:sldId id="540" r:id="rId21"/>
    <p:sldId id="541" r:id="rId22"/>
    <p:sldId id="542" r:id="rId23"/>
    <p:sldId id="543" r:id="rId24"/>
    <p:sldId id="519" r:id="rId25"/>
    <p:sldId id="520" r:id="rId26"/>
    <p:sldId id="521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693" autoAdjust="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501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9BB7E029-5B11-4241-BB27-69224A03EB42}" type="datetimeFigureOut">
              <a:rPr lang="en-US"/>
              <a:pPr/>
              <a:t>5/18/2016</a:t>
            </a:fld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4684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7B8B0284-7912-405C-AEEC-95F08E4B33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82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501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8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8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4684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8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24083D5-ACCD-47EF-9517-274670DA58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883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083D5-ACCD-47EF-9517-274670DA580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20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262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61127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1128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3" r:id="rId2"/>
    <p:sldLayoutId id="2147483722" r:id="rId3"/>
    <p:sldLayoutId id="2147483721" r:id="rId4"/>
    <p:sldLayoutId id="2147483720" r:id="rId5"/>
    <p:sldLayoutId id="2147483719" r:id="rId6"/>
    <p:sldLayoutId id="2147483718" r:id="rId7"/>
    <p:sldLayoutId id="2147483717" r:id="rId8"/>
    <p:sldLayoutId id="2147483716" r:id="rId9"/>
    <p:sldLayoutId id="2147483715" r:id="rId10"/>
    <p:sldLayoutId id="214748371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CSC110 Computer Programming 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82913" y="4164013"/>
            <a:ext cx="3778250" cy="1146175"/>
          </a:xfrm>
        </p:spPr>
        <p:txBody>
          <a:bodyPr/>
          <a:lstStyle/>
          <a:p>
            <a:pPr algn="ctr" eaLnBrk="1" hangingPunct="1"/>
            <a:endParaRPr lang="en-US" dirty="0" smtClean="0"/>
          </a:p>
          <a:p>
            <a:pPr algn="ctr" eaLnBrk="1" hangingPunct="1"/>
            <a:r>
              <a:rPr lang="en-US" dirty="0" smtClean="0"/>
              <a:t>Lecture 37</a:t>
            </a:r>
          </a:p>
          <a:p>
            <a:pPr algn="ctr" eaLnBrk="1" hangingPunct="1"/>
            <a:r>
              <a:rPr lang="en-US" dirty="0" smtClean="0"/>
              <a:t>		</a:t>
            </a:r>
          </a:p>
          <a:p>
            <a:pPr algn="ctr" eaLnBrk="1" hangingPunct="1">
              <a:lnSpc>
                <a:spcPct val="90000"/>
              </a:lnSpc>
            </a:pPr>
            <a:endParaRPr lang="en-US" dirty="0" smtClean="0"/>
          </a:p>
          <a:p>
            <a:pPr algn="ctr" eaLnBrk="1" hangingPunct="1">
              <a:spcAft>
                <a:spcPts val="600"/>
              </a:spcAft>
              <a:buFont typeface="Symbol" pitchFamily="18" charset="2"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Wildcard </a:t>
            </a:r>
            <a:r>
              <a:rPr lang="en-US" sz="4400" dirty="0" smtClean="0">
                <a:latin typeface="Courier New" pitchFamily="49" charset="0"/>
              </a:rPr>
              <a:t>import</a:t>
            </a:r>
            <a:r>
              <a:rPr lang="en-US" sz="4400" dirty="0" smtClean="0"/>
              <a:t>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javax.swing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.*;  // Make all classes visible 		//although only one is used.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ImportTest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public static void main(String[]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JOptionPane.showMessageDialog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(null, "Hi");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System.exit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(0);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496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Explicit import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javax.swing.JOptionPane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  // Make a single class 				      //visible.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ImportTest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public static void main(String[]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JOptionPane.showMessageDialog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(null, "Hi");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System.exit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(0);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846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Fully Qualified Class Name without An Import.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ImportTest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public static void main(String[]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javax.swing.JOptionPane.showMessageDialog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(null, 						"Hi");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System.exit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(0);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445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Java Standard Packages</a:t>
            </a:r>
          </a:p>
        </p:txBody>
      </p:sp>
      <p:pic>
        <p:nvPicPr>
          <p:cNvPr id="242693" name="Picture 5" descr="StandardPackag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905000"/>
            <a:ext cx="6748463" cy="35750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26221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FAQs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Q: Does importing all classes in a package make my object file (.class or .jar) larger?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dirty="0" smtClean="0"/>
              <a:t>A: No, import only tells the compiler where to look for symbols.</a:t>
            </a:r>
          </a:p>
          <a:p>
            <a:r>
              <a:rPr lang="en-US" b="1" dirty="0" smtClean="0"/>
              <a:t>Q: Is it less efficient to import all classes than only the classes I need?</a:t>
            </a:r>
          </a:p>
          <a:p>
            <a:pPr>
              <a:buNone/>
            </a:pPr>
            <a:r>
              <a:rPr lang="en-US" b="1" dirty="0" smtClean="0"/>
              <a:t>   </a:t>
            </a:r>
            <a:r>
              <a:rPr lang="en-US" dirty="0" smtClean="0"/>
              <a:t>A: No. The search for names is very efficient so there is no effective difference.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457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FAQs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Q: I've imported </a:t>
            </a:r>
            <a:r>
              <a:rPr lang="en-US" b="1" i="1" dirty="0" smtClean="0"/>
              <a:t>java.awt.*</a:t>
            </a:r>
            <a:r>
              <a:rPr lang="en-US" b="1" dirty="0" smtClean="0"/>
              <a:t>, why do I also need </a:t>
            </a:r>
            <a:r>
              <a:rPr lang="en-US" b="1" i="1" dirty="0" err="1" smtClean="0"/>
              <a:t>java.awt.event</a:t>
            </a:r>
            <a:r>
              <a:rPr lang="en-US" b="1" i="1" dirty="0" smtClean="0"/>
              <a:t>.*</a:t>
            </a:r>
            <a:r>
              <a:rPr lang="en-US" b="1" dirty="0" smtClean="0"/>
              <a:t>?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dirty="0" smtClean="0"/>
              <a:t>A: The wildcard "*" only makes the classes in this package visible, not any of the </a:t>
            </a:r>
            <a:r>
              <a:rPr lang="en-US" dirty="0" err="1" smtClean="0"/>
              <a:t>subpackages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03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FAQs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Q: Why don't I need an </a:t>
            </a:r>
            <a:r>
              <a:rPr lang="en-US" b="1" i="1" dirty="0" smtClean="0"/>
              <a:t>import</a:t>
            </a:r>
            <a:r>
              <a:rPr lang="en-US" b="1" dirty="0" smtClean="0"/>
              <a:t> to use </a:t>
            </a:r>
            <a:r>
              <a:rPr lang="en-US" b="1" i="1" dirty="0" smtClean="0"/>
              <a:t>String</a:t>
            </a:r>
            <a:r>
              <a:rPr lang="en-US" b="1" dirty="0" smtClean="0"/>
              <a:t>, </a:t>
            </a:r>
            <a:r>
              <a:rPr lang="en-US" b="1" i="1" dirty="0" smtClean="0"/>
              <a:t>System</a:t>
            </a:r>
            <a:r>
              <a:rPr lang="en-US" b="1" dirty="0" smtClean="0"/>
              <a:t>, etc?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dirty="0" smtClean="0"/>
              <a:t>A: All classes in the </a:t>
            </a:r>
            <a:r>
              <a:rPr lang="en-US" i="1" dirty="0" err="1" smtClean="0"/>
              <a:t>java.lang</a:t>
            </a:r>
            <a:r>
              <a:rPr lang="en-US" dirty="0" smtClean="0"/>
              <a:t> package are visible without an import.</a:t>
            </a:r>
          </a:p>
          <a:p>
            <a:r>
              <a:rPr lang="en-US" b="1" dirty="0" smtClean="0"/>
              <a:t>Q: Is the order of the </a:t>
            </a:r>
            <a:r>
              <a:rPr lang="en-US" b="1" i="1" dirty="0" smtClean="0"/>
              <a:t>imports</a:t>
            </a:r>
            <a:r>
              <a:rPr lang="en-US" b="1" dirty="0" smtClean="0"/>
              <a:t> important?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dirty="0" smtClean="0"/>
              <a:t>A: No. Group them for readability.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752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Encapsulation </a:t>
            </a:r>
            <a:r>
              <a:rPr lang="en-US" dirty="0" smtClean="0"/>
              <a:t>is the ability of an </a:t>
            </a:r>
            <a:r>
              <a:rPr lang="en-US" dirty="0" smtClean="0">
                <a:solidFill>
                  <a:srgbClr val="FF0000"/>
                </a:solidFill>
              </a:rPr>
              <a:t>object </a:t>
            </a:r>
            <a:r>
              <a:rPr lang="en-US" dirty="0" smtClean="0"/>
              <a:t>to be a container (or capsule) for related </a:t>
            </a:r>
            <a:r>
              <a:rPr lang="en-US" dirty="0" smtClean="0">
                <a:solidFill>
                  <a:srgbClr val="FF0000"/>
                </a:solidFill>
              </a:rPr>
              <a:t>properties</a:t>
            </a:r>
            <a:r>
              <a:rPr lang="en-US" dirty="0" smtClean="0"/>
              <a:t> (</a:t>
            </a:r>
            <a:r>
              <a:rPr lang="en-US" dirty="0" err="1" smtClean="0"/>
              <a:t>ie</a:t>
            </a:r>
            <a:r>
              <a:rPr lang="en-US" dirty="0" smtClean="0"/>
              <a:t>. data members) and </a:t>
            </a:r>
            <a:r>
              <a:rPr lang="en-US" dirty="0" smtClean="0">
                <a:solidFill>
                  <a:srgbClr val="FF0000"/>
                </a:solidFill>
              </a:rPr>
              <a:t>methods</a:t>
            </a:r>
            <a:r>
              <a:rPr lang="en-US" dirty="0" smtClean="0"/>
              <a:t> (</a:t>
            </a:r>
            <a:r>
              <a:rPr lang="en-US" dirty="0" err="1" smtClean="0"/>
              <a:t>ie</a:t>
            </a:r>
            <a:r>
              <a:rPr lang="en-US" dirty="0" smtClean="0"/>
              <a:t>. behavior). </a:t>
            </a:r>
          </a:p>
          <a:p>
            <a:r>
              <a:rPr lang="en-US" dirty="0" smtClean="0"/>
              <a:t>Older languages did not enforce any property/method relationships. </a:t>
            </a:r>
          </a:p>
          <a:p>
            <a:pPr lvl="1"/>
            <a:r>
              <a:rPr lang="en-US" dirty="0" smtClean="0"/>
              <a:t>This often resulted in </a:t>
            </a:r>
            <a:r>
              <a:rPr lang="en-US" b="1" i="1" dirty="0" smtClean="0"/>
              <a:t>side effects</a:t>
            </a:r>
            <a:r>
              <a:rPr lang="en-US" dirty="0" smtClean="0"/>
              <a:t> where variables had their contents changed or reused in unexpected ways and </a:t>
            </a:r>
            <a:r>
              <a:rPr lang="en-US" b="1" i="1" dirty="0" smtClean="0"/>
              <a:t>spaghetti</a:t>
            </a:r>
            <a:r>
              <a:rPr lang="en-US" dirty="0" smtClean="0"/>
              <a:t> code that was difficult to unravel, understand and maintain. </a:t>
            </a:r>
          </a:p>
          <a:p>
            <a:r>
              <a:rPr lang="en-US" dirty="0" smtClean="0"/>
              <a:t>Encapsulation is one of three </a:t>
            </a:r>
            <a:r>
              <a:rPr lang="en-US" dirty="0" smtClean="0">
                <a:solidFill>
                  <a:srgbClr val="FF0000"/>
                </a:solidFill>
              </a:rPr>
              <a:t>fundamental principles in object oriented programming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6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advantage of encapsulating data and methods in a class is to make programming objects that reflect "objects" in the problem domain. </a:t>
            </a:r>
          </a:p>
          <a:p>
            <a:pPr lvl="1"/>
            <a:r>
              <a:rPr lang="en-US" dirty="0" smtClean="0"/>
              <a:t>If your problem deals with orders and products, then you'll very likely have classes called </a:t>
            </a:r>
            <a:r>
              <a:rPr lang="en-US" i="1" dirty="0" smtClean="0"/>
              <a:t>Order</a:t>
            </a:r>
            <a:r>
              <a:rPr lang="en-US" dirty="0" smtClean="0"/>
              <a:t> and </a:t>
            </a:r>
            <a:r>
              <a:rPr lang="en-US" i="1" dirty="0" smtClean="0"/>
              <a:t>Product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837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Hiding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Data hiding</a:t>
            </a:r>
            <a:r>
              <a:rPr lang="en-US" dirty="0" smtClean="0"/>
              <a:t> is the ability of objects to shield variables from external access. </a:t>
            </a:r>
          </a:p>
          <a:p>
            <a:r>
              <a:rPr lang="en-US" dirty="0" smtClean="0"/>
              <a:t>Those variables marked as </a:t>
            </a:r>
            <a:r>
              <a:rPr lang="en-US" dirty="0" smtClean="0">
                <a:solidFill>
                  <a:srgbClr val="FF0000"/>
                </a:solidFill>
              </a:rPr>
              <a:t>private</a:t>
            </a:r>
            <a:r>
              <a:rPr lang="en-US" dirty="0" smtClean="0"/>
              <a:t> can only be seen or modified through the use of public </a:t>
            </a:r>
            <a:r>
              <a:rPr lang="en-US" dirty="0" err="1" smtClean="0">
                <a:solidFill>
                  <a:srgbClr val="FF0000"/>
                </a:solidFill>
              </a:rPr>
              <a:t>accessor</a:t>
            </a:r>
            <a:r>
              <a:rPr lang="en-US" dirty="0" smtClean="0"/>
              <a:t> and </a:t>
            </a:r>
            <a:r>
              <a:rPr lang="en-US" dirty="0" err="1" smtClean="0">
                <a:solidFill>
                  <a:srgbClr val="FF0000"/>
                </a:solidFill>
              </a:rPr>
              <a:t>mutator</a:t>
            </a:r>
            <a:r>
              <a:rPr lang="en-US" dirty="0" smtClean="0"/>
              <a:t> methods. </a:t>
            </a:r>
          </a:p>
          <a:p>
            <a:pPr lvl="1"/>
            <a:r>
              <a:rPr lang="en-US" dirty="0" smtClean="0"/>
              <a:t>This permits validity checking at run time.</a:t>
            </a:r>
          </a:p>
          <a:p>
            <a:pPr lvl="1"/>
            <a:r>
              <a:rPr lang="en-US" dirty="0" smtClean="0"/>
              <a:t> Access to other variables can be allowed but with tight control on how it is done. </a:t>
            </a:r>
          </a:p>
          <a:p>
            <a:pPr lvl="1"/>
            <a:r>
              <a:rPr lang="en-US" dirty="0" smtClean="0"/>
              <a:t>Methods can also be completely hidden from external use.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896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Scope of Instance Fields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Variables declared as instance fields in a class can be accessed by any </a:t>
            </a:r>
            <a:r>
              <a:rPr lang="en-US" sz="2800" dirty="0" smtClean="0"/>
              <a:t>instance </a:t>
            </a:r>
            <a:r>
              <a:rPr lang="en-US" sz="2800" dirty="0"/>
              <a:t>method in the same class as the field.</a:t>
            </a:r>
          </a:p>
          <a:p>
            <a:r>
              <a:rPr lang="en-US" sz="2800" dirty="0"/>
              <a:t>If an instance field is declared with the </a:t>
            </a:r>
            <a:r>
              <a:rPr lang="en-US" sz="2800" dirty="0">
                <a:latin typeface="Courier New" pitchFamily="49" charset="0"/>
              </a:rPr>
              <a:t>public</a:t>
            </a:r>
            <a:r>
              <a:rPr lang="en-US" sz="2800" dirty="0"/>
              <a:t> access </a:t>
            </a:r>
            <a:r>
              <a:rPr lang="en-US" sz="2800" dirty="0" err="1"/>
              <a:t>specifier</a:t>
            </a:r>
            <a:r>
              <a:rPr lang="en-US" sz="2800" dirty="0"/>
              <a:t>, it can also be accessed by code outside the class, as long as an instance of the class exists.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Class=</a:t>
            </a:r>
            <a:r>
              <a:rPr lang="en-US" dirty="0" err="1" smtClean="0"/>
              <a:t>data+methods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 class is a </a:t>
            </a:r>
            <a:r>
              <a:rPr lang="en-US" dirty="0" smtClean="0">
                <a:solidFill>
                  <a:srgbClr val="FF0000"/>
                </a:solidFill>
              </a:rPr>
              <a:t>template</a:t>
            </a:r>
            <a:r>
              <a:rPr lang="en-US" dirty="0" smtClean="0"/>
              <a:t> or </a:t>
            </a:r>
            <a:r>
              <a:rPr lang="en-US" dirty="0" smtClean="0">
                <a:solidFill>
                  <a:srgbClr val="FF0000"/>
                </a:solidFill>
              </a:rPr>
              <a:t>prototype</a:t>
            </a:r>
            <a:r>
              <a:rPr lang="en-US" dirty="0" smtClean="0"/>
              <a:t> for each of many </a:t>
            </a:r>
            <a:r>
              <a:rPr lang="en-US" dirty="0" smtClean="0">
                <a:solidFill>
                  <a:srgbClr val="FF0000"/>
                </a:solidFill>
              </a:rPr>
              <a:t>object</a:t>
            </a:r>
            <a:r>
              <a:rPr lang="en-US" b="1" i="1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instances</a:t>
            </a:r>
            <a:r>
              <a:rPr lang="en-US" dirty="0" smtClean="0"/>
              <a:t> made to the </a:t>
            </a:r>
            <a:r>
              <a:rPr lang="en-US" dirty="0" smtClean="0">
                <a:solidFill>
                  <a:srgbClr val="FF0000"/>
                </a:solidFill>
              </a:rPr>
              <a:t>class</a:t>
            </a:r>
            <a:r>
              <a:rPr lang="en-US" dirty="0" smtClean="0"/>
              <a:t> design.</a:t>
            </a:r>
          </a:p>
          <a:p>
            <a:r>
              <a:rPr lang="en-US" dirty="0" smtClean="0"/>
              <a:t> The class specifies the properties (data) and methods (actions) that objects can work with.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936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Class, object, 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name </a:t>
            </a:r>
            <a:r>
              <a:rPr lang="en-US" i="1" dirty="0" smtClean="0"/>
              <a:t>class</a:t>
            </a:r>
            <a:r>
              <a:rPr lang="en-US" dirty="0" smtClean="0"/>
              <a:t> was almost universally adopted for programming language structure which combines data and methods</a:t>
            </a:r>
          </a:p>
          <a:p>
            <a:r>
              <a:rPr lang="en-US" i="1" dirty="0" smtClean="0"/>
              <a:t>object</a:t>
            </a:r>
            <a:r>
              <a:rPr lang="en-US" dirty="0" smtClean="0"/>
              <a:t> is used for each instance of a class that is created.</a:t>
            </a:r>
          </a:p>
          <a:p>
            <a:r>
              <a:rPr lang="en-US" dirty="0" smtClean="0"/>
              <a:t>The practices that developed around these ideas is called </a:t>
            </a:r>
            <a:r>
              <a:rPr lang="en-US" i="1" dirty="0" smtClean="0"/>
              <a:t>Object-Oriented Programming</a:t>
            </a:r>
            <a:r>
              <a:rPr lang="en-US" dirty="0" smtClean="0"/>
              <a:t> (OOP).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603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</a:rPr>
              <a:t>simplicity: </a:t>
            </a:r>
            <a:r>
              <a:rPr lang="en-US" sz="2800" dirty="0" smtClean="0"/>
              <a:t>software objects model real world objects, so the complexity is reduced and the program structure is very clear;</a:t>
            </a:r>
          </a:p>
          <a:p>
            <a:r>
              <a:rPr lang="en-US" sz="2800" b="1" dirty="0" smtClean="0">
                <a:solidFill>
                  <a:schemeClr val="tx2"/>
                </a:solidFill>
              </a:rPr>
              <a:t>modularity: </a:t>
            </a:r>
            <a:r>
              <a:rPr lang="en-US" sz="2800" dirty="0" smtClean="0"/>
              <a:t>each object forms a separate entity whose internal workings are decoupled from other parts of the system;</a:t>
            </a:r>
          </a:p>
          <a:p>
            <a:r>
              <a:rPr lang="en-US" sz="2800" b="1" dirty="0" smtClean="0">
                <a:solidFill>
                  <a:schemeClr val="tx2"/>
                </a:solidFill>
              </a:rPr>
              <a:t>modifiability:</a:t>
            </a:r>
            <a:r>
              <a:rPr lang="en-US" sz="2800" dirty="0" smtClean="0"/>
              <a:t> Changes inside a class do not affect any other part of a program, since the only public interface that the external world has to a class is through the use of methods;</a:t>
            </a:r>
          </a:p>
        </p:txBody>
      </p:sp>
    </p:spTree>
    <p:extLst>
      <p:ext uri="{BB962C8B-B14F-4D97-AF65-F5344CB8AC3E}">
        <p14:creationId xmlns:p14="http://schemas.microsoft.com/office/powerpoint/2010/main" val="3276799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OOP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b="1" dirty="0" smtClean="0">
                <a:solidFill>
                  <a:schemeClr val="tx2"/>
                </a:solidFill>
              </a:rPr>
              <a:t>extensibility:</a:t>
            </a:r>
            <a:r>
              <a:rPr lang="en-US" sz="3200" dirty="0" smtClean="0"/>
              <a:t> adding new features or responding to changing operating environments can be solved by introducing a few new objects and modifying some existing ones;</a:t>
            </a:r>
          </a:p>
          <a:p>
            <a:r>
              <a:rPr lang="en-US" sz="2800" b="1" dirty="0" smtClean="0">
                <a:solidFill>
                  <a:schemeClr val="tx2"/>
                </a:solidFill>
              </a:rPr>
              <a:t>maintainability:</a:t>
            </a:r>
            <a:r>
              <a:rPr lang="en-US" sz="3200" dirty="0" smtClean="0"/>
              <a:t> objects can be maintained separately, making locating and fixing problems easier;</a:t>
            </a:r>
          </a:p>
          <a:p>
            <a:r>
              <a:rPr lang="en-US" sz="2800" b="1" dirty="0" smtClean="0">
                <a:solidFill>
                  <a:schemeClr val="tx2"/>
                </a:solidFill>
              </a:rPr>
              <a:t>re-usability</a:t>
            </a:r>
            <a:r>
              <a:rPr lang="en-US" sz="3200" dirty="0" smtClean="0"/>
              <a:t>: objects can be reused in different programs.</a:t>
            </a:r>
          </a:p>
          <a:p>
            <a:endParaRPr lang="en-US" sz="3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225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39825"/>
          </a:xfrm>
        </p:spPr>
        <p:txBody>
          <a:bodyPr/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500" dirty="0" smtClean="0"/>
              <a:t>Consider a class Time that represents a time of day. It has attributes for the hour and minute. The hour value ranges from 0 and 23, where the range 0 and 11 represents a time before noon. The minute value ranges from 0 to 59.</a:t>
            </a:r>
          </a:p>
          <a:p>
            <a:r>
              <a:rPr lang="en-US" sz="2500" dirty="0" smtClean="0"/>
              <a:t>Write a private method </a:t>
            </a:r>
            <a:r>
              <a:rPr lang="en-US" sz="2500" dirty="0" err="1" smtClean="0"/>
              <a:t>isValid</a:t>
            </a:r>
            <a:r>
              <a:rPr lang="en-US" sz="2500" dirty="0" smtClean="0"/>
              <a:t>(hour, minute) that returns true if the given </a:t>
            </a:r>
            <a:r>
              <a:rPr lang="en-US" sz="2400" dirty="0" smtClean="0"/>
              <a:t>hour and minutes are in the appropriate range.</a:t>
            </a:r>
          </a:p>
          <a:p>
            <a:r>
              <a:rPr lang="en-US" sz="2500" dirty="0" smtClean="0"/>
              <a:t>Write a default constructor that initialize the time to 0 hours, 0 minutes.</a:t>
            </a:r>
          </a:p>
          <a:p>
            <a:r>
              <a:rPr lang="en-US" sz="2500" dirty="0" smtClean="0"/>
              <a:t>Write a constructor that takes hours and minutes as parameters and it sets the time if the given values are valid.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3200" dirty="0" smtClean="0"/>
              <a:t>Write a constructor that takes hours, minutes, and </a:t>
            </a:r>
            <a:r>
              <a:rPr lang="en-US" sz="3200" dirty="0" err="1" smtClean="0"/>
              <a:t>isAM</a:t>
            </a:r>
            <a:r>
              <a:rPr lang="en-US" sz="3200" dirty="0" smtClean="0"/>
              <a:t> as parameters and sets the time if the given values are valid. The given hour should be in the range 1 to 12. The parameter </a:t>
            </a:r>
            <a:r>
              <a:rPr lang="en-US" sz="3200" dirty="0" err="1" smtClean="0"/>
              <a:t>isAM</a:t>
            </a:r>
            <a:r>
              <a:rPr lang="en-US" sz="3200" dirty="0" smtClean="0"/>
              <a:t> is true if the  time is an am time and false otherwise. </a:t>
            </a:r>
          </a:p>
          <a:p>
            <a:r>
              <a:rPr lang="en-US" dirty="0" smtClean="0"/>
              <a:t>Write a method </a:t>
            </a:r>
            <a:r>
              <a:rPr lang="en-US" dirty="0" err="1" smtClean="0"/>
              <a:t>setTime</a:t>
            </a:r>
            <a:r>
              <a:rPr lang="en-US" dirty="0" smtClean="0"/>
              <a:t>(hour, minute) that sets the time if the given values are valid.</a:t>
            </a:r>
          </a:p>
          <a:p>
            <a:r>
              <a:rPr lang="en-US" dirty="0" smtClean="0"/>
              <a:t>Write another </a:t>
            </a:r>
            <a:r>
              <a:rPr lang="en-US" dirty="0" err="1" smtClean="0"/>
              <a:t>setTime</a:t>
            </a:r>
            <a:r>
              <a:rPr lang="en-US" dirty="0" smtClean="0"/>
              <a:t>(hour, minute, </a:t>
            </a:r>
            <a:r>
              <a:rPr lang="en-US" dirty="0" err="1" smtClean="0"/>
              <a:t>isAM</a:t>
            </a:r>
            <a:r>
              <a:rPr lang="en-US" dirty="0" smtClean="0"/>
              <a:t>) that sets the time if the given values are valid. The given hour should be in the range 1 to 12. The parameter </a:t>
            </a:r>
            <a:r>
              <a:rPr lang="en-US" dirty="0" err="1" smtClean="0"/>
              <a:t>isAM</a:t>
            </a:r>
            <a:r>
              <a:rPr lang="en-US" dirty="0" smtClean="0"/>
              <a:t> is true if the  time is an am time and false otherwise.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getTime24 returns a </a:t>
            </a:r>
            <a:r>
              <a:rPr lang="en-US" dirty="0"/>
              <a:t>s</a:t>
            </a:r>
            <a:r>
              <a:rPr lang="en-US" dirty="0" smtClean="0"/>
              <a:t>tring that gives the time in 24-hour notation </a:t>
            </a:r>
            <a:r>
              <a:rPr lang="en-US" dirty="0" err="1" smtClean="0"/>
              <a:t>hhmm</a:t>
            </a:r>
            <a:r>
              <a:rPr lang="en-US" dirty="0" smtClean="0"/>
              <a:t>. For example, if the hour value is 7 and the minute value is 25, return 0725. If the hour value is 0 and minute value is 5, return “0005”. If the hour value is 15 and the minute value is 30, return “1530”.</a:t>
            </a:r>
          </a:p>
          <a:p>
            <a:r>
              <a:rPr lang="en-US" dirty="0" smtClean="0"/>
              <a:t>getTime12 returns a string that gives the time in 12-hour notation </a:t>
            </a:r>
            <a:r>
              <a:rPr lang="en-US" dirty="0" err="1" smtClean="0"/>
              <a:t>hh:mm</a:t>
            </a:r>
            <a:r>
              <a:rPr lang="en-US" dirty="0" smtClean="0"/>
              <a:t> xx. For example, if the hour value is 7 and the minute value is 25, return “7:25 am”. If the hour value is 0 and minute value is 5, return “12:05 am”. If the hour value is 15 and the minute value is 30, return “3:30 pm”.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Shadowing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7244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A parameter variable is, in effect, a local variable.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Within a method, variable names must be unique.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A method may have a local variable with the same name as an instance </a:t>
            </a:r>
            <a:r>
              <a:rPr lang="en-US" sz="2800" dirty="0" smtClean="0"/>
              <a:t>field</a:t>
            </a:r>
            <a:r>
              <a:rPr lang="en-US" sz="2800" dirty="0" smtClean="0">
                <a:solidFill>
                  <a:schemeClr val="accent6"/>
                </a:solidFill>
              </a:rPr>
              <a:t>. </a:t>
            </a:r>
            <a:r>
              <a:rPr lang="en-US" sz="2800" dirty="0" smtClean="0"/>
              <a:t>This </a:t>
            </a:r>
            <a:r>
              <a:rPr lang="en-US" sz="2800" dirty="0"/>
              <a:t>is called </a:t>
            </a:r>
            <a:r>
              <a:rPr lang="en-US" sz="2800" i="1" dirty="0">
                <a:solidFill>
                  <a:schemeClr val="accent6"/>
                </a:solidFill>
              </a:rPr>
              <a:t>shadowing</a:t>
            </a:r>
            <a:r>
              <a:rPr lang="en-US" sz="2800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The local variable will </a:t>
            </a:r>
            <a:r>
              <a:rPr lang="en-US" sz="2400" i="1" dirty="0"/>
              <a:t>hide</a:t>
            </a:r>
            <a:r>
              <a:rPr lang="en-US" sz="2400" dirty="0"/>
              <a:t> the value of the instance field.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Shadowing is discouraged and local variable names should not be the same as instance field names.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Package = directory</a:t>
            </a:r>
            <a:r>
              <a:rPr lang="en-US" dirty="0" smtClean="0"/>
              <a:t>. Java classes can be grouped together in </a:t>
            </a:r>
            <a:r>
              <a:rPr lang="en-US" i="1" dirty="0" smtClean="0"/>
              <a:t>packages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A package name is the same as the directory (folder) name which contains the .java files. </a:t>
            </a:r>
          </a:p>
          <a:p>
            <a:r>
              <a:rPr lang="en-US" dirty="0" smtClean="0"/>
              <a:t>You declare packages when you define your Java program, and you name the packages you want to use from other libraries in an </a:t>
            </a:r>
            <a:r>
              <a:rPr lang="en-US" i="1" dirty="0" smtClean="0"/>
              <a:t>import</a:t>
            </a:r>
            <a:r>
              <a:rPr lang="en-US" dirty="0" smtClean="0"/>
              <a:t> statement.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69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first statement, other than comments, in a Java source file, must be the package declaration.</a:t>
            </a:r>
          </a:p>
          <a:p>
            <a:r>
              <a:rPr lang="en-US" b="1" dirty="0" smtClean="0"/>
              <a:t>Default package</a:t>
            </a:r>
            <a:r>
              <a:rPr lang="en-US" dirty="0" smtClean="0"/>
              <a:t>. Although all Java classes are in a directory, it's possible to omit the package declaration. For small programs it's common to omit it, in which case Java creates what it calls a </a:t>
            </a:r>
            <a:r>
              <a:rPr lang="en-US" i="1" dirty="0" smtClean="0"/>
              <a:t>default</a:t>
            </a:r>
            <a:r>
              <a:rPr lang="en-US" dirty="0" smtClean="0"/>
              <a:t> package. Sun recommends that you do not use default packages.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216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Declaration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statement order is as follows. Comments can go anywhere.</a:t>
            </a:r>
          </a:p>
          <a:p>
            <a:pPr lvl="1"/>
            <a:r>
              <a:rPr lang="en-US" dirty="0" smtClean="0"/>
              <a:t>Package statement (optional).</a:t>
            </a:r>
          </a:p>
          <a:p>
            <a:pPr lvl="1"/>
            <a:r>
              <a:rPr lang="en-US" dirty="0" smtClean="0"/>
              <a:t>Imports (optional).</a:t>
            </a:r>
          </a:p>
          <a:p>
            <a:pPr lvl="1"/>
            <a:r>
              <a:rPr lang="en-US" dirty="0" smtClean="0"/>
              <a:t>Class or interface definitions.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093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// This source file must be Example.java in the illustration directory.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package illustration;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java.util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.*;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public class Example 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255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Following the optional </a:t>
            </a:r>
            <a:r>
              <a:rPr lang="en-US" i="1" dirty="0" smtClean="0"/>
              <a:t>package</a:t>
            </a:r>
            <a:r>
              <a:rPr lang="en-US" dirty="0" smtClean="0"/>
              <a:t> declaration, you can have </a:t>
            </a:r>
            <a:r>
              <a:rPr lang="en-US" i="1" dirty="0" smtClean="0"/>
              <a:t>import</a:t>
            </a:r>
            <a:r>
              <a:rPr lang="en-US" dirty="0" smtClean="0"/>
              <a:t> statements, which allow you to specify classes from other packages that can be referenced without qualifying them with their package.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45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Import</a:t>
            </a:r>
            <a:endParaRPr lang="en-US" sz="4000" dirty="0"/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1534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Explicit </a:t>
            </a:r>
            <a:r>
              <a:rPr lang="en-US" sz="2800" dirty="0"/>
              <a:t>and Wildcard </a:t>
            </a:r>
            <a:r>
              <a:rPr lang="en-US" sz="2800" dirty="0">
                <a:latin typeface="Courier New" pitchFamily="49" charset="0"/>
              </a:rPr>
              <a:t>import</a:t>
            </a:r>
            <a:r>
              <a:rPr lang="en-US" sz="2800" dirty="0"/>
              <a:t> statements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Explicit imports name a specific class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Courier New" pitchFamily="49" charset="0"/>
              </a:rPr>
              <a:t>import </a:t>
            </a:r>
            <a:r>
              <a:rPr lang="en-US" sz="2000" dirty="0" err="1">
                <a:latin typeface="Courier New" pitchFamily="49" charset="0"/>
              </a:rPr>
              <a:t>java.util.Scanner</a:t>
            </a:r>
            <a:r>
              <a:rPr lang="en-US" sz="2000" dirty="0">
                <a:latin typeface="Courier New" pitchFamily="49" charset="0"/>
              </a:rPr>
              <a:t>;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Wildcard imports name a package, followed by an </a:t>
            </a:r>
            <a:r>
              <a:rPr lang="en-US" sz="2400" dirty="0">
                <a:latin typeface="Courier New" pitchFamily="49" charset="0"/>
              </a:rPr>
              <a:t>*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Courier New" pitchFamily="49" charset="0"/>
              </a:rPr>
              <a:t>import </a:t>
            </a:r>
            <a:r>
              <a:rPr lang="en-US" sz="2000" dirty="0" err="1">
                <a:latin typeface="Courier New" pitchFamily="49" charset="0"/>
              </a:rPr>
              <a:t>java.util</a:t>
            </a:r>
            <a:r>
              <a:rPr lang="en-US" sz="2000" dirty="0">
                <a:latin typeface="Courier New" pitchFamily="49" charset="0"/>
              </a:rPr>
              <a:t>.*;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The </a:t>
            </a:r>
            <a:r>
              <a:rPr lang="en-US" sz="2800" dirty="0" err="1">
                <a:latin typeface="Courier New" pitchFamily="49" charset="0"/>
              </a:rPr>
              <a:t>java.lang</a:t>
            </a:r>
            <a:r>
              <a:rPr lang="en-US" sz="2800" dirty="0"/>
              <a:t> package is automatically made available to any Java class.</a:t>
            </a:r>
          </a:p>
        </p:txBody>
      </p:sp>
    </p:spTree>
    <p:extLst>
      <p:ext uri="{BB962C8B-B14F-4D97-AF65-F5344CB8AC3E}">
        <p14:creationId xmlns:p14="http://schemas.microsoft.com/office/powerpoint/2010/main" val="3371157445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3556</TotalTime>
  <Words>978</Words>
  <Application>Microsoft Office PowerPoint</Application>
  <PresentationFormat>On-screen Show (4:3)</PresentationFormat>
  <Paragraphs>131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Courier New</vt:lpstr>
      <vt:lpstr>Garamond</vt:lpstr>
      <vt:lpstr>Symbol</vt:lpstr>
      <vt:lpstr>Wingdings</vt:lpstr>
      <vt:lpstr>Edge</vt:lpstr>
      <vt:lpstr>CSC110 Computer Programming I</vt:lpstr>
      <vt:lpstr>Scope of Instance Fields</vt:lpstr>
      <vt:lpstr>Shadowing</vt:lpstr>
      <vt:lpstr>Package</vt:lpstr>
      <vt:lpstr>Package Declaration</vt:lpstr>
      <vt:lpstr>Package Declaration Syntax</vt:lpstr>
      <vt:lpstr>Package Example</vt:lpstr>
      <vt:lpstr>Import</vt:lpstr>
      <vt:lpstr>Import</vt:lpstr>
      <vt:lpstr>Wildcard import statements</vt:lpstr>
      <vt:lpstr>Explicit import Statements</vt:lpstr>
      <vt:lpstr>Fully Qualified Class Name without An Import.</vt:lpstr>
      <vt:lpstr>Some Java Standard Packages</vt:lpstr>
      <vt:lpstr>Import FAQs</vt:lpstr>
      <vt:lpstr>Import FAQs (Cont’d)</vt:lpstr>
      <vt:lpstr>Import FAQs (Cont’d)</vt:lpstr>
      <vt:lpstr>Encapsulation</vt:lpstr>
      <vt:lpstr>Encapsulation</vt:lpstr>
      <vt:lpstr>Data Hiding</vt:lpstr>
      <vt:lpstr>Class=data+methods</vt:lpstr>
      <vt:lpstr>Class, object, OOP</vt:lpstr>
      <vt:lpstr>Advantages of OOP</vt:lpstr>
      <vt:lpstr>Advantages of OOP (Cont’d)</vt:lpstr>
      <vt:lpstr>Exercise 1</vt:lpstr>
      <vt:lpstr>Exercise 1 (cont’d)</vt:lpstr>
      <vt:lpstr>Exercise 1 (cont’d)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 Chen</dc:creator>
  <cp:lastModifiedBy>Yan Chen</cp:lastModifiedBy>
  <cp:revision>280</cp:revision>
  <dcterms:created xsi:type="dcterms:W3CDTF">2003-05-04T19:31:52Z</dcterms:created>
  <dcterms:modified xsi:type="dcterms:W3CDTF">2016-05-18T14:04:26Z</dcterms:modified>
</cp:coreProperties>
</file>