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17b772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17b772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bb7481f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bb7481f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17b772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17b772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17b7725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717b7725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17b7725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717b772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17b772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17b772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b7481f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b7481f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8e1935b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8e1935b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8e1935b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8e1935b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8e1935b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8e1935b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b7481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b7481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8e1935b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8e1935b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e1935b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e1935b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8e1935b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8e1935b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8e1935b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8e1935b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b7481f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b7481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8e1935b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8e1935b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717b772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717b772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17b772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17b772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ontclair.instructure.com/courses/1515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lotly/datasets/blob/master/2011_us_ag_exports.cs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4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Agricultural Goods exported in US states</a:t>
            </a:r>
            <a:endParaRPr/>
          </a:p>
        </p:txBody>
      </p:sp>
      <p:sp>
        <p:nvSpPr>
          <p:cNvPr id="87" name="Google Shape;87;p13"/>
          <p:cNvSpPr txBox="1"/>
          <p:nvPr>
            <p:ph idx="1" type="subTitle"/>
          </p:nvPr>
        </p:nvSpPr>
        <p:spPr>
          <a:xfrm>
            <a:off x="311700" y="2834125"/>
            <a:ext cx="8520600" cy="160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133">
                <a:solidFill>
                  <a:srgbClr val="3C78D8"/>
                </a:solidFill>
                <a:latin typeface="Lato"/>
                <a:ea typeface="Lato"/>
                <a:cs typeface="Lato"/>
                <a:sym typeface="Lato"/>
              </a:rPr>
              <a:t>By Purnasree Saha, Yamini Pathuri, and Koundinya Raghava Nerella </a:t>
            </a:r>
            <a:endParaRPr b="1" sz="6133">
              <a:solidFill>
                <a:srgbClr val="3C78D8"/>
              </a:solidFill>
              <a:latin typeface="Lato"/>
              <a:ea typeface="Lato"/>
              <a:cs typeface="Lato"/>
              <a:sym typeface="Lato"/>
            </a:endParaRPr>
          </a:p>
          <a:p>
            <a:pPr indent="0" lvl="0" marL="0" rtl="0" algn="l">
              <a:spcBef>
                <a:spcPts val="0"/>
              </a:spcBef>
              <a:spcAft>
                <a:spcPts val="0"/>
              </a:spcAft>
              <a:buNone/>
            </a:pPr>
            <a:r>
              <a:t/>
            </a:r>
            <a:endParaRPr sz="5333">
              <a:solidFill>
                <a:srgbClr val="1A1A1A"/>
              </a:solidFill>
              <a:latin typeface="Lato"/>
              <a:ea typeface="Lato"/>
              <a:cs typeface="Lato"/>
              <a:sym typeface="Lato"/>
            </a:endParaRPr>
          </a:p>
          <a:p>
            <a:pPr indent="0" lvl="0" marL="0" rtl="0" algn="l">
              <a:spcBef>
                <a:spcPts val="0"/>
              </a:spcBef>
              <a:spcAft>
                <a:spcPts val="0"/>
              </a:spcAft>
              <a:buNone/>
            </a:pPr>
            <a:r>
              <a:rPr b="1" lang="en" sz="5653">
                <a:solidFill>
                  <a:srgbClr val="1A1A1A"/>
                </a:solidFill>
                <a:latin typeface="Lato"/>
                <a:ea typeface="Lato"/>
                <a:cs typeface="Lato"/>
                <a:sym typeface="Lato"/>
              </a:rPr>
              <a:t>Instructor: Dr. Jiayin Wang</a:t>
            </a:r>
            <a:endParaRPr b="1" sz="5653">
              <a:solidFill>
                <a:srgbClr val="1A1A1A"/>
              </a:solidFill>
              <a:latin typeface="Lato"/>
              <a:ea typeface="Lato"/>
              <a:cs typeface="Lato"/>
              <a:sym typeface="Lato"/>
            </a:endParaRPr>
          </a:p>
          <a:p>
            <a:pPr indent="0" lvl="0" marL="0" rtl="0" algn="l">
              <a:spcBef>
                <a:spcPts val="0"/>
              </a:spcBef>
              <a:spcAft>
                <a:spcPts val="0"/>
              </a:spcAft>
              <a:buNone/>
            </a:pPr>
            <a:r>
              <a:t/>
            </a:r>
            <a:endParaRPr sz="5333">
              <a:solidFill>
                <a:srgbClr val="1A1A1A"/>
              </a:solidFill>
              <a:latin typeface="Lato"/>
              <a:ea typeface="Lato"/>
              <a:cs typeface="Lato"/>
              <a:sym typeface="Lato"/>
            </a:endParaRPr>
          </a:p>
          <a:p>
            <a:pPr indent="0" lvl="0" marL="0" rtl="0" algn="l">
              <a:spcBef>
                <a:spcPts val="0"/>
              </a:spcBef>
              <a:spcAft>
                <a:spcPts val="0"/>
              </a:spcAft>
              <a:buNone/>
            </a:pPr>
            <a:r>
              <a:rPr lang="en" sz="5333">
                <a:solidFill>
                  <a:srgbClr val="1A1A1A"/>
                </a:solidFill>
                <a:latin typeface="Lato"/>
                <a:ea typeface="Lato"/>
                <a:cs typeface="Lato"/>
                <a:sym typeface="Lato"/>
              </a:rPr>
              <a:t>Project 2:</a:t>
            </a:r>
            <a:r>
              <a:rPr b="1" lang="en" sz="5333">
                <a:solidFill>
                  <a:srgbClr val="1A1A1A"/>
                </a:solidFill>
                <a:latin typeface="Lato"/>
                <a:ea typeface="Lato"/>
                <a:cs typeface="Lato"/>
                <a:sym typeface="Lato"/>
              </a:rPr>
              <a:t> Map and Aggregation Visualization</a:t>
            </a:r>
            <a:endParaRPr b="1" sz="5333">
              <a:solidFill>
                <a:srgbClr val="1A1A1A"/>
              </a:solidFill>
              <a:latin typeface="Lato"/>
              <a:ea typeface="Lato"/>
              <a:cs typeface="Lato"/>
              <a:sym typeface="Lato"/>
            </a:endParaRPr>
          </a:p>
          <a:p>
            <a:pPr indent="0" lvl="0" marL="0" rtl="0" algn="l">
              <a:lnSpc>
                <a:spcPct val="115000"/>
              </a:lnSpc>
              <a:spcBef>
                <a:spcPts val="0"/>
              </a:spcBef>
              <a:spcAft>
                <a:spcPts val="0"/>
              </a:spcAft>
              <a:buNone/>
            </a:pPr>
            <a:r>
              <a:rPr lang="en" sz="5333">
                <a:solidFill>
                  <a:srgbClr val="1A1A1A"/>
                </a:solidFill>
                <a:uFill>
                  <a:noFill/>
                </a:uFill>
                <a:latin typeface="Lato"/>
                <a:ea typeface="Lato"/>
                <a:cs typeface="Lato"/>
                <a:sym typeface="Lato"/>
                <a:hlinkClick r:id="rId3">
                  <a:extLst>
                    <a:ext uri="{A12FA001-AC4F-418D-AE19-62706E023703}">
                      <ahyp:hlinkClr val="tx"/>
                    </a:ext>
                  </a:extLst>
                </a:hlinkClick>
              </a:rPr>
              <a:t>CSIT553_01SP22</a:t>
            </a:r>
            <a:r>
              <a:rPr b="1" lang="en" sz="5333">
                <a:solidFill>
                  <a:srgbClr val="1A1A1A"/>
                </a:solidFill>
                <a:latin typeface="Lato"/>
                <a:ea typeface="Lato"/>
                <a:cs typeface="Lato"/>
                <a:sym typeface="Lato"/>
              </a:rPr>
              <a:t> - Exploratory Data Analysis and Visualization</a:t>
            </a:r>
            <a:endParaRPr b="1" sz="5333">
              <a:solidFill>
                <a:srgbClr val="1A1A1A"/>
              </a:solidFill>
              <a:latin typeface="Lato"/>
              <a:ea typeface="Lato"/>
              <a:cs typeface="Lato"/>
              <a:sym typeface="Lato"/>
            </a:endParaRPr>
          </a:p>
          <a:p>
            <a:pPr indent="0" lvl="0" marL="0" rtl="0" algn="l">
              <a:lnSpc>
                <a:spcPct val="115000"/>
              </a:lnSpc>
              <a:spcBef>
                <a:spcPts val="0"/>
              </a:spcBef>
              <a:spcAft>
                <a:spcPts val="0"/>
              </a:spcAft>
              <a:buNone/>
            </a:pPr>
            <a:r>
              <a:rPr b="1" lang="en" sz="5333">
                <a:solidFill>
                  <a:srgbClr val="1A1A1A"/>
                </a:solidFill>
                <a:latin typeface="Lato"/>
                <a:ea typeface="Lato"/>
                <a:cs typeface="Lato"/>
                <a:sym typeface="Lato"/>
              </a:rPr>
              <a:t>Montclair State University, NJ</a:t>
            </a:r>
            <a:endParaRPr b="1" sz="5333">
              <a:solidFill>
                <a:srgbClr val="1A1A1A"/>
              </a:solidFill>
              <a:latin typeface="Lato"/>
              <a:ea typeface="Lato"/>
              <a:cs typeface="Lato"/>
              <a:sym typeface="Lato"/>
            </a:endParaRPr>
          </a:p>
          <a:p>
            <a:pPr indent="0" lvl="0" marL="12700" marR="12700" rtl="0" algn="l">
              <a:lnSpc>
                <a:spcPct val="115000"/>
              </a:lnSpc>
              <a:spcBef>
                <a:spcPts val="800"/>
              </a:spcBef>
              <a:spcAft>
                <a:spcPts val="0"/>
              </a:spcAft>
              <a:buClr>
                <a:schemeClr val="dk1"/>
              </a:buClr>
              <a:buSzPct val="100000"/>
              <a:buFont typeface="Arial"/>
              <a:buNone/>
            </a:pPr>
            <a:r>
              <a:t/>
            </a:r>
            <a:endParaRPr sz="1100">
              <a:solidFill>
                <a:srgbClr val="434F54"/>
              </a:solidFill>
              <a:highlight>
                <a:srgbClr val="F9F9F9"/>
              </a:highlight>
            </a:endParaRPr>
          </a:p>
          <a:p>
            <a:pPr indent="0" lvl="0" marL="0" rtl="0" algn="l">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858675" y="586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Visualization - Histogram</a:t>
            </a:r>
            <a:endParaRPr/>
          </a:p>
        </p:txBody>
      </p:sp>
      <p:pic>
        <p:nvPicPr>
          <p:cNvPr id="144" name="Google Shape;144;p22"/>
          <p:cNvPicPr preferRelativeResize="0"/>
          <p:nvPr/>
        </p:nvPicPr>
        <p:blipFill>
          <a:blip r:embed="rId3">
            <a:alphaModFix/>
          </a:blip>
          <a:stretch>
            <a:fillRect/>
          </a:stretch>
        </p:blipFill>
        <p:spPr>
          <a:xfrm>
            <a:off x="186450" y="1376100"/>
            <a:ext cx="4259524" cy="2541150"/>
          </a:xfrm>
          <a:prstGeom prst="rect">
            <a:avLst/>
          </a:prstGeom>
          <a:noFill/>
          <a:ln>
            <a:noFill/>
          </a:ln>
        </p:spPr>
      </p:pic>
      <p:pic>
        <p:nvPicPr>
          <p:cNvPr id="145" name="Google Shape;145;p22"/>
          <p:cNvPicPr preferRelativeResize="0"/>
          <p:nvPr/>
        </p:nvPicPr>
        <p:blipFill>
          <a:blip r:embed="rId4">
            <a:alphaModFix/>
          </a:blip>
          <a:stretch>
            <a:fillRect/>
          </a:stretch>
        </p:blipFill>
        <p:spPr>
          <a:xfrm>
            <a:off x="4572000" y="1447700"/>
            <a:ext cx="4172799" cy="2469550"/>
          </a:xfrm>
          <a:prstGeom prst="rect">
            <a:avLst/>
          </a:prstGeom>
          <a:noFill/>
          <a:ln>
            <a:noFill/>
          </a:ln>
        </p:spPr>
      </p:pic>
      <p:sp>
        <p:nvSpPr>
          <p:cNvPr id="146" name="Google Shape;146;p22"/>
          <p:cNvSpPr txBox="1"/>
          <p:nvPr/>
        </p:nvSpPr>
        <p:spPr>
          <a:xfrm>
            <a:off x="987825" y="4325975"/>
            <a:ext cx="7430400" cy="1014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There are two histogram plots that are shown for the total number of exported goods in USA and  the second plot shows the kernel density estimation. </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743400"/>
            <a:ext cx="7688700" cy="49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Aggregation Visualization: Violin plot</a:t>
            </a:r>
            <a:endParaRPr/>
          </a:p>
        </p:txBody>
      </p:sp>
      <p:pic>
        <p:nvPicPr>
          <p:cNvPr id="152" name="Google Shape;152;p23"/>
          <p:cNvPicPr preferRelativeResize="0"/>
          <p:nvPr/>
        </p:nvPicPr>
        <p:blipFill>
          <a:blip r:embed="rId3">
            <a:alphaModFix/>
          </a:blip>
          <a:stretch>
            <a:fillRect/>
          </a:stretch>
        </p:blipFill>
        <p:spPr>
          <a:xfrm>
            <a:off x="0" y="1370200"/>
            <a:ext cx="5535254" cy="3603000"/>
          </a:xfrm>
          <a:prstGeom prst="rect">
            <a:avLst/>
          </a:prstGeom>
          <a:noFill/>
          <a:ln>
            <a:noFill/>
          </a:ln>
        </p:spPr>
      </p:pic>
      <p:pic>
        <p:nvPicPr>
          <p:cNvPr id="153" name="Google Shape;153;p23"/>
          <p:cNvPicPr preferRelativeResize="0"/>
          <p:nvPr/>
        </p:nvPicPr>
        <p:blipFill>
          <a:blip r:embed="rId4">
            <a:alphaModFix/>
          </a:blip>
          <a:stretch>
            <a:fillRect/>
          </a:stretch>
        </p:blipFill>
        <p:spPr>
          <a:xfrm>
            <a:off x="4939125" y="1370200"/>
            <a:ext cx="4204876" cy="360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a:t>
            </a:r>
            <a:endParaRPr/>
          </a:p>
        </p:txBody>
      </p:sp>
      <p:pic>
        <p:nvPicPr>
          <p:cNvPr id="159" name="Google Shape;159;p24"/>
          <p:cNvPicPr preferRelativeResize="0"/>
          <p:nvPr/>
        </p:nvPicPr>
        <p:blipFill>
          <a:blip r:embed="rId3">
            <a:alphaModFix/>
          </a:blip>
          <a:stretch>
            <a:fillRect/>
          </a:stretch>
        </p:blipFill>
        <p:spPr>
          <a:xfrm>
            <a:off x="0" y="2043775"/>
            <a:ext cx="4137425" cy="3099725"/>
          </a:xfrm>
          <a:prstGeom prst="rect">
            <a:avLst/>
          </a:prstGeom>
          <a:noFill/>
          <a:ln>
            <a:noFill/>
          </a:ln>
        </p:spPr>
      </p:pic>
      <p:pic>
        <p:nvPicPr>
          <p:cNvPr id="160" name="Google Shape;160;p24"/>
          <p:cNvPicPr preferRelativeResize="0"/>
          <p:nvPr/>
        </p:nvPicPr>
        <p:blipFill>
          <a:blip r:embed="rId4">
            <a:alphaModFix/>
          </a:blip>
          <a:stretch>
            <a:fillRect/>
          </a:stretch>
        </p:blipFill>
        <p:spPr>
          <a:xfrm>
            <a:off x="4462250" y="2144888"/>
            <a:ext cx="4681750" cy="289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visualization - Pie chart</a:t>
            </a:r>
            <a:endParaRPr/>
          </a:p>
        </p:txBody>
      </p:sp>
      <p:sp>
        <p:nvSpPr>
          <p:cNvPr id="166" name="Google Shape;166;p25"/>
          <p:cNvSpPr txBox="1"/>
          <p:nvPr>
            <p:ph idx="1" type="body"/>
          </p:nvPr>
        </p:nvSpPr>
        <p:spPr>
          <a:xfrm>
            <a:off x="729450" y="4121625"/>
            <a:ext cx="7688700" cy="81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t>
            </a:r>
            <a:r>
              <a:rPr b="1" lang="en" sz="1600"/>
              <a:t>percentage of total exports</a:t>
            </a:r>
            <a:r>
              <a:rPr lang="en" sz="1600"/>
              <a:t> of each state is visualized using </a:t>
            </a:r>
            <a:r>
              <a:rPr b="1" lang="en" sz="1600"/>
              <a:t>‘pie chart’</a:t>
            </a:r>
            <a:endParaRPr b="1" sz="1600"/>
          </a:p>
        </p:txBody>
      </p:sp>
      <p:pic>
        <p:nvPicPr>
          <p:cNvPr id="167" name="Google Shape;167;p25"/>
          <p:cNvPicPr preferRelativeResize="0"/>
          <p:nvPr/>
        </p:nvPicPr>
        <p:blipFill>
          <a:blip r:embed="rId3">
            <a:alphaModFix/>
          </a:blip>
          <a:stretch>
            <a:fillRect/>
          </a:stretch>
        </p:blipFill>
        <p:spPr>
          <a:xfrm>
            <a:off x="152400" y="2006250"/>
            <a:ext cx="8839200" cy="12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idx="1" type="body"/>
          </p:nvPr>
        </p:nvSpPr>
        <p:spPr>
          <a:xfrm>
            <a:off x="865700" y="4087550"/>
            <a:ext cx="7688700" cy="8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From the above chart excluding the states that have low ‘total exports’ to make the data more readable and meaningful </a:t>
            </a:r>
            <a:endParaRPr sz="1600"/>
          </a:p>
        </p:txBody>
      </p:sp>
      <p:pic>
        <p:nvPicPr>
          <p:cNvPr id="173" name="Google Shape;173;p26"/>
          <p:cNvPicPr preferRelativeResize="0"/>
          <p:nvPr/>
        </p:nvPicPr>
        <p:blipFill>
          <a:blip r:embed="rId3">
            <a:alphaModFix/>
          </a:blip>
          <a:stretch>
            <a:fillRect/>
          </a:stretch>
        </p:blipFill>
        <p:spPr>
          <a:xfrm>
            <a:off x="152400" y="152400"/>
            <a:ext cx="8874277" cy="356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152400" y="152400"/>
            <a:ext cx="8839200" cy="1041228"/>
          </a:xfrm>
          <a:prstGeom prst="rect">
            <a:avLst/>
          </a:prstGeom>
          <a:noFill/>
          <a:ln>
            <a:noFill/>
          </a:ln>
        </p:spPr>
      </p:pic>
      <p:pic>
        <p:nvPicPr>
          <p:cNvPr id="179" name="Google Shape;179;p27"/>
          <p:cNvPicPr preferRelativeResize="0"/>
          <p:nvPr/>
        </p:nvPicPr>
        <p:blipFill>
          <a:blip r:embed="rId4">
            <a:alphaModFix/>
          </a:blip>
          <a:stretch>
            <a:fillRect/>
          </a:stretch>
        </p:blipFill>
        <p:spPr>
          <a:xfrm>
            <a:off x="152400" y="1193625"/>
            <a:ext cx="8991599" cy="3949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644275" y="1441200"/>
            <a:ext cx="7688700" cy="756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sz="1600"/>
              <a:t>From the earlier chart, ‘other states’ are deselected, so that the data is visualized only for the majorly contributing states. As per the updated graph California  shares the major part with 14.9% followed by Iowa with 10.2%.</a:t>
            </a:r>
            <a:endParaRPr sz="1600"/>
          </a:p>
        </p:txBody>
      </p:sp>
      <p:pic>
        <p:nvPicPr>
          <p:cNvPr id="185" name="Google Shape;185;p28"/>
          <p:cNvPicPr preferRelativeResize="0"/>
          <p:nvPr/>
        </p:nvPicPr>
        <p:blipFill>
          <a:blip r:embed="rId3">
            <a:alphaModFix/>
          </a:blip>
          <a:stretch>
            <a:fillRect/>
          </a:stretch>
        </p:blipFill>
        <p:spPr>
          <a:xfrm>
            <a:off x="323599" y="2366625"/>
            <a:ext cx="8600873" cy="264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Visualization - Map Visualization</a:t>
            </a:r>
            <a:endParaRPr/>
          </a:p>
        </p:txBody>
      </p:sp>
      <p:pic>
        <p:nvPicPr>
          <p:cNvPr id="191" name="Google Shape;191;p29"/>
          <p:cNvPicPr preferRelativeResize="0"/>
          <p:nvPr/>
        </p:nvPicPr>
        <p:blipFill>
          <a:blip r:embed="rId3">
            <a:alphaModFix/>
          </a:blip>
          <a:stretch>
            <a:fillRect/>
          </a:stretch>
        </p:blipFill>
        <p:spPr>
          <a:xfrm>
            <a:off x="1124075" y="2006250"/>
            <a:ext cx="6744451" cy="2984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800463" y="1256625"/>
            <a:ext cx="708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We have generated both choropleth map and bubble map for ‘cotton exports’ simultaneously with a radio button option to switch between the maps using animated figures in dash.</a:t>
            </a:r>
            <a:endParaRPr sz="1600">
              <a:latin typeface="Lato"/>
              <a:ea typeface="Lato"/>
              <a:cs typeface="Lato"/>
              <a:sym typeface="Lato"/>
            </a:endParaRPr>
          </a:p>
        </p:txBody>
      </p:sp>
      <p:pic>
        <p:nvPicPr>
          <p:cNvPr id="197" name="Google Shape;197;p30"/>
          <p:cNvPicPr preferRelativeResize="0"/>
          <p:nvPr/>
        </p:nvPicPr>
        <p:blipFill>
          <a:blip r:embed="rId3">
            <a:alphaModFix/>
          </a:blip>
          <a:stretch>
            <a:fillRect/>
          </a:stretch>
        </p:blipFill>
        <p:spPr>
          <a:xfrm>
            <a:off x="1021875" y="2299250"/>
            <a:ext cx="6642276" cy="28442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1"/>
          <p:cNvPicPr preferRelativeResize="0"/>
          <p:nvPr/>
        </p:nvPicPr>
        <p:blipFill>
          <a:blip r:embed="rId3">
            <a:alphaModFix/>
          </a:blip>
          <a:stretch>
            <a:fillRect/>
          </a:stretch>
        </p:blipFill>
        <p:spPr>
          <a:xfrm>
            <a:off x="715325" y="152400"/>
            <a:ext cx="8055877" cy="3969225"/>
          </a:xfrm>
          <a:prstGeom prst="rect">
            <a:avLst/>
          </a:prstGeom>
          <a:noFill/>
          <a:ln>
            <a:noFill/>
          </a:ln>
        </p:spPr>
      </p:pic>
      <p:sp>
        <p:nvSpPr>
          <p:cNvPr id="203" name="Google Shape;203;p31"/>
          <p:cNvSpPr txBox="1"/>
          <p:nvPr/>
        </p:nvSpPr>
        <p:spPr>
          <a:xfrm>
            <a:off x="1072975" y="4462250"/>
            <a:ext cx="75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above two maps depicts that the Texas has the highest export value for ‘Cotton’.</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the Dataset:</a:t>
            </a:r>
            <a:endParaRPr/>
          </a:p>
        </p:txBody>
      </p:sp>
      <p:sp>
        <p:nvSpPr>
          <p:cNvPr id="93" name="Google Shape;93;p14"/>
          <p:cNvSpPr txBox="1"/>
          <p:nvPr>
            <p:ph idx="1" type="body"/>
          </p:nvPr>
        </p:nvSpPr>
        <p:spPr>
          <a:xfrm>
            <a:off x="729450" y="2078875"/>
            <a:ext cx="7688700" cy="136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The data set consists of export value of agricultural products of each state of United states for the year 2011.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export value  for 13 types of products are mentioned in the data along with the total export value of each state.</a:t>
            </a:r>
            <a:endParaRPr sz="1600">
              <a:solidFill>
                <a:srgbClr val="000000"/>
              </a:solidFill>
            </a:endParaRPr>
          </a:p>
        </p:txBody>
      </p:sp>
      <p:sp>
        <p:nvSpPr>
          <p:cNvPr id="94" name="Google Shape;94;p14"/>
          <p:cNvSpPr txBox="1"/>
          <p:nvPr/>
        </p:nvSpPr>
        <p:spPr>
          <a:xfrm>
            <a:off x="729450" y="3440275"/>
            <a:ext cx="7153200" cy="30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Raleway"/>
                <a:ea typeface="Raleway"/>
                <a:cs typeface="Raleway"/>
                <a:sym typeface="Raleway"/>
              </a:rPr>
              <a:t>Dataset Citation:</a:t>
            </a:r>
            <a:br>
              <a:rPr b="1" lang="en" sz="2300">
                <a:solidFill>
                  <a:schemeClr val="dk2"/>
                </a:solidFill>
                <a:latin typeface="Raleway"/>
                <a:ea typeface="Raleway"/>
                <a:cs typeface="Raleway"/>
                <a:sym typeface="Raleway"/>
              </a:rPr>
            </a:br>
            <a:endParaRPr b="1" sz="30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800" u="sng">
                <a:solidFill>
                  <a:srgbClr val="1155CC"/>
                </a:solidFill>
                <a:highlight>
                  <a:schemeClr val="lt1"/>
                </a:highlight>
                <a:latin typeface="Lato"/>
                <a:ea typeface="Lato"/>
                <a:cs typeface="Lato"/>
                <a:sym typeface="Lato"/>
                <a:hlinkClick r:id="rId3">
                  <a:extLst>
                    <a:ext uri="{A12FA001-AC4F-418D-AE19-62706E023703}">
                      <ahyp:hlinkClr val="tx"/>
                    </a:ext>
                  </a:extLst>
                </a:hlinkClick>
              </a:rPr>
              <a:t>https://github.com/plotly/datasets/blob/master/2011_us_ag_exports.csv</a:t>
            </a:r>
            <a:endParaRPr sz="2300">
              <a:solidFill>
                <a:schemeClr val="accent1"/>
              </a:solidFill>
              <a:latin typeface="Lato"/>
              <a:ea typeface="Lato"/>
              <a:cs typeface="Lato"/>
              <a:sym typeface="Lato"/>
            </a:endParaRPr>
          </a:p>
          <a:p>
            <a:pPr indent="0" lvl="0" marL="0" rtl="0" algn="l">
              <a:spcBef>
                <a:spcPts val="1200"/>
              </a:spcBef>
              <a:spcAft>
                <a:spcPts val="0"/>
              </a:spcAft>
              <a:buNone/>
            </a:pPr>
            <a:r>
              <a:t/>
            </a:r>
            <a:endParaRPr b="1" sz="2300">
              <a:solidFill>
                <a:schemeClr val="dk2"/>
              </a:solidFill>
              <a:latin typeface="Raleway"/>
              <a:ea typeface="Raleway"/>
              <a:cs typeface="Raleway"/>
              <a:sym typeface="Raleway"/>
            </a:endParaRPr>
          </a:p>
          <a:p>
            <a:pPr indent="0" lvl="0" marL="0" rtl="0" algn="l">
              <a:spcBef>
                <a:spcPts val="0"/>
              </a:spcBef>
              <a:spcAft>
                <a:spcPts val="0"/>
              </a:spcAft>
              <a:buNone/>
            </a:pPr>
            <a:r>
              <a:t/>
            </a:r>
            <a:endParaRPr b="1" sz="2300">
              <a:solidFill>
                <a:schemeClr val="dk2"/>
              </a:solidFill>
              <a:latin typeface="Raleway"/>
              <a:ea typeface="Raleway"/>
              <a:cs typeface="Raleway"/>
              <a:sym typeface="Raleway"/>
            </a:endParaRPr>
          </a:p>
          <a:p>
            <a:pPr indent="0" lvl="0" marL="0" rtl="0" algn="l">
              <a:spcBef>
                <a:spcPts val="0"/>
              </a:spcBef>
              <a:spcAft>
                <a:spcPts val="0"/>
              </a:spcAft>
              <a:buNone/>
            </a:pPr>
            <a:r>
              <a:t/>
            </a:r>
            <a:endParaRPr b="1" sz="2300">
              <a:solidFill>
                <a:schemeClr val="dk2"/>
              </a:solidFill>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270938" y="152400"/>
            <a:ext cx="8602134"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necessary Libraries:</a:t>
            </a:r>
            <a:endParaRPr/>
          </a:p>
        </p:txBody>
      </p:sp>
      <p:pic>
        <p:nvPicPr>
          <p:cNvPr id="100" name="Google Shape;100;p15"/>
          <p:cNvPicPr preferRelativeResize="0"/>
          <p:nvPr/>
        </p:nvPicPr>
        <p:blipFill>
          <a:blip r:embed="rId3">
            <a:alphaModFix/>
          </a:blip>
          <a:stretch>
            <a:fillRect/>
          </a:stretch>
        </p:blipFill>
        <p:spPr>
          <a:xfrm>
            <a:off x="152400" y="2006250"/>
            <a:ext cx="8839199" cy="284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Loading: </a:t>
            </a:r>
            <a:endParaRPr/>
          </a:p>
        </p:txBody>
      </p:sp>
      <p:pic>
        <p:nvPicPr>
          <p:cNvPr id="106" name="Google Shape;106;p16"/>
          <p:cNvPicPr preferRelativeResize="0"/>
          <p:nvPr/>
        </p:nvPicPr>
        <p:blipFill>
          <a:blip r:embed="rId3">
            <a:alphaModFix/>
          </a:blip>
          <a:stretch>
            <a:fillRect/>
          </a:stretch>
        </p:blipFill>
        <p:spPr>
          <a:xfrm>
            <a:off x="152400" y="2006250"/>
            <a:ext cx="8839200" cy="2949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pic>
        <p:nvPicPr>
          <p:cNvPr id="112" name="Google Shape;112;p17"/>
          <p:cNvPicPr preferRelativeResize="0"/>
          <p:nvPr/>
        </p:nvPicPr>
        <p:blipFill>
          <a:blip r:embed="rId3">
            <a:alphaModFix/>
          </a:blip>
          <a:stretch>
            <a:fillRect/>
          </a:stretch>
        </p:blipFill>
        <p:spPr>
          <a:xfrm>
            <a:off x="152400" y="2006250"/>
            <a:ext cx="8839200" cy="298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562575"/>
            <a:ext cx="7688700" cy="42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Visualization - Choropleth Map</a:t>
            </a:r>
            <a:endParaRPr/>
          </a:p>
        </p:txBody>
      </p:sp>
      <p:pic>
        <p:nvPicPr>
          <p:cNvPr id="118" name="Google Shape;118;p18"/>
          <p:cNvPicPr preferRelativeResize="0"/>
          <p:nvPr/>
        </p:nvPicPr>
        <p:blipFill>
          <a:blip r:embed="rId3">
            <a:alphaModFix/>
          </a:blip>
          <a:stretch>
            <a:fillRect/>
          </a:stretch>
        </p:blipFill>
        <p:spPr>
          <a:xfrm>
            <a:off x="152400" y="1136775"/>
            <a:ext cx="8839201" cy="2286550"/>
          </a:xfrm>
          <a:prstGeom prst="rect">
            <a:avLst/>
          </a:prstGeom>
          <a:noFill/>
          <a:ln>
            <a:noFill/>
          </a:ln>
        </p:spPr>
      </p:pic>
      <p:sp>
        <p:nvSpPr>
          <p:cNvPr id="119" name="Google Shape;119;p18"/>
          <p:cNvSpPr txBox="1"/>
          <p:nvPr/>
        </p:nvSpPr>
        <p:spPr>
          <a:xfrm>
            <a:off x="1302900" y="3824325"/>
            <a:ext cx="768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The </a:t>
            </a:r>
            <a:r>
              <a:rPr b="1" lang="en" sz="1600">
                <a:latin typeface="Lato"/>
                <a:ea typeface="Lato"/>
                <a:cs typeface="Lato"/>
                <a:sym typeface="Lato"/>
              </a:rPr>
              <a:t>total export value of each state</a:t>
            </a:r>
            <a:r>
              <a:rPr lang="en" sz="1600">
                <a:latin typeface="Lato"/>
                <a:ea typeface="Lato"/>
                <a:cs typeface="Lato"/>
                <a:sym typeface="Lato"/>
              </a:rPr>
              <a:t> is being visualized using a </a:t>
            </a:r>
            <a:r>
              <a:rPr b="1" lang="en" sz="1600">
                <a:latin typeface="Lato"/>
                <a:ea typeface="Lato"/>
                <a:cs typeface="Lato"/>
                <a:sym typeface="Lato"/>
              </a:rPr>
              <a:t>‘Choropleth map’</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727650" y="3900200"/>
            <a:ext cx="7688700" cy="124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600"/>
              <a:t>The total export value of each state could be found out by hovering the mouse over the state. A spectrum of color from blue to yellow </a:t>
            </a:r>
            <a:r>
              <a:rPr lang="en" sz="1600"/>
              <a:t>distinguishes</a:t>
            </a:r>
            <a:r>
              <a:rPr lang="en" sz="1600"/>
              <a:t> the value of total exports from low to high. </a:t>
            </a:r>
            <a:r>
              <a:rPr lang="en" sz="1600"/>
              <a:t> As per the above map the California state has the highest  total export value. </a:t>
            </a:r>
            <a:endParaRPr sz="1600"/>
          </a:p>
        </p:txBody>
      </p:sp>
      <p:pic>
        <p:nvPicPr>
          <p:cNvPr id="125" name="Google Shape;125;p19"/>
          <p:cNvPicPr preferRelativeResize="0"/>
          <p:nvPr/>
        </p:nvPicPr>
        <p:blipFill>
          <a:blip r:embed="rId3">
            <a:alphaModFix/>
          </a:blip>
          <a:stretch>
            <a:fillRect/>
          </a:stretch>
        </p:blipFill>
        <p:spPr>
          <a:xfrm>
            <a:off x="800475" y="527100"/>
            <a:ext cx="7617676" cy="299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Visualization - Bubble Map</a:t>
            </a:r>
            <a:endParaRPr/>
          </a:p>
        </p:txBody>
      </p:sp>
      <p:pic>
        <p:nvPicPr>
          <p:cNvPr id="131" name="Google Shape;131;p20"/>
          <p:cNvPicPr preferRelativeResize="0"/>
          <p:nvPr/>
        </p:nvPicPr>
        <p:blipFill>
          <a:blip r:embed="rId3">
            <a:alphaModFix/>
          </a:blip>
          <a:stretch>
            <a:fillRect/>
          </a:stretch>
        </p:blipFill>
        <p:spPr>
          <a:xfrm>
            <a:off x="152400" y="2006250"/>
            <a:ext cx="8839200" cy="1570350"/>
          </a:xfrm>
          <a:prstGeom prst="rect">
            <a:avLst/>
          </a:prstGeom>
          <a:noFill/>
          <a:ln>
            <a:noFill/>
          </a:ln>
        </p:spPr>
      </p:pic>
      <p:sp>
        <p:nvSpPr>
          <p:cNvPr id="132" name="Google Shape;132;p20"/>
          <p:cNvSpPr txBox="1"/>
          <p:nvPr/>
        </p:nvSpPr>
        <p:spPr>
          <a:xfrm>
            <a:off x="1226275" y="3798025"/>
            <a:ext cx="691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The </a:t>
            </a:r>
            <a:r>
              <a:rPr b="1" lang="en" sz="1600">
                <a:latin typeface="Lato"/>
                <a:ea typeface="Lato"/>
                <a:cs typeface="Lato"/>
                <a:sym typeface="Lato"/>
              </a:rPr>
              <a:t>‘export value of ‘beef’</a:t>
            </a:r>
            <a:r>
              <a:rPr lang="en" sz="1600">
                <a:latin typeface="Lato"/>
                <a:ea typeface="Lato"/>
                <a:cs typeface="Lato"/>
                <a:sym typeface="Lato"/>
              </a:rPr>
              <a:t> for each state is visualized using a </a:t>
            </a:r>
            <a:r>
              <a:rPr b="1" lang="en" sz="1600">
                <a:latin typeface="Lato"/>
                <a:ea typeface="Lato"/>
                <a:cs typeface="Lato"/>
                <a:sym typeface="Lato"/>
              </a:rPr>
              <a:t>‘Bubble map’</a:t>
            </a:r>
            <a:r>
              <a:rPr lang="en" sz="1600">
                <a:latin typeface="Lato"/>
                <a:ea typeface="Lato"/>
                <a:cs typeface="Lato"/>
                <a:sym typeface="Lato"/>
              </a:rPr>
              <a:t> </a:t>
            </a: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27650" y="4053475"/>
            <a:ext cx="7688700" cy="89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export value of beef for each state can be </a:t>
            </a:r>
            <a:r>
              <a:rPr lang="en" sz="1600"/>
              <a:t>studied from the above map. The map signifies that the Texas has the highest export value of beef.</a:t>
            </a:r>
            <a:endParaRPr sz="1600"/>
          </a:p>
        </p:txBody>
      </p:sp>
      <p:pic>
        <p:nvPicPr>
          <p:cNvPr id="138" name="Google Shape;138;p21"/>
          <p:cNvPicPr preferRelativeResize="0"/>
          <p:nvPr/>
        </p:nvPicPr>
        <p:blipFill>
          <a:blip r:embed="rId3">
            <a:alphaModFix/>
          </a:blip>
          <a:stretch>
            <a:fillRect/>
          </a:stretch>
        </p:blipFill>
        <p:spPr>
          <a:xfrm>
            <a:off x="834550" y="373800"/>
            <a:ext cx="7581800" cy="352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