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https://developer.mozilla.org/en-US/docs/Web/JavaScript/Reference/Operators/this</a:t>
            </a:r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 PAGE (ALT)</a:t>
            </a: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Functions are one of the fundamental building blocks in JavaScript. A function is a JavaScript procedure—a set of statements that performs a task or calculates a value. To use a function, you must define it somewhere in the scope from which you wish to call it.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ver Slide - Proposal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" type="body"/>
          </p:nvPr>
        </p:nvSpPr>
        <p:spPr>
          <a:xfrm>
            <a:off x="508000" y="1159669"/>
            <a:ext cx="8128000" cy="12194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2" type="body"/>
          </p:nvPr>
        </p:nvSpPr>
        <p:spPr>
          <a:xfrm>
            <a:off x="2551110" y="2577347"/>
            <a:ext cx="4041773" cy="11260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362923" y="2567388"/>
            <a:ext cx="403412" cy="0"/>
          </a:xfrm>
          <a:prstGeom prst="straightConnector1">
            <a:avLst/>
          </a:prstGeom>
          <a:noFill/>
          <a:ln cap="flat" cmpd="sng" w="19050">
            <a:solidFill>
              <a:srgbClr val="F3703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8009" y="4767503"/>
            <a:ext cx="1154106" cy="210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hape 15"/>
          <p:cNvCxnSpPr/>
          <p:nvPr/>
        </p:nvCxnSpPr>
        <p:spPr>
          <a:xfrm>
            <a:off x="225426" y="4636394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/>
        </p:nvSpPr>
        <p:spPr>
          <a:xfrm>
            <a:off x="225425" y="4739594"/>
            <a:ext cx="2094442" cy="272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b="0" i="0" lang="en-US" sz="8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©2015 GlobalLogic Inc.</a:t>
            </a:r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9746" y="233312"/>
            <a:ext cx="439214" cy="294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8978" y="4762605"/>
            <a:ext cx="47012" cy="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genda Slide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846666" y="981545"/>
            <a:ext cx="8065557" cy="3419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223569" y="981074"/>
            <a:ext cx="527050" cy="3419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6D6E7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7E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7E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7E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7E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8009" y="4767503"/>
            <a:ext cx="1154106" cy="210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23"/>
          <p:cNvCxnSpPr/>
          <p:nvPr/>
        </p:nvCxnSpPr>
        <p:spPr>
          <a:xfrm>
            <a:off x="225426" y="4636394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/>
        </p:nvSpPr>
        <p:spPr>
          <a:xfrm>
            <a:off x="225425" y="4739594"/>
            <a:ext cx="2094442" cy="272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b="0" i="0" lang="en-US" sz="8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©2015 GlobalLogic Inc.</a:t>
            </a:r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9746" y="233312"/>
            <a:ext cx="439214" cy="294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8978" y="4762605"/>
            <a:ext cx="47012" cy="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Slide - Orange">
    <p:bg>
      <p:bgPr>
        <a:solidFill>
          <a:schemeClr val="accen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846666" y="981545"/>
            <a:ext cx="8065557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221375" y="981545"/>
            <a:ext cx="544679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0" name="Shape 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2400" y="4759226"/>
            <a:ext cx="1143000" cy="2182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Shape 31"/>
          <p:cNvCxnSpPr/>
          <p:nvPr/>
        </p:nvCxnSpPr>
        <p:spPr>
          <a:xfrm>
            <a:off x="225426" y="4642832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" name="Shape 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5532" y="231816"/>
            <a:ext cx="436987" cy="2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/>
        </p:nvSpPr>
        <p:spPr>
          <a:xfrm>
            <a:off x="225425" y="4739594"/>
            <a:ext cx="2094442" cy="272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©2015 GlobalLogic Inc.</a:t>
            </a:r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13813" y="4751503"/>
            <a:ext cx="60866" cy="62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ver Slide - GlobalLogic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700009"/>
            <a:ext cx="9135879" cy="1191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8009" y="4767503"/>
            <a:ext cx="1154106" cy="210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Shape 38"/>
          <p:cNvCxnSpPr/>
          <p:nvPr/>
        </p:nvCxnSpPr>
        <p:spPr>
          <a:xfrm>
            <a:off x="225426" y="4636394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/>
        </p:nvSpPr>
        <p:spPr>
          <a:xfrm>
            <a:off x="225425" y="4739594"/>
            <a:ext cx="2094442" cy="272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b="0" i="0" lang="en-US" sz="8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©2015 GlobalLogic Inc.</a:t>
            </a: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9746" y="233312"/>
            <a:ext cx="439214" cy="294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97000" y="1905201"/>
            <a:ext cx="218952" cy="273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98978" y="4762605"/>
            <a:ext cx="47012" cy="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nd/Thank you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228600" y="3715128"/>
            <a:ext cx="2077147" cy="856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2438399" y="3715128"/>
            <a:ext cx="2077147" cy="856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51012" y="3715128"/>
            <a:ext cx="2077147" cy="856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6849534" y="3715128"/>
            <a:ext cx="2077147" cy="856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5" type="body"/>
          </p:nvPr>
        </p:nvSpPr>
        <p:spPr>
          <a:xfrm>
            <a:off x="525637" y="1159669"/>
            <a:ext cx="8092723" cy="1219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9" name="Shape 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8009" y="4767503"/>
            <a:ext cx="1154106" cy="210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Shape 50"/>
          <p:cNvCxnSpPr/>
          <p:nvPr/>
        </p:nvCxnSpPr>
        <p:spPr>
          <a:xfrm>
            <a:off x="225426" y="4636394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/>
        </p:nvSpPr>
        <p:spPr>
          <a:xfrm>
            <a:off x="225425" y="4739594"/>
            <a:ext cx="2094442" cy="272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b="0" i="0" lang="en-US" sz="8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©2015 GlobalLogic Inc.</a:t>
            </a:r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9746" y="233312"/>
            <a:ext cx="439214" cy="294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8978" y="4762605"/>
            <a:ext cx="47012" cy="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228600" y="303062"/>
            <a:ext cx="4343400" cy="2267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228600" y="588418"/>
            <a:ext cx="8686800" cy="39319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413" lvl="0" marL="341313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Arial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0812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" lvl="2" marL="114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8" name="Shape 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8009" y="4767503"/>
            <a:ext cx="1154106" cy="210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>
            <a:off x="225426" y="4636394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Shape 60"/>
          <p:cNvCxnSpPr/>
          <p:nvPr/>
        </p:nvCxnSpPr>
        <p:spPr>
          <a:xfrm>
            <a:off x="230232" y="231817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/>
        </p:nvSpPr>
        <p:spPr>
          <a:xfrm>
            <a:off x="225425" y="4739594"/>
            <a:ext cx="2094442" cy="272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©2015 GlobalLogic Inc.</a:t>
            </a: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8978" y="4762605"/>
            <a:ext cx="47012" cy="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508000" y="1159669"/>
            <a:ext cx="8128000" cy="1219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JavaScript Training</a:t>
            </a:r>
          </a:p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2551110" y="2577347"/>
            <a:ext cx="4041773" cy="1126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JavaScript Concepts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2" type="body"/>
          </p:nvPr>
        </p:nvSpPr>
        <p:spPr>
          <a:xfrm>
            <a:off x="228600" y="588418"/>
            <a:ext cx="8686800" cy="3931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Arial"/>
              <a:buChar char="−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Flexible argument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1" marL="7985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</a:pPr>
            <a:r>
              <a:rPr lang="en-US" sz="1600">
                <a:solidFill>
                  <a:schemeClr val="dk2"/>
                </a:solidFill>
              </a:rPr>
              <a:t>Parameter vs Arguments - Parameters are used to define a function. Arguments are used to invoke a function.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Functions parameters in JavaScript are flexible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arguments-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object is an Array-like object corresponding to the arguments passed to a function.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3" lvl="0" marL="341313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F37037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846666" y="981545"/>
            <a:ext cx="8065557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</a:p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221375" y="981545"/>
            <a:ext cx="544679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6926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800">
                <a:solidFill>
                  <a:srgbClr val="F69264"/>
                </a:solidFill>
              </a:rPr>
              <a:t>6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228600" y="303062"/>
            <a:ext cx="4343400" cy="226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228600" y="588418"/>
            <a:ext cx="8686800" cy="3931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Arial"/>
              <a:buChar char="−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r>
              <a:rPr lang="en-US" sz="2000">
                <a:solidFill>
                  <a:schemeClr val="dk2"/>
                </a:solidFill>
              </a:rPr>
              <a:t>: Global vs Local and Lexical scoping vs Nested scopes</a:t>
            </a:r>
          </a:p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Arial"/>
              <a:buChar char="−"/>
            </a:pPr>
            <a:r>
              <a:rPr lang="en-US" sz="2000">
                <a:solidFill>
                  <a:schemeClr val="dk2"/>
                </a:solidFill>
              </a:rPr>
              <a:t>Hoisting: Hoisting means “moving to the beginning of a scope.” Function declarations are hoisted completely, variable declarations only partially.</a:t>
            </a:r>
          </a:p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Arial"/>
              <a:buChar char="−"/>
            </a:pPr>
            <a:r>
              <a:rPr lang="en-US" sz="2000">
                <a:solidFill>
                  <a:schemeClr val="dk2"/>
                </a:solidFill>
              </a:rPr>
              <a:t>Introducing a New Scope via an IIFE (Immediately Invoked Function Expression)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846666" y="981545"/>
            <a:ext cx="8065557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</a:p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221375" y="981545"/>
            <a:ext cx="544679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6926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800">
                <a:solidFill>
                  <a:srgbClr val="F69264"/>
                </a:solidFill>
              </a:rPr>
              <a:t>7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2" type="body"/>
          </p:nvPr>
        </p:nvSpPr>
        <p:spPr>
          <a:xfrm>
            <a:off x="228600" y="588418"/>
            <a:ext cx="8686800" cy="3931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Arial"/>
              <a:buChar char="−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Global Context - Your window object </a:t>
            </a:r>
            <a:r>
              <a:rPr lang="en-US" sz="1600">
                <a:solidFill>
                  <a:schemeClr val="dk2"/>
                </a:solidFill>
              </a:rPr>
              <a:t>in browser or global object in node 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 Context- the object </a:t>
            </a:r>
            <a:r>
              <a:rPr lang="en-US" sz="1600">
                <a:solidFill>
                  <a:schemeClr val="dk2"/>
                </a:solidFill>
              </a:rPr>
              <a:t>used to call this function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3" lvl="0" marL="341313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F37037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846666" y="981545"/>
            <a:ext cx="8065557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Closures</a:t>
            </a:r>
          </a:p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221375" y="981545"/>
            <a:ext cx="544679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6926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800">
                <a:solidFill>
                  <a:srgbClr val="F69264"/>
                </a:solidFill>
              </a:rPr>
              <a:t>8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2" type="body"/>
          </p:nvPr>
        </p:nvSpPr>
        <p:spPr>
          <a:xfrm>
            <a:off x="228600" y="588418"/>
            <a:ext cx="8686800" cy="3931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Arial"/>
              <a:buChar char="−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Closures</a:t>
            </a:r>
            <a:r>
              <a:rPr lang="en-US" sz="2000">
                <a:solidFill>
                  <a:schemeClr val="dk2"/>
                </a:solidFill>
              </a:rPr>
              <a:t>: </a:t>
            </a:r>
          </a:p>
          <a:p>
            <a:pPr indent="-366712" lvl="1" marL="798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Arial"/>
              <a:buChar char="−"/>
            </a:pPr>
            <a:r>
              <a:rPr lang="en-US" sz="2000">
                <a:solidFill>
                  <a:schemeClr val="dk2"/>
                </a:solidFill>
              </a:rPr>
              <a:t>A "closure" is an expression (typically a function) that can have free variables together with an environment that binds those variables (that "closes" the expression).</a:t>
            </a:r>
          </a:p>
          <a:p>
            <a:pPr indent="-366712" lvl="1" marL="798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erriweather Sans"/>
              <a:buChar char="−"/>
            </a:pPr>
            <a:r>
              <a:rPr lang="en-US" sz="2000">
                <a:solidFill>
                  <a:schemeClr val="dk2"/>
                </a:solidFill>
              </a:rPr>
              <a:t>a function that "holds" a reference or references to something in another scope.</a:t>
            </a:r>
          </a:p>
          <a:p>
            <a:pPr indent="-366712" lvl="1" marL="798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erriweather Sans"/>
              <a:buChar char="−"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846666" y="981545"/>
            <a:ext cx="8065557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Enforcing Function Context</a:t>
            </a:r>
          </a:p>
        </p:txBody>
      </p:sp>
      <p:sp>
        <p:nvSpPr>
          <p:cNvPr id="168" name="Shape 168"/>
          <p:cNvSpPr txBox="1"/>
          <p:nvPr>
            <p:ph idx="2" type="body"/>
          </p:nvPr>
        </p:nvSpPr>
        <p:spPr>
          <a:xfrm>
            <a:off x="221375" y="981545"/>
            <a:ext cx="544679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SzPct val="25000"/>
              <a:buFont typeface="Arial"/>
              <a:buNone/>
            </a:pPr>
            <a:r>
              <a:rPr b="1" lang="en-US" sz="2800">
                <a:solidFill>
                  <a:srgbClr val="F69264"/>
                </a:solidFill>
              </a:rPr>
              <a:t>09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228600" y="303062"/>
            <a:ext cx="4343400" cy="226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228600" y="588418"/>
            <a:ext cx="8686800" cy="3931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Arial"/>
              <a:buChar char="−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Enforcing Function Context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Apply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Bind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3" lvl="0" marL="341313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F37037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846675" y="483750"/>
            <a:ext cx="8065500" cy="4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Defining Functions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Named Functions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Functions as Objects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2700">
                <a:solidFill>
                  <a:schemeClr val="lt1"/>
                </a:solidFill>
              </a:rPr>
              <a:t>Function Prototypes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2700">
                <a:solidFill>
                  <a:schemeClr val="lt1"/>
                </a:solidFill>
              </a:rPr>
              <a:t>Flexible Arguments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2700">
                <a:solidFill>
                  <a:schemeClr val="lt1"/>
                </a:solidFill>
              </a:rPr>
              <a:t>Scope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2700">
                <a:solidFill>
                  <a:schemeClr val="lt1"/>
                </a:solidFill>
              </a:rPr>
              <a:t>Enforcing Function Context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2700">
                <a:solidFill>
                  <a:schemeClr val="lt1"/>
                </a:solidFill>
              </a:rPr>
              <a:t>Closures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1" sz="27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223575" y="483750"/>
            <a:ext cx="527100" cy="4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25000"/>
              <a:buFont typeface="Arial"/>
              <a:buNone/>
            </a:pPr>
            <a:r>
              <a:rPr b="1" i="0" lang="en-US" sz="27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25000"/>
              <a:buFont typeface="Arial"/>
              <a:buNone/>
            </a:pPr>
            <a:r>
              <a:rPr b="1" i="0" lang="en-US" sz="27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25000"/>
              <a:buFont typeface="Arial"/>
              <a:buNone/>
            </a:pPr>
            <a:r>
              <a:rPr b="1" i="0" lang="en-US" sz="27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25000"/>
              <a:buFont typeface="Arial"/>
              <a:buNone/>
            </a:pPr>
            <a:r>
              <a:rPr b="1" i="0" lang="en-US" sz="27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25000"/>
              <a:buFont typeface="Arial"/>
              <a:buNone/>
            </a:pPr>
            <a:r>
              <a:rPr b="1" i="0" lang="en-US" sz="27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25000"/>
              <a:buFont typeface="Arial"/>
              <a:buNone/>
            </a:pPr>
            <a:r>
              <a:rPr b="1" i="0" lang="en-US" sz="27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25000"/>
              <a:buFont typeface="Arial"/>
              <a:buNone/>
            </a:pPr>
            <a:r>
              <a:rPr b="1" lang="en-US" sz="2700">
                <a:solidFill>
                  <a:srgbClr val="6D6E71"/>
                </a:solidFill>
              </a:rPr>
              <a:t>07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25000"/>
              <a:buFont typeface="Arial"/>
              <a:buNone/>
            </a:pPr>
            <a:r>
              <a:rPr b="1" lang="en-US" sz="2700">
                <a:solidFill>
                  <a:srgbClr val="6D6E71"/>
                </a:solidFill>
              </a:rPr>
              <a:t>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25000"/>
              <a:buFont typeface="Arial"/>
              <a:buNone/>
            </a:pPr>
            <a:r>
              <a:rPr b="1" lang="en-US" sz="2700">
                <a:solidFill>
                  <a:srgbClr val="6D6E71"/>
                </a:solidFill>
              </a:rPr>
              <a:t>09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25000"/>
              <a:buFont typeface="Arial"/>
              <a:buNone/>
            </a:pPr>
            <a:r>
              <a:t/>
            </a:r>
            <a:endParaRPr b="1" sz="2700">
              <a:solidFill>
                <a:srgbClr val="6D6E7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228600" y="3715128"/>
            <a:ext cx="2077147" cy="8568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b="0" i="0" lang="en-US" sz="10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Contact Info</a:t>
            </a:r>
          </a:p>
        </p:txBody>
      </p:sp>
      <p:sp>
        <p:nvSpPr>
          <p:cNvPr id="187" name="Shape 187"/>
          <p:cNvSpPr txBox="1"/>
          <p:nvPr>
            <p:ph idx="2" type="body"/>
          </p:nvPr>
        </p:nvSpPr>
        <p:spPr>
          <a:xfrm>
            <a:off x="525637" y="1159669"/>
            <a:ext cx="8092723" cy="1219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846666" y="981545"/>
            <a:ext cx="8065557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Defining Function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Named Functions</a:t>
            </a:r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221375" y="981545"/>
            <a:ext cx="544679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69264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69264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2" type="body"/>
          </p:nvPr>
        </p:nvSpPr>
        <p:spPr>
          <a:xfrm>
            <a:off x="228600" y="588418"/>
            <a:ext cx="8686800" cy="3931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Arial"/>
              <a:buChar char="−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function 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 definition 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 expression or Named function 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 Call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25000"/>
              <a:buFont typeface="Merriweather San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3" lvl="0" marL="341313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F37037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4800600" y="438150"/>
            <a:ext cx="4190999" cy="2590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F50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b="0" i="1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b="0" i="1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param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[, </a:t>
            </a:r>
            <a:r>
              <a:rPr b="0" i="1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param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[, ... </a:t>
            </a:r>
            <a:r>
              <a:rPr b="0" i="1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param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]]]) { </a:t>
            </a:r>
            <a:r>
              <a:rPr b="0" i="1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statements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function can have up to 255 arguments but lesser is better.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846666" y="981545"/>
            <a:ext cx="8065557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 as object</a:t>
            </a:r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221375" y="981545"/>
            <a:ext cx="544679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69264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2" type="body"/>
          </p:nvPr>
        </p:nvSpPr>
        <p:spPr>
          <a:xfrm>
            <a:off x="228600" y="588418"/>
            <a:ext cx="8686800" cy="3931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Arial"/>
              <a:buChar char="−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Functions as Objects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object?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 is an object of type function ☺</a:t>
            </a:r>
          </a:p>
          <a:p>
            <a:pPr indent="-214313" lvl="0" marL="341313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F37037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846666" y="981545"/>
            <a:ext cx="80655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 Prototypes</a:t>
            </a:r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221375" y="981545"/>
            <a:ext cx="5448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6926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800">
                <a:solidFill>
                  <a:srgbClr val="F69264"/>
                </a:solidFill>
              </a:rPr>
              <a:t>4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228600" y="303062"/>
            <a:ext cx="4343400" cy="22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228600" y="588418"/>
            <a:ext cx="86868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Arial"/>
              <a:buChar char="−"/>
            </a:pPr>
            <a:r>
              <a:rPr lang="en-US" sz="2000">
                <a:solidFill>
                  <a:schemeClr val="dk2"/>
                </a:solidFill>
              </a:rPr>
              <a:t>Function objects inherit from Function.prototype. Function.prototype cannot be modified.</a:t>
            </a:r>
          </a:p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−"/>
            </a:pPr>
            <a:r>
              <a:rPr lang="en-US" sz="2000">
                <a:solidFill>
                  <a:schemeClr val="dk2"/>
                </a:solidFill>
              </a:rPr>
              <a:t>It contains Properties like- </a:t>
            </a:r>
          </a:p>
          <a:p>
            <a:pPr lvl="1" marL="798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-US" sz="2000">
                <a:solidFill>
                  <a:schemeClr val="dk2"/>
                </a:solidFill>
              </a:rPr>
              <a:t>Function.arguments(Deprecated)</a:t>
            </a:r>
          </a:p>
          <a:p>
            <a:pPr lvl="1" marL="798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-US" sz="2000">
                <a:solidFill>
                  <a:schemeClr val="dk2"/>
                </a:solidFill>
              </a:rPr>
              <a:t>Function.length</a:t>
            </a:r>
          </a:p>
          <a:p>
            <a:pPr lvl="1" marL="798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-US" sz="2000">
                <a:solidFill>
                  <a:schemeClr val="dk2"/>
                </a:solidFill>
              </a:rPr>
              <a:t>Function.name</a:t>
            </a:r>
          </a:p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−"/>
            </a:pPr>
            <a:r>
              <a:rPr lang="en-US" sz="2000">
                <a:solidFill>
                  <a:schemeClr val="dk2"/>
                </a:solidFill>
              </a:rPr>
              <a:t>and function like</a:t>
            </a:r>
          </a:p>
          <a:p>
            <a:pPr lvl="1" marL="798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-US" sz="2000">
                <a:solidFill>
                  <a:schemeClr val="dk2"/>
                </a:solidFill>
              </a:rPr>
              <a:t>apply</a:t>
            </a:r>
          </a:p>
          <a:p>
            <a:pPr lvl="1" marL="798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-US" sz="2000">
                <a:solidFill>
                  <a:schemeClr val="dk2"/>
                </a:solidFill>
              </a:rPr>
              <a:t>bind</a:t>
            </a:r>
          </a:p>
          <a:p>
            <a:pPr lvl="1" marL="798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-US" sz="2000">
                <a:solidFill>
                  <a:schemeClr val="dk2"/>
                </a:solidFill>
              </a:rPr>
              <a:t>call</a:t>
            </a:r>
          </a:p>
          <a:p>
            <a:pPr lvl="1" marL="798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-US" sz="2000">
                <a:solidFill>
                  <a:schemeClr val="dk2"/>
                </a:solidFill>
              </a:rPr>
              <a:t>toString</a:t>
            </a:r>
          </a:p>
          <a:p>
            <a:pPr indent="-341312" lvl="1" marL="7985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1" marL="7985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2" lvl="0" marL="341312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F37037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846666" y="981545"/>
            <a:ext cx="8065557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Flexible Arguments</a:t>
            </a:r>
          </a:p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221375" y="981545"/>
            <a:ext cx="544679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6926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800">
                <a:solidFill>
                  <a:srgbClr val="F69264"/>
                </a:solidFill>
              </a:rPr>
              <a:t>5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over Slides">
  <a:themeElements>
    <a:clrScheme name="GL - Multiple Accents">
      <a:dk1>
        <a:srgbClr val="000000"/>
      </a:dk1>
      <a:lt1>
        <a:srgbClr val="FFFFFF"/>
      </a:lt1>
      <a:dk2>
        <a:srgbClr val="515254"/>
      </a:dk2>
      <a:lt2>
        <a:srgbClr val="E6E7E8"/>
      </a:lt2>
      <a:accent1>
        <a:srgbClr val="6D6E71"/>
      </a:accent1>
      <a:accent2>
        <a:srgbClr val="F37037"/>
      </a:accent2>
      <a:accent3>
        <a:srgbClr val="F15738"/>
      </a:accent3>
      <a:accent4>
        <a:srgbClr val="F6D50E"/>
      </a:accent4>
      <a:accent5>
        <a:srgbClr val="8DC63F"/>
      </a:accent5>
      <a:accent6>
        <a:srgbClr val="48C1C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ody Slides - Large Font">
  <a:themeElements>
    <a:clrScheme name="GL - Multiple Accents">
      <a:dk1>
        <a:srgbClr val="000000"/>
      </a:dk1>
      <a:lt1>
        <a:srgbClr val="FFFFFF"/>
      </a:lt1>
      <a:dk2>
        <a:srgbClr val="515254"/>
      </a:dk2>
      <a:lt2>
        <a:srgbClr val="E6E7E8"/>
      </a:lt2>
      <a:accent1>
        <a:srgbClr val="6D6E71"/>
      </a:accent1>
      <a:accent2>
        <a:srgbClr val="F37037"/>
      </a:accent2>
      <a:accent3>
        <a:srgbClr val="F15738"/>
      </a:accent3>
      <a:accent4>
        <a:srgbClr val="F6D50E"/>
      </a:accent4>
      <a:accent5>
        <a:srgbClr val="8DC63F"/>
      </a:accent5>
      <a:accent6>
        <a:srgbClr val="48C1C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