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50">
              <a:solidFill>
                <a:srgbClr val="4D4E53"/>
              </a:solidFill>
              <a:highlight>
                <a:srgbClr val="FFFFFF"/>
              </a:highlight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JavaScript is designed on a simple object-based paradigm. An object is a collection of properties, and a property is an association between a name and a value. A property's value can be a function, in which case the property is known as a method. In addition to objects that are predefined in the browser, you can define your own objects.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50">
              <a:solidFill>
                <a:srgbClr val="4D4E53"/>
              </a:solidFill>
              <a:highlight>
                <a:srgbClr val="FFFFFF"/>
              </a:highlight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JavaScript is designed on a simple object-based paradigm. An object is a collection of properties, and a property is an association between a name and a value. A property's value can be a function, in which case the property is known as a method. In addition to objects that are predefined in the browser, you can define your own objects.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50">
              <a:solidFill>
                <a:srgbClr val="4D4E53"/>
              </a:solidFill>
              <a:highlight>
                <a:srgbClr val="FFFFFF"/>
              </a:highlight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PAGE (ALT)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Yes JS is not object oriented language be we can achieve all the object oriented feature 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Yes JS is not object oriented language be we can achieve all the object oriented feature 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Yes JS is not object oriented language be we can achieve all the object oriented feature 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Yes JS is not object oriented language be we can achieve all the object oriented feature 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Proposal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362923" y="2567388"/>
            <a:ext cx="403412" cy="0"/>
          </a:xfrm>
          <a:prstGeom prst="straightConnector1">
            <a:avLst/>
          </a:prstGeom>
          <a:noFill/>
          <a:ln cap="flat" cmpd="sng" w="19050">
            <a:solidFill>
              <a:srgbClr val="F3703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, Text and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228600" y="1371683"/>
            <a:ext cx="4208462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228600" y="589116"/>
            <a:ext cx="868882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28600" y="303062"/>
            <a:ext cx="4343399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/>
          <p:nvPr>
            <p:ph idx="3" type="pic"/>
          </p:nvPr>
        </p:nvSpPr>
        <p:spPr>
          <a:xfrm>
            <a:off x="4713287" y="1387475"/>
            <a:ext cx="4185783" cy="3149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228601" y="1797050"/>
            <a:ext cx="42100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4" type="body"/>
          </p:nvPr>
        </p:nvSpPr>
        <p:spPr>
          <a:xfrm>
            <a:off x="228600" y="1885950"/>
            <a:ext cx="420846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and Imag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228600" y="589116"/>
            <a:ext cx="868882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8600" y="303062"/>
            <a:ext cx="4343399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/>
          <p:nvPr>
            <p:ph idx="2" type="pic"/>
          </p:nvPr>
        </p:nvSpPr>
        <p:spPr>
          <a:xfrm>
            <a:off x="4713287" y="1387475"/>
            <a:ext cx="4185783" cy="3149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228600" y="1387475"/>
            <a:ext cx="4208462" cy="31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" lvl="0" marL="3460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lumn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228600" y="1371683"/>
            <a:ext cx="4208462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228600" y="589116"/>
            <a:ext cx="868882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228600" y="303062"/>
            <a:ext cx="4343399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7" name="Shape 117"/>
          <p:cNvCxnSpPr/>
          <p:nvPr/>
        </p:nvCxnSpPr>
        <p:spPr>
          <a:xfrm>
            <a:off x="228601" y="1797050"/>
            <a:ext cx="42100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>
            <p:ph idx="3" type="body"/>
          </p:nvPr>
        </p:nvSpPr>
        <p:spPr>
          <a:xfrm>
            <a:off x="228600" y="1885950"/>
            <a:ext cx="420846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695746" y="1371683"/>
            <a:ext cx="4208462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0" name="Shape 120"/>
          <p:cNvCxnSpPr/>
          <p:nvPr/>
        </p:nvCxnSpPr>
        <p:spPr>
          <a:xfrm>
            <a:off x="4695748" y="1797050"/>
            <a:ext cx="42100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idx="5" type="body"/>
          </p:nvPr>
        </p:nvSpPr>
        <p:spPr>
          <a:xfrm>
            <a:off x="4695746" y="1885950"/>
            <a:ext cx="420846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Shape 125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28600" y="1371683"/>
            <a:ext cx="2715767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228600" y="589116"/>
            <a:ext cx="868882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228600" y="303062"/>
            <a:ext cx="4343399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1" name="Shape 131"/>
          <p:cNvCxnSpPr/>
          <p:nvPr/>
        </p:nvCxnSpPr>
        <p:spPr>
          <a:xfrm>
            <a:off x="228601" y="1797050"/>
            <a:ext cx="271576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3" type="body"/>
          </p:nvPr>
        </p:nvSpPr>
        <p:spPr>
          <a:xfrm>
            <a:off x="228600" y="1885950"/>
            <a:ext cx="2715767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4" type="body"/>
          </p:nvPr>
        </p:nvSpPr>
        <p:spPr>
          <a:xfrm>
            <a:off x="3214116" y="1374687"/>
            <a:ext cx="2715767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4" name="Shape 134"/>
          <p:cNvCxnSpPr/>
          <p:nvPr/>
        </p:nvCxnSpPr>
        <p:spPr>
          <a:xfrm>
            <a:off x="3214116" y="1800052"/>
            <a:ext cx="271576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>
            <p:ph idx="5" type="body"/>
          </p:nvPr>
        </p:nvSpPr>
        <p:spPr>
          <a:xfrm>
            <a:off x="3214116" y="1888952"/>
            <a:ext cx="2715767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6" type="body"/>
          </p:nvPr>
        </p:nvSpPr>
        <p:spPr>
          <a:xfrm>
            <a:off x="6196464" y="1374687"/>
            <a:ext cx="2715767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7" name="Shape 137"/>
          <p:cNvCxnSpPr/>
          <p:nvPr/>
        </p:nvCxnSpPr>
        <p:spPr>
          <a:xfrm>
            <a:off x="6196464" y="1800052"/>
            <a:ext cx="271576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>
            <p:ph idx="7" type="body"/>
          </p:nvPr>
        </p:nvSpPr>
        <p:spPr>
          <a:xfrm>
            <a:off x="6196464" y="1888952"/>
            <a:ext cx="2715767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 Slid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846666" y="981545"/>
            <a:ext cx="8065557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223569" y="981074"/>
            <a:ext cx="527050" cy="3419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6D6E7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7E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 - Orang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759226"/>
            <a:ext cx="1143000" cy="218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hape 31"/>
          <p:cNvCxnSpPr/>
          <p:nvPr/>
        </p:nvCxnSpPr>
        <p:spPr>
          <a:xfrm>
            <a:off x="225426" y="4642832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532" y="231816"/>
            <a:ext cx="436987" cy="2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3813" y="4751503"/>
            <a:ext cx="60866" cy="6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 - Gray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225426" y="4642832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 - GlobalLogic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009"/>
            <a:ext cx="9135879" cy="11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7000" y="1905201"/>
            <a:ext cx="218952" cy="27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/Thank you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746" y="233312"/>
            <a:ext cx="439214" cy="2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413" lvl="0" marL="341313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228600" y="1885950"/>
            <a:ext cx="868882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" lvl="0" marL="3460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228600" y="1371683"/>
            <a:ext cx="4343399" cy="4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228600" y="589116"/>
            <a:ext cx="868882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228600" y="303062"/>
            <a:ext cx="4343399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6" name="Shape 76"/>
          <p:cNvCxnSpPr/>
          <p:nvPr/>
        </p:nvCxnSpPr>
        <p:spPr>
          <a:xfrm>
            <a:off x="228600" y="1797050"/>
            <a:ext cx="869036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SzPct val="100000"/>
              <a:buFont typeface="Merriweather Sans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9422C"/>
              </a:buClr>
              <a:buFont typeface="Merriweather San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type="ctrTitle"/>
          </p:nvPr>
        </p:nvSpPr>
        <p:spPr>
          <a:xfrm>
            <a:off x="228600" y="589116"/>
            <a:ext cx="8686800" cy="5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228600" y="1378129"/>
            <a:ext cx="868680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34290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7985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687" lvl="2" marL="11445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12" lvl="3" marL="15986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009" y="4767503"/>
            <a:ext cx="1154106" cy="210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25426" y="4636394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>
            <a:off x="230232" y="231817"/>
            <a:ext cx="868353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/>
        </p:nvSpPr>
        <p:spPr>
          <a:xfrm>
            <a:off x="225425" y="4739594"/>
            <a:ext cx="2094442" cy="272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©2015 GlobalLogic Inc.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978" y="4762605"/>
            <a:ext cx="47012" cy="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508000" y="1159669"/>
            <a:ext cx="8128000" cy="1219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Training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2551110" y="2577347"/>
            <a:ext cx="4041773" cy="112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6D6E71"/>
                </a:solidFill>
              </a:rPr>
              <a:t>OOJS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Constructor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4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2" type="body"/>
          </p:nvPr>
        </p:nvSpPr>
        <p:spPr>
          <a:xfrm>
            <a:off x="228600" y="281375"/>
            <a:ext cx="86064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286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1800"/>
              <a:t>Constructor </a:t>
            </a:r>
          </a:p>
          <a:p>
            <a:pPr indent="444500" lvl="1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37037"/>
              </a:buClr>
              <a:buSzPct val="100000"/>
              <a:buFont typeface="Arial"/>
              <a:buChar char="−"/>
            </a:pPr>
            <a:r>
              <a:rPr lang="en-US" sz="1800"/>
              <a:t>factories for objects</a:t>
            </a:r>
          </a:p>
          <a:p>
            <a:pPr indent="444500" lvl="1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a rough analog to classes in other languages. </a:t>
            </a:r>
          </a:p>
          <a:p>
            <a:pPr indent="444500" lvl="1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by convention, the names of constructors start with capital letters.</a:t>
            </a:r>
          </a:p>
          <a:p>
            <a:pPr indent="444500" lvl="1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t/>
            </a:r>
            <a:endParaRPr sz="1800"/>
          </a:p>
          <a:p>
            <a:pPr indent="-328612" lvl="0" marL="341312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Custom objects</a:t>
            </a:r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2" type="body"/>
          </p:nvPr>
        </p:nvSpPr>
        <p:spPr>
          <a:xfrm>
            <a:off x="228600" y="281375"/>
            <a:ext cx="86064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/>
              <a:t>A JavaScript object is a collection of name/value pairs called “properties”</a:t>
            </a:r>
          </a:p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/>
              <a:t>There is no keyword class in JavaScript</a:t>
            </a:r>
          </a:p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/>
              <a:t>How to create class like signature in JavaScript?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JavaScript uses functions as constructors for classes. Defining a class is as easy as defining a function. </a:t>
            </a:r>
            <a:r>
              <a:rPr lang="en-US">
                <a:solidFill>
                  <a:srgbClr val="0000FF"/>
                </a:solidFill>
              </a:rPr>
              <a:t>var Person = function () {};</a:t>
            </a:r>
          </a:p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/>
              <a:t> How to create object (Instance of a class)?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Using object literal </a:t>
            </a:r>
            <a:r>
              <a:rPr lang="en-US">
                <a:solidFill>
                  <a:srgbClr val="0000FF"/>
                </a:solidFill>
              </a:rPr>
              <a:t>var person1= {}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Using constructor - </a:t>
            </a:r>
            <a:r>
              <a:rPr lang="en-US">
                <a:solidFill>
                  <a:srgbClr val="0000FF"/>
                </a:solidFill>
              </a:rPr>
              <a:t>var person1 = new Person(); var person2 = new Person();</a:t>
            </a:r>
          </a:p>
          <a:p>
            <a:pPr indent="444500" lvl="1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Font typeface="Arial"/>
              <a:buChar char="−"/>
            </a:pPr>
            <a:r>
              <a:rPr lang="en-US" sz="1800"/>
              <a:t>Using object.Create - </a:t>
            </a:r>
            <a:r>
              <a:rPr lang="en-US">
                <a:solidFill>
                  <a:srgbClr val="0000FF"/>
                </a:solidFill>
              </a:rPr>
              <a:t>var person1 = object.create(Person.prototype);</a:t>
            </a:r>
          </a:p>
          <a:p>
            <a:pPr indent="12700" lv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Object can have properties, any property created with constructor will be available in all the instances.</a:t>
            </a:r>
          </a:p>
          <a:p>
            <a:pPr indent="12700" lv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Object can have Method, means functions as properties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Inheritance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2" type="body"/>
          </p:nvPr>
        </p:nvSpPr>
        <p:spPr>
          <a:xfrm>
            <a:off x="228600" y="281375"/>
            <a:ext cx="86064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12700" lv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Inheritance in JavaScript can be achieved via prototype chain</a:t>
            </a:r>
          </a:p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>
                <a:solidFill>
                  <a:schemeClr val="dk1"/>
                </a:solidFill>
              </a:rPr>
              <a:t>This can be simple described by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var inheritsFrom = function (child, parent) {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			child.prototype = Object.create(parent.prototype);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			child.prototype.constructor = child.constructor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};</a:t>
            </a:r>
          </a:p>
          <a:p>
            <a:pPr indent="12700" lv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ct val="100000"/>
              <a:buChar char="−"/>
            </a:pPr>
            <a:r>
              <a:rPr lang="en-US" sz="1800"/>
              <a:t>JavaScript does not detect the child class prototype.constructor so we must do it manually 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228600" y="3715128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b="0" i="0" lang="en-US" sz="10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525637" y="1159669"/>
            <a:ext cx="8092723" cy="121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46675" y="24174"/>
            <a:ext cx="80655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Terminology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Prototype-based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Namespace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Constructor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Custom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Inheritance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246100" y="24174"/>
            <a:ext cx="5271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t/>
            </a:r>
            <a:endParaRPr b="1" sz="2800"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25000"/>
              <a:buFont typeface="Arial"/>
              <a:buNone/>
            </a:pPr>
            <a:r>
              <a:t/>
            </a:r>
            <a:endParaRPr b="1" sz="2800">
              <a:solidFill>
                <a:srgbClr val="6D6E7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46666" y="981545"/>
            <a:ext cx="8065557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Terminology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221375" y="981545"/>
            <a:ext cx="544679" cy="34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228600" y="303062"/>
            <a:ext cx="4343400" cy="22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en-US" sz="1000">
                <a:solidFill>
                  <a:schemeClr val="dk2"/>
                </a:solidFill>
              </a:rPr>
              <a:t>Object Oriented Programming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228600" y="588418"/>
            <a:ext cx="8686800" cy="3931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rPr lang="en-US" sz="1800"/>
              <a:t>In most languages, there are classes and objects. Classes inherit from other classes. In JavaScript, the inheritance is prototype-based. That means that there are no classes. Instead, an object inherits from another object</a:t>
            </a:r>
          </a:p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28600" y="303062"/>
            <a:ext cx="4343400" cy="2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en-US" sz="1000">
                <a:solidFill>
                  <a:schemeClr val="dk2"/>
                </a:solidFill>
              </a:rPr>
              <a:t>Terminology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80075" y="588425"/>
            <a:ext cx="88128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Namespace</a:t>
            </a:r>
            <a:r>
              <a:rPr lang="en-US"/>
              <a:t>: A container which lets developers bundle all functionality under a unique, application-specific name.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Class</a:t>
            </a:r>
            <a:r>
              <a:rPr lang="en-US"/>
              <a:t>: Defines the object's characteristics. A class is a template definition of an object's properties and methods.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Object</a:t>
            </a:r>
            <a:r>
              <a:rPr lang="en-US"/>
              <a:t>: An instance of a class.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Property</a:t>
            </a:r>
            <a:r>
              <a:rPr lang="en-US"/>
              <a:t>: An object characteristic, such as color.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Method</a:t>
            </a:r>
            <a:r>
              <a:rPr lang="en-US"/>
              <a:t>: An object capability, such as walk. It is a subroutine or function associated with a class.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Constructor</a:t>
            </a:r>
            <a:r>
              <a:rPr lang="en-US"/>
              <a:t>: A method called at the moment an object is instantiated. It usually has the same name as the class containing it.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Inheritance</a:t>
            </a:r>
            <a:r>
              <a:rPr lang="en-US"/>
              <a:t>: A class can inherit characteristics from another class.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Encapsulation</a:t>
            </a:r>
            <a:r>
              <a:rPr lang="en-US"/>
              <a:t>: A technique which involves bundling the data and the methods that use the data together.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Abstraction</a:t>
            </a:r>
            <a:r>
              <a:rPr lang="en-US"/>
              <a:t>: The conjunction of an object's complex inheritance, methods, and properties must adequately reflect a reality model.</a:t>
            </a:r>
          </a:p>
          <a:p>
            <a:pPr indent="-214312" lvl="0" marL="341312" rtl="0">
              <a:spcBef>
                <a:spcPts val="0"/>
              </a:spcBef>
              <a:buChar char="−"/>
            </a:pPr>
            <a:r>
              <a:rPr b="1" lang="en-US"/>
              <a:t>Polymorphism</a:t>
            </a:r>
            <a:r>
              <a:rPr lang="en-US"/>
              <a:t>: Poly means "many" and morphism means "forms". Different classes might define the same method or property.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Prototype-based programming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228600" y="303062"/>
            <a:ext cx="4343400" cy="2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en-US" sz="1000">
                <a:solidFill>
                  <a:schemeClr val="dk2"/>
                </a:solidFill>
              </a:rPr>
              <a:t>Object Oriented Programming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228600" y="588425"/>
            <a:ext cx="6085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rPr lang="en-US" sz="1800"/>
              <a:t>Object-oriented programming (OOP) is a programming language model organized around objects rather than "actions" and data rather than logic. Historically, a program has been viewed as a logical procedure that takes input data, processes it, and produces output data</a:t>
            </a:r>
          </a:p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rPr lang="en-US" sz="1800"/>
              <a:t>JavaScript can have all that an Object-Orientated language has to offer.</a:t>
            </a:r>
          </a:p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t/>
            </a:r>
            <a:endParaRPr sz="18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299" y="283950"/>
            <a:ext cx="2434599" cy="42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46666" y="981545"/>
            <a:ext cx="80655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Namespace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221375" y="981545"/>
            <a:ext cx="5448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264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6926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rgbClr val="F69264"/>
                </a:solidFill>
              </a:rPr>
              <a:t>3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228600" y="303062"/>
            <a:ext cx="4343400" cy="2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22C"/>
              </a:buClr>
              <a:buSzPct val="25000"/>
              <a:buFont typeface="Merriweather Sans"/>
              <a:buNone/>
            </a:pPr>
            <a:r>
              <a:rPr lang="en-US" sz="1000">
                <a:solidFill>
                  <a:schemeClr val="dk2"/>
                </a:solidFill>
              </a:rPr>
              <a:t>Namespace</a:t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228600" y="588425"/>
            <a:ext cx="8606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rPr lang="en-US" sz="1800"/>
              <a:t>A namespace is a container which allows developers to bundle up functionality under a unique, application-specific name.</a:t>
            </a:r>
          </a:p>
          <a:p>
            <a:pPr indent="-328612" lvl="0" marL="341312" rtl="0">
              <a:spcBef>
                <a:spcPts val="0"/>
              </a:spcBef>
              <a:buSzPct val="100000"/>
              <a:buChar char="−"/>
            </a:pPr>
            <a:r>
              <a:rPr lang="en-US" sz="1800"/>
              <a:t>Need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creates one global object, and all variables, methods, and functions become properties of that object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Reduce the number of objects and functions that are added to the global scope in our applications.</a:t>
            </a:r>
          </a:p>
          <a:p>
            <a:pPr indent="444500" lvl="1" rtl="0">
              <a:spcBef>
                <a:spcPts val="0"/>
              </a:spcBef>
              <a:buSzPct val="100000"/>
              <a:buChar char="−"/>
            </a:pPr>
            <a:r>
              <a:rPr lang="en-US" sz="1800"/>
              <a:t>reduces the chance of name conflicts in an application</a:t>
            </a:r>
          </a:p>
          <a:p>
            <a:pPr indent="12700" lvl="0" rtl="0">
              <a:spcBef>
                <a:spcPts val="0"/>
              </a:spcBef>
              <a:buSzPct val="100000"/>
              <a:buChar char="−"/>
            </a:pPr>
            <a:r>
              <a:rPr lang="en-US" sz="1800"/>
              <a:t>var MYAPP = MYAPP || {};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ver Slides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dy Slides - Large Font">
  <a:themeElements>
    <a:clrScheme name="GL - Multiple Accents">
      <a:dk1>
        <a:srgbClr val="000000"/>
      </a:dk1>
      <a:lt1>
        <a:srgbClr val="FFFFFF"/>
      </a:lt1>
      <a:dk2>
        <a:srgbClr val="515254"/>
      </a:dk2>
      <a:lt2>
        <a:srgbClr val="E6E7E8"/>
      </a:lt2>
      <a:accent1>
        <a:srgbClr val="6D6E71"/>
      </a:accent1>
      <a:accent2>
        <a:srgbClr val="F37037"/>
      </a:accent2>
      <a:accent3>
        <a:srgbClr val="F15738"/>
      </a:accent3>
      <a:accent4>
        <a:srgbClr val="F6D50E"/>
      </a:accent4>
      <a:accent5>
        <a:srgbClr val="8DC63F"/>
      </a:accent5>
      <a:accent6>
        <a:srgbClr val="48C1C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