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87" r:id="rId8"/>
    <p:sldId id="288" r:id="rId9"/>
    <p:sldId id="261" r:id="rId10"/>
    <p:sldId id="262" r:id="rId11"/>
    <p:sldId id="268" r:id="rId12"/>
    <p:sldId id="263" r:id="rId13"/>
    <p:sldId id="269" r:id="rId14"/>
    <p:sldId id="266" r:id="rId15"/>
    <p:sldId id="267" r:id="rId16"/>
    <p:sldId id="265" r:id="rId17"/>
    <p:sldId id="270" r:id="rId18"/>
    <p:sldId id="271" r:id="rId19"/>
    <p:sldId id="272" r:id="rId20"/>
    <p:sldId id="274" r:id="rId21"/>
    <p:sldId id="276" r:id="rId22"/>
    <p:sldId id="273" r:id="rId23"/>
    <p:sldId id="275" r:id="rId24"/>
    <p:sldId id="277" r:id="rId25"/>
    <p:sldId id="278" r:id="rId26"/>
    <p:sldId id="279" r:id="rId27"/>
    <p:sldId id="280" r:id="rId28"/>
    <p:sldId id="282" r:id="rId29"/>
    <p:sldId id="281" r:id="rId30"/>
    <p:sldId id="283" r:id="rId31"/>
    <p:sldId id="284" r:id="rId32"/>
    <p:sldId id="285"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E6BD"/>
    <a:srgbClr val="B7FFDB"/>
    <a:srgbClr val="99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12"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20E4512-42F3-4C7D-A0C6-0B46FD6C532D}" type="datetimeFigureOut">
              <a:rPr lang="en-US" smtClean="0"/>
              <a:t>4/5/2023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4108B21-0811-41A4-B3B4-BD00FE1C10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3441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E4512-42F3-4C7D-A0C6-0B46FD6C532D}"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97132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E4512-42F3-4C7D-A0C6-0B46FD6C532D}"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237326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E4512-42F3-4C7D-A0C6-0B46FD6C532D}"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320671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E4512-42F3-4C7D-A0C6-0B46FD6C532D}"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8B21-0811-41A4-B3B4-BD00FE1C10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165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E4512-42F3-4C7D-A0C6-0B46FD6C532D}"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397003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E4512-42F3-4C7D-A0C6-0B46FD6C532D}"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295581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E4512-42F3-4C7D-A0C6-0B46FD6C532D}"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229212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E4512-42F3-4C7D-A0C6-0B46FD6C532D}"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377370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E4512-42F3-4C7D-A0C6-0B46FD6C532D}"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417258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E4512-42F3-4C7D-A0C6-0B46FD6C532D}"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08B21-0811-41A4-B3B4-BD00FE1C1032}" type="slidenum">
              <a:rPr lang="en-US" smtClean="0"/>
              <a:t>‹#›</a:t>
            </a:fld>
            <a:endParaRPr lang="en-US"/>
          </a:p>
        </p:txBody>
      </p:sp>
    </p:spTree>
    <p:extLst>
      <p:ext uri="{BB962C8B-B14F-4D97-AF65-F5344CB8AC3E}">
        <p14:creationId xmlns:p14="http://schemas.microsoft.com/office/powerpoint/2010/main" val="169872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20E4512-42F3-4C7D-A0C6-0B46FD6C532D}" type="datetimeFigureOut">
              <a:rPr lang="en-US" smtClean="0"/>
              <a:t>4/5/2023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4108B21-0811-41A4-B3B4-BD00FE1C1032}" type="slidenum">
              <a:rPr lang="en-US" smtClean="0"/>
              <a:t>‹#›</a:t>
            </a:fld>
            <a:endParaRPr lang="en-US"/>
          </a:p>
        </p:txBody>
      </p:sp>
    </p:spTree>
    <p:extLst>
      <p:ext uri="{BB962C8B-B14F-4D97-AF65-F5344CB8AC3E}">
        <p14:creationId xmlns:p14="http://schemas.microsoft.com/office/powerpoint/2010/main" val="733160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p.saikrupa@gmail.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DIT RISK ANALYTICS">
            <a:extLst>
              <a:ext uri="{FF2B5EF4-FFF2-40B4-BE49-F238E27FC236}">
                <a16:creationId xmlns:a16="http://schemas.microsoft.com/office/drawing/2014/main" id="{6F695175-A0BB-E5B1-22D4-99EAC4E5C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83"/>
          <a:stretch/>
        </p:blipFill>
        <p:spPr bwMode="auto">
          <a:xfrm>
            <a:off x="791109" y="1143000"/>
            <a:ext cx="6664847" cy="4839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38803F-1EFA-F97C-1E12-5D0B05D719ED}"/>
              </a:ext>
            </a:extLst>
          </p:cNvPr>
          <p:cNvSpPr txBox="1"/>
          <p:nvPr/>
        </p:nvSpPr>
        <p:spPr>
          <a:xfrm>
            <a:off x="8063729" y="1143000"/>
            <a:ext cx="3729520" cy="2954655"/>
          </a:xfrm>
          <a:prstGeom prst="rect">
            <a:avLst/>
          </a:prstGeom>
          <a:noFill/>
        </p:spPr>
        <p:txBody>
          <a:bodyPr wrap="square" rtlCol="0">
            <a:spAutoFit/>
          </a:bodyPr>
          <a:lstStyle/>
          <a:p>
            <a:pPr algn="ctr"/>
            <a:r>
              <a:rPr lang="en-US" sz="3000" dirty="0"/>
              <a:t>LENDING CLUB </a:t>
            </a:r>
          </a:p>
          <a:p>
            <a:pPr algn="ctr"/>
            <a:endParaRPr lang="en-US" dirty="0"/>
          </a:p>
          <a:p>
            <a:pPr algn="ctr"/>
            <a:r>
              <a:rPr lang="en-US" sz="2400" dirty="0"/>
              <a:t>CREDIT RISK ANALYTICS</a:t>
            </a:r>
          </a:p>
          <a:p>
            <a:pPr algn="ctr"/>
            <a:endParaRPr lang="en-US" dirty="0"/>
          </a:p>
          <a:p>
            <a:pPr algn="ctr"/>
            <a:endParaRPr lang="en-US" dirty="0"/>
          </a:p>
          <a:p>
            <a:pPr algn="ctr"/>
            <a:r>
              <a:rPr lang="en-US" dirty="0"/>
              <a:t>EXPLORATORY DATA ANALYSIS</a:t>
            </a:r>
          </a:p>
          <a:p>
            <a:pPr algn="ctr"/>
            <a:endParaRPr lang="en-US" dirty="0"/>
          </a:p>
        </p:txBody>
      </p:sp>
      <p:sp>
        <p:nvSpPr>
          <p:cNvPr id="5" name="TextBox 4">
            <a:extLst>
              <a:ext uri="{FF2B5EF4-FFF2-40B4-BE49-F238E27FC236}">
                <a16:creationId xmlns:a16="http://schemas.microsoft.com/office/drawing/2014/main" id="{453E5DF9-D25C-4C88-BC0A-508734E5EFCE}"/>
              </a:ext>
            </a:extLst>
          </p:cNvPr>
          <p:cNvSpPr txBox="1"/>
          <p:nvPr/>
        </p:nvSpPr>
        <p:spPr>
          <a:xfrm>
            <a:off x="8236849" y="4397168"/>
            <a:ext cx="3383280" cy="1200329"/>
          </a:xfrm>
          <a:prstGeom prst="rect">
            <a:avLst/>
          </a:prstGeom>
          <a:noFill/>
        </p:spPr>
        <p:txBody>
          <a:bodyPr wrap="square" rtlCol="0">
            <a:spAutoFit/>
          </a:bodyPr>
          <a:lstStyle/>
          <a:p>
            <a:pPr algn="ctr"/>
            <a:r>
              <a:rPr lang="en-US" u="sng" dirty="0"/>
              <a:t>Presented by</a:t>
            </a:r>
          </a:p>
          <a:p>
            <a:pPr algn="ctr"/>
            <a:endParaRPr lang="en-US" u="sng" dirty="0"/>
          </a:p>
          <a:p>
            <a:pPr algn="ctr"/>
            <a:r>
              <a:rPr lang="en-US" dirty="0"/>
              <a:t>Saikrupa Purushothaman</a:t>
            </a:r>
          </a:p>
          <a:p>
            <a:pPr algn="ctr"/>
            <a:r>
              <a:rPr lang="en-US" dirty="0"/>
              <a:t>p.Saikrupa@gmail.com</a:t>
            </a:r>
          </a:p>
        </p:txBody>
      </p:sp>
    </p:spTree>
    <p:extLst>
      <p:ext uri="{BB962C8B-B14F-4D97-AF65-F5344CB8AC3E}">
        <p14:creationId xmlns:p14="http://schemas.microsoft.com/office/powerpoint/2010/main" val="34222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Univariate Analysis</a:t>
            </a:r>
          </a:p>
        </p:txBody>
      </p:sp>
      <p:pic>
        <p:nvPicPr>
          <p:cNvPr id="5" name="Content Placeholder 4">
            <a:extLst>
              <a:ext uri="{FF2B5EF4-FFF2-40B4-BE49-F238E27FC236}">
                <a16:creationId xmlns:a16="http://schemas.microsoft.com/office/drawing/2014/main" id="{CC6B39F7-7C9B-807D-92EE-D0AF569BAC7A}"/>
              </a:ext>
            </a:extLst>
          </p:cNvPr>
          <p:cNvPicPr>
            <a:picLocks noGrp="1" noChangeAspect="1"/>
          </p:cNvPicPr>
          <p:nvPr>
            <p:ph idx="1"/>
          </p:nvPr>
        </p:nvPicPr>
        <p:blipFill>
          <a:blip r:embed="rId2"/>
          <a:stretch>
            <a:fillRect/>
          </a:stretch>
        </p:blipFill>
        <p:spPr>
          <a:xfrm>
            <a:off x="622299" y="1909338"/>
            <a:ext cx="4822031" cy="3456253"/>
          </a:xfrm>
        </p:spPr>
      </p:pic>
      <p:sp>
        <p:nvSpPr>
          <p:cNvPr id="8" name="Speech Bubble: Rectangle 7">
            <a:extLst>
              <a:ext uri="{FF2B5EF4-FFF2-40B4-BE49-F238E27FC236}">
                <a16:creationId xmlns:a16="http://schemas.microsoft.com/office/drawing/2014/main" id="{6E2D182F-0214-4A2D-BAD9-4D62FF5127CE}"/>
              </a:ext>
            </a:extLst>
          </p:cNvPr>
          <p:cNvSpPr/>
          <p:nvPr/>
        </p:nvSpPr>
        <p:spPr>
          <a:xfrm>
            <a:off x="6299200" y="1530970"/>
            <a:ext cx="3606800" cy="1606391"/>
          </a:xfrm>
          <a:prstGeom prst="wedgeRectCallout">
            <a:avLst>
              <a:gd name="adj1" fmla="val -77875"/>
              <a:gd name="adj2" fmla="val 704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 17% of the overall loans are being Charged Off and are considered as Default loans</a:t>
            </a:r>
          </a:p>
        </p:txBody>
      </p:sp>
    </p:spTree>
    <p:extLst>
      <p:ext uri="{BB962C8B-B14F-4D97-AF65-F5344CB8AC3E}">
        <p14:creationId xmlns:p14="http://schemas.microsoft.com/office/powerpoint/2010/main" val="426905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FE618-A601-E251-7D83-BD56A7E716BF}"/>
              </a:ext>
            </a:extLst>
          </p:cNvPr>
          <p:cNvSpPr>
            <a:spLocks noGrp="1"/>
          </p:cNvSpPr>
          <p:nvPr>
            <p:ph type="ctrTitle"/>
          </p:nvPr>
        </p:nvSpPr>
        <p:spPr/>
        <p:txBody>
          <a:bodyPr/>
          <a:lstStyle/>
          <a:p>
            <a:r>
              <a:rPr lang="en-US" dirty="0"/>
              <a:t>Univariate Analysis</a:t>
            </a:r>
          </a:p>
        </p:txBody>
      </p:sp>
      <p:sp>
        <p:nvSpPr>
          <p:cNvPr id="5" name="Subtitle 4">
            <a:extLst>
              <a:ext uri="{FF2B5EF4-FFF2-40B4-BE49-F238E27FC236}">
                <a16:creationId xmlns:a16="http://schemas.microsoft.com/office/drawing/2014/main" id="{8A3ECDD2-3411-2AAD-CA99-53A31D857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630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Univariate Analysis</a:t>
            </a:r>
          </a:p>
        </p:txBody>
      </p:sp>
      <p:sp>
        <p:nvSpPr>
          <p:cNvPr id="4" name="Content Placeholder 3">
            <a:extLst>
              <a:ext uri="{FF2B5EF4-FFF2-40B4-BE49-F238E27FC236}">
                <a16:creationId xmlns:a16="http://schemas.microsoft.com/office/drawing/2014/main" id="{52A34C95-789C-ED1E-90DB-A31517AB896F}"/>
              </a:ext>
            </a:extLst>
          </p:cNvPr>
          <p:cNvSpPr>
            <a:spLocks noGrp="1"/>
          </p:cNvSpPr>
          <p:nvPr>
            <p:ph idx="1"/>
          </p:nvPr>
        </p:nvSpPr>
        <p:spPr>
          <a:xfrm>
            <a:off x="430924" y="1612901"/>
            <a:ext cx="10523588" cy="785178"/>
          </a:xfrm>
        </p:spPr>
        <p:txBody>
          <a:bodyPr vert="horz" lIns="91440" tIns="45720" rIns="91440" bIns="45720" rtlCol="0">
            <a:noAutofit/>
          </a:bodyPr>
          <a:lstStyle/>
          <a:p>
            <a:pPr>
              <a:buFont typeface="Wingdings" panose="05000000000000000000" pitchFamily="2" charset="2"/>
              <a:buChar char="q"/>
            </a:pPr>
            <a:r>
              <a:rPr lang="en-US" dirty="0"/>
              <a:t>Considering that the objective of the exercise is to identify patterns in default loan data, the univariate analysis is aimed at the “</a:t>
            </a:r>
            <a:r>
              <a:rPr lang="en-US" b="1" dirty="0"/>
              <a:t>Default Loan</a:t>
            </a:r>
            <a:r>
              <a:rPr lang="en-US" dirty="0"/>
              <a:t>” </a:t>
            </a:r>
            <a:r>
              <a:rPr lang="en-US" b="1" dirty="0"/>
              <a:t>subset</a:t>
            </a:r>
          </a:p>
          <a:p>
            <a:pPr>
              <a:buFont typeface="Wingdings" panose="05000000000000000000" pitchFamily="2" charset="2"/>
              <a:buChar char="q"/>
            </a:pPr>
            <a:r>
              <a:rPr lang="en-US" dirty="0"/>
              <a:t>This subset is derived filtering the </a:t>
            </a:r>
            <a:r>
              <a:rPr lang="en-US" dirty="0" err="1"/>
              <a:t>loan_status</a:t>
            </a:r>
            <a:r>
              <a:rPr lang="en-US" dirty="0"/>
              <a:t> column in the dataset to </a:t>
            </a:r>
            <a:r>
              <a:rPr lang="en-US" b="1" dirty="0"/>
              <a:t>“Charged Off” </a:t>
            </a:r>
          </a:p>
          <a:p>
            <a:pPr>
              <a:buFont typeface="Wingdings" panose="05000000000000000000" pitchFamily="2" charset="2"/>
              <a:buChar char="q"/>
            </a:pPr>
            <a:r>
              <a:rPr lang="en-US" dirty="0"/>
              <a:t>Univariate Analysis was done on the following categorical and continuous variables</a:t>
            </a:r>
          </a:p>
          <a:p>
            <a:pPr>
              <a:buFont typeface="Wingdings" panose="05000000000000000000" pitchFamily="2" charset="2"/>
              <a:buChar char="q"/>
            </a:pPr>
            <a:endParaRPr lang="en-US" dirty="0"/>
          </a:p>
          <a:p>
            <a:pPr marL="0" indent="0">
              <a:buNone/>
            </a:pPr>
            <a:endParaRPr lang="en-US" dirty="0"/>
          </a:p>
        </p:txBody>
      </p:sp>
      <p:sp>
        <p:nvSpPr>
          <p:cNvPr id="9" name="Rectangle: Rounded Corners 8">
            <a:extLst>
              <a:ext uri="{FF2B5EF4-FFF2-40B4-BE49-F238E27FC236}">
                <a16:creationId xmlns:a16="http://schemas.microsoft.com/office/drawing/2014/main" id="{95F77124-291F-FA25-5F98-C0D8AA00BE70}"/>
              </a:ext>
            </a:extLst>
          </p:cNvPr>
          <p:cNvSpPr/>
          <p:nvPr/>
        </p:nvSpPr>
        <p:spPr>
          <a:xfrm>
            <a:off x="889000" y="3429000"/>
            <a:ext cx="2565400" cy="6731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Unordered Categorical Variables</a:t>
            </a:r>
          </a:p>
        </p:txBody>
      </p:sp>
      <p:sp>
        <p:nvSpPr>
          <p:cNvPr id="11" name="Rectangle 10">
            <a:extLst>
              <a:ext uri="{FF2B5EF4-FFF2-40B4-BE49-F238E27FC236}">
                <a16:creationId xmlns:a16="http://schemas.microsoft.com/office/drawing/2014/main" id="{F0A462E3-259A-728B-AB6F-97C8DC09BAA2}"/>
              </a:ext>
            </a:extLst>
          </p:cNvPr>
          <p:cNvSpPr/>
          <p:nvPr/>
        </p:nvSpPr>
        <p:spPr>
          <a:xfrm>
            <a:off x="889000" y="4292600"/>
            <a:ext cx="2565400" cy="219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term</a:t>
            </a:r>
          </a:p>
          <a:p>
            <a:pPr marL="342900" indent="-342900">
              <a:buFont typeface="+mj-lt"/>
              <a:buAutoNum type="arabicPeriod"/>
            </a:pPr>
            <a:r>
              <a:rPr lang="en-US" dirty="0" err="1"/>
              <a:t>home_ownership</a:t>
            </a:r>
            <a:endParaRPr lang="en-US" dirty="0"/>
          </a:p>
          <a:p>
            <a:pPr marL="342900" indent="-342900">
              <a:buFont typeface="+mj-lt"/>
              <a:buAutoNum type="arabicPeriod"/>
            </a:pPr>
            <a:r>
              <a:rPr lang="en-US" dirty="0"/>
              <a:t>purpose</a:t>
            </a:r>
          </a:p>
          <a:p>
            <a:pPr marL="342900" indent="-342900">
              <a:buFont typeface="+mj-lt"/>
              <a:buAutoNum type="arabicPeriod"/>
            </a:pPr>
            <a:r>
              <a:rPr lang="en-US" dirty="0" err="1"/>
              <a:t>verification_status</a:t>
            </a:r>
            <a:endParaRPr lang="en-US" dirty="0"/>
          </a:p>
          <a:p>
            <a:pPr algn="ctr"/>
            <a:endParaRPr lang="en-US" dirty="0"/>
          </a:p>
        </p:txBody>
      </p:sp>
      <p:sp>
        <p:nvSpPr>
          <p:cNvPr id="12" name="Rectangle: Rounded Corners 11">
            <a:extLst>
              <a:ext uri="{FF2B5EF4-FFF2-40B4-BE49-F238E27FC236}">
                <a16:creationId xmlns:a16="http://schemas.microsoft.com/office/drawing/2014/main" id="{FF1B7405-CF20-22CA-05E5-B528074399AF}"/>
              </a:ext>
            </a:extLst>
          </p:cNvPr>
          <p:cNvSpPr/>
          <p:nvPr/>
        </p:nvSpPr>
        <p:spPr>
          <a:xfrm>
            <a:off x="4203700" y="3429000"/>
            <a:ext cx="2565400" cy="673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Ordered Categorical Variables</a:t>
            </a:r>
          </a:p>
        </p:txBody>
      </p:sp>
      <p:sp>
        <p:nvSpPr>
          <p:cNvPr id="13" name="Rectangle 12">
            <a:extLst>
              <a:ext uri="{FF2B5EF4-FFF2-40B4-BE49-F238E27FC236}">
                <a16:creationId xmlns:a16="http://schemas.microsoft.com/office/drawing/2014/main" id="{84F7B599-17A2-E7A1-E4DA-2E26D2E66418}"/>
              </a:ext>
            </a:extLst>
          </p:cNvPr>
          <p:cNvSpPr/>
          <p:nvPr/>
        </p:nvSpPr>
        <p:spPr>
          <a:xfrm>
            <a:off x="4203700" y="4292600"/>
            <a:ext cx="2565400" cy="2199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buFont typeface="+mj-lt"/>
              <a:buAutoNum type="arabicPeriod"/>
            </a:pPr>
            <a:r>
              <a:rPr lang="en-US" dirty="0"/>
              <a:t>grade</a:t>
            </a:r>
          </a:p>
          <a:p>
            <a:pPr marL="342900" indent="-342900">
              <a:buFont typeface="+mj-lt"/>
              <a:buAutoNum type="arabicPeriod"/>
            </a:pPr>
            <a:r>
              <a:rPr lang="en-US" dirty="0" err="1"/>
              <a:t>emp_length</a:t>
            </a:r>
            <a:r>
              <a:rPr lang="en-US" dirty="0"/>
              <a:t> (work experience)</a:t>
            </a:r>
          </a:p>
          <a:p>
            <a:pPr marL="342900" indent="-342900">
              <a:buFont typeface="+mj-lt"/>
              <a:buAutoNum type="arabicPeriod"/>
            </a:pPr>
            <a:r>
              <a:rPr lang="en-US" dirty="0" err="1"/>
              <a:t>ssue_yearmonth</a:t>
            </a:r>
            <a:endParaRPr lang="en-US" dirty="0"/>
          </a:p>
        </p:txBody>
      </p:sp>
      <p:sp>
        <p:nvSpPr>
          <p:cNvPr id="14" name="Rectangle: Rounded Corners 13">
            <a:extLst>
              <a:ext uri="{FF2B5EF4-FFF2-40B4-BE49-F238E27FC236}">
                <a16:creationId xmlns:a16="http://schemas.microsoft.com/office/drawing/2014/main" id="{6D972808-4D54-E1B9-CD8E-1B586182BDD5}"/>
              </a:ext>
            </a:extLst>
          </p:cNvPr>
          <p:cNvSpPr/>
          <p:nvPr/>
        </p:nvSpPr>
        <p:spPr>
          <a:xfrm>
            <a:off x="7518400" y="3429000"/>
            <a:ext cx="2565400" cy="6731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Continuous Variables</a:t>
            </a:r>
          </a:p>
        </p:txBody>
      </p:sp>
      <p:sp>
        <p:nvSpPr>
          <p:cNvPr id="15" name="Rectangle 14">
            <a:extLst>
              <a:ext uri="{FF2B5EF4-FFF2-40B4-BE49-F238E27FC236}">
                <a16:creationId xmlns:a16="http://schemas.microsoft.com/office/drawing/2014/main" id="{5A33B3A5-4D1B-43AE-C8BD-8F39AEF36893}"/>
              </a:ext>
            </a:extLst>
          </p:cNvPr>
          <p:cNvSpPr/>
          <p:nvPr/>
        </p:nvSpPr>
        <p:spPr>
          <a:xfrm>
            <a:off x="7518400" y="4292600"/>
            <a:ext cx="2565400" cy="219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err="1"/>
              <a:t>loan_amnt</a:t>
            </a:r>
            <a:endParaRPr lang="en-US" dirty="0"/>
          </a:p>
          <a:p>
            <a:pPr marL="342900" indent="-342900">
              <a:buFont typeface="+mj-lt"/>
              <a:buAutoNum type="arabicPeriod"/>
            </a:pPr>
            <a:r>
              <a:rPr lang="en-US" dirty="0" err="1"/>
              <a:t>int_rate</a:t>
            </a:r>
            <a:endParaRPr lang="en-US" dirty="0"/>
          </a:p>
          <a:p>
            <a:pPr marL="342900" indent="-342900">
              <a:buFont typeface="+mj-lt"/>
              <a:buAutoNum type="arabicPeriod"/>
            </a:pPr>
            <a:r>
              <a:rPr lang="en-US" dirty="0" err="1"/>
              <a:t>annual_inc</a:t>
            </a:r>
            <a:endParaRPr lang="en-US" dirty="0"/>
          </a:p>
          <a:p>
            <a:pPr marL="342900" indent="-342900">
              <a:buFont typeface="+mj-lt"/>
              <a:buAutoNum type="arabicPeriod"/>
            </a:pPr>
            <a:r>
              <a:rPr lang="en-US" dirty="0" err="1"/>
              <a:t>dti</a:t>
            </a:r>
            <a:endParaRPr lang="en-US" dirty="0"/>
          </a:p>
          <a:p>
            <a:pPr marL="342900" indent="-342900">
              <a:buFont typeface="+mj-lt"/>
              <a:buAutoNum type="arabicPeriod"/>
            </a:pPr>
            <a:r>
              <a:rPr lang="en-US" dirty="0" err="1"/>
              <a:t>revol_util</a:t>
            </a:r>
            <a:endParaRPr lang="en-US" dirty="0"/>
          </a:p>
        </p:txBody>
      </p:sp>
    </p:spTree>
    <p:extLst>
      <p:ext uri="{BB962C8B-B14F-4D97-AF65-F5344CB8AC3E}">
        <p14:creationId xmlns:p14="http://schemas.microsoft.com/office/powerpoint/2010/main" val="411449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Category Variables</a:t>
            </a:r>
            <a:endParaRPr lang="en-US" sz="2000" b="1" dirty="0"/>
          </a:p>
        </p:txBody>
      </p:sp>
      <p:pic>
        <p:nvPicPr>
          <p:cNvPr id="7" name="Picture 6">
            <a:extLst>
              <a:ext uri="{FF2B5EF4-FFF2-40B4-BE49-F238E27FC236}">
                <a16:creationId xmlns:a16="http://schemas.microsoft.com/office/drawing/2014/main" id="{B0D7F915-54DE-B794-1FA0-E9C7E5BA0046}"/>
              </a:ext>
            </a:extLst>
          </p:cNvPr>
          <p:cNvPicPr>
            <a:picLocks noChangeAspect="1"/>
          </p:cNvPicPr>
          <p:nvPr/>
        </p:nvPicPr>
        <p:blipFill>
          <a:blip r:embed="rId2"/>
          <a:stretch>
            <a:fillRect/>
          </a:stretch>
        </p:blipFill>
        <p:spPr>
          <a:xfrm>
            <a:off x="857901" y="2220117"/>
            <a:ext cx="3955279" cy="2854325"/>
          </a:xfrm>
          <a:prstGeom prst="rect">
            <a:avLst/>
          </a:prstGeom>
        </p:spPr>
      </p:pic>
      <p:pic>
        <p:nvPicPr>
          <p:cNvPr id="10" name="Picture 9">
            <a:extLst>
              <a:ext uri="{FF2B5EF4-FFF2-40B4-BE49-F238E27FC236}">
                <a16:creationId xmlns:a16="http://schemas.microsoft.com/office/drawing/2014/main" id="{1D9A8B68-0119-E88D-4913-CF3E927D7F02}"/>
              </a:ext>
            </a:extLst>
          </p:cNvPr>
          <p:cNvPicPr>
            <a:picLocks noChangeAspect="1"/>
          </p:cNvPicPr>
          <p:nvPr/>
        </p:nvPicPr>
        <p:blipFill>
          <a:blip r:embed="rId3"/>
          <a:stretch>
            <a:fillRect/>
          </a:stretch>
        </p:blipFill>
        <p:spPr>
          <a:xfrm>
            <a:off x="6182809" y="2220117"/>
            <a:ext cx="3892789" cy="2854325"/>
          </a:xfrm>
          <a:prstGeom prst="rect">
            <a:avLst/>
          </a:prstGeom>
        </p:spPr>
      </p:pic>
      <p:pic>
        <p:nvPicPr>
          <p:cNvPr id="19" name="Picture 18">
            <a:extLst>
              <a:ext uri="{FF2B5EF4-FFF2-40B4-BE49-F238E27FC236}">
                <a16:creationId xmlns:a16="http://schemas.microsoft.com/office/drawing/2014/main" id="{F9F0374E-C7FF-A720-1A30-69C5D46DFCC1}"/>
              </a:ext>
            </a:extLst>
          </p:cNvPr>
          <p:cNvPicPr>
            <a:picLocks noChangeAspect="1"/>
          </p:cNvPicPr>
          <p:nvPr/>
        </p:nvPicPr>
        <p:blipFill rotWithShape="1">
          <a:blip r:embed="rId4"/>
          <a:srcRect t="29688"/>
          <a:stretch/>
        </p:blipFill>
        <p:spPr>
          <a:xfrm>
            <a:off x="2116402" y="5074442"/>
            <a:ext cx="1971675" cy="428622"/>
          </a:xfrm>
          <a:prstGeom prst="rect">
            <a:avLst/>
          </a:prstGeom>
        </p:spPr>
      </p:pic>
      <p:pic>
        <p:nvPicPr>
          <p:cNvPr id="21" name="Picture 20">
            <a:extLst>
              <a:ext uri="{FF2B5EF4-FFF2-40B4-BE49-F238E27FC236}">
                <a16:creationId xmlns:a16="http://schemas.microsoft.com/office/drawing/2014/main" id="{9EEE2376-1B98-4D3A-ADBB-D636AF94948A}"/>
              </a:ext>
            </a:extLst>
          </p:cNvPr>
          <p:cNvPicPr>
            <a:picLocks noChangeAspect="1"/>
          </p:cNvPicPr>
          <p:nvPr/>
        </p:nvPicPr>
        <p:blipFill rotWithShape="1">
          <a:blip r:embed="rId5"/>
          <a:srcRect t="18069"/>
          <a:stretch/>
        </p:blipFill>
        <p:spPr>
          <a:xfrm>
            <a:off x="7587927" y="5074442"/>
            <a:ext cx="1752600" cy="788192"/>
          </a:xfrm>
          <a:prstGeom prst="rect">
            <a:avLst/>
          </a:prstGeom>
        </p:spPr>
      </p:pic>
      <p:sp>
        <p:nvSpPr>
          <p:cNvPr id="26" name="TextBox 25">
            <a:extLst>
              <a:ext uri="{FF2B5EF4-FFF2-40B4-BE49-F238E27FC236}">
                <a16:creationId xmlns:a16="http://schemas.microsoft.com/office/drawing/2014/main" id="{C11AA823-09B1-2D23-C563-CC17588483A3}"/>
              </a:ext>
            </a:extLst>
          </p:cNvPr>
          <p:cNvSpPr txBox="1"/>
          <p:nvPr/>
        </p:nvSpPr>
        <p:spPr>
          <a:xfrm>
            <a:off x="6182809" y="5914773"/>
            <a:ext cx="4651318" cy="738664"/>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Percentage of borrowers who have own home and fail to pay the loan is much lesser than the percentage of borrowers who are either on rent or mortgage</a:t>
            </a:r>
          </a:p>
        </p:txBody>
      </p:sp>
      <p:sp>
        <p:nvSpPr>
          <p:cNvPr id="27" name="TextBox 26">
            <a:extLst>
              <a:ext uri="{FF2B5EF4-FFF2-40B4-BE49-F238E27FC236}">
                <a16:creationId xmlns:a16="http://schemas.microsoft.com/office/drawing/2014/main" id="{8762689D-29FA-A271-A3D7-2ED5148233B0}"/>
              </a:ext>
            </a:extLst>
          </p:cNvPr>
          <p:cNvSpPr txBox="1"/>
          <p:nvPr/>
        </p:nvSpPr>
        <p:spPr>
          <a:xfrm>
            <a:off x="857901" y="5574262"/>
            <a:ext cx="4784460" cy="738664"/>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dirty="0"/>
              <a:t>Borrowers whose repayment term is shorter (36 months) default more than the ones with longer repayment term.</a:t>
            </a:r>
          </a:p>
        </p:txBody>
      </p:sp>
      <p:sp>
        <p:nvSpPr>
          <p:cNvPr id="29" name="TextBox 28">
            <a:extLst>
              <a:ext uri="{FF2B5EF4-FFF2-40B4-BE49-F238E27FC236}">
                <a16:creationId xmlns:a16="http://schemas.microsoft.com/office/drawing/2014/main" id="{BC067154-FC7D-DF18-637F-BB53E84BCDCC}"/>
              </a:ext>
            </a:extLst>
          </p:cNvPr>
          <p:cNvSpPr txBox="1"/>
          <p:nvPr/>
        </p:nvSpPr>
        <p:spPr>
          <a:xfrm>
            <a:off x="1515401" y="1500861"/>
            <a:ext cx="2818077" cy="369332"/>
          </a:xfrm>
          <a:prstGeom prst="rect">
            <a:avLst/>
          </a:prstGeom>
          <a:noFill/>
        </p:spPr>
        <p:txBody>
          <a:bodyPr wrap="square" rtlCol="0">
            <a:spAutoFit/>
          </a:bodyPr>
          <a:lstStyle/>
          <a:p>
            <a:r>
              <a:rPr lang="en-US" u="sng" dirty="0"/>
              <a:t>Count &amp; % split by term</a:t>
            </a:r>
          </a:p>
        </p:txBody>
      </p:sp>
      <p:sp>
        <p:nvSpPr>
          <p:cNvPr id="30" name="TextBox 29">
            <a:extLst>
              <a:ext uri="{FF2B5EF4-FFF2-40B4-BE49-F238E27FC236}">
                <a16:creationId xmlns:a16="http://schemas.microsoft.com/office/drawing/2014/main" id="{15E8AA1A-0C93-24F1-E625-E414D45D8C84}"/>
              </a:ext>
            </a:extLst>
          </p:cNvPr>
          <p:cNvSpPr txBox="1"/>
          <p:nvPr/>
        </p:nvSpPr>
        <p:spPr>
          <a:xfrm>
            <a:off x="6182809" y="1459586"/>
            <a:ext cx="4227114" cy="369332"/>
          </a:xfrm>
          <a:prstGeom prst="rect">
            <a:avLst/>
          </a:prstGeom>
          <a:noFill/>
        </p:spPr>
        <p:txBody>
          <a:bodyPr wrap="square" rtlCol="0">
            <a:spAutoFit/>
          </a:bodyPr>
          <a:lstStyle/>
          <a:p>
            <a:r>
              <a:rPr lang="en-US" u="sng" dirty="0"/>
              <a:t>Count &amp; % split by </a:t>
            </a:r>
            <a:r>
              <a:rPr lang="en-US" u="sng" dirty="0" err="1"/>
              <a:t>home_ownership</a:t>
            </a:r>
            <a:endParaRPr lang="en-US" u="sng" dirty="0"/>
          </a:p>
        </p:txBody>
      </p:sp>
    </p:spTree>
    <p:extLst>
      <p:ext uri="{BB962C8B-B14F-4D97-AF65-F5344CB8AC3E}">
        <p14:creationId xmlns:p14="http://schemas.microsoft.com/office/powerpoint/2010/main" val="223301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Category Variables</a:t>
            </a:r>
          </a:p>
        </p:txBody>
      </p:sp>
      <p:pic>
        <p:nvPicPr>
          <p:cNvPr id="17" name="Picture 16">
            <a:extLst>
              <a:ext uri="{FF2B5EF4-FFF2-40B4-BE49-F238E27FC236}">
                <a16:creationId xmlns:a16="http://schemas.microsoft.com/office/drawing/2014/main" id="{135708BD-D9DE-B656-1383-0B0856EB37BB}"/>
              </a:ext>
            </a:extLst>
          </p:cNvPr>
          <p:cNvPicPr>
            <a:picLocks noChangeAspect="1"/>
          </p:cNvPicPr>
          <p:nvPr/>
        </p:nvPicPr>
        <p:blipFill>
          <a:blip r:embed="rId2"/>
          <a:stretch>
            <a:fillRect/>
          </a:stretch>
        </p:blipFill>
        <p:spPr>
          <a:xfrm>
            <a:off x="443625" y="2080575"/>
            <a:ext cx="4547476" cy="4219307"/>
          </a:xfrm>
          <a:prstGeom prst="rect">
            <a:avLst/>
          </a:prstGeom>
        </p:spPr>
      </p:pic>
      <p:pic>
        <p:nvPicPr>
          <p:cNvPr id="4" name="Picture 3">
            <a:extLst>
              <a:ext uri="{FF2B5EF4-FFF2-40B4-BE49-F238E27FC236}">
                <a16:creationId xmlns:a16="http://schemas.microsoft.com/office/drawing/2014/main" id="{5E9A00A7-4DE5-F3A9-51F3-6169603E9786}"/>
              </a:ext>
            </a:extLst>
          </p:cNvPr>
          <p:cNvPicPr>
            <a:picLocks noChangeAspect="1"/>
          </p:cNvPicPr>
          <p:nvPr/>
        </p:nvPicPr>
        <p:blipFill>
          <a:blip r:embed="rId3"/>
          <a:stretch>
            <a:fillRect/>
          </a:stretch>
        </p:blipFill>
        <p:spPr>
          <a:xfrm>
            <a:off x="6309266" y="2135565"/>
            <a:ext cx="2619375" cy="2790825"/>
          </a:xfrm>
          <a:prstGeom prst="rect">
            <a:avLst/>
          </a:prstGeom>
        </p:spPr>
      </p:pic>
      <p:sp>
        <p:nvSpPr>
          <p:cNvPr id="5" name="TextBox 4">
            <a:extLst>
              <a:ext uri="{FF2B5EF4-FFF2-40B4-BE49-F238E27FC236}">
                <a16:creationId xmlns:a16="http://schemas.microsoft.com/office/drawing/2014/main" id="{4B35FC34-4EEE-B07B-B3EA-7BEA6426C046}"/>
              </a:ext>
            </a:extLst>
          </p:cNvPr>
          <p:cNvSpPr txBox="1"/>
          <p:nvPr/>
        </p:nvSpPr>
        <p:spPr>
          <a:xfrm>
            <a:off x="3441700" y="1367133"/>
            <a:ext cx="4838699" cy="369332"/>
          </a:xfrm>
          <a:prstGeom prst="rect">
            <a:avLst/>
          </a:prstGeom>
          <a:noFill/>
        </p:spPr>
        <p:txBody>
          <a:bodyPr wrap="square" rtlCol="0">
            <a:spAutoFit/>
          </a:bodyPr>
          <a:lstStyle/>
          <a:p>
            <a:r>
              <a:rPr lang="en-US" u="sng" dirty="0"/>
              <a:t>Count &amp; % split by Purpose of the loan</a:t>
            </a:r>
          </a:p>
        </p:txBody>
      </p:sp>
      <p:sp>
        <p:nvSpPr>
          <p:cNvPr id="6" name="TextBox 5">
            <a:extLst>
              <a:ext uri="{FF2B5EF4-FFF2-40B4-BE49-F238E27FC236}">
                <a16:creationId xmlns:a16="http://schemas.microsoft.com/office/drawing/2014/main" id="{84BF1C8D-2C4C-C587-8D56-C59AE0B09CEE}"/>
              </a:ext>
            </a:extLst>
          </p:cNvPr>
          <p:cNvSpPr txBox="1"/>
          <p:nvPr/>
        </p:nvSpPr>
        <p:spPr>
          <a:xfrm>
            <a:off x="5331907" y="5327252"/>
            <a:ext cx="5056691" cy="523220"/>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About ~47% of the borrowers who borrow for the purpose of consolidating debts have defaulted. </a:t>
            </a:r>
          </a:p>
        </p:txBody>
      </p:sp>
    </p:spTree>
    <p:extLst>
      <p:ext uri="{BB962C8B-B14F-4D97-AF65-F5344CB8AC3E}">
        <p14:creationId xmlns:p14="http://schemas.microsoft.com/office/powerpoint/2010/main" val="228478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Category Variables </a:t>
            </a:r>
          </a:p>
        </p:txBody>
      </p:sp>
      <p:sp>
        <p:nvSpPr>
          <p:cNvPr id="29" name="TextBox 28">
            <a:extLst>
              <a:ext uri="{FF2B5EF4-FFF2-40B4-BE49-F238E27FC236}">
                <a16:creationId xmlns:a16="http://schemas.microsoft.com/office/drawing/2014/main" id="{BC067154-FC7D-DF18-637F-BB53E84BCDCC}"/>
              </a:ext>
            </a:extLst>
          </p:cNvPr>
          <p:cNvSpPr txBox="1"/>
          <p:nvPr/>
        </p:nvSpPr>
        <p:spPr>
          <a:xfrm>
            <a:off x="3576031" y="1468073"/>
            <a:ext cx="4145569" cy="369332"/>
          </a:xfrm>
          <a:prstGeom prst="rect">
            <a:avLst/>
          </a:prstGeom>
          <a:noFill/>
        </p:spPr>
        <p:txBody>
          <a:bodyPr wrap="square" rtlCol="0">
            <a:spAutoFit/>
          </a:bodyPr>
          <a:lstStyle/>
          <a:p>
            <a:r>
              <a:rPr lang="en-US" u="sng" dirty="0"/>
              <a:t>% split by Income Verification Status</a:t>
            </a:r>
          </a:p>
        </p:txBody>
      </p:sp>
      <p:pic>
        <p:nvPicPr>
          <p:cNvPr id="4" name="Picture 3">
            <a:extLst>
              <a:ext uri="{FF2B5EF4-FFF2-40B4-BE49-F238E27FC236}">
                <a16:creationId xmlns:a16="http://schemas.microsoft.com/office/drawing/2014/main" id="{0CEC7442-B2E1-E959-B3CE-F5BFABBF9DD8}"/>
              </a:ext>
            </a:extLst>
          </p:cNvPr>
          <p:cNvPicPr>
            <a:picLocks noChangeAspect="1"/>
          </p:cNvPicPr>
          <p:nvPr/>
        </p:nvPicPr>
        <p:blipFill>
          <a:blip r:embed="rId2"/>
          <a:stretch>
            <a:fillRect/>
          </a:stretch>
        </p:blipFill>
        <p:spPr>
          <a:xfrm>
            <a:off x="3576031" y="2154541"/>
            <a:ext cx="3886200" cy="3016155"/>
          </a:xfrm>
          <a:prstGeom prst="rect">
            <a:avLst/>
          </a:prstGeom>
        </p:spPr>
      </p:pic>
      <p:sp>
        <p:nvSpPr>
          <p:cNvPr id="8" name="TextBox 7">
            <a:extLst>
              <a:ext uri="{FF2B5EF4-FFF2-40B4-BE49-F238E27FC236}">
                <a16:creationId xmlns:a16="http://schemas.microsoft.com/office/drawing/2014/main" id="{99020A40-E566-38B3-3077-B107AA153056}"/>
              </a:ext>
            </a:extLst>
          </p:cNvPr>
          <p:cNvSpPr txBox="1"/>
          <p:nvPr/>
        </p:nvSpPr>
        <p:spPr>
          <a:xfrm>
            <a:off x="3479800" y="5646596"/>
            <a:ext cx="4651318" cy="523220"/>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~43% of borrowers whose income was not verified had defaulted</a:t>
            </a:r>
          </a:p>
        </p:txBody>
      </p:sp>
    </p:spTree>
    <p:extLst>
      <p:ext uri="{BB962C8B-B14F-4D97-AF65-F5344CB8AC3E}">
        <p14:creationId xmlns:p14="http://schemas.microsoft.com/office/powerpoint/2010/main" val="161757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Category Variables</a:t>
            </a:r>
            <a:endParaRPr lang="en-US" sz="2000" b="1" dirty="0"/>
          </a:p>
        </p:txBody>
      </p:sp>
      <p:sp>
        <p:nvSpPr>
          <p:cNvPr id="26" name="TextBox 25">
            <a:extLst>
              <a:ext uri="{FF2B5EF4-FFF2-40B4-BE49-F238E27FC236}">
                <a16:creationId xmlns:a16="http://schemas.microsoft.com/office/drawing/2014/main" id="{C11AA823-09B1-2D23-C563-CC17588483A3}"/>
              </a:ext>
            </a:extLst>
          </p:cNvPr>
          <p:cNvSpPr txBox="1"/>
          <p:nvPr/>
        </p:nvSpPr>
        <p:spPr>
          <a:xfrm>
            <a:off x="6182809" y="5574262"/>
            <a:ext cx="4651318" cy="523220"/>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Borrowers with 0-1 year of experience and &gt; 10 years of experience are the major defaulters</a:t>
            </a:r>
          </a:p>
        </p:txBody>
      </p:sp>
      <p:sp>
        <p:nvSpPr>
          <p:cNvPr id="27" name="TextBox 26">
            <a:extLst>
              <a:ext uri="{FF2B5EF4-FFF2-40B4-BE49-F238E27FC236}">
                <a16:creationId xmlns:a16="http://schemas.microsoft.com/office/drawing/2014/main" id="{8762689D-29FA-A271-A3D7-2ED5148233B0}"/>
              </a:ext>
            </a:extLst>
          </p:cNvPr>
          <p:cNvSpPr txBox="1"/>
          <p:nvPr/>
        </p:nvSpPr>
        <p:spPr>
          <a:xfrm>
            <a:off x="798885" y="5574262"/>
            <a:ext cx="4784460" cy="523220"/>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dirty="0"/>
              <a:t>Categories B, C and D are the top categories which has more number of loan defaulters</a:t>
            </a:r>
          </a:p>
        </p:txBody>
      </p:sp>
      <p:sp>
        <p:nvSpPr>
          <p:cNvPr id="29" name="TextBox 28">
            <a:extLst>
              <a:ext uri="{FF2B5EF4-FFF2-40B4-BE49-F238E27FC236}">
                <a16:creationId xmlns:a16="http://schemas.microsoft.com/office/drawing/2014/main" id="{BC067154-FC7D-DF18-637F-BB53E84BCDCC}"/>
              </a:ext>
            </a:extLst>
          </p:cNvPr>
          <p:cNvSpPr txBox="1"/>
          <p:nvPr/>
        </p:nvSpPr>
        <p:spPr>
          <a:xfrm>
            <a:off x="1782077" y="1500861"/>
            <a:ext cx="2818077" cy="369332"/>
          </a:xfrm>
          <a:prstGeom prst="rect">
            <a:avLst/>
          </a:prstGeom>
          <a:noFill/>
        </p:spPr>
        <p:txBody>
          <a:bodyPr wrap="square" rtlCol="0">
            <a:spAutoFit/>
          </a:bodyPr>
          <a:lstStyle/>
          <a:p>
            <a:pPr algn="ctr"/>
            <a:r>
              <a:rPr lang="en-US" u="sng" dirty="0"/>
              <a:t>Count by Grade</a:t>
            </a:r>
          </a:p>
        </p:txBody>
      </p:sp>
      <p:sp>
        <p:nvSpPr>
          <p:cNvPr id="30" name="TextBox 29">
            <a:extLst>
              <a:ext uri="{FF2B5EF4-FFF2-40B4-BE49-F238E27FC236}">
                <a16:creationId xmlns:a16="http://schemas.microsoft.com/office/drawing/2014/main" id="{15E8AA1A-0C93-24F1-E625-E414D45D8C84}"/>
              </a:ext>
            </a:extLst>
          </p:cNvPr>
          <p:cNvSpPr txBox="1"/>
          <p:nvPr/>
        </p:nvSpPr>
        <p:spPr>
          <a:xfrm>
            <a:off x="6524550" y="1500861"/>
            <a:ext cx="3967836" cy="369332"/>
          </a:xfrm>
          <a:prstGeom prst="rect">
            <a:avLst/>
          </a:prstGeom>
          <a:noFill/>
        </p:spPr>
        <p:txBody>
          <a:bodyPr wrap="square" rtlCol="0">
            <a:spAutoFit/>
          </a:bodyPr>
          <a:lstStyle/>
          <a:p>
            <a:r>
              <a:rPr lang="en-US" u="sng" dirty="0"/>
              <a:t>Count by </a:t>
            </a:r>
            <a:r>
              <a:rPr lang="en-US" u="sng" dirty="0" err="1"/>
              <a:t>by</a:t>
            </a:r>
            <a:r>
              <a:rPr lang="en-US" u="sng" dirty="0"/>
              <a:t> work experience years</a:t>
            </a:r>
          </a:p>
        </p:txBody>
      </p:sp>
      <p:pic>
        <p:nvPicPr>
          <p:cNvPr id="32" name="Picture 31">
            <a:extLst>
              <a:ext uri="{FF2B5EF4-FFF2-40B4-BE49-F238E27FC236}">
                <a16:creationId xmlns:a16="http://schemas.microsoft.com/office/drawing/2014/main" id="{AD363D9F-9E56-C4EC-13F6-FFB8A870F9A8}"/>
              </a:ext>
            </a:extLst>
          </p:cNvPr>
          <p:cNvPicPr>
            <a:picLocks noChangeAspect="1"/>
          </p:cNvPicPr>
          <p:nvPr/>
        </p:nvPicPr>
        <p:blipFill>
          <a:blip r:embed="rId2"/>
          <a:stretch>
            <a:fillRect/>
          </a:stretch>
        </p:blipFill>
        <p:spPr>
          <a:xfrm>
            <a:off x="694465" y="1941391"/>
            <a:ext cx="4515561" cy="3379787"/>
          </a:xfrm>
          <a:prstGeom prst="rect">
            <a:avLst/>
          </a:prstGeom>
        </p:spPr>
      </p:pic>
      <p:pic>
        <p:nvPicPr>
          <p:cNvPr id="36" name="Picture 35">
            <a:extLst>
              <a:ext uri="{FF2B5EF4-FFF2-40B4-BE49-F238E27FC236}">
                <a16:creationId xmlns:a16="http://schemas.microsoft.com/office/drawing/2014/main" id="{060DE48B-BC9E-8C55-DF05-2BA26F5A382B}"/>
              </a:ext>
            </a:extLst>
          </p:cNvPr>
          <p:cNvPicPr>
            <a:picLocks noChangeAspect="1"/>
          </p:cNvPicPr>
          <p:nvPr/>
        </p:nvPicPr>
        <p:blipFill>
          <a:blip r:embed="rId3"/>
          <a:stretch>
            <a:fillRect/>
          </a:stretch>
        </p:blipFill>
        <p:spPr>
          <a:xfrm>
            <a:off x="5967496" y="1937459"/>
            <a:ext cx="4524890" cy="3379787"/>
          </a:xfrm>
          <a:prstGeom prst="rect">
            <a:avLst/>
          </a:prstGeom>
        </p:spPr>
      </p:pic>
    </p:spTree>
    <p:extLst>
      <p:ext uri="{BB962C8B-B14F-4D97-AF65-F5344CB8AC3E}">
        <p14:creationId xmlns:p14="http://schemas.microsoft.com/office/powerpoint/2010/main" val="285781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Category Variables</a:t>
            </a:r>
            <a:endParaRPr lang="en-US" sz="2000" b="1" dirty="0"/>
          </a:p>
        </p:txBody>
      </p:sp>
      <p:sp>
        <p:nvSpPr>
          <p:cNvPr id="26" name="TextBox 25">
            <a:extLst>
              <a:ext uri="{FF2B5EF4-FFF2-40B4-BE49-F238E27FC236}">
                <a16:creationId xmlns:a16="http://schemas.microsoft.com/office/drawing/2014/main" id="{C11AA823-09B1-2D23-C563-CC17588483A3}"/>
              </a:ext>
            </a:extLst>
          </p:cNvPr>
          <p:cNvSpPr txBox="1"/>
          <p:nvPr/>
        </p:nvSpPr>
        <p:spPr>
          <a:xfrm>
            <a:off x="7428513" y="2296315"/>
            <a:ext cx="3089750" cy="523220"/>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 percentage of defaults have steadily increased over time</a:t>
            </a:r>
          </a:p>
        </p:txBody>
      </p:sp>
      <p:sp>
        <p:nvSpPr>
          <p:cNvPr id="30" name="TextBox 29">
            <a:extLst>
              <a:ext uri="{FF2B5EF4-FFF2-40B4-BE49-F238E27FC236}">
                <a16:creationId xmlns:a16="http://schemas.microsoft.com/office/drawing/2014/main" id="{15E8AA1A-0C93-24F1-E625-E414D45D8C84}"/>
              </a:ext>
            </a:extLst>
          </p:cNvPr>
          <p:cNvSpPr txBox="1"/>
          <p:nvPr/>
        </p:nvSpPr>
        <p:spPr>
          <a:xfrm>
            <a:off x="7393076" y="1538960"/>
            <a:ext cx="3160624" cy="369332"/>
          </a:xfrm>
          <a:prstGeom prst="rect">
            <a:avLst/>
          </a:prstGeom>
          <a:noFill/>
        </p:spPr>
        <p:txBody>
          <a:bodyPr wrap="square" rtlCol="0">
            <a:spAutoFit/>
          </a:bodyPr>
          <a:lstStyle/>
          <a:p>
            <a:r>
              <a:rPr lang="en-US" u="sng" dirty="0"/>
              <a:t>Count by Issue Year Month</a:t>
            </a:r>
          </a:p>
        </p:txBody>
      </p:sp>
      <p:pic>
        <p:nvPicPr>
          <p:cNvPr id="6" name="Picture 5">
            <a:extLst>
              <a:ext uri="{FF2B5EF4-FFF2-40B4-BE49-F238E27FC236}">
                <a16:creationId xmlns:a16="http://schemas.microsoft.com/office/drawing/2014/main" id="{84FCDA39-3F35-3FBC-7E62-2A949096E65C}"/>
              </a:ext>
            </a:extLst>
          </p:cNvPr>
          <p:cNvPicPr>
            <a:picLocks noChangeAspect="1"/>
          </p:cNvPicPr>
          <p:nvPr/>
        </p:nvPicPr>
        <p:blipFill>
          <a:blip r:embed="rId2"/>
          <a:stretch>
            <a:fillRect/>
          </a:stretch>
        </p:blipFill>
        <p:spPr>
          <a:xfrm>
            <a:off x="0" y="1338694"/>
            <a:ext cx="7137400" cy="5153546"/>
          </a:xfrm>
          <a:prstGeom prst="rect">
            <a:avLst/>
          </a:prstGeom>
        </p:spPr>
      </p:pic>
    </p:spTree>
    <p:extLst>
      <p:ext uri="{BB962C8B-B14F-4D97-AF65-F5344CB8AC3E}">
        <p14:creationId xmlns:p14="http://schemas.microsoft.com/office/powerpoint/2010/main" val="53123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Continuous Variables</a:t>
            </a:r>
            <a:endParaRPr lang="en-US" sz="2000" b="1" dirty="0"/>
          </a:p>
        </p:txBody>
      </p:sp>
      <p:sp>
        <p:nvSpPr>
          <p:cNvPr id="29" name="TextBox 28">
            <a:extLst>
              <a:ext uri="{FF2B5EF4-FFF2-40B4-BE49-F238E27FC236}">
                <a16:creationId xmlns:a16="http://schemas.microsoft.com/office/drawing/2014/main" id="{BC067154-FC7D-DF18-637F-BB53E84BCDCC}"/>
              </a:ext>
            </a:extLst>
          </p:cNvPr>
          <p:cNvSpPr txBox="1"/>
          <p:nvPr/>
        </p:nvSpPr>
        <p:spPr>
          <a:xfrm>
            <a:off x="4042677" y="1450061"/>
            <a:ext cx="2818077" cy="369332"/>
          </a:xfrm>
          <a:prstGeom prst="rect">
            <a:avLst/>
          </a:prstGeom>
          <a:noFill/>
        </p:spPr>
        <p:txBody>
          <a:bodyPr wrap="square" rtlCol="0">
            <a:spAutoFit/>
          </a:bodyPr>
          <a:lstStyle/>
          <a:p>
            <a:pPr algn="ctr"/>
            <a:r>
              <a:rPr lang="en-US" u="sng" dirty="0"/>
              <a:t>Summary Metrics</a:t>
            </a:r>
          </a:p>
        </p:txBody>
      </p:sp>
      <p:pic>
        <p:nvPicPr>
          <p:cNvPr id="4" name="Picture 3">
            <a:extLst>
              <a:ext uri="{FF2B5EF4-FFF2-40B4-BE49-F238E27FC236}">
                <a16:creationId xmlns:a16="http://schemas.microsoft.com/office/drawing/2014/main" id="{4C275056-188C-788B-2B22-8991D57DD32B}"/>
              </a:ext>
            </a:extLst>
          </p:cNvPr>
          <p:cNvPicPr>
            <a:picLocks noChangeAspect="1"/>
          </p:cNvPicPr>
          <p:nvPr/>
        </p:nvPicPr>
        <p:blipFill>
          <a:blip r:embed="rId2"/>
          <a:stretch>
            <a:fillRect/>
          </a:stretch>
        </p:blipFill>
        <p:spPr>
          <a:xfrm>
            <a:off x="1117600" y="2160550"/>
            <a:ext cx="8964622" cy="32473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5481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fontScale="90000"/>
          </a:bodyPr>
          <a:lstStyle/>
          <a:p>
            <a:r>
              <a:rPr lang="en-US" dirty="0"/>
              <a:t>Univariate Analysis – Continuous Variables</a:t>
            </a:r>
            <a:endParaRPr lang="en-US" sz="2000" b="1" dirty="0"/>
          </a:p>
        </p:txBody>
      </p:sp>
      <p:pic>
        <p:nvPicPr>
          <p:cNvPr id="4" name="Picture 3">
            <a:extLst>
              <a:ext uri="{FF2B5EF4-FFF2-40B4-BE49-F238E27FC236}">
                <a16:creationId xmlns:a16="http://schemas.microsoft.com/office/drawing/2014/main" id="{DD86F4FB-0EC4-46EF-E68B-346C04953382}"/>
              </a:ext>
            </a:extLst>
          </p:cNvPr>
          <p:cNvPicPr>
            <a:picLocks noChangeAspect="1"/>
          </p:cNvPicPr>
          <p:nvPr/>
        </p:nvPicPr>
        <p:blipFill rotWithShape="1">
          <a:blip r:embed="rId2"/>
          <a:srcRect b="50441"/>
          <a:stretch/>
        </p:blipFill>
        <p:spPr>
          <a:xfrm>
            <a:off x="317501" y="2038618"/>
            <a:ext cx="6451656" cy="3036619"/>
          </a:xfrm>
          <a:prstGeom prst="rect">
            <a:avLst/>
          </a:prstGeom>
        </p:spPr>
      </p:pic>
      <p:pic>
        <p:nvPicPr>
          <p:cNvPr id="5" name="Picture 4">
            <a:extLst>
              <a:ext uri="{FF2B5EF4-FFF2-40B4-BE49-F238E27FC236}">
                <a16:creationId xmlns:a16="http://schemas.microsoft.com/office/drawing/2014/main" id="{4EC3335E-7596-E477-8432-0C8F65B16D10}"/>
              </a:ext>
            </a:extLst>
          </p:cNvPr>
          <p:cNvPicPr>
            <a:picLocks noChangeAspect="1"/>
          </p:cNvPicPr>
          <p:nvPr/>
        </p:nvPicPr>
        <p:blipFill rotWithShape="1">
          <a:blip r:embed="rId2"/>
          <a:srcRect l="2977" t="49559" r="31884"/>
          <a:stretch/>
        </p:blipFill>
        <p:spPr>
          <a:xfrm>
            <a:off x="6642099" y="2011618"/>
            <a:ext cx="4203701" cy="3091598"/>
          </a:xfrm>
          <a:prstGeom prst="rect">
            <a:avLst/>
          </a:prstGeom>
        </p:spPr>
      </p:pic>
      <p:sp>
        <p:nvSpPr>
          <p:cNvPr id="9" name="TextBox 8">
            <a:extLst>
              <a:ext uri="{FF2B5EF4-FFF2-40B4-BE49-F238E27FC236}">
                <a16:creationId xmlns:a16="http://schemas.microsoft.com/office/drawing/2014/main" id="{BE6F9BD8-10CD-2B26-D92E-AA6B9482DBDA}"/>
              </a:ext>
            </a:extLst>
          </p:cNvPr>
          <p:cNvSpPr txBox="1"/>
          <p:nvPr/>
        </p:nvSpPr>
        <p:spPr>
          <a:xfrm>
            <a:off x="2705100" y="1369520"/>
            <a:ext cx="6946900" cy="369332"/>
          </a:xfrm>
          <a:prstGeom prst="rect">
            <a:avLst/>
          </a:prstGeom>
          <a:noFill/>
        </p:spPr>
        <p:txBody>
          <a:bodyPr wrap="square" rtlCol="0">
            <a:spAutoFit/>
          </a:bodyPr>
          <a:lstStyle/>
          <a:p>
            <a:r>
              <a:rPr lang="en-US" u="sng" dirty="0"/>
              <a:t>Understanding the distribution of continuous variables</a:t>
            </a:r>
          </a:p>
        </p:txBody>
      </p:sp>
    </p:spTree>
    <p:extLst>
      <p:ext uri="{BB962C8B-B14F-4D97-AF65-F5344CB8AC3E}">
        <p14:creationId xmlns:p14="http://schemas.microsoft.com/office/powerpoint/2010/main" val="414717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Our understanding of requirements</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r>
              <a:rPr lang="en-US" dirty="0"/>
              <a:t>Consumer Finance Company specializing in lending various types of loans to urban consumers</a:t>
            </a:r>
          </a:p>
          <a:p>
            <a:r>
              <a:rPr lang="en-US" dirty="0" err="1"/>
              <a:t>Analyse</a:t>
            </a:r>
            <a:r>
              <a:rPr lang="en-US" dirty="0"/>
              <a:t> risks in lending to a consumer using the data provided</a:t>
            </a:r>
          </a:p>
          <a:p>
            <a:r>
              <a:rPr lang="en-US" dirty="0"/>
              <a:t>Two types of associated risks</a:t>
            </a:r>
          </a:p>
          <a:p>
            <a:pPr lvl="2">
              <a:lnSpc>
                <a:spcPct val="150000"/>
              </a:lnSpc>
            </a:pPr>
            <a:r>
              <a:rPr lang="en-US" dirty="0"/>
              <a:t>If the applicant is likely to repay, then not approving the loan will result in the loss to the company</a:t>
            </a:r>
          </a:p>
          <a:p>
            <a:pPr lvl="2">
              <a:lnSpc>
                <a:spcPct val="150000"/>
              </a:lnSpc>
            </a:pPr>
            <a:r>
              <a:rPr lang="en-US" dirty="0"/>
              <a:t>If the applicant is not likely to repay (likely to default), approving the loan will lead to financial loss to the company</a:t>
            </a:r>
          </a:p>
          <a:p>
            <a:r>
              <a:rPr lang="en-US" dirty="0"/>
              <a:t>Loan data for the past years has been provided in the form of CSV files</a:t>
            </a:r>
          </a:p>
          <a:p>
            <a:r>
              <a:rPr lang="en-US" dirty="0"/>
              <a:t>Objective </a:t>
            </a:r>
          </a:p>
          <a:p>
            <a:pPr lvl="2"/>
            <a:r>
              <a:rPr lang="en-US" dirty="0"/>
              <a:t>Identify patterns that indicate if an applicant is likely to default</a:t>
            </a:r>
          </a:p>
          <a:p>
            <a:pPr lvl="2"/>
            <a:r>
              <a:rPr lang="en-US" dirty="0"/>
              <a:t>Understand driving factors behind loan defaults</a:t>
            </a:r>
          </a:p>
          <a:p>
            <a:r>
              <a:rPr lang="en-US" dirty="0"/>
              <a:t>Pattern identification will help the Consumer Finance Company to make decisions such as denying the loan application, lending at interest rate, reducing the loan amount </a:t>
            </a:r>
            <a:r>
              <a:rPr lang="en-US" dirty="0" err="1"/>
              <a:t>etc</a:t>
            </a:r>
            <a:endParaRPr lang="en-US" dirty="0"/>
          </a:p>
        </p:txBody>
      </p:sp>
    </p:spTree>
    <p:extLst>
      <p:ext uri="{BB962C8B-B14F-4D97-AF65-F5344CB8AC3E}">
        <p14:creationId xmlns:p14="http://schemas.microsoft.com/office/powerpoint/2010/main" val="3912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Segmented Univariate Analysis</a:t>
            </a:r>
            <a:endParaRPr lang="en-US" sz="2000" b="1" dirty="0"/>
          </a:p>
        </p:txBody>
      </p:sp>
      <p:sp>
        <p:nvSpPr>
          <p:cNvPr id="26" name="TextBox 25">
            <a:extLst>
              <a:ext uri="{FF2B5EF4-FFF2-40B4-BE49-F238E27FC236}">
                <a16:creationId xmlns:a16="http://schemas.microsoft.com/office/drawing/2014/main" id="{C11AA823-09B1-2D23-C563-CC17588483A3}"/>
              </a:ext>
            </a:extLst>
          </p:cNvPr>
          <p:cNvSpPr txBox="1"/>
          <p:nvPr/>
        </p:nvSpPr>
        <p:spPr>
          <a:xfrm>
            <a:off x="6182809" y="5574262"/>
            <a:ext cx="4651318" cy="523220"/>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The Debt to Income ratio of 11-20 has the highest number of defaults</a:t>
            </a:r>
          </a:p>
        </p:txBody>
      </p:sp>
      <p:sp>
        <p:nvSpPr>
          <p:cNvPr id="27" name="TextBox 26">
            <a:extLst>
              <a:ext uri="{FF2B5EF4-FFF2-40B4-BE49-F238E27FC236}">
                <a16:creationId xmlns:a16="http://schemas.microsoft.com/office/drawing/2014/main" id="{8762689D-29FA-A271-A3D7-2ED5148233B0}"/>
              </a:ext>
            </a:extLst>
          </p:cNvPr>
          <p:cNvSpPr txBox="1"/>
          <p:nvPr/>
        </p:nvSpPr>
        <p:spPr>
          <a:xfrm>
            <a:off x="798885" y="5574262"/>
            <a:ext cx="4784460" cy="523220"/>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Most defaults are in the range of 4K-8K and 8K-12K loan amounts</a:t>
            </a:r>
          </a:p>
        </p:txBody>
      </p:sp>
      <p:sp>
        <p:nvSpPr>
          <p:cNvPr id="29" name="TextBox 28">
            <a:extLst>
              <a:ext uri="{FF2B5EF4-FFF2-40B4-BE49-F238E27FC236}">
                <a16:creationId xmlns:a16="http://schemas.microsoft.com/office/drawing/2014/main" id="{BC067154-FC7D-DF18-637F-BB53E84BCDCC}"/>
              </a:ext>
            </a:extLst>
          </p:cNvPr>
          <p:cNvSpPr txBox="1"/>
          <p:nvPr/>
        </p:nvSpPr>
        <p:spPr>
          <a:xfrm>
            <a:off x="1371600" y="1500861"/>
            <a:ext cx="3835400" cy="369332"/>
          </a:xfrm>
          <a:prstGeom prst="rect">
            <a:avLst/>
          </a:prstGeom>
          <a:noFill/>
        </p:spPr>
        <p:txBody>
          <a:bodyPr wrap="square" rtlCol="0">
            <a:spAutoFit/>
          </a:bodyPr>
          <a:lstStyle/>
          <a:p>
            <a:pPr algn="ctr"/>
            <a:r>
              <a:rPr lang="en-US" u="sng" dirty="0" err="1"/>
              <a:t>Analyse</a:t>
            </a:r>
            <a:r>
              <a:rPr lang="en-US" u="sng" dirty="0"/>
              <a:t> Loan Amount by binning </a:t>
            </a:r>
          </a:p>
        </p:txBody>
      </p:sp>
      <p:sp>
        <p:nvSpPr>
          <p:cNvPr id="30" name="TextBox 29">
            <a:extLst>
              <a:ext uri="{FF2B5EF4-FFF2-40B4-BE49-F238E27FC236}">
                <a16:creationId xmlns:a16="http://schemas.microsoft.com/office/drawing/2014/main" id="{15E8AA1A-0C93-24F1-E625-E414D45D8C84}"/>
              </a:ext>
            </a:extLst>
          </p:cNvPr>
          <p:cNvSpPr txBox="1"/>
          <p:nvPr/>
        </p:nvSpPr>
        <p:spPr>
          <a:xfrm>
            <a:off x="6246023" y="1500861"/>
            <a:ext cx="3967836" cy="646331"/>
          </a:xfrm>
          <a:prstGeom prst="rect">
            <a:avLst/>
          </a:prstGeom>
          <a:noFill/>
        </p:spPr>
        <p:txBody>
          <a:bodyPr wrap="square" rtlCol="0">
            <a:spAutoFit/>
          </a:bodyPr>
          <a:lstStyle/>
          <a:p>
            <a:pPr algn="ctr"/>
            <a:r>
              <a:rPr lang="en-US" u="sng" dirty="0" err="1"/>
              <a:t>Analyse</a:t>
            </a:r>
            <a:r>
              <a:rPr lang="en-US" u="sng" dirty="0"/>
              <a:t> Debt to Income ratio by binning</a:t>
            </a:r>
          </a:p>
        </p:txBody>
      </p:sp>
      <p:pic>
        <p:nvPicPr>
          <p:cNvPr id="4" name="Picture 3">
            <a:extLst>
              <a:ext uri="{FF2B5EF4-FFF2-40B4-BE49-F238E27FC236}">
                <a16:creationId xmlns:a16="http://schemas.microsoft.com/office/drawing/2014/main" id="{07B501CE-3C1D-BBB7-209C-6685C7D30BC3}"/>
              </a:ext>
            </a:extLst>
          </p:cNvPr>
          <p:cNvPicPr>
            <a:picLocks noChangeAspect="1"/>
          </p:cNvPicPr>
          <p:nvPr/>
        </p:nvPicPr>
        <p:blipFill>
          <a:blip r:embed="rId2"/>
          <a:stretch>
            <a:fillRect/>
          </a:stretch>
        </p:blipFill>
        <p:spPr>
          <a:xfrm>
            <a:off x="1076565" y="2162350"/>
            <a:ext cx="4229100" cy="3019425"/>
          </a:xfrm>
          <a:prstGeom prst="rect">
            <a:avLst/>
          </a:prstGeom>
        </p:spPr>
      </p:pic>
      <p:pic>
        <p:nvPicPr>
          <p:cNvPr id="6" name="Picture 5">
            <a:extLst>
              <a:ext uri="{FF2B5EF4-FFF2-40B4-BE49-F238E27FC236}">
                <a16:creationId xmlns:a16="http://schemas.microsoft.com/office/drawing/2014/main" id="{599B10C7-8828-E56E-5443-0EB42CF926BF}"/>
              </a:ext>
            </a:extLst>
          </p:cNvPr>
          <p:cNvPicPr>
            <a:picLocks noChangeAspect="1"/>
          </p:cNvPicPr>
          <p:nvPr/>
        </p:nvPicPr>
        <p:blipFill>
          <a:blip r:embed="rId3"/>
          <a:stretch>
            <a:fillRect/>
          </a:stretch>
        </p:blipFill>
        <p:spPr>
          <a:xfrm>
            <a:off x="7018337" y="2220117"/>
            <a:ext cx="2366963" cy="2606319"/>
          </a:xfrm>
          <a:prstGeom prst="rect">
            <a:avLst/>
          </a:prstGeom>
        </p:spPr>
      </p:pic>
    </p:spTree>
    <p:extLst>
      <p:ext uri="{BB962C8B-B14F-4D97-AF65-F5344CB8AC3E}">
        <p14:creationId xmlns:p14="http://schemas.microsoft.com/office/powerpoint/2010/main" val="438605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FE618-A601-E251-7D83-BD56A7E716BF}"/>
              </a:ext>
            </a:extLst>
          </p:cNvPr>
          <p:cNvSpPr>
            <a:spLocks noGrp="1"/>
          </p:cNvSpPr>
          <p:nvPr>
            <p:ph type="ctrTitle"/>
          </p:nvPr>
        </p:nvSpPr>
        <p:spPr/>
        <p:txBody>
          <a:bodyPr/>
          <a:lstStyle/>
          <a:p>
            <a:r>
              <a:rPr lang="en-US" dirty="0"/>
              <a:t>Bivariate Analysis</a:t>
            </a:r>
          </a:p>
        </p:txBody>
      </p:sp>
      <p:sp>
        <p:nvSpPr>
          <p:cNvPr id="5" name="Subtitle 4">
            <a:extLst>
              <a:ext uri="{FF2B5EF4-FFF2-40B4-BE49-F238E27FC236}">
                <a16:creationId xmlns:a16="http://schemas.microsoft.com/office/drawing/2014/main" id="{8A3ECDD2-3411-2AAD-CA99-53A31D857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800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Bivariate Analysis</a:t>
            </a:r>
            <a:endParaRPr lang="en-US" sz="2000" b="1" dirty="0"/>
          </a:p>
        </p:txBody>
      </p:sp>
      <p:sp>
        <p:nvSpPr>
          <p:cNvPr id="10" name="Content Placeholder 3">
            <a:extLst>
              <a:ext uri="{FF2B5EF4-FFF2-40B4-BE49-F238E27FC236}">
                <a16:creationId xmlns:a16="http://schemas.microsoft.com/office/drawing/2014/main" id="{A072B6C5-9694-901B-EFB7-0087B49CC6CA}"/>
              </a:ext>
            </a:extLst>
          </p:cNvPr>
          <p:cNvSpPr>
            <a:spLocks noGrp="1"/>
          </p:cNvSpPr>
          <p:nvPr>
            <p:ph idx="1"/>
          </p:nvPr>
        </p:nvSpPr>
        <p:spPr>
          <a:xfrm>
            <a:off x="430924" y="1612901"/>
            <a:ext cx="10523588" cy="785178"/>
          </a:xfrm>
        </p:spPr>
        <p:txBody>
          <a:bodyPr vert="horz" lIns="91440" tIns="45720" rIns="91440" bIns="45720" rtlCol="0">
            <a:noAutofit/>
          </a:bodyPr>
          <a:lstStyle/>
          <a:p>
            <a:pPr>
              <a:buFont typeface="Wingdings" panose="05000000000000000000" pitchFamily="2" charset="2"/>
              <a:buChar char="q"/>
            </a:pPr>
            <a:r>
              <a:rPr lang="en-US" dirty="0"/>
              <a:t> Bivariate Analysis was done on the overall data to understand how 2 or more variables compare</a:t>
            </a:r>
          </a:p>
          <a:p>
            <a:pPr>
              <a:buFont typeface="Wingdings" panose="05000000000000000000" pitchFamily="2" charset="2"/>
              <a:buChar char="q"/>
            </a:pPr>
            <a:r>
              <a:rPr lang="en-US" dirty="0"/>
              <a:t> Following analysis were done</a:t>
            </a:r>
          </a:p>
          <a:p>
            <a:pPr lvl="1">
              <a:lnSpc>
                <a:spcPct val="150000"/>
              </a:lnSpc>
              <a:buFont typeface="Courier New" panose="02070309020205020404" pitchFamily="49" charset="0"/>
              <a:buChar char="o"/>
            </a:pPr>
            <a:r>
              <a:rPr lang="en-US" dirty="0"/>
              <a:t> </a:t>
            </a:r>
            <a:r>
              <a:rPr lang="en-US" dirty="0" err="1"/>
              <a:t>Analyse</a:t>
            </a:r>
            <a:r>
              <a:rPr lang="en-US" dirty="0"/>
              <a:t> how interest rates vary by purpose</a:t>
            </a:r>
          </a:p>
          <a:p>
            <a:pPr lvl="1">
              <a:lnSpc>
                <a:spcPct val="150000"/>
              </a:lnSpc>
              <a:buFont typeface="Courier New" panose="02070309020205020404" pitchFamily="49" charset="0"/>
              <a:buChar char="o"/>
            </a:pPr>
            <a:r>
              <a:rPr lang="en-US" dirty="0"/>
              <a:t> </a:t>
            </a:r>
            <a:r>
              <a:rPr lang="en-US" dirty="0" err="1"/>
              <a:t>Analyse</a:t>
            </a:r>
            <a:r>
              <a:rPr lang="en-US" dirty="0"/>
              <a:t> the percentage of default loan amount across various categorical variables </a:t>
            </a:r>
            <a:r>
              <a:rPr lang="en-US" dirty="0" err="1"/>
              <a:t>liks</a:t>
            </a:r>
            <a:r>
              <a:rPr lang="en-US" dirty="0"/>
              <a:t> grade, home ownership </a:t>
            </a:r>
            <a:r>
              <a:rPr lang="en-US" dirty="0" err="1"/>
              <a:t>etc</a:t>
            </a:r>
            <a:endParaRPr lang="en-US" dirty="0"/>
          </a:p>
          <a:p>
            <a:pPr lvl="1">
              <a:lnSpc>
                <a:spcPct val="150000"/>
              </a:lnSpc>
              <a:buFont typeface="Courier New" panose="02070309020205020404" pitchFamily="49" charset="0"/>
              <a:buChar char="o"/>
            </a:pPr>
            <a:r>
              <a:rPr lang="en-US" dirty="0"/>
              <a:t> </a:t>
            </a:r>
            <a:r>
              <a:rPr lang="en-US" dirty="0" err="1"/>
              <a:t>Analyse</a:t>
            </a:r>
            <a:r>
              <a:rPr lang="en-US" dirty="0"/>
              <a:t> how Debt to Income indicator compare to default loan amounts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43133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Bivariate Analysis</a:t>
            </a:r>
            <a:endParaRPr lang="en-US" sz="2000" b="1" dirty="0"/>
          </a:p>
        </p:txBody>
      </p:sp>
      <p:sp>
        <p:nvSpPr>
          <p:cNvPr id="29" name="TextBox 28">
            <a:extLst>
              <a:ext uri="{FF2B5EF4-FFF2-40B4-BE49-F238E27FC236}">
                <a16:creationId xmlns:a16="http://schemas.microsoft.com/office/drawing/2014/main" id="{BC067154-FC7D-DF18-637F-BB53E84BCDCC}"/>
              </a:ext>
            </a:extLst>
          </p:cNvPr>
          <p:cNvSpPr txBox="1"/>
          <p:nvPr/>
        </p:nvSpPr>
        <p:spPr>
          <a:xfrm>
            <a:off x="1371599" y="1500861"/>
            <a:ext cx="7934325" cy="369332"/>
          </a:xfrm>
          <a:prstGeom prst="rect">
            <a:avLst/>
          </a:prstGeom>
          <a:noFill/>
        </p:spPr>
        <p:txBody>
          <a:bodyPr wrap="square" rtlCol="0">
            <a:spAutoFit/>
          </a:bodyPr>
          <a:lstStyle/>
          <a:p>
            <a:pPr algn="ctr"/>
            <a:r>
              <a:rPr lang="en-US" u="sng" dirty="0" err="1"/>
              <a:t>Analysing</a:t>
            </a:r>
            <a:r>
              <a:rPr lang="en-US" u="sng" dirty="0"/>
              <a:t> Purpose and Interest Rate using summary metrics</a:t>
            </a:r>
          </a:p>
        </p:txBody>
      </p:sp>
      <p:pic>
        <p:nvPicPr>
          <p:cNvPr id="8" name="Picture 7">
            <a:extLst>
              <a:ext uri="{FF2B5EF4-FFF2-40B4-BE49-F238E27FC236}">
                <a16:creationId xmlns:a16="http://schemas.microsoft.com/office/drawing/2014/main" id="{28C0D9D5-3AA5-79BC-487C-B0808FCD1644}"/>
              </a:ext>
            </a:extLst>
          </p:cNvPr>
          <p:cNvPicPr>
            <a:picLocks noChangeAspect="1"/>
          </p:cNvPicPr>
          <p:nvPr/>
        </p:nvPicPr>
        <p:blipFill>
          <a:blip r:embed="rId2"/>
          <a:stretch>
            <a:fillRect/>
          </a:stretch>
        </p:blipFill>
        <p:spPr>
          <a:xfrm>
            <a:off x="430925" y="2128816"/>
            <a:ext cx="6756008" cy="4363424"/>
          </a:xfrm>
          <a:prstGeom prst="rect">
            <a:avLst/>
          </a:prstGeom>
        </p:spPr>
      </p:pic>
      <p:sp>
        <p:nvSpPr>
          <p:cNvPr id="5" name="TextBox 4">
            <a:extLst>
              <a:ext uri="{FF2B5EF4-FFF2-40B4-BE49-F238E27FC236}">
                <a16:creationId xmlns:a16="http://schemas.microsoft.com/office/drawing/2014/main" id="{13AC3F38-6EB1-AA59-662D-E34C704F6DEE}"/>
              </a:ext>
            </a:extLst>
          </p:cNvPr>
          <p:cNvSpPr txBox="1"/>
          <p:nvPr/>
        </p:nvSpPr>
        <p:spPr>
          <a:xfrm>
            <a:off x="7407540" y="3721482"/>
            <a:ext cx="3546972" cy="523220"/>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dirty="0"/>
              <a:t>Interest rates are higher for small business, house, </a:t>
            </a:r>
            <a:r>
              <a:rPr lang="en-US" sz="1400" dirty="0" err="1"/>
              <a:t>debt_consolidation</a:t>
            </a:r>
            <a:endParaRPr lang="en-US" sz="1400" dirty="0"/>
          </a:p>
        </p:txBody>
      </p:sp>
    </p:spTree>
    <p:extLst>
      <p:ext uri="{BB962C8B-B14F-4D97-AF65-F5344CB8AC3E}">
        <p14:creationId xmlns:p14="http://schemas.microsoft.com/office/powerpoint/2010/main" val="276513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Bivariate Analysis</a:t>
            </a:r>
            <a:endParaRPr lang="en-US" sz="2000" b="1" dirty="0"/>
          </a:p>
        </p:txBody>
      </p:sp>
      <p:sp>
        <p:nvSpPr>
          <p:cNvPr id="27" name="TextBox 26">
            <a:extLst>
              <a:ext uri="{FF2B5EF4-FFF2-40B4-BE49-F238E27FC236}">
                <a16:creationId xmlns:a16="http://schemas.microsoft.com/office/drawing/2014/main" id="{8762689D-29FA-A271-A3D7-2ED5148233B0}"/>
              </a:ext>
            </a:extLst>
          </p:cNvPr>
          <p:cNvSpPr txBox="1"/>
          <p:nvPr/>
        </p:nvSpPr>
        <p:spPr>
          <a:xfrm>
            <a:off x="798885" y="5574262"/>
            <a:ext cx="9179636" cy="307777"/>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Grades G, F and E have the highest percentage of Charged Off loans</a:t>
            </a:r>
          </a:p>
        </p:txBody>
      </p:sp>
      <p:sp>
        <p:nvSpPr>
          <p:cNvPr id="29" name="TextBox 28">
            <a:extLst>
              <a:ext uri="{FF2B5EF4-FFF2-40B4-BE49-F238E27FC236}">
                <a16:creationId xmlns:a16="http://schemas.microsoft.com/office/drawing/2014/main" id="{BC067154-FC7D-DF18-637F-BB53E84BCDCC}"/>
              </a:ext>
            </a:extLst>
          </p:cNvPr>
          <p:cNvSpPr txBox="1"/>
          <p:nvPr/>
        </p:nvSpPr>
        <p:spPr>
          <a:xfrm>
            <a:off x="1158164" y="1433012"/>
            <a:ext cx="9179636" cy="369332"/>
          </a:xfrm>
          <a:prstGeom prst="rect">
            <a:avLst/>
          </a:prstGeom>
          <a:noFill/>
        </p:spPr>
        <p:txBody>
          <a:bodyPr wrap="square" rtlCol="0">
            <a:spAutoFit/>
          </a:bodyPr>
          <a:lstStyle/>
          <a:p>
            <a:pPr algn="ctr"/>
            <a:r>
              <a:rPr lang="en-US" u="sng" dirty="0" err="1"/>
              <a:t>Analyse</a:t>
            </a:r>
            <a:r>
              <a:rPr lang="en-US" u="sng" dirty="0"/>
              <a:t> charged off loan amount as a </a:t>
            </a:r>
            <a:r>
              <a:rPr lang="en-US" u="sng" dirty="0" err="1"/>
              <a:t>propotion</a:t>
            </a:r>
            <a:r>
              <a:rPr lang="en-US" u="sng" dirty="0"/>
              <a:t> of total loan amount by Grade</a:t>
            </a:r>
          </a:p>
        </p:txBody>
      </p:sp>
      <p:pic>
        <p:nvPicPr>
          <p:cNvPr id="5" name="Picture 4">
            <a:extLst>
              <a:ext uri="{FF2B5EF4-FFF2-40B4-BE49-F238E27FC236}">
                <a16:creationId xmlns:a16="http://schemas.microsoft.com/office/drawing/2014/main" id="{A861FBC7-2638-6AB1-480B-526A9082F59B}"/>
              </a:ext>
            </a:extLst>
          </p:cNvPr>
          <p:cNvPicPr>
            <a:picLocks noChangeAspect="1"/>
          </p:cNvPicPr>
          <p:nvPr/>
        </p:nvPicPr>
        <p:blipFill>
          <a:blip r:embed="rId2"/>
          <a:stretch>
            <a:fillRect/>
          </a:stretch>
        </p:blipFill>
        <p:spPr>
          <a:xfrm>
            <a:off x="788277" y="2055211"/>
            <a:ext cx="4171950" cy="2941008"/>
          </a:xfrm>
          <a:prstGeom prst="rect">
            <a:avLst/>
          </a:prstGeom>
        </p:spPr>
      </p:pic>
      <p:pic>
        <p:nvPicPr>
          <p:cNvPr id="8" name="Picture 7">
            <a:extLst>
              <a:ext uri="{FF2B5EF4-FFF2-40B4-BE49-F238E27FC236}">
                <a16:creationId xmlns:a16="http://schemas.microsoft.com/office/drawing/2014/main" id="{67CA0052-3E53-B47D-548B-DD2F82137D88}"/>
              </a:ext>
            </a:extLst>
          </p:cNvPr>
          <p:cNvPicPr>
            <a:picLocks noChangeAspect="1"/>
          </p:cNvPicPr>
          <p:nvPr/>
        </p:nvPicPr>
        <p:blipFill>
          <a:blip r:embed="rId3"/>
          <a:stretch>
            <a:fillRect/>
          </a:stretch>
        </p:blipFill>
        <p:spPr>
          <a:xfrm>
            <a:off x="5864225" y="2084419"/>
            <a:ext cx="4171950" cy="2743200"/>
          </a:xfrm>
          <a:prstGeom prst="rect">
            <a:avLst/>
          </a:prstGeom>
        </p:spPr>
      </p:pic>
    </p:spTree>
    <p:extLst>
      <p:ext uri="{BB962C8B-B14F-4D97-AF65-F5344CB8AC3E}">
        <p14:creationId xmlns:p14="http://schemas.microsoft.com/office/powerpoint/2010/main" val="4121749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Bivariate Analysis</a:t>
            </a:r>
            <a:endParaRPr lang="en-US" sz="2000" b="1" dirty="0"/>
          </a:p>
        </p:txBody>
      </p:sp>
      <p:sp>
        <p:nvSpPr>
          <p:cNvPr id="27" name="TextBox 26">
            <a:extLst>
              <a:ext uri="{FF2B5EF4-FFF2-40B4-BE49-F238E27FC236}">
                <a16:creationId xmlns:a16="http://schemas.microsoft.com/office/drawing/2014/main" id="{8762689D-29FA-A271-A3D7-2ED5148233B0}"/>
              </a:ext>
            </a:extLst>
          </p:cNvPr>
          <p:cNvSpPr txBox="1"/>
          <p:nvPr/>
        </p:nvSpPr>
        <p:spPr>
          <a:xfrm>
            <a:off x="938585" y="6170725"/>
            <a:ext cx="9179636" cy="307777"/>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Higher percentage of defaulters are in the work experience range of 0-1 years or 10+ years</a:t>
            </a:r>
          </a:p>
        </p:txBody>
      </p:sp>
      <p:sp>
        <p:nvSpPr>
          <p:cNvPr id="29" name="TextBox 28">
            <a:extLst>
              <a:ext uri="{FF2B5EF4-FFF2-40B4-BE49-F238E27FC236}">
                <a16:creationId xmlns:a16="http://schemas.microsoft.com/office/drawing/2014/main" id="{BC067154-FC7D-DF18-637F-BB53E84BCDCC}"/>
              </a:ext>
            </a:extLst>
          </p:cNvPr>
          <p:cNvSpPr txBox="1"/>
          <p:nvPr/>
        </p:nvSpPr>
        <p:spPr>
          <a:xfrm>
            <a:off x="787400" y="1433012"/>
            <a:ext cx="9804400" cy="369332"/>
          </a:xfrm>
          <a:prstGeom prst="rect">
            <a:avLst/>
          </a:prstGeom>
          <a:noFill/>
        </p:spPr>
        <p:txBody>
          <a:bodyPr wrap="square" rtlCol="0">
            <a:spAutoFit/>
          </a:bodyPr>
          <a:lstStyle/>
          <a:p>
            <a:pPr algn="ctr"/>
            <a:r>
              <a:rPr lang="en-US" u="sng" dirty="0" err="1"/>
              <a:t>Analyse</a:t>
            </a:r>
            <a:r>
              <a:rPr lang="en-US" u="sng" dirty="0"/>
              <a:t> charged off loan amount as a </a:t>
            </a:r>
            <a:r>
              <a:rPr lang="en-US" u="sng" dirty="0" err="1"/>
              <a:t>propotion</a:t>
            </a:r>
            <a:r>
              <a:rPr lang="en-US" u="sng" dirty="0"/>
              <a:t> of total loan amount by Work Experience</a:t>
            </a:r>
          </a:p>
        </p:txBody>
      </p:sp>
      <p:pic>
        <p:nvPicPr>
          <p:cNvPr id="4" name="Picture 3">
            <a:extLst>
              <a:ext uri="{FF2B5EF4-FFF2-40B4-BE49-F238E27FC236}">
                <a16:creationId xmlns:a16="http://schemas.microsoft.com/office/drawing/2014/main" id="{5BA6BEE3-F674-2172-A515-FD27BC4C2923}"/>
              </a:ext>
            </a:extLst>
          </p:cNvPr>
          <p:cNvPicPr>
            <a:picLocks noChangeAspect="1"/>
          </p:cNvPicPr>
          <p:nvPr/>
        </p:nvPicPr>
        <p:blipFill>
          <a:blip r:embed="rId2"/>
          <a:stretch>
            <a:fillRect/>
          </a:stretch>
        </p:blipFill>
        <p:spPr>
          <a:xfrm>
            <a:off x="6096000" y="2048197"/>
            <a:ext cx="4133850" cy="3876675"/>
          </a:xfrm>
          <a:prstGeom prst="rect">
            <a:avLst/>
          </a:prstGeom>
        </p:spPr>
      </p:pic>
      <p:pic>
        <p:nvPicPr>
          <p:cNvPr id="7" name="Picture 6">
            <a:extLst>
              <a:ext uri="{FF2B5EF4-FFF2-40B4-BE49-F238E27FC236}">
                <a16:creationId xmlns:a16="http://schemas.microsoft.com/office/drawing/2014/main" id="{065E759E-9828-BCB6-7381-A9FE579C9071}"/>
              </a:ext>
            </a:extLst>
          </p:cNvPr>
          <p:cNvPicPr>
            <a:picLocks noChangeAspect="1"/>
          </p:cNvPicPr>
          <p:nvPr/>
        </p:nvPicPr>
        <p:blipFill>
          <a:blip r:embed="rId3"/>
          <a:stretch>
            <a:fillRect/>
          </a:stretch>
        </p:blipFill>
        <p:spPr>
          <a:xfrm>
            <a:off x="787400" y="2018775"/>
            <a:ext cx="5213350" cy="4151949"/>
          </a:xfrm>
          <a:prstGeom prst="rect">
            <a:avLst/>
          </a:prstGeom>
        </p:spPr>
      </p:pic>
    </p:spTree>
    <p:extLst>
      <p:ext uri="{BB962C8B-B14F-4D97-AF65-F5344CB8AC3E}">
        <p14:creationId xmlns:p14="http://schemas.microsoft.com/office/powerpoint/2010/main" val="273508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Bivariate Analysis</a:t>
            </a:r>
            <a:endParaRPr lang="en-US" sz="2000" b="1" dirty="0"/>
          </a:p>
        </p:txBody>
      </p:sp>
      <p:sp>
        <p:nvSpPr>
          <p:cNvPr id="27" name="TextBox 26">
            <a:extLst>
              <a:ext uri="{FF2B5EF4-FFF2-40B4-BE49-F238E27FC236}">
                <a16:creationId xmlns:a16="http://schemas.microsoft.com/office/drawing/2014/main" id="{8762689D-29FA-A271-A3D7-2ED5148233B0}"/>
              </a:ext>
            </a:extLst>
          </p:cNvPr>
          <p:cNvSpPr txBox="1"/>
          <p:nvPr/>
        </p:nvSpPr>
        <p:spPr>
          <a:xfrm>
            <a:off x="1242318" y="6064185"/>
            <a:ext cx="9179636" cy="523220"/>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Though the overall loan amount against “Other” is small, the percentage of default loan amount is higher.</a:t>
            </a:r>
          </a:p>
          <a:p>
            <a:pPr algn="ctr"/>
            <a:r>
              <a:rPr lang="en-US" sz="1400" dirty="0"/>
              <a:t>For other categories like Own, Rent and Mortgage, the % of default loan is similar. </a:t>
            </a:r>
          </a:p>
        </p:txBody>
      </p:sp>
      <p:sp>
        <p:nvSpPr>
          <p:cNvPr id="29" name="TextBox 28">
            <a:extLst>
              <a:ext uri="{FF2B5EF4-FFF2-40B4-BE49-F238E27FC236}">
                <a16:creationId xmlns:a16="http://schemas.microsoft.com/office/drawing/2014/main" id="{BC067154-FC7D-DF18-637F-BB53E84BCDCC}"/>
              </a:ext>
            </a:extLst>
          </p:cNvPr>
          <p:cNvSpPr txBox="1"/>
          <p:nvPr/>
        </p:nvSpPr>
        <p:spPr>
          <a:xfrm>
            <a:off x="787400" y="1433012"/>
            <a:ext cx="9804400" cy="369332"/>
          </a:xfrm>
          <a:prstGeom prst="rect">
            <a:avLst/>
          </a:prstGeom>
          <a:noFill/>
        </p:spPr>
        <p:txBody>
          <a:bodyPr wrap="square" rtlCol="0">
            <a:spAutoFit/>
          </a:bodyPr>
          <a:lstStyle/>
          <a:p>
            <a:pPr algn="ctr"/>
            <a:r>
              <a:rPr lang="en-US" u="sng" dirty="0" err="1"/>
              <a:t>Analyse</a:t>
            </a:r>
            <a:r>
              <a:rPr lang="en-US" u="sng" dirty="0"/>
              <a:t> charged off loan amount as a </a:t>
            </a:r>
            <a:r>
              <a:rPr lang="en-US" u="sng" dirty="0" err="1"/>
              <a:t>propotion</a:t>
            </a:r>
            <a:r>
              <a:rPr lang="en-US" u="sng" dirty="0"/>
              <a:t> of total loan amount by Home Ownership</a:t>
            </a:r>
          </a:p>
        </p:txBody>
      </p:sp>
      <p:pic>
        <p:nvPicPr>
          <p:cNvPr id="5" name="Picture 4">
            <a:extLst>
              <a:ext uri="{FF2B5EF4-FFF2-40B4-BE49-F238E27FC236}">
                <a16:creationId xmlns:a16="http://schemas.microsoft.com/office/drawing/2014/main" id="{1F150EB9-353B-F314-96AC-11F469130300}"/>
              </a:ext>
            </a:extLst>
          </p:cNvPr>
          <p:cNvPicPr>
            <a:picLocks noChangeAspect="1"/>
          </p:cNvPicPr>
          <p:nvPr/>
        </p:nvPicPr>
        <p:blipFill>
          <a:blip r:embed="rId2"/>
          <a:stretch>
            <a:fillRect/>
          </a:stretch>
        </p:blipFill>
        <p:spPr>
          <a:xfrm>
            <a:off x="5325203" y="2490787"/>
            <a:ext cx="5133975" cy="1876425"/>
          </a:xfrm>
          <a:prstGeom prst="rect">
            <a:avLst/>
          </a:prstGeom>
        </p:spPr>
      </p:pic>
      <p:pic>
        <p:nvPicPr>
          <p:cNvPr id="8" name="Picture 7">
            <a:extLst>
              <a:ext uri="{FF2B5EF4-FFF2-40B4-BE49-F238E27FC236}">
                <a16:creationId xmlns:a16="http://schemas.microsoft.com/office/drawing/2014/main" id="{C211BD84-53B8-637F-929A-FD1502C06EC6}"/>
              </a:ext>
            </a:extLst>
          </p:cNvPr>
          <p:cNvPicPr>
            <a:picLocks noChangeAspect="1"/>
          </p:cNvPicPr>
          <p:nvPr/>
        </p:nvPicPr>
        <p:blipFill>
          <a:blip r:embed="rId3"/>
          <a:stretch>
            <a:fillRect/>
          </a:stretch>
        </p:blipFill>
        <p:spPr>
          <a:xfrm>
            <a:off x="787400" y="2084419"/>
            <a:ext cx="4255376" cy="3697691"/>
          </a:xfrm>
          <a:prstGeom prst="rect">
            <a:avLst/>
          </a:prstGeom>
        </p:spPr>
      </p:pic>
    </p:spTree>
    <p:extLst>
      <p:ext uri="{BB962C8B-B14F-4D97-AF65-F5344CB8AC3E}">
        <p14:creationId xmlns:p14="http://schemas.microsoft.com/office/powerpoint/2010/main" val="3851039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Bivariate Analysis</a:t>
            </a:r>
            <a:endParaRPr lang="en-US" sz="2000" b="1" dirty="0"/>
          </a:p>
        </p:txBody>
      </p:sp>
      <p:sp>
        <p:nvSpPr>
          <p:cNvPr id="27" name="TextBox 26">
            <a:extLst>
              <a:ext uri="{FF2B5EF4-FFF2-40B4-BE49-F238E27FC236}">
                <a16:creationId xmlns:a16="http://schemas.microsoft.com/office/drawing/2014/main" id="{8762689D-29FA-A271-A3D7-2ED5148233B0}"/>
              </a:ext>
            </a:extLst>
          </p:cNvPr>
          <p:cNvSpPr txBox="1"/>
          <p:nvPr/>
        </p:nvSpPr>
        <p:spPr>
          <a:xfrm>
            <a:off x="6096000" y="3429000"/>
            <a:ext cx="4795854" cy="523220"/>
          </a:xfrm>
          <a:prstGeom prst="rect">
            <a:avLst/>
          </a:prstGeom>
          <a:solidFill>
            <a:srgbClr val="B0E6BD"/>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sz="1400"/>
            </a:lvl1pPr>
          </a:lstStyle>
          <a:p>
            <a:r>
              <a:rPr lang="en-US" dirty="0"/>
              <a:t>Defaults on high on loan amounts that were issued in the month of January and December across the years</a:t>
            </a:r>
          </a:p>
        </p:txBody>
      </p:sp>
      <p:sp>
        <p:nvSpPr>
          <p:cNvPr id="29" name="TextBox 28">
            <a:extLst>
              <a:ext uri="{FF2B5EF4-FFF2-40B4-BE49-F238E27FC236}">
                <a16:creationId xmlns:a16="http://schemas.microsoft.com/office/drawing/2014/main" id="{BC067154-FC7D-DF18-637F-BB53E84BCDCC}"/>
              </a:ext>
            </a:extLst>
          </p:cNvPr>
          <p:cNvSpPr txBox="1"/>
          <p:nvPr/>
        </p:nvSpPr>
        <p:spPr>
          <a:xfrm>
            <a:off x="787400" y="1433012"/>
            <a:ext cx="9804400" cy="369332"/>
          </a:xfrm>
          <a:prstGeom prst="rect">
            <a:avLst/>
          </a:prstGeom>
          <a:noFill/>
        </p:spPr>
        <p:txBody>
          <a:bodyPr wrap="square" rtlCol="0">
            <a:spAutoFit/>
          </a:bodyPr>
          <a:lstStyle/>
          <a:p>
            <a:pPr algn="ctr"/>
            <a:r>
              <a:rPr lang="en-US" u="sng" dirty="0" err="1"/>
              <a:t>Analyse</a:t>
            </a:r>
            <a:r>
              <a:rPr lang="en-US" u="sng" dirty="0"/>
              <a:t> the relationship between default loan amount and issue months </a:t>
            </a:r>
          </a:p>
        </p:txBody>
      </p:sp>
      <p:pic>
        <p:nvPicPr>
          <p:cNvPr id="4" name="Picture 3">
            <a:extLst>
              <a:ext uri="{FF2B5EF4-FFF2-40B4-BE49-F238E27FC236}">
                <a16:creationId xmlns:a16="http://schemas.microsoft.com/office/drawing/2014/main" id="{999C7FDC-21DA-91DB-085B-7886C8E7B096}"/>
              </a:ext>
            </a:extLst>
          </p:cNvPr>
          <p:cNvPicPr>
            <a:picLocks noChangeAspect="1"/>
          </p:cNvPicPr>
          <p:nvPr/>
        </p:nvPicPr>
        <p:blipFill>
          <a:blip r:embed="rId2"/>
          <a:stretch>
            <a:fillRect/>
          </a:stretch>
        </p:blipFill>
        <p:spPr>
          <a:xfrm>
            <a:off x="635728" y="2354031"/>
            <a:ext cx="5160218" cy="3768225"/>
          </a:xfrm>
          <a:prstGeom prst="rect">
            <a:avLst/>
          </a:prstGeom>
        </p:spPr>
      </p:pic>
    </p:spTree>
    <p:extLst>
      <p:ext uri="{BB962C8B-B14F-4D97-AF65-F5344CB8AC3E}">
        <p14:creationId xmlns:p14="http://schemas.microsoft.com/office/powerpoint/2010/main" val="1611440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FE618-A601-E251-7D83-BD56A7E716BF}"/>
              </a:ext>
            </a:extLst>
          </p:cNvPr>
          <p:cNvSpPr>
            <a:spLocks noGrp="1"/>
          </p:cNvSpPr>
          <p:nvPr>
            <p:ph type="ctrTitle"/>
          </p:nvPr>
        </p:nvSpPr>
        <p:spPr/>
        <p:txBody>
          <a:bodyPr/>
          <a:lstStyle/>
          <a:p>
            <a:r>
              <a:rPr lang="en-US" dirty="0"/>
              <a:t>Multivariate Analysis</a:t>
            </a:r>
          </a:p>
        </p:txBody>
      </p:sp>
      <p:sp>
        <p:nvSpPr>
          <p:cNvPr id="5" name="Subtitle 4">
            <a:extLst>
              <a:ext uri="{FF2B5EF4-FFF2-40B4-BE49-F238E27FC236}">
                <a16:creationId xmlns:a16="http://schemas.microsoft.com/office/drawing/2014/main" id="{8A3ECDD2-3411-2AAD-CA99-53A31D857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326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Multivariate Analysis</a:t>
            </a:r>
            <a:endParaRPr lang="en-US" sz="2000" b="1" dirty="0"/>
          </a:p>
        </p:txBody>
      </p:sp>
      <p:sp>
        <p:nvSpPr>
          <p:cNvPr id="29" name="TextBox 28">
            <a:extLst>
              <a:ext uri="{FF2B5EF4-FFF2-40B4-BE49-F238E27FC236}">
                <a16:creationId xmlns:a16="http://schemas.microsoft.com/office/drawing/2014/main" id="{BC067154-FC7D-DF18-637F-BB53E84BCDCC}"/>
              </a:ext>
            </a:extLst>
          </p:cNvPr>
          <p:cNvSpPr txBox="1"/>
          <p:nvPr/>
        </p:nvSpPr>
        <p:spPr>
          <a:xfrm>
            <a:off x="787400" y="1433012"/>
            <a:ext cx="9804400" cy="369332"/>
          </a:xfrm>
          <a:prstGeom prst="rect">
            <a:avLst/>
          </a:prstGeom>
          <a:noFill/>
        </p:spPr>
        <p:txBody>
          <a:bodyPr wrap="square" rtlCol="0">
            <a:spAutoFit/>
          </a:bodyPr>
          <a:lstStyle/>
          <a:p>
            <a:pPr algn="ctr"/>
            <a:r>
              <a:rPr lang="en-US" u="sng" dirty="0"/>
              <a:t>Correlation Matrix of continuous variables</a:t>
            </a:r>
          </a:p>
        </p:txBody>
      </p:sp>
      <p:pic>
        <p:nvPicPr>
          <p:cNvPr id="6146" name="Picture 2" descr="Search in sidebar query">
            <a:extLst>
              <a:ext uri="{FF2B5EF4-FFF2-40B4-BE49-F238E27FC236}">
                <a16:creationId xmlns:a16="http://schemas.microsoft.com/office/drawing/2014/main" id="{7CA28343-7938-BCCC-2102-DB0418981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34" y="1942044"/>
            <a:ext cx="6264732" cy="44079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130C6A-DD03-1DAF-D993-5DB12F24D846}"/>
              </a:ext>
            </a:extLst>
          </p:cNvPr>
          <p:cNvSpPr txBox="1"/>
          <p:nvPr/>
        </p:nvSpPr>
        <p:spPr>
          <a:xfrm>
            <a:off x="7556500" y="2914585"/>
            <a:ext cx="3271012" cy="954107"/>
          </a:xfrm>
          <a:prstGeom prst="rect">
            <a:avLst/>
          </a:prstGeom>
          <a:solidFill>
            <a:srgbClr val="FFFF99"/>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400" dirty="0"/>
              <a:t>No strong correlation between any two variables. Interest Rate and Revolving Line Utilization Rate are positively correlated.   </a:t>
            </a:r>
          </a:p>
        </p:txBody>
      </p:sp>
    </p:spTree>
    <p:extLst>
      <p:ext uri="{BB962C8B-B14F-4D97-AF65-F5344CB8AC3E}">
        <p14:creationId xmlns:p14="http://schemas.microsoft.com/office/powerpoint/2010/main" val="105266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Data</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r>
              <a:rPr lang="en-US" dirty="0"/>
              <a:t>Past loan data provided for the years 2007-2011</a:t>
            </a:r>
          </a:p>
          <a:p>
            <a:r>
              <a:rPr lang="en-US" dirty="0"/>
              <a:t>Data includes only Current (ongoing loans), Fully Paid loans and Charged Off loan details</a:t>
            </a:r>
          </a:p>
          <a:p>
            <a:r>
              <a:rPr lang="en-US" dirty="0"/>
              <a:t>Rejected Loan details not provided</a:t>
            </a:r>
          </a:p>
          <a:p>
            <a:r>
              <a:rPr lang="en-US" dirty="0"/>
              <a:t>Additional details related to loans and borrower attributes are available for analysis</a:t>
            </a:r>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619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FE618-A601-E251-7D83-BD56A7E716BF}"/>
              </a:ext>
            </a:extLst>
          </p:cNvPr>
          <p:cNvSpPr>
            <a:spLocks noGrp="1"/>
          </p:cNvSpPr>
          <p:nvPr>
            <p:ph type="ctrTitle"/>
          </p:nvPr>
        </p:nvSpPr>
        <p:spPr/>
        <p:txBody>
          <a:bodyPr/>
          <a:lstStyle/>
          <a:p>
            <a:r>
              <a:rPr lang="en-US" dirty="0"/>
              <a:t>Recommendations</a:t>
            </a:r>
          </a:p>
        </p:txBody>
      </p:sp>
      <p:sp>
        <p:nvSpPr>
          <p:cNvPr id="5" name="Subtitle 4">
            <a:extLst>
              <a:ext uri="{FF2B5EF4-FFF2-40B4-BE49-F238E27FC236}">
                <a16:creationId xmlns:a16="http://schemas.microsoft.com/office/drawing/2014/main" id="{8A3ECDD2-3411-2AAD-CA99-53A31D857D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980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Recommendations</a:t>
            </a:r>
            <a:endParaRPr lang="en-US" sz="2000" b="1" dirty="0"/>
          </a:p>
        </p:txBody>
      </p:sp>
      <p:sp>
        <p:nvSpPr>
          <p:cNvPr id="10" name="Content Placeholder 3">
            <a:extLst>
              <a:ext uri="{FF2B5EF4-FFF2-40B4-BE49-F238E27FC236}">
                <a16:creationId xmlns:a16="http://schemas.microsoft.com/office/drawing/2014/main" id="{A072B6C5-9694-901B-EFB7-0087B49CC6CA}"/>
              </a:ext>
            </a:extLst>
          </p:cNvPr>
          <p:cNvSpPr>
            <a:spLocks noGrp="1"/>
          </p:cNvSpPr>
          <p:nvPr>
            <p:ph idx="1"/>
          </p:nvPr>
        </p:nvSpPr>
        <p:spPr>
          <a:xfrm>
            <a:off x="430924" y="1612901"/>
            <a:ext cx="10523588" cy="785178"/>
          </a:xfrm>
        </p:spPr>
        <p:txBody>
          <a:bodyPr vert="horz" lIns="91440" tIns="45720" rIns="91440" bIns="45720" rtlCol="0">
            <a:noAutofit/>
          </a:bodyPr>
          <a:lstStyle/>
          <a:p>
            <a:pPr marL="0" indent="0">
              <a:buNone/>
            </a:pPr>
            <a:r>
              <a:rPr lang="en-US" sz="2400" dirty="0"/>
              <a:t>Major Driving Factors for loan defaults</a:t>
            </a:r>
          </a:p>
          <a:p>
            <a:pPr>
              <a:buFont typeface="Wingdings" panose="05000000000000000000" pitchFamily="2" charset="2"/>
              <a:buChar char="Ø"/>
            </a:pPr>
            <a:r>
              <a:rPr lang="en-US" sz="2200" b="1" dirty="0"/>
              <a:t> Home Ownership</a:t>
            </a:r>
            <a:r>
              <a:rPr lang="en-US" dirty="0"/>
              <a:t> – Borrowers whose home ownership values are rent or mortgage have a higher risk of defaulting loans. </a:t>
            </a:r>
          </a:p>
          <a:p>
            <a:pPr>
              <a:buFont typeface="Wingdings" panose="05000000000000000000" pitchFamily="2" charset="2"/>
              <a:buChar char="Ø"/>
            </a:pPr>
            <a:r>
              <a:rPr lang="en-US" dirty="0"/>
              <a:t> </a:t>
            </a:r>
            <a:r>
              <a:rPr lang="en-US" sz="2200" b="1" dirty="0"/>
              <a:t>Purpose</a:t>
            </a:r>
            <a:r>
              <a:rPr lang="en-US" dirty="0"/>
              <a:t> – If the purpose of the loan is debt consolidation, there is a higher probability of defaulting loans</a:t>
            </a:r>
          </a:p>
          <a:p>
            <a:pPr>
              <a:buFont typeface="Wingdings" panose="05000000000000000000" pitchFamily="2" charset="2"/>
              <a:buChar char="Ø"/>
            </a:pPr>
            <a:r>
              <a:rPr lang="en-US" dirty="0"/>
              <a:t> </a:t>
            </a:r>
            <a:r>
              <a:rPr lang="en-US" sz="2200" b="1" dirty="0"/>
              <a:t>Income Verification</a:t>
            </a:r>
            <a:r>
              <a:rPr lang="en-US" dirty="0"/>
              <a:t> – If the income is not verified, higher the risk of default</a:t>
            </a:r>
          </a:p>
          <a:p>
            <a:pPr>
              <a:buFont typeface="Wingdings" panose="05000000000000000000" pitchFamily="2" charset="2"/>
              <a:buChar char="Ø"/>
            </a:pPr>
            <a:r>
              <a:rPr lang="en-US" dirty="0"/>
              <a:t> </a:t>
            </a:r>
            <a:r>
              <a:rPr lang="en-US" sz="2200" b="1" dirty="0"/>
              <a:t>Work Experience</a:t>
            </a:r>
            <a:r>
              <a:rPr lang="en-US" dirty="0"/>
              <a:t> – Borrowers with work experience range between 0-1 and 10+ years have had a higher default loan amount value.  </a:t>
            </a:r>
          </a:p>
          <a:p>
            <a:pPr>
              <a:buFont typeface="Wingdings" panose="05000000000000000000" pitchFamily="2" charset="2"/>
              <a:buChar char="Ø"/>
            </a:pPr>
            <a:r>
              <a:rPr lang="en-US" dirty="0"/>
              <a:t> </a:t>
            </a:r>
            <a:r>
              <a:rPr lang="en-US" sz="2200" b="1" dirty="0"/>
              <a:t>Issue Month</a:t>
            </a:r>
            <a:r>
              <a:rPr lang="en-US" dirty="0"/>
              <a:t> – Loans issued during the months of December, January have higher default loan amounts. </a:t>
            </a:r>
          </a:p>
          <a:p>
            <a:pPr>
              <a:buFont typeface="Wingdings" panose="05000000000000000000" pitchFamily="2" charset="2"/>
              <a:buChar char="Ø"/>
            </a:pPr>
            <a:r>
              <a:rPr lang="en-US" dirty="0"/>
              <a:t> </a:t>
            </a:r>
            <a:r>
              <a:rPr lang="en-US" sz="2200" b="1" dirty="0"/>
              <a:t>Loan Amounts</a:t>
            </a:r>
            <a:r>
              <a:rPr lang="en-US" dirty="0"/>
              <a:t> – Borrowers who took loans for amounts in the range of 4K-12K have defaulted more. </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05843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normAutofit/>
          </a:bodyPr>
          <a:lstStyle/>
          <a:p>
            <a:r>
              <a:rPr lang="en-US" dirty="0"/>
              <a:t>Recommendations</a:t>
            </a:r>
            <a:endParaRPr lang="en-US" sz="2000" b="1" dirty="0"/>
          </a:p>
        </p:txBody>
      </p:sp>
      <p:sp>
        <p:nvSpPr>
          <p:cNvPr id="10" name="Content Placeholder 3">
            <a:extLst>
              <a:ext uri="{FF2B5EF4-FFF2-40B4-BE49-F238E27FC236}">
                <a16:creationId xmlns:a16="http://schemas.microsoft.com/office/drawing/2014/main" id="{A072B6C5-9694-901B-EFB7-0087B49CC6CA}"/>
              </a:ext>
            </a:extLst>
          </p:cNvPr>
          <p:cNvSpPr>
            <a:spLocks noGrp="1"/>
          </p:cNvSpPr>
          <p:nvPr>
            <p:ph idx="1"/>
          </p:nvPr>
        </p:nvSpPr>
        <p:spPr>
          <a:xfrm>
            <a:off x="430924" y="1612901"/>
            <a:ext cx="10523588" cy="785178"/>
          </a:xfrm>
        </p:spPr>
        <p:txBody>
          <a:bodyPr vert="horz" lIns="91440" tIns="45720" rIns="91440" bIns="45720" rtlCol="0">
            <a:noAutofit/>
          </a:bodyPr>
          <a:lstStyle/>
          <a:p>
            <a:pPr marL="0" indent="0">
              <a:buNone/>
            </a:pPr>
            <a:r>
              <a:rPr lang="en-US" sz="2400" dirty="0"/>
              <a:t>Major Driving Factors for loan sanctions</a:t>
            </a:r>
          </a:p>
          <a:p>
            <a:pPr>
              <a:buFont typeface="Wingdings" panose="05000000000000000000" pitchFamily="2" charset="2"/>
              <a:buChar char="q"/>
            </a:pPr>
            <a:r>
              <a:rPr lang="en-US" dirty="0"/>
              <a:t> </a:t>
            </a:r>
            <a:r>
              <a:rPr lang="en-US" sz="2200" b="1" dirty="0"/>
              <a:t>Interest Rate &amp; Purpose</a:t>
            </a:r>
            <a:r>
              <a:rPr lang="en-US" dirty="0"/>
              <a:t> – In the past, higher interest loans had been sanctioned for purposes like small business, house, debt consolidation. The Finance company can look at loan applicants for these purposes for higher interest rates and hence higher income.</a:t>
            </a:r>
          </a:p>
          <a:p>
            <a:pPr>
              <a:buFont typeface="Wingdings" panose="05000000000000000000" pitchFamily="2" charset="2"/>
              <a:buChar char="q"/>
            </a:pPr>
            <a:r>
              <a:rPr lang="en-US" dirty="0"/>
              <a:t> </a:t>
            </a:r>
            <a:r>
              <a:rPr lang="en-US" sz="2200" b="1" dirty="0"/>
              <a:t>Grade</a:t>
            </a:r>
            <a:r>
              <a:rPr lang="en-US" dirty="0"/>
              <a:t> – Applicants from Grade A have less defaulted loans. Company can look to sanction loans to applicants in Grade A</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8025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FE618-A601-E251-7D83-BD56A7E716BF}"/>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8A3ECDD2-3411-2AAD-CA99-53A31D857DB8}"/>
              </a:ext>
            </a:extLst>
          </p:cNvPr>
          <p:cNvSpPr>
            <a:spLocks noGrp="1"/>
          </p:cNvSpPr>
          <p:nvPr>
            <p:ph type="subTitle" idx="1"/>
          </p:nvPr>
        </p:nvSpPr>
        <p:spPr>
          <a:xfrm>
            <a:off x="5956300" y="5029200"/>
            <a:ext cx="5664200" cy="1463040"/>
          </a:xfrm>
        </p:spPr>
        <p:txBody>
          <a:bodyPr/>
          <a:lstStyle/>
          <a:p>
            <a:r>
              <a:rPr lang="en-US" dirty="0"/>
              <a:t>Saikrupa Purushothaman</a:t>
            </a:r>
          </a:p>
          <a:p>
            <a:r>
              <a:rPr lang="en-US" dirty="0">
                <a:hlinkClick r:id="rId2"/>
              </a:rPr>
              <a:t>p.saikrupa@gmail.com</a:t>
            </a:r>
            <a:endParaRPr lang="en-US" dirty="0"/>
          </a:p>
          <a:p>
            <a:endParaRPr lang="en-US" dirty="0"/>
          </a:p>
        </p:txBody>
      </p:sp>
    </p:spTree>
    <p:extLst>
      <p:ext uri="{BB962C8B-B14F-4D97-AF65-F5344CB8AC3E}">
        <p14:creationId xmlns:p14="http://schemas.microsoft.com/office/powerpoint/2010/main" val="17644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High Level Approach</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
        <p:nvSpPr>
          <p:cNvPr id="29" name="Rectangle: Rounded Corners 28">
            <a:extLst>
              <a:ext uri="{FF2B5EF4-FFF2-40B4-BE49-F238E27FC236}">
                <a16:creationId xmlns:a16="http://schemas.microsoft.com/office/drawing/2014/main" id="{BE112DE9-C1BF-E34B-054B-CEB68703ECAD}"/>
              </a:ext>
            </a:extLst>
          </p:cNvPr>
          <p:cNvSpPr/>
          <p:nvPr/>
        </p:nvSpPr>
        <p:spPr>
          <a:xfrm>
            <a:off x="815916" y="1484762"/>
            <a:ext cx="9753600" cy="2519680"/>
          </a:xfrm>
          <a:prstGeom prst="roundRect">
            <a:avLst/>
          </a:prstGeom>
          <a:ln w="539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0" name="Group 29">
            <a:extLst>
              <a:ext uri="{FF2B5EF4-FFF2-40B4-BE49-F238E27FC236}">
                <a16:creationId xmlns:a16="http://schemas.microsoft.com/office/drawing/2014/main" id="{528CFFBF-7B04-F7BE-0FE4-57C27A8FAB8A}"/>
              </a:ext>
            </a:extLst>
          </p:cNvPr>
          <p:cNvGrpSpPr/>
          <p:nvPr/>
        </p:nvGrpSpPr>
        <p:grpSpPr>
          <a:xfrm>
            <a:off x="1237488" y="1784816"/>
            <a:ext cx="9108539" cy="1978746"/>
            <a:chOff x="1103444" y="1768785"/>
            <a:chExt cx="9108539" cy="1978746"/>
          </a:xfrm>
        </p:grpSpPr>
        <p:grpSp>
          <p:nvGrpSpPr>
            <p:cNvPr id="19" name="Group 18">
              <a:extLst>
                <a:ext uri="{FF2B5EF4-FFF2-40B4-BE49-F238E27FC236}">
                  <a16:creationId xmlns:a16="http://schemas.microsoft.com/office/drawing/2014/main" id="{C3E8EDA0-9486-E909-9FB7-AEEEEBBFEBEA}"/>
                </a:ext>
              </a:extLst>
            </p:cNvPr>
            <p:cNvGrpSpPr/>
            <p:nvPr/>
          </p:nvGrpSpPr>
          <p:grpSpPr>
            <a:xfrm>
              <a:off x="1103444" y="1801948"/>
              <a:ext cx="1489753" cy="1945583"/>
              <a:chOff x="554804" y="1438382"/>
              <a:chExt cx="1489753" cy="1945583"/>
            </a:xfrm>
          </p:grpSpPr>
          <p:sp>
            <p:nvSpPr>
              <p:cNvPr id="10" name="Rectangle: Rounded Corners 9">
                <a:extLst>
                  <a:ext uri="{FF2B5EF4-FFF2-40B4-BE49-F238E27FC236}">
                    <a16:creationId xmlns:a16="http://schemas.microsoft.com/office/drawing/2014/main" id="{860BC084-93F2-21A9-7964-F3BCD9F07CC3}"/>
                  </a:ext>
                </a:extLst>
              </p:cNvPr>
              <p:cNvSpPr/>
              <p:nvPr/>
            </p:nvSpPr>
            <p:spPr>
              <a:xfrm>
                <a:off x="554804" y="1438382"/>
                <a:ext cx="1489753" cy="153084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052" name="Picture 4" descr="Data Cleanup Icon - Download in Flat Style">
                <a:extLst>
                  <a:ext uri="{FF2B5EF4-FFF2-40B4-BE49-F238E27FC236}">
                    <a16:creationId xmlns:a16="http://schemas.microsoft.com/office/drawing/2014/main" id="{382D8266-E52D-6391-01DF-DF5D25E6E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5" y="1718442"/>
                <a:ext cx="1077686" cy="10776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36C837A-D488-0405-60CA-AAE1F7F15D57}"/>
                  </a:ext>
                </a:extLst>
              </p:cNvPr>
              <p:cNvSpPr txBox="1"/>
              <p:nvPr/>
            </p:nvSpPr>
            <p:spPr>
              <a:xfrm>
                <a:off x="554805" y="3076188"/>
                <a:ext cx="1489752" cy="307777"/>
              </a:xfrm>
              <a:prstGeom prst="rect">
                <a:avLst/>
              </a:prstGeom>
              <a:noFill/>
            </p:spPr>
            <p:txBody>
              <a:bodyPr wrap="square" rtlCol="0">
                <a:spAutoFit/>
              </a:bodyPr>
              <a:lstStyle/>
              <a:p>
                <a:pPr algn="ctr"/>
                <a:r>
                  <a:rPr lang="en-US" sz="1400" dirty="0"/>
                  <a:t>Data Cleaning</a:t>
                </a:r>
              </a:p>
            </p:txBody>
          </p:sp>
        </p:grpSp>
        <p:grpSp>
          <p:nvGrpSpPr>
            <p:cNvPr id="20" name="Group 19">
              <a:extLst>
                <a:ext uri="{FF2B5EF4-FFF2-40B4-BE49-F238E27FC236}">
                  <a16:creationId xmlns:a16="http://schemas.microsoft.com/office/drawing/2014/main" id="{5B91DF49-AD35-1918-0B41-7B87D7A26BEE}"/>
                </a:ext>
              </a:extLst>
            </p:cNvPr>
            <p:cNvGrpSpPr/>
            <p:nvPr/>
          </p:nvGrpSpPr>
          <p:grpSpPr>
            <a:xfrm>
              <a:off x="3057899" y="1801947"/>
              <a:ext cx="2378230" cy="1945584"/>
              <a:chOff x="2468090" y="1438381"/>
              <a:chExt cx="2378230" cy="1945584"/>
            </a:xfrm>
          </p:grpSpPr>
          <p:sp>
            <p:nvSpPr>
              <p:cNvPr id="11" name="Rectangle: Rounded Corners 10">
                <a:extLst>
                  <a:ext uri="{FF2B5EF4-FFF2-40B4-BE49-F238E27FC236}">
                    <a16:creationId xmlns:a16="http://schemas.microsoft.com/office/drawing/2014/main" id="{497F8674-87C1-8104-A83A-2BC8097F0587}"/>
                  </a:ext>
                </a:extLst>
              </p:cNvPr>
              <p:cNvSpPr/>
              <p:nvPr/>
            </p:nvSpPr>
            <p:spPr>
              <a:xfrm>
                <a:off x="2468091" y="1438381"/>
                <a:ext cx="2378229" cy="153084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2F0CD7F-B2F0-B936-D9F5-3A9774B13421}"/>
                  </a:ext>
                </a:extLst>
              </p:cNvPr>
              <p:cNvPicPr>
                <a:picLocks noChangeAspect="1"/>
              </p:cNvPicPr>
              <p:nvPr/>
            </p:nvPicPr>
            <p:blipFill>
              <a:blip r:embed="rId3"/>
              <a:stretch>
                <a:fillRect/>
              </a:stretch>
            </p:blipFill>
            <p:spPr>
              <a:xfrm>
                <a:off x="2656463" y="1670405"/>
                <a:ext cx="1943100" cy="1066800"/>
              </a:xfrm>
              <a:prstGeom prst="rect">
                <a:avLst/>
              </a:prstGeom>
            </p:spPr>
          </p:pic>
          <p:sp>
            <p:nvSpPr>
              <p:cNvPr id="16" name="TextBox 15">
                <a:extLst>
                  <a:ext uri="{FF2B5EF4-FFF2-40B4-BE49-F238E27FC236}">
                    <a16:creationId xmlns:a16="http://schemas.microsoft.com/office/drawing/2014/main" id="{14AA31C0-E7ED-B9A4-EC64-E7505D2B35D1}"/>
                  </a:ext>
                </a:extLst>
              </p:cNvPr>
              <p:cNvSpPr txBox="1"/>
              <p:nvPr/>
            </p:nvSpPr>
            <p:spPr>
              <a:xfrm>
                <a:off x="2468090" y="3076188"/>
                <a:ext cx="2378229" cy="307777"/>
              </a:xfrm>
              <a:prstGeom prst="rect">
                <a:avLst/>
              </a:prstGeom>
              <a:noFill/>
            </p:spPr>
            <p:txBody>
              <a:bodyPr wrap="square" rtlCol="0">
                <a:spAutoFit/>
              </a:bodyPr>
              <a:lstStyle/>
              <a:p>
                <a:pPr algn="ctr"/>
                <a:r>
                  <a:rPr lang="en-US" sz="1400" dirty="0"/>
                  <a:t>Univariate Analysis</a:t>
                </a:r>
              </a:p>
            </p:txBody>
          </p:sp>
        </p:grpSp>
        <p:grpSp>
          <p:nvGrpSpPr>
            <p:cNvPr id="21" name="Group 20">
              <a:extLst>
                <a:ext uri="{FF2B5EF4-FFF2-40B4-BE49-F238E27FC236}">
                  <a16:creationId xmlns:a16="http://schemas.microsoft.com/office/drawing/2014/main" id="{BFDA0CC4-CC90-3C5F-78FC-49FA706DAF11}"/>
                </a:ext>
              </a:extLst>
            </p:cNvPr>
            <p:cNvGrpSpPr/>
            <p:nvPr/>
          </p:nvGrpSpPr>
          <p:grpSpPr>
            <a:xfrm>
              <a:off x="5455525" y="1768785"/>
              <a:ext cx="2378229" cy="1945584"/>
              <a:chOff x="4928975" y="1438381"/>
              <a:chExt cx="2378229" cy="1945584"/>
            </a:xfrm>
          </p:grpSpPr>
          <p:sp>
            <p:nvSpPr>
              <p:cNvPr id="12" name="Rectangle: Rounded Corners 11">
                <a:extLst>
                  <a:ext uri="{FF2B5EF4-FFF2-40B4-BE49-F238E27FC236}">
                    <a16:creationId xmlns:a16="http://schemas.microsoft.com/office/drawing/2014/main" id="{F9AD1BD7-6275-5523-3685-5A181AAC06F2}"/>
                  </a:ext>
                </a:extLst>
              </p:cNvPr>
              <p:cNvSpPr/>
              <p:nvPr/>
            </p:nvSpPr>
            <p:spPr>
              <a:xfrm>
                <a:off x="5345207" y="1438381"/>
                <a:ext cx="1489753" cy="153084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054" name="Picture 6" descr="Data Understanding - Rolai">
                <a:extLst>
                  <a:ext uri="{FF2B5EF4-FFF2-40B4-BE49-F238E27FC236}">
                    <a16:creationId xmlns:a16="http://schemas.microsoft.com/office/drawing/2014/main" id="{500B1175-2C91-EE80-BCE5-5A364F59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41" y="1664961"/>
                <a:ext cx="1082498" cy="107768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38E4033-9078-3342-3ADE-D2A8BC4078CB}"/>
                  </a:ext>
                </a:extLst>
              </p:cNvPr>
              <p:cNvSpPr txBox="1"/>
              <p:nvPr/>
            </p:nvSpPr>
            <p:spPr>
              <a:xfrm>
                <a:off x="4928975" y="3076188"/>
                <a:ext cx="2378229" cy="307777"/>
              </a:xfrm>
              <a:prstGeom prst="rect">
                <a:avLst/>
              </a:prstGeom>
              <a:noFill/>
            </p:spPr>
            <p:txBody>
              <a:bodyPr wrap="square" rtlCol="0">
                <a:spAutoFit/>
              </a:bodyPr>
              <a:lstStyle/>
              <a:p>
                <a:pPr algn="ctr"/>
                <a:r>
                  <a:rPr lang="en-US" sz="1400" dirty="0"/>
                  <a:t>Bivariate Analysis</a:t>
                </a:r>
              </a:p>
            </p:txBody>
          </p:sp>
        </p:grpSp>
        <p:grpSp>
          <p:nvGrpSpPr>
            <p:cNvPr id="22" name="Group 21">
              <a:extLst>
                <a:ext uri="{FF2B5EF4-FFF2-40B4-BE49-F238E27FC236}">
                  <a16:creationId xmlns:a16="http://schemas.microsoft.com/office/drawing/2014/main" id="{B5C42D56-2CC3-D103-9BAE-2B99A63B9DCB}"/>
                </a:ext>
              </a:extLst>
            </p:cNvPr>
            <p:cNvGrpSpPr/>
            <p:nvPr/>
          </p:nvGrpSpPr>
          <p:grpSpPr>
            <a:xfrm>
              <a:off x="7833754" y="1797608"/>
              <a:ext cx="2378229" cy="1916761"/>
              <a:chOff x="7560369" y="1432937"/>
              <a:chExt cx="2378229" cy="1916761"/>
            </a:xfrm>
          </p:grpSpPr>
          <p:sp>
            <p:nvSpPr>
              <p:cNvPr id="14" name="Rectangle: Rounded Corners 13">
                <a:extLst>
                  <a:ext uri="{FF2B5EF4-FFF2-40B4-BE49-F238E27FC236}">
                    <a16:creationId xmlns:a16="http://schemas.microsoft.com/office/drawing/2014/main" id="{4798732E-77CD-66BD-1D06-EF64E36C3BB5}"/>
                  </a:ext>
                </a:extLst>
              </p:cNvPr>
              <p:cNvSpPr/>
              <p:nvPr/>
            </p:nvSpPr>
            <p:spPr>
              <a:xfrm>
                <a:off x="7598936" y="1432937"/>
                <a:ext cx="2170687" cy="153084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3AE5D61-125B-D94B-B319-D7DAA0EEE2A8}"/>
                  </a:ext>
                </a:extLst>
              </p:cNvPr>
              <p:cNvPicPr>
                <a:picLocks noChangeAspect="1"/>
              </p:cNvPicPr>
              <p:nvPr/>
            </p:nvPicPr>
            <p:blipFill>
              <a:blip r:embed="rId5"/>
              <a:stretch>
                <a:fillRect/>
              </a:stretch>
            </p:blipFill>
            <p:spPr>
              <a:xfrm>
                <a:off x="7820560" y="1630694"/>
                <a:ext cx="1727438" cy="1077686"/>
              </a:xfrm>
              <a:prstGeom prst="rect">
                <a:avLst/>
              </a:prstGeom>
            </p:spPr>
          </p:pic>
          <p:sp>
            <p:nvSpPr>
              <p:cNvPr id="18" name="TextBox 17">
                <a:extLst>
                  <a:ext uri="{FF2B5EF4-FFF2-40B4-BE49-F238E27FC236}">
                    <a16:creationId xmlns:a16="http://schemas.microsoft.com/office/drawing/2014/main" id="{4396D3E8-E15A-7C0D-6D7B-AB2C2E619D5E}"/>
                  </a:ext>
                </a:extLst>
              </p:cNvPr>
              <p:cNvSpPr txBox="1"/>
              <p:nvPr/>
            </p:nvSpPr>
            <p:spPr>
              <a:xfrm>
                <a:off x="7560369" y="3041921"/>
                <a:ext cx="2378229" cy="307777"/>
              </a:xfrm>
              <a:prstGeom prst="rect">
                <a:avLst/>
              </a:prstGeom>
              <a:noFill/>
            </p:spPr>
            <p:txBody>
              <a:bodyPr wrap="square" rtlCol="0">
                <a:spAutoFit/>
              </a:bodyPr>
              <a:lstStyle/>
              <a:p>
                <a:pPr algn="ctr"/>
                <a:r>
                  <a:rPr lang="en-US" sz="1400" dirty="0"/>
                  <a:t>Multivariate Analysis</a:t>
                </a:r>
              </a:p>
            </p:txBody>
          </p:sp>
        </p:grpSp>
      </p:grpSp>
      <p:grpSp>
        <p:nvGrpSpPr>
          <p:cNvPr id="31" name="Group 30">
            <a:extLst>
              <a:ext uri="{FF2B5EF4-FFF2-40B4-BE49-F238E27FC236}">
                <a16:creationId xmlns:a16="http://schemas.microsoft.com/office/drawing/2014/main" id="{3B457175-8A3F-4656-EF20-2BDB22EB03EB}"/>
              </a:ext>
            </a:extLst>
          </p:cNvPr>
          <p:cNvGrpSpPr/>
          <p:nvPr/>
        </p:nvGrpSpPr>
        <p:grpSpPr>
          <a:xfrm>
            <a:off x="4400454" y="4607813"/>
            <a:ext cx="2378229" cy="1910271"/>
            <a:chOff x="4400454" y="4607813"/>
            <a:chExt cx="2378229" cy="1910271"/>
          </a:xfrm>
        </p:grpSpPr>
        <p:sp>
          <p:nvSpPr>
            <p:cNvPr id="27" name="Rectangle: Rounded Corners 26">
              <a:extLst>
                <a:ext uri="{FF2B5EF4-FFF2-40B4-BE49-F238E27FC236}">
                  <a16:creationId xmlns:a16="http://schemas.microsoft.com/office/drawing/2014/main" id="{479C304F-CB16-4441-160D-827F6323808A}"/>
                </a:ext>
              </a:extLst>
            </p:cNvPr>
            <p:cNvSpPr/>
            <p:nvPr/>
          </p:nvSpPr>
          <p:spPr>
            <a:xfrm>
              <a:off x="4504226" y="4607813"/>
              <a:ext cx="2170687" cy="153084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4098" name="Picture 2" descr="Advice, approval, guideline, hand, recommendation, recommended, suggestion  icon - Download on Iconfinder">
              <a:extLst>
                <a:ext uri="{FF2B5EF4-FFF2-40B4-BE49-F238E27FC236}">
                  <a16:creationId xmlns:a16="http://schemas.microsoft.com/office/drawing/2014/main" id="{70F45511-4F93-1E23-878E-6F29739F5F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8586" y="4748556"/>
              <a:ext cx="1281963" cy="124936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AFE5E23-4CFB-3F4C-070F-0AADFCDC1554}"/>
                </a:ext>
              </a:extLst>
            </p:cNvPr>
            <p:cNvSpPr txBox="1"/>
            <p:nvPr/>
          </p:nvSpPr>
          <p:spPr>
            <a:xfrm>
              <a:off x="4400454" y="6210307"/>
              <a:ext cx="2378229" cy="307777"/>
            </a:xfrm>
            <a:prstGeom prst="rect">
              <a:avLst/>
            </a:prstGeom>
            <a:noFill/>
          </p:spPr>
          <p:txBody>
            <a:bodyPr wrap="square" rtlCol="0">
              <a:spAutoFit/>
            </a:bodyPr>
            <a:lstStyle/>
            <a:p>
              <a:pPr algn="ctr"/>
              <a:r>
                <a:rPr lang="en-US" sz="1400" dirty="0"/>
                <a:t>Recommendation</a:t>
              </a:r>
            </a:p>
          </p:txBody>
        </p:sp>
      </p:grpSp>
      <p:sp>
        <p:nvSpPr>
          <p:cNvPr id="33" name="Arrow: Down 32">
            <a:extLst>
              <a:ext uri="{FF2B5EF4-FFF2-40B4-BE49-F238E27FC236}">
                <a16:creationId xmlns:a16="http://schemas.microsoft.com/office/drawing/2014/main" id="{6F4A0C2F-9AB5-AA64-72A2-37ABA390B95E}"/>
              </a:ext>
            </a:extLst>
          </p:cNvPr>
          <p:cNvSpPr/>
          <p:nvPr/>
        </p:nvSpPr>
        <p:spPr>
          <a:xfrm>
            <a:off x="5323416" y="4132420"/>
            <a:ext cx="572887" cy="355669"/>
          </a:xfrm>
          <a:prstGeom prst="downArrow">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7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Data Cleaning for Analysis</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pPr marL="0" indent="0">
              <a:buNone/>
            </a:pPr>
            <a:r>
              <a:rPr lang="en-US" dirty="0"/>
              <a:t>	</a:t>
            </a:r>
          </a:p>
          <a:p>
            <a:pPr marL="0" indent="0">
              <a:buNone/>
            </a:pPr>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C2E27F7-D95E-B671-0AEB-F6CB66174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23" y="1572531"/>
            <a:ext cx="10457279" cy="468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59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Data Cleaning for Analysis</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pPr marL="0" indent="0">
              <a:buNone/>
            </a:pPr>
            <a:r>
              <a:rPr lang="en-US" dirty="0"/>
              <a:t>	</a:t>
            </a:r>
          </a:p>
          <a:p>
            <a:pPr marL="0" indent="0">
              <a:buNone/>
            </a:pPr>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20905B08-5123-AE35-A2EB-69537B044E7D}"/>
              </a:ext>
            </a:extLst>
          </p:cNvPr>
          <p:cNvPicPr>
            <a:picLocks noChangeAspect="1"/>
          </p:cNvPicPr>
          <p:nvPr/>
        </p:nvPicPr>
        <p:blipFill>
          <a:blip r:embed="rId2"/>
          <a:stretch>
            <a:fillRect/>
          </a:stretch>
        </p:blipFill>
        <p:spPr>
          <a:xfrm>
            <a:off x="428981" y="1428693"/>
            <a:ext cx="6548891" cy="4476808"/>
          </a:xfrm>
          <a:prstGeom prst="rect">
            <a:avLst/>
          </a:prstGeom>
        </p:spPr>
      </p:pic>
      <p:sp>
        <p:nvSpPr>
          <p:cNvPr id="7" name="Content Placeholder 2">
            <a:extLst>
              <a:ext uri="{FF2B5EF4-FFF2-40B4-BE49-F238E27FC236}">
                <a16:creationId xmlns:a16="http://schemas.microsoft.com/office/drawing/2014/main" id="{22EDCF5F-E495-353C-66E1-B913EE98299B}"/>
              </a:ext>
            </a:extLst>
          </p:cNvPr>
          <p:cNvSpPr txBox="1">
            <a:spLocks/>
          </p:cNvSpPr>
          <p:nvPr/>
        </p:nvSpPr>
        <p:spPr>
          <a:xfrm>
            <a:off x="6977872" y="1455684"/>
            <a:ext cx="4129040" cy="5402316"/>
          </a:xfrm>
          <a:prstGeom prst="rect">
            <a:avLst/>
          </a:prstGeom>
          <a:ln w="50800"/>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7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20000"/>
              </a:lnSpc>
              <a:buFont typeface="Arial" pitchFamily="34" charset="0"/>
              <a:buNone/>
            </a:pPr>
            <a:r>
              <a:rPr lang="en-US" dirty="0"/>
              <a:t>Based on the correlation matrix, the following highly correlated columns were removed with an understanding that they may return similar results in analysis</a:t>
            </a:r>
          </a:p>
          <a:p>
            <a:pPr>
              <a:lnSpc>
                <a:spcPct val="120000"/>
              </a:lnSpc>
              <a:buFont typeface="Wingdings" panose="05000000000000000000" pitchFamily="2" charset="2"/>
              <a:buChar char="Ø"/>
            </a:pPr>
            <a:r>
              <a:rPr lang="en-US" dirty="0" err="1"/>
              <a:t>funded_amnt</a:t>
            </a:r>
            <a:r>
              <a:rPr lang="en-US" dirty="0"/>
              <a:t>, </a:t>
            </a:r>
            <a:r>
              <a:rPr lang="en-US" dirty="0" err="1"/>
              <a:t>funded_amnt_inv</a:t>
            </a:r>
            <a:r>
              <a:rPr lang="en-US" dirty="0"/>
              <a:t> and installment are highly corelated with </a:t>
            </a:r>
            <a:r>
              <a:rPr lang="en-US" dirty="0" err="1"/>
              <a:t>loan_amnt</a:t>
            </a:r>
            <a:endParaRPr lang="en-US" dirty="0"/>
          </a:p>
          <a:p>
            <a:pPr>
              <a:lnSpc>
                <a:spcPct val="120000"/>
              </a:lnSpc>
              <a:buFont typeface="Wingdings" panose="05000000000000000000" pitchFamily="2" charset="2"/>
              <a:buChar char="Ø"/>
            </a:pPr>
            <a:r>
              <a:rPr lang="en-US" dirty="0" err="1"/>
              <a:t>total_pymnt</a:t>
            </a:r>
            <a:r>
              <a:rPr lang="en-US" dirty="0"/>
              <a:t> is highly corelated with </a:t>
            </a:r>
            <a:r>
              <a:rPr lang="en-US" dirty="0" err="1"/>
              <a:t>total_pymnt_inv</a:t>
            </a:r>
            <a:r>
              <a:rPr lang="en-US" dirty="0"/>
              <a:t>, </a:t>
            </a:r>
            <a:r>
              <a:rPr lang="en-US" dirty="0" err="1"/>
              <a:t>loan_amnt</a:t>
            </a:r>
            <a:endParaRPr lang="en-US" dirty="0"/>
          </a:p>
          <a:p>
            <a:pPr>
              <a:lnSpc>
                <a:spcPct val="120000"/>
              </a:lnSpc>
              <a:buFont typeface="Wingdings" panose="05000000000000000000" pitchFamily="2" charset="2"/>
              <a:buChar char="Ø"/>
            </a:pPr>
            <a:r>
              <a:rPr lang="en-US" dirty="0" err="1"/>
              <a:t>pub_rec_bankruptcies</a:t>
            </a:r>
            <a:r>
              <a:rPr lang="en-US" dirty="0"/>
              <a:t> is highly correlated with </a:t>
            </a:r>
            <a:r>
              <a:rPr lang="en-US" dirty="0" err="1"/>
              <a:t>pub_rec</a:t>
            </a:r>
            <a:endParaRPr lang="en-US" dirty="0"/>
          </a:p>
          <a:p>
            <a:pPr>
              <a:lnSpc>
                <a:spcPct val="120000"/>
              </a:lnSpc>
              <a:buFont typeface="Wingdings" panose="05000000000000000000" pitchFamily="2" charset="2"/>
              <a:buChar char="Ø"/>
            </a:pPr>
            <a:r>
              <a:rPr lang="en-US" dirty="0"/>
              <a:t>Based on </a:t>
            </a:r>
            <a:r>
              <a:rPr lang="en-US" dirty="0" err="1"/>
              <a:t>teh</a:t>
            </a:r>
            <a:r>
              <a:rPr lang="en-US" dirty="0"/>
              <a:t> above explanation, the following columns will be removed</a:t>
            </a:r>
          </a:p>
          <a:p>
            <a:pPr lvl="1">
              <a:lnSpc>
                <a:spcPct val="120000"/>
              </a:lnSpc>
            </a:pPr>
            <a:r>
              <a:rPr lang="en-US" dirty="0" err="1"/>
              <a:t>funded_amnt</a:t>
            </a:r>
            <a:endParaRPr lang="en-US" dirty="0"/>
          </a:p>
          <a:p>
            <a:pPr lvl="1">
              <a:lnSpc>
                <a:spcPct val="120000"/>
              </a:lnSpc>
            </a:pPr>
            <a:r>
              <a:rPr lang="en-US" dirty="0" err="1"/>
              <a:t>funded_amnt_inv</a:t>
            </a:r>
            <a:r>
              <a:rPr lang="en-US" dirty="0"/>
              <a:t> </a:t>
            </a:r>
          </a:p>
          <a:p>
            <a:pPr lvl="1">
              <a:lnSpc>
                <a:spcPct val="120000"/>
              </a:lnSpc>
            </a:pPr>
            <a:r>
              <a:rPr lang="en-US" dirty="0"/>
              <a:t>installment</a:t>
            </a:r>
          </a:p>
          <a:p>
            <a:pPr lvl="1">
              <a:lnSpc>
                <a:spcPct val="120000"/>
              </a:lnSpc>
            </a:pPr>
            <a:r>
              <a:rPr lang="en-US" dirty="0" err="1"/>
              <a:t>total_pymnt</a:t>
            </a:r>
            <a:endParaRPr lang="en-US" dirty="0"/>
          </a:p>
          <a:p>
            <a:pPr lvl="1">
              <a:lnSpc>
                <a:spcPct val="120000"/>
              </a:lnSpc>
            </a:pPr>
            <a:r>
              <a:rPr lang="en-US" dirty="0" err="1"/>
              <a:t>total_pymnt_inv</a:t>
            </a:r>
            <a:endParaRPr lang="en-US" dirty="0"/>
          </a:p>
          <a:p>
            <a:pPr lvl="1">
              <a:lnSpc>
                <a:spcPct val="120000"/>
              </a:lnSpc>
            </a:pPr>
            <a:r>
              <a:rPr lang="en-US" dirty="0" err="1"/>
              <a:t>pub_rec_bankruptcies</a:t>
            </a:r>
            <a:endParaRPr lang="en-US" dirty="0"/>
          </a:p>
        </p:txBody>
      </p:sp>
    </p:spTree>
    <p:extLst>
      <p:ext uri="{BB962C8B-B14F-4D97-AF65-F5344CB8AC3E}">
        <p14:creationId xmlns:p14="http://schemas.microsoft.com/office/powerpoint/2010/main" val="420725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Outlier Removal</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pPr marL="0" indent="0">
              <a:buNone/>
            </a:pPr>
            <a:r>
              <a:rPr lang="en-US" dirty="0"/>
              <a:t>	</a:t>
            </a:r>
          </a:p>
          <a:p>
            <a:pPr marL="0" indent="0">
              <a:buNone/>
            </a:pPr>
            <a:endParaRPr lang="en-US" dirty="0"/>
          </a:p>
          <a:p>
            <a:endParaRPr lang="en-US" dirty="0"/>
          </a:p>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22EDCF5F-E495-353C-66E1-B913EE98299B}"/>
              </a:ext>
            </a:extLst>
          </p:cNvPr>
          <p:cNvSpPr txBox="1">
            <a:spLocks/>
          </p:cNvSpPr>
          <p:nvPr/>
        </p:nvSpPr>
        <p:spPr>
          <a:xfrm>
            <a:off x="6825472" y="2039884"/>
            <a:ext cx="4129040" cy="3332216"/>
          </a:xfrm>
          <a:prstGeom prst="rect">
            <a:avLst/>
          </a:prstGeom>
          <a:ln w="50800"/>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120000"/>
              </a:lnSpc>
              <a:buFont typeface="Wingdings" panose="05000000000000000000" pitchFamily="2" charset="2"/>
              <a:buChar char="Ø"/>
            </a:pPr>
            <a:r>
              <a:rPr lang="en-US" dirty="0"/>
              <a:t>Outliers can be seen in </a:t>
            </a:r>
            <a:r>
              <a:rPr lang="en-US" dirty="0" err="1"/>
              <a:t>loan_amnt</a:t>
            </a:r>
            <a:r>
              <a:rPr lang="en-US" dirty="0"/>
              <a:t>, </a:t>
            </a:r>
            <a:r>
              <a:rPr lang="en-US" dirty="0" err="1"/>
              <a:t>int_rate</a:t>
            </a:r>
            <a:r>
              <a:rPr lang="en-US" dirty="0"/>
              <a:t> and </a:t>
            </a:r>
            <a:r>
              <a:rPr lang="en-US" dirty="0" err="1"/>
              <a:t>annual_inc</a:t>
            </a:r>
            <a:r>
              <a:rPr lang="en-US" dirty="0"/>
              <a:t> columns.</a:t>
            </a:r>
          </a:p>
          <a:p>
            <a:pPr>
              <a:lnSpc>
                <a:spcPct val="120000"/>
              </a:lnSpc>
              <a:buFont typeface="Wingdings" panose="05000000000000000000" pitchFamily="2" charset="2"/>
              <a:buChar char="Ø"/>
            </a:pPr>
            <a:r>
              <a:rPr lang="en-US" dirty="0"/>
              <a:t>Outliers were removed for </a:t>
            </a:r>
            <a:r>
              <a:rPr lang="en-US" dirty="0" err="1"/>
              <a:t>annual_inc</a:t>
            </a:r>
            <a:r>
              <a:rPr lang="en-US" dirty="0"/>
              <a:t> and </a:t>
            </a:r>
            <a:r>
              <a:rPr lang="en-US" dirty="0" err="1"/>
              <a:t>loan_amnt</a:t>
            </a:r>
            <a:r>
              <a:rPr lang="en-US" dirty="0"/>
              <a:t> columns at 90</a:t>
            </a:r>
            <a:r>
              <a:rPr lang="en-US" baseline="30000" dirty="0"/>
              <a:t>th</a:t>
            </a:r>
            <a:r>
              <a:rPr lang="en-US" dirty="0"/>
              <a:t> percentile</a:t>
            </a:r>
          </a:p>
          <a:p>
            <a:pPr>
              <a:lnSpc>
                <a:spcPct val="120000"/>
              </a:lnSpc>
              <a:buFont typeface="Wingdings" panose="05000000000000000000" pitchFamily="2" charset="2"/>
              <a:buChar char="Ø"/>
            </a:pPr>
            <a:r>
              <a:rPr lang="en-US" dirty="0"/>
              <a:t>Outliers were not removed for </a:t>
            </a:r>
            <a:r>
              <a:rPr lang="en-US" dirty="0" err="1"/>
              <a:t>int_rate</a:t>
            </a:r>
            <a:r>
              <a:rPr lang="en-US" dirty="0"/>
              <a:t> column to not reduce the original row size significantly</a:t>
            </a:r>
          </a:p>
        </p:txBody>
      </p:sp>
      <p:pic>
        <p:nvPicPr>
          <p:cNvPr id="7170" name="Picture 2" descr="Search in sidebar query">
            <a:extLst>
              <a:ext uri="{FF2B5EF4-FFF2-40B4-BE49-F238E27FC236}">
                <a16:creationId xmlns:a16="http://schemas.microsoft.com/office/drawing/2014/main" id="{BA73811B-DB9A-930F-64B0-A283B2AA0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314953"/>
            <a:ext cx="5723966" cy="554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75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Outlier Removal</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595923" y="2692400"/>
            <a:ext cx="2858376" cy="1854200"/>
          </a:xfr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20000"/>
          </a:bodyPr>
          <a:lstStyle/>
          <a:p>
            <a:pPr marL="0" indent="0">
              <a:lnSpc>
                <a:spcPct val="120000"/>
              </a:lnSpc>
              <a:buNone/>
            </a:pPr>
            <a:r>
              <a:rPr lang="en-US" dirty="0"/>
              <a:t>Post removal of Outliers </a:t>
            </a:r>
          </a:p>
          <a:p>
            <a:pPr marL="0" indent="0">
              <a:lnSpc>
                <a:spcPct val="120000"/>
              </a:lnSpc>
              <a:buNone/>
            </a:pPr>
            <a:r>
              <a:rPr lang="en-US" dirty="0"/>
              <a:t>in </a:t>
            </a:r>
          </a:p>
          <a:p>
            <a:pPr>
              <a:lnSpc>
                <a:spcPct val="120000"/>
              </a:lnSpc>
              <a:buFont typeface="Wingdings" panose="05000000000000000000" pitchFamily="2" charset="2"/>
              <a:buChar char="Ø"/>
            </a:pPr>
            <a:r>
              <a:rPr lang="en-US" dirty="0" err="1"/>
              <a:t>loan_amnt</a:t>
            </a:r>
            <a:endParaRPr lang="en-US" dirty="0"/>
          </a:p>
          <a:p>
            <a:pPr>
              <a:lnSpc>
                <a:spcPct val="120000"/>
              </a:lnSpc>
              <a:buFont typeface="Wingdings" panose="05000000000000000000" pitchFamily="2" charset="2"/>
              <a:buChar char="Ø"/>
            </a:pPr>
            <a:r>
              <a:rPr lang="en-US" dirty="0" err="1"/>
              <a:t>annual_inc</a:t>
            </a:r>
            <a:endParaRPr lang="en-US" dirty="0"/>
          </a:p>
          <a:p>
            <a:pPr>
              <a:lnSpc>
                <a:spcPct val="120000"/>
              </a:lnSpc>
              <a:buFont typeface="Wingdings" panose="05000000000000000000" pitchFamily="2" charset="2"/>
              <a:buChar char="Ø"/>
            </a:pPr>
            <a:endParaRPr lang="en-US" dirty="0"/>
          </a:p>
          <a:p>
            <a:pPr>
              <a:lnSpc>
                <a:spcPct val="120000"/>
              </a:lnSpc>
              <a:buFont typeface="Wingdings" panose="05000000000000000000" pitchFamily="2" charset="2"/>
              <a:buChar char="Ø"/>
            </a:pPr>
            <a:endParaRPr lang="en-US" dirty="0"/>
          </a:p>
          <a:p>
            <a:pPr>
              <a:lnSpc>
                <a:spcPct val="120000"/>
              </a:lnSpc>
              <a:buFont typeface="Wingdings" panose="05000000000000000000" pitchFamily="2" charset="2"/>
              <a:buChar char="Ø"/>
            </a:pPr>
            <a:endParaRPr lang="en-US" dirty="0"/>
          </a:p>
          <a:p>
            <a:pPr>
              <a:lnSpc>
                <a:spcPct val="120000"/>
              </a:lnSpc>
              <a:buFont typeface="Wingdings" panose="05000000000000000000" pitchFamily="2" charset="2"/>
              <a:buChar char="Ø"/>
            </a:pPr>
            <a:endParaRPr lang="en-US" dirty="0"/>
          </a:p>
        </p:txBody>
      </p:sp>
      <p:pic>
        <p:nvPicPr>
          <p:cNvPr id="8194" name="Picture 2" descr="Search in sidebar query">
            <a:extLst>
              <a:ext uri="{FF2B5EF4-FFF2-40B4-BE49-F238E27FC236}">
                <a16:creationId xmlns:a16="http://schemas.microsoft.com/office/drawing/2014/main" id="{EAA67C1D-FB13-8FDD-3C5F-CC2E48E6D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299" y="1303284"/>
            <a:ext cx="6900964" cy="555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13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8F8-F1C2-B0E3-97FB-4C6CF2CA183C}"/>
              </a:ext>
            </a:extLst>
          </p:cNvPr>
          <p:cNvSpPr>
            <a:spLocks noGrp="1"/>
          </p:cNvSpPr>
          <p:nvPr>
            <p:ph type="title"/>
          </p:nvPr>
        </p:nvSpPr>
        <p:spPr>
          <a:xfrm>
            <a:off x="430924" y="365760"/>
            <a:ext cx="10523588" cy="785177"/>
          </a:xfrm>
        </p:spPr>
        <p:txBody>
          <a:bodyPr/>
          <a:lstStyle/>
          <a:p>
            <a:r>
              <a:rPr lang="en-US" dirty="0"/>
              <a:t>Univariate Analysis</a:t>
            </a:r>
          </a:p>
        </p:txBody>
      </p:sp>
      <p:sp>
        <p:nvSpPr>
          <p:cNvPr id="3" name="Content Placeholder 2">
            <a:extLst>
              <a:ext uri="{FF2B5EF4-FFF2-40B4-BE49-F238E27FC236}">
                <a16:creationId xmlns:a16="http://schemas.microsoft.com/office/drawing/2014/main" id="{E272E0FC-76CE-C246-3EF2-CF992272F09A}"/>
              </a:ext>
            </a:extLst>
          </p:cNvPr>
          <p:cNvSpPr>
            <a:spLocks noGrp="1"/>
          </p:cNvSpPr>
          <p:nvPr>
            <p:ph idx="1"/>
          </p:nvPr>
        </p:nvSpPr>
        <p:spPr>
          <a:xfrm>
            <a:off x="430924" y="1303284"/>
            <a:ext cx="10523588" cy="5402316"/>
          </a:xfrm>
        </p:spPr>
        <p:txBody>
          <a:bodyPr/>
          <a:lstStyle/>
          <a:p>
            <a:pPr marL="0" indent="0">
              <a:buNone/>
            </a:pPr>
            <a:endParaRPr lang="en-US" dirty="0"/>
          </a:p>
          <a:p>
            <a:pPr marL="0" indent="0">
              <a:buNone/>
            </a:pPr>
            <a:r>
              <a:rPr lang="en-US" dirty="0"/>
              <a:t>The following was done as part of Univariate Analysis</a:t>
            </a:r>
          </a:p>
          <a:p>
            <a:pPr marL="0" indent="0">
              <a:buNone/>
            </a:pPr>
            <a:r>
              <a:rPr lang="en-US" dirty="0"/>
              <a:t>Understand the split between fully paid and charged off (default) loans</a:t>
            </a:r>
          </a:p>
          <a:p>
            <a:pPr marL="0" indent="0">
              <a:buNone/>
            </a:pPr>
            <a:r>
              <a:rPr lang="en-US" dirty="0"/>
              <a:t>Explore Charged Off (defaulters) data across various category and continuous variables</a:t>
            </a:r>
          </a:p>
          <a:p>
            <a:endParaRPr lang="en-US" dirty="0"/>
          </a:p>
          <a:p>
            <a:pPr marL="0" indent="0">
              <a:buNone/>
            </a:pPr>
            <a:endParaRPr lang="en-US" dirty="0"/>
          </a:p>
        </p:txBody>
      </p:sp>
    </p:spTree>
    <p:extLst>
      <p:ext uri="{BB962C8B-B14F-4D97-AF65-F5344CB8AC3E}">
        <p14:creationId xmlns:p14="http://schemas.microsoft.com/office/powerpoint/2010/main" val="20618254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657</TotalTime>
  <Words>1279</Words>
  <Application>Microsoft Office PowerPoint</Application>
  <PresentationFormat>Widescreen</PresentationFormat>
  <Paragraphs>173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Century Schoolbook</vt:lpstr>
      <vt:lpstr>Courier New</vt:lpstr>
      <vt:lpstr>Wingdings</vt:lpstr>
      <vt:lpstr>Wingdings 2</vt:lpstr>
      <vt:lpstr>View</vt:lpstr>
      <vt:lpstr>PowerPoint Presentation</vt:lpstr>
      <vt:lpstr>Our understanding of requirements</vt:lpstr>
      <vt:lpstr>Data</vt:lpstr>
      <vt:lpstr>High Level Approach</vt:lpstr>
      <vt:lpstr>Data Cleaning for Analysis</vt:lpstr>
      <vt:lpstr>Data Cleaning for Analysis</vt:lpstr>
      <vt:lpstr>Outlier Removal</vt:lpstr>
      <vt:lpstr>Outlier Removal</vt:lpstr>
      <vt:lpstr>Univariate Analysis</vt:lpstr>
      <vt:lpstr>Univariate Analysis</vt:lpstr>
      <vt:lpstr>Univariate Analysis</vt:lpstr>
      <vt:lpstr>Univariate Analysis</vt:lpstr>
      <vt:lpstr>Univariate Analysis – Category Variables</vt:lpstr>
      <vt:lpstr>Univariate Analysis – Category Variables</vt:lpstr>
      <vt:lpstr>Univariate Analysis – Category Variables </vt:lpstr>
      <vt:lpstr>Univariate Analysis – Category Variables</vt:lpstr>
      <vt:lpstr>Univariate Analysis – Category Variables</vt:lpstr>
      <vt:lpstr>Univariate Analysis – Continuous Variables</vt:lpstr>
      <vt:lpstr>Univariate Analysis – Continuous Variables</vt:lpstr>
      <vt:lpstr>Segmented Univariate Analysis</vt:lpstr>
      <vt:lpstr>Bivariate Analysis</vt:lpstr>
      <vt:lpstr>Bivariate Analysis</vt:lpstr>
      <vt:lpstr>Bivariate Analysis</vt:lpstr>
      <vt:lpstr>Bivariate Analysis</vt:lpstr>
      <vt:lpstr>Bivariate Analysis</vt:lpstr>
      <vt:lpstr>Bivariate Analysis</vt:lpstr>
      <vt:lpstr>Bivariate Analysis</vt:lpstr>
      <vt:lpstr>Multivariate Analysis</vt:lpstr>
      <vt:lpstr>Multivariate Analysis</vt:lpstr>
      <vt:lpstr>Recommendations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Saikrupa Purushothaman</dc:creator>
  <cp:lastModifiedBy>Saikrupa Purushothaman</cp:lastModifiedBy>
  <cp:revision>3</cp:revision>
  <dcterms:created xsi:type="dcterms:W3CDTF">2023-04-05T03:30:50Z</dcterms:created>
  <dcterms:modified xsi:type="dcterms:W3CDTF">2023-04-05T14:28:49Z</dcterms:modified>
</cp:coreProperties>
</file>