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8F80E-0F0F-473C-A893-5FC826AFE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E47AA-3666-4460-8897-1E9E144EC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86714-03F8-4F9E-B690-A936B6B9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14945-290F-4573-812D-F7197E3B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4166B-6F8E-4268-AAC0-7A05B576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F466B-7969-414B-AF97-2AB5E188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F551A-494C-4F7F-ACE0-496268C6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748817-B2EB-4BB6-A7D1-621FBDB0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26ACC1-EB14-435E-9D40-0B5DC0DA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E13D9-2A6C-4ADC-9D2C-CF8B9519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88ABFD-AEAF-4CB3-85CC-680888AF4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EC4E37-B118-4064-9159-985965AE3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5F713-CBD6-41F0-ABC8-21620BD3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E493C-3FF5-4530-8FDA-4EF350EB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75C95-C964-4E3B-8615-ECCA65A2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89B5E-AD3E-4D2F-8D0E-0A086F2B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4DAA6-98CC-4FF0-B27E-F63F90D3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E5331-AB9B-4FEF-BA3A-441C5F7B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989E5F-E73B-4454-B15A-073CCE88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F8653-A2D6-4A0A-A512-E5D57C35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38A20-9BF2-4B7B-A48A-B5A4D865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BF0EDB-BFB1-4EF7-8B53-AA6F2CB6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C99344-6AAF-432B-B0DB-40BC6EFD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A8D21-B37F-48BA-A34D-6E314936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76F27-E831-4E67-AED4-E7A42ABE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F14E9-18CE-4C28-A24A-324B57EE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4DFB6-6DC1-436E-82EA-8D0934C55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84C130-4946-44EF-B020-851D9D15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0ADF43-B3DD-4C8A-842A-A2C77192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64FD80-6594-4C39-8ACE-ED5B1389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0AA934-13EC-40DA-93B8-D2866F3F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2F22F-30A5-4F92-81F8-CE0C07D2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82385A-1466-417A-BC3B-A9113F01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0921A8-59E6-4B3B-9198-6F7C5B5C0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2DE38E-DFB3-4075-85A4-6AD7FC17A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D4BC0A-B0FE-477B-AD34-016B4510D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CE4381-F507-4ED6-AE42-9E44A52B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7AEE50-FF8A-4E11-9F0E-2089108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95DCB6-6786-4214-8921-FD4E8DA5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3EA7E-B03E-49FB-BFA0-A80607B8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38D5DD-41E9-443C-86B8-8D65DE79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2FA8E6-A22A-4C21-80AD-C8275C0A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FAAA4-B2EC-4636-88C6-CDA5FE3A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0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5E0D75-00DA-4248-BED1-EED2241E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E16797-B511-4979-9DCE-7D8238E8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7A200E-70A8-48E7-90A1-C8479D8A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B4C3B-8672-4784-A317-DD90EF3B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8D6DD-F46E-452D-84B1-4942E78F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1C0E8D-859F-4A35-940E-E75B31459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BBADA7-B2DA-4746-A0D6-624EFB11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6A3BE1-E86F-48C6-9C59-E67FE7B1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9154D8-1DFE-4A90-8E70-BC384376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A7FF3-BF37-4FCC-9566-C42571C0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AD9087-E8F4-4219-B232-1EDC0129A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D21520-6120-4245-AEE8-5CB26797C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D21AA5-DAEE-4AA7-A305-EB935ED0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B2CA-546A-4089-A237-A894BEF2130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075CE8-2F33-4275-BCB2-854D2D02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7EE2BB-1A25-4691-98BA-7782DC0F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02DFC2-A877-4DB8-80A7-2FE5E6A3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2B1676-7C37-4099-8B84-D8E7AE22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AAE1B-2D82-4439-81BB-2114248B8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B2CA-546A-4089-A237-A894BEF2130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5FA9C-1B16-4A36-BBA7-62F079B73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CD99E-3EBB-4118-A351-C8C52328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AA81-53A3-4537-B5BC-546C999571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6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48E73273-A2C1-47F9-8665-B243A5BFD853}"/>
              </a:ext>
            </a:extLst>
          </p:cNvPr>
          <p:cNvGrpSpPr/>
          <p:nvPr/>
        </p:nvGrpSpPr>
        <p:grpSpPr>
          <a:xfrm>
            <a:off x="160741" y="0"/>
            <a:ext cx="11537808" cy="6858000"/>
            <a:chOff x="160741" y="0"/>
            <a:chExt cx="11537808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C9843FD-6BAE-40EF-A12F-7C9D5A23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41" y="0"/>
              <a:ext cx="5935259" cy="6858000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AED5283-E2C1-41BB-8B63-1D06C1E9EF20}"/>
                </a:ext>
              </a:extLst>
            </p:cNvPr>
            <p:cNvSpPr/>
            <p:nvPr/>
          </p:nvSpPr>
          <p:spPr>
            <a:xfrm>
              <a:off x="2186866" y="62144"/>
              <a:ext cx="1935332" cy="5326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473909B-2B36-4948-AF0B-211ED7DC5B90}"/>
                </a:ext>
              </a:extLst>
            </p:cNvPr>
            <p:cNvSpPr/>
            <p:nvPr/>
          </p:nvSpPr>
          <p:spPr>
            <a:xfrm>
              <a:off x="1393795" y="1358283"/>
              <a:ext cx="3524434" cy="137159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4A1AC7F-CE48-47C8-B61E-119C45D6E542}"/>
                </a:ext>
              </a:extLst>
            </p:cNvPr>
            <p:cNvSpPr/>
            <p:nvPr/>
          </p:nvSpPr>
          <p:spPr>
            <a:xfrm>
              <a:off x="7750206" y="62145"/>
              <a:ext cx="3554028" cy="8522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200" dirty="0"/>
                <a:t>Diversificación: Generación de población aleatoria, además de agregar dos soluciones buenas utilizando heurísticos</a:t>
              </a:r>
              <a:endParaRPr lang="en-US" sz="1200" dirty="0"/>
            </a:p>
          </p:txBody>
        </p:sp>
        <p:cxnSp>
          <p:nvCxnSpPr>
            <p:cNvPr id="11" name="Conector: angular 10">
              <a:extLst>
                <a:ext uri="{FF2B5EF4-FFF2-40B4-BE49-F238E27FC236}">
                  <a16:creationId xmlns:a16="http://schemas.microsoft.com/office/drawing/2014/main" id="{E9C157B3-95BF-418F-A247-818CBBA1C700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4122198" y="328474"/>
              <a:ext cx="3628008" cy="159799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B5CB91F-B4FE-406B-A9F3-C4D16CF99F21}"/>
                </a:ext>
              </a:extLst>
            </p:cNvPr>
            <p:cNvSpPr/>
            <p:nvPr/>
          </p:nvSpPr>
          <p:spPr>
            <a:xfrm>
              <a:off x="7988424" y="2070714"/>
              <a:ext cx="3077591" cy="77235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200" dirty="0"/>
                <a:t>Intensificación: aplica técnica de búsqueda local en cada iteración en el mejor individuo de la población y actualiza la mejor solución</a:t>
              </a:r>
              <a:endParaRPr lang="en-US" sz="1200" dirty="0"/>
            </a:p>
          </p:txBody>
        </p:sp>
        <p:cxnSp>
          <p:nvCxnSpPr>
            <p:cNvPr id="14" name="Conector: angular 13">
              <a:extLst>
                <a:ext uri="{FF2B5EF4-FFF2-40B4-BE49-F238E27FC236}">
                  <a16:creationId xmlns:a16="http://schemas.microsoft.com/office/drawing/2014/main" id="{BC9DA071-21A7-4FFE-991F-1625A7ED9428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4918229" y="2044082"/>
              <a:ext cx="3070195" cy="412811"/>
            </a:xfrm>
            <a:prstGeom prst="bentConnector3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EA4951D-AE3F-4A70-BDDF-3E1211E38DE0}"/>
                </a:ext>
              </a:extLst>
            </p:cNvPr>
            <p:cNvSpPr/>
            <p:nvPr/>
          </p:nvSpPr>
          <p:spPr>
            <a:xfrm>
              <a:off x="353627" y="3879540"/>
              <a:ext cx="2744679" cy="182880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EA1EFB0-F0E7-4680-AA40-A2A990D3A273}"/>
                </a:ext>
              </a:extLst>
            </p:cNvPr>
            <p:cNvSpPr/>
            <p:nvPr/>
          </p:nvSpPr>
          <p:spPr>
            <a:xfrm>
              <a:off x="3291193" y="3879540"/>
              <a:ext cx="2804808" cy="1828801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FFEC3B7-228A-4B1E-A7A3-6697A453DBC8}"/>
                </a:ext>
              </a:extLst>
            </p:cNvPr>
            <p:cNvSpPr/>
            <p:nvPr/>
          </p:nvSpPr>
          <p:spPr>
            <a:xfrm>
              <a:off x="7617040" y="2945440"/>
              <a:ext cx="3554028" cy="115409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200" dirty="0"/>
                <a:t>Diversificación: Realiza una actualización de la población utilizando una matriz de muestreo global, esto permite incluir nuevos individuos en el proceso, por lo que agrega variabilidad (diversificación al método)</a:t>
              </a:r>
              <a:endParaRPr lang="en-US" sz="1200" dirty="0"/>
            </a:p>
          </p:txBody>
        </p:sp>
        <p:cxnSp>
          <p:nvCxnSpPr>
            <p:cNvPr id="23" name="Conector: angular 22">
              <a:extLst>
                <a:ext uri="{FF2B5EF4-FFF2-40B4-BE49-F238E27FC236}">
                  <a16:creationId xmlns:a16="http://schemas.microsoft.com/office/drawing/2014/main" id="{54F8294A-1A18-41AF-9BF5-2A5971F7C2DC}"/>
                </a:ext>
              </a:extLst>
            </p:cNvPr>
            <p:cNvCxnSpPr>
              <a:stCxn id="17" idx="0"/>
              <a:endCxn id="21" idx="1"/>
            </p:cNvCxnSpPr>
            <p:nvPr/>
          </p:nvCxnSpPr>
          <p:spPr>
            <a:xfrm rot="5400000" flipH="1" flipV="1">
              <a:off x="4492978" y="755479"/>
              <a:ext cx="357051" cy="5891073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D4FC4CC-E97F-4727-8A63-F8513E2C4719}"/>
                </a:ext>
              </a:extLst>
            </p:cNvPr>
            <p:cNvSpPr/>
            <p:nvPr/>
          </p:nvSpPr>
          <p:spPr>
            <a:xfrm>
              <a:off x="7438748" y="4195252"/>
              <a:ext cx="3910612" cy="1138561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200" dirty="0"/>
                <a:t>Intensificación: aplica técnica de actualización de la población, pero no mirando soluciones con características diferentes a la población, sino que incluye individuos relacionados a la mejor solución explorada, por lo que intensifica la búsqueda del método en la mejor solución conocida</a:t>
              </a:r>
              <a:endParaRPr lang="en-US" sz="1200" dirty="0"/>
            </a:p>
          </p:txBody>
        </p:sp>
        <p:cxnSp>
          <p:nvCxnSpPr>
            <p:cNvPr id="27" name="Conector: angular 26">
              <a:extLst>
                <a:ext uri="{FF2B5EF4-FFF2-40B4-BE49-F238E27FC236}">
                  <a16:creationId xmlns:a16="http://schemas.microsoft.com/office/drawing/2014/main" id="{7FB77C2E-532A-452A-B15C-FDF8CAF9D688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 flipV="1">
              <a:off x="6096001" y="4764533"/>
              <a:ext cx="1342747" cy="29408"/>
            </a:xfrm>
            <a:prstGeom prst="bentConnector3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1CE4D864-665C-43A8-99EA-5616444FC4F7}"/>
                </a:ext>
              </a:extLst>
            </p:cNvPr>
            <p:cNvSpPr/>
            <p:nvPr/>
          </p:nvSpPr>
          <p:spPr>
            <a:xfrm>
              <a:off x="7627397" y="5422036"/>
              <a:ext cx="3799644" cy="115409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200" dirty="0"/>
                <a:t>Diversificación: Crea la nueva población mezclando las dos subpoblaciones encontradas (tanto por un proceso de diversificación, como por un proceso de intensificación), así creando una solución que contiene nuevas soluciones a ser exploradas, como soluciones buenas conocidas para continuar explorando</a:t>
              </a:r>
              <a:endParaRPr lang="en-US" sz="1200" dirty="0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04142CB9-21B0-4806-A7C7-075D48CCE6E8}"/>
                </a:ext>
              </a:extLst>
            </p:cNvPr>
            <p:cNvSpPr/>
            <p:nvPr/>
          </p:nvSpPr>
          <p:spPr>
            <a:xfrm>
              <a:off x="1644385" y="6027941"/>
              <a:ext cx="3151571" cy="77679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CDA13BAF-5F4E-4B17-8E02-E0A5BE7277AF}"/>
                </a:ext>
              </a:extLst>
            </p:cNvPr>
            <p:cNvCxnSpPr>
              <a:cxnSpLocks/>
              <a:stCxn id="34" idx="3"/>
              <a:endCxn id="32" idx="1"/>
            </p:cNvCxnSpPr>
            <p:nvPr/>
          </p:nvCxnSpPr>
          <p:spPr>
            <a:xfrm flipV="1">
              <a:off x="4795956" y="5999085"/>
              <a:ext cx="2831441" cy="417254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BC06B5C1-72E1-45F7-BF78-69B0DE7668DD}"/>
                </a:ext>
              </a:extLst>
            </p:cNvPr>
            <p:cNvSpPr/>
            <p:nvPr/>
          </p:nvSpPr>
          <p:spPr>
            <a:xfrm>
              <a:off x="1538796" y="772353"/>
              <a:ext cx="3148614" cy="5326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830BB93-8381-4F73-8737-551A8541FF12}"/>
                </a:ext>
              </a:extLst>
            </p:cNvPr>
            <p:cNvSpPr/>
            <p:nvPr/>
          </p:nvSpPr>
          <p:spPr>
            <a:xfrm>
              <a:off x="7355889" y="1016907"/>
              <a:ext cx="4342660" cy="98306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200" dirty="0"/>
                <a:t>Diversificación: Realiza un proceso de </a:t>
              </a:r>
              <a:r>
                <a:rPr lang="es-419" sz="1200" dirty="0" err="1"/>
                <a:t>offspring</a:t>
              </a:r>
              <a:r>
                <a:rPr lang="es-419" sz="1200" dirty="0"/>
                <a:t> utilizando un modelo probabilístico sobre la población en cada iteración (por lo que agrega diversidad al método agregando individuos con cierta probabilidad  en vez de explorar o enfocarse en un único grupo de individuos ya considerados como buenos</a:t>
              </a:r>
              <a:endParaRPr lang="en-US" sz="1200" dirty="0"/>
            </a:p>
          </p:txBody>
        </p:sp>
        <p:cxnSp>
          <p:nvCxnSpPr>
            <p:cNvPr id="31" name="Conector: angular 30">
              <a:extLst>
                <a:ext uri="{FF2B5EF4-FFF2-40B4-BE49-F238E27FC236}">
                  <a16:creationId xmlns:a16="http://schemas.microsoft.com/office/drawing/2014/main" id="{FE747737-0F8A-4607-8EB3-481743DC530C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4687410" y="1038683"/>
              <a:ext cx="2668479" cy="469756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76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FDC6ED-8B93-41D5-9585-12780732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" y="926547"/>
            <a:ext cx="3472246" cy="5010150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3730C09-E877-45A2-B981-51ABE72E6D37}"/>
              </a:ext>
            </a:extLst>
          </p:cNvPr>
          <p:cNvCxnSpPr>
            <a:stCxn id="4" idx="3"/>
          </p:cNvCxnSpPr>
          <p:nvPr/>
        </p:nvCxnSpPr>
        <p:spPr>
          <a:xfrm>
            <a:off x="4001115" y="3431622"/>
            <a:ext cx="31462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23C16D6-201B-49C7-8337-9CB9222C4DAB}"/>
              </a:ext>
            </a:extLst>
          </p:cNvPr>
          <p:cNvSpPr txBox="1"/>
          <p:nvPr/>
        </p:nvSpPr>
        <p:spPr>
          <a:xfrm>
            <a:off x="3884040" y="2447634"/>
            <a:ext cx="3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Modificación para tener la mejor solución sobre la mejor entre m soluciones generadas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B60B1C-A0F0-4A28-8427-BBDB31EB7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39" y="268311"/>
            <a:ext cx="2514600" cy="8001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69D2FB-2F17-4968-A2FA-37754F100CA6}"/>
              </a:ext>
            </a:extLst>
          </p:cNvPr>
          <p:cNvSpPr txBox="1"/>
          <p:nvPr/>
        </p:nvSpPr>
        <p:spPr>
          <a:xfrm>
            <a:off x="7222086" y="97242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M=0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DFFC07-B813-45D0-B942-56E28F234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67" y="1258171"/>
            <a:ext cx="1800225" cy="10287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6A6C65B-635F-46C5-A206-CF79CADD8170}"/>
              </a:ext>
            </a:extLst>
          </p:cNvPr>
          <p:cNvSpPr txBox="1"/>
          <p:nvPr/>
        </p:nvSpPr>
        <p:spPr>
          <a:xfrm>
            <a:off x="8089139" y="215774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M= M+1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AF0154B-F67F-4CF7-AFAD-7F5647722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5000"/>
          <a:stretch/>
        </p:blipFill>
        <p:spPr>
          <a:xfrm>
            <a:off x="8213779" y="2474343"/>
            <a:ext cx="2400300" cy="10287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5FC6D60-2FB0-49F2-AA05-2E92605D029F}"/>
              </a:ext>
            </a:extLst>
          </p:cNvPr>
          <p:cNvSpPr txBox="1"/>
          <p:nvPr/>
        </p:nvSpPr>
        <p:spPr>
          <a:xfrm>
            <a:off x="8087920" y="4899925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If M == m do</a:t>
            </a:r>
          </a:p>
          <a:p>
            <a:r>
              <a:rPr lang="es-419" dirty="0">
                <a:solidFill>
                  <a:srgbClr val="FF0000"/>
                </a:solidFill>
              </a:rPr>
              <a:t>     return s*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B6AB5B2-D7C4-40A7-8349-C9B335162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973" y="5521491"/>
            <a:ext cx="1600200" cy="12192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59B28D7-5CC9-450A-B7F6-1ACE091AE8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471" b="21123"/>
          <a:stretch/>
        </p:blipFill>
        <p:spPr>
          <a:xfrm>
            <a:off x="8183643" y="3689626"/>
            <a:ext cx="2400300" cy="71794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39C0460-021C-465C-9A29-C20C28AC63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951"/>
          <a:stretch/>
        </p:blipFill>
        <p:spPr>
          <a:xfrm>
            <a:off x="8146289" y="4369772"/>
            <a:ext cx="2400300" cy="50405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9A7F8BA-119D-4ACE-8955-B1A6FA31F65A}"/>
              </a:ext>
            </a:extLst>
          </p:cNvPr>
          <p:cNvSpPr txBox="1"/>
          <p:nvPr/>
        </p:nvSpPr>
        <p:spPr>
          <a:xfrm>
            <a:off x="8788758" y="33788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s*=s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CC19BBF-3D9B-44A6-A1D2-4B0C780A9657}"/>
              </a:ext>
            </a:extLst>
          </p:cNvPr>
          <p:cNvSpPr/>
          <p:nvPr/>
        </p:nvSpPr>
        <p:spPr>
          <a:xfrm>
            <a:off x="8087920" y="2253253"/>
            <a:ext cx="1685255" cy="4604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C799D44D-13B0-4191-B7E3-E4AA1653585E}"/>
              </a:ext>
            </a:extLst>
          </p:cNvPr>
          <p:cNvCxnSpPr>
            <a:stCxn id="23" idx="3"/>
          </p:cNvCxnSpPr>
          <p:nvPr/>
        </p:nvCxnSpPr>
        <p:spPr>
          <a:xfrm flipV="1">
            <a:off x="9773175" y="1560352"/>
            <a:ext cx="773414" cy="9231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00BA398-10EE-44EC-8F0A-EA9BABBD41C3}"/>
              </a:ext>
            </a:extLst>
          </p:cNvPr>
          <p:cNvSpPr txBox="1"/>
          <p:nvPr/>
        </p:nvSpPr>
        <p:spPr>
          <a:xfrm>
            <a:off x="9538537" y="560579"/>
            <a:ext cx="2016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En esta búsqueda local se generan las soluciones, así que cada que se genera una nueva solución, aumenta el contador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E2CA6F4-5332-4AEF-BD66-913153495832}"/>
              </a:ext>
            </a:extLst>
          </p:cNvPr>
          <p:cNvSpPr/>
          <p:nvPr/>
        </p:nvSpPr>
        <p:spPr>
          <a:xfrm>
            <a:off x="8146289" y="2967017"/>
            <a:ext cx="1772813" cy="7108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6D5E358-BC53-4F65-8EF7-19F80532705E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>
            <a:off x="9919102" y="3322426"/>
            <a:ext cx="1193582" cy="120347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8009D1D-529F-4023-8505-ECCC57DA26C9}"/>
              </a:ext>
            </a:extLst>
          </p:cNvPr>
          <p:cNvSpPr txBox="1"/>
          <p:nvPr/>
        </p:nvSpPr>
        <p:spPr>
          <a:xfrm>
            <a:off x="10378373" y="4525897"/>
            <a:ext cx="1468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Acá se guardan las mejores soluciones, se crea una variable extra ya que el método puede aceptar malas soluciones con cierta probabilidad para diversificar la búsqueda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58D89A6-9216-48B7-8D6F-5B8871364011}"/>
              </a:ext>
            </a:extLst>
          </p:cNvPr>
          <p:cNvSpPr/>
          <p:nvPr/>
        </p:nvSpPr>
        <p:spPr>
          <a:xfrm>
            <a:off x="8030974" y="4961225"/>
            <a:ext cx="1494397" cy="5237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037C2191-14CF-4119-B5EA-921F955FC7D6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 rot="10800000" flipV="1">
            <a:off x="6565418" y="5223089"/>
            <a:ext cx="1465557" cy="49250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15267DE-7784-468A-9C8E-DDAF7A1DAFDE}"/>
              </a:ext>
            </a:extLst>
          </p:cNvPr>
          <p:cNvSpPr txBox="1"/>
          <p:nvPr/>
        </p:nvSpPr>
        <p:spPr>
          <a:xfrm>
            <a:off x="4549314" y="5300094"/>
            <a:ext cx="201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Una vez generado m soluciones, se devuelve la mejor encontrada, que está almacenada en s*</a:t>
            </a:r>
          </a:p>
        </p:txBody>
      </p:sp>
    </p:spTree>
    <p:extLst>
      <p:ext uri="{BB962C8B-B14F-4D97-AF65-F5344CB8AC3E}">
        <p14:creationId xmlns:p14="http://schemas.microsoft.com/office/powerpoint/2010/main" val="2937842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307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Andres Saldarriaga Aristizabal</dc:creator>
  <cp:lastModifiedBy>Pablo Andres Saldarriaga Aristizabal</cp:lastModifiedBy>
  <cp:revision>15</cp:revision>
  <dcterms:created xsi:type="dcterms:W3CDTF">2020-09-19T05:54:17Z</dcterms:created>
  <dcterms:modified xsi:type="dcterms:W3CDTF">2020-09-20T23:00:03Z</dcterms:modified>
</cp:coreProperties>
</file>