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5143500" cx="9144000"/>
  <p:notesSz cx="6858000" cy="9144000"/>
  <p:embeddedFontLst>
    <p:embeddedFont>
      <p:font typeface="Proxima Nova"/>
      <p:regular r:id="rId26"/>
      <p:bold r:id="rId27"/>
      <p:italic r:id="rId28"/>
      <p:boldItalic r:id="rId29"/>
    </p:embeddedFont>
    <p:embeddedFont>
      <p:font typeface="Alfa Slab One"/>
      <p:regular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878830F-F66D-4E73-8693-CEA59EAA3946}">
  <a:tblStyle styleId="{4878830F-F66D-4E73-8693-CEA59EAA394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ProximaNova-regular.fntdata"/><Relationship Id="rId25" Type="http://schemas.openxmlformats.org/officeDocument/2006/relationships/slide" Target="slides/slide19.xml"/><Relationship Id="rId28" Type="http://schemas.openxmlformats.org/officeDocument/2006/relationships/font" Target="fonts/ProximaNova-italic.fntdata"/><Relationship Id="rId27" Type="http://schemas.openxmlformats.org/officeDocument/2006/relationships/font" Target="fonts/ProximaNova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ProximaNova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schemas.openxmlformats.org/officeDocument/2006/relationships/font" Target="fonts/AlfaSlabOne-regular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85d6239ab_0_5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d85d6239ab_0_5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(5+3+1+2+3+3)/6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d85d6239ab_0_6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d85d6239ab_0_6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(7+8+9+9+7+7)/6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d85d6239ab_0_6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d85d6239ab_0_6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RandomUnderSampler was the same as without balancing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PCA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Reduce each player’s stats to 1-D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Take mean of reduced stats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Include mean as new feature in training set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Decision tree ignored it altogether (see figure)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Scatter matrix - no obvious patterns or relationships, so regressors or clustering not feasible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d409d82be2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d409d82be2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(-3  -2 -0 -1 -3 - 3)/6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d409d82be2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d409d82be2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RandomOverSampler - randomly selects minority entries &amp; duplicates them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SMOTEENN - combines over and under sampling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(5 + 3 - 0 + 2 + 4 + 2)/6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d409d82be2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d409d82be2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RandomOverSampler - randomly selects minority entries &amp; duplicates them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SMOTEENN - combines over and under sampling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d8e7f4157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d8e7f4157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d8e7f4157f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d8e7f4157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RandomOverSampler - randomly selects minority entries &amp; duplicates them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SMOTEENN - combines over and under sampling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(5 + 3 - 0 + 2 + 4 + 2)/6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d8e7f4157f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d8e7f4157f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RandomOverSampler - randomly selects minority entries &amp; duplicates them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SMOTEENN - combines over and under sampling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d85d6239ab_0_6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d85d6239ab_0_6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d85d6239ab_0_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d85d6239ab_0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d85d6239ab_0_4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d85d6239ab_0_4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d85d6239ab_0_3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d85d6239ab_0_3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d85d6239ab_0_4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d85d6239ab_0_4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d8945b1a0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d8945b1a0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No apparent clusters or relationships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d90d004685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d90d004685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d85d6239ab_0_4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d85d6239ab_0_4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d85d6239ab_0_5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d85d6239ab_0_5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(-5+-5+-0+-0+-5+-2)/6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0" Type="http://schemas.openxmlformats.org/officeDocument/2006/relationships/image" Target="../media/image8.png"/><Relationship Id="rId9" Type="http://schemas.openxmlformats.org/officeDocument/2006/relationships/image" Target="../media/image6.png"/><Relationship Id="rId5" Type="http://schemas.openxmlformats.org/officeDocument/2006/relationships/image" Target="../media/image4.png"/><Relationship Id="rId6" Type="http://schemas.openxmlformats.org/officeDocument/2006/relationships/image" Target="../media/image3.png"/><Relationship Id="rId7" Type="http://schemas.openxmlformats.org/officeDocument/2006/relationships/image" Target="../media/image7.png"/><Relationship Id="rId8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NBA Game Winner and Statistics Classification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Prabjyot Obhi, Janaarthana Harri Palanisamy, Philip Salire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CMPE 255, SJSU Spring 2021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Experiments -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DecisionTreeClassifier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9" name="Google Shape;129;p22"/>
          <p:cNvSpPr txBox="1"/>
          <p:nvPr>
            <p:ph idx="1" type="body"/>
          </p:nvPr>
        </p:nvSpPr>
        <p:spPr>
          <a:xfrm>
            <a:off x="311700" y="868925"/>
            <a:ext cx="8520600" cy="36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600" u="sng">
                <a:latin typeface="Courier New"/>
                <a:ea typeface="Courier New"/>
                <a:cs typeface="Courier New"/>
                <a:sym typeface="Courier New"/>
              </a:rPr>
              <a:t>RandomOverSampler</a:t>
            </a:r>
            <a:r>
              <a:rPr lang="en" sz="1600"/>
              <a:t> </a:t>
            </a:r>
            <a:r>
              <a:rPr lang="en"/>
              <a:t>Oversampling and 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RandomizedSearchCV </a:t>
            </a:r>
            <a:r>
              <a:rPr lang="en"/>
              <a:t>Hyperparameter Search, with 5-fold CV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30" name="Google Shape;130;p22"/>
          <p:cNvGraphicFramePr/>
          <p:nvPr/>
        </p:nvGraphicFramePr>
        <p:xfrm>
          <a:off x="376063" y="1584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{4878830F-F66D-4E73-8693-CEA59EAA3946}</a:tableStyleId>
              </a:tblPr>
              <a:tblGrid>
                <a:gridCol w="2221200"/>
                <a:gridCol w="1481450"/>
                <a:gridCol w="1492825"/>
                <a:gridCol w="1816550"/>
                <a:gridCol w="13798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Target</a:t>
                      </a:r>
                      <a:endParaRPr>
                        <a:solidFill>
                          <a:schemeClr val="dk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Target Accuracy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Pruning Method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Prediction Accuracy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Beat Target?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HOME_TEAM_WINS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59%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none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64%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6AA84F"/>
                          </a:solidFill>
                        </a:rPr>
                        <a:t>Y</a:t>
                      </a:r>
                      <a:endParaRPr b="1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HOME_HIGHER_FG_PCT</a:t>
                      </a:r>
                      <a:endParaRPr>
                        <a:solidFill>
                          <a:schemeClr val="dk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55%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max depth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58%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6AA84F"/>
                          </a:solidFill>
                        </a:rPr>
                        <a:t>Y</a:t>
                      </a:r>
                      <a:endParaRPr b="1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HOME_HIGHER_FG3_PCT</a:t>
                      </a:r>
                      <a:endParaRPr>
                        <a:solidFill>
                          <a:schemeClr val="dk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51%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max features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52%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6AA84F"/>
                          </a:solidFill>
                        </a:rPr>
                        <a:t>Y</a:t>
                      </a:r>
                      <a:endParaRPr b="1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HOME_HIGHER_FT_PCT</a:t>
                      </a:r>
                      <a:endParaRPr>
                        <a:solidFill>
                          <a:schemeClr val="dk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50%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none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52%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6AA84F"/>
                          </a:solidFill>
                        </a:rPr>
                        <a:t>Y</a:t>
                      </a:r>
                      <a:endParaRPr b="1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HOME_HIGHER_AST</a:t>
                      </a:r>
                      <a:endParaRPr>
                        <a:solidFill>
                          <a:schemeClr val="dk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55%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max depth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58%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6AA84F"/>
                          </a:solidFill>
                        </a:rPr>
                        <a:t>Y</a:t>
                      </a:r>
                      <a:endParaRPr b="1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HOME_HIGHER_REB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53%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max features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56%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6AA84F"/>
                          </a:solidFill>
                        </a:rPr>
                        <a:t>Y</a:t>
                      </a:r>
                      <a:endParaRPr b="1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31" name="Google Shape;131;p22"/>
          <p:cNvSpPr txBox="1"/>
          <p:nvPr/>
        </p:nvSpPr>
        <p:spPr>
          <a:xfrm>
            <a:off x="327150" y="4392725"/>
            <a:ext cx="8489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Δ</a:t>
            </a: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Macro Avg Accuracy: +2.8%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○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Good. All predictions beat target accuracy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Experiments -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DecisionTreeClassifier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7" name="Google Shape;137;p23"/>
          <p:cNvSpPr txBox="1"/>
          <p:nvPr>
            <p:ph idx="1" type="body"/>
          </p:nvPr>
        </p:nvSpPr>
        <p:spPr>
          <a:xfrm>
            <a:off x="311700" y="868925"/>
            <a:ext cx="8520600" cy="36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600" u="sng">
                <a:latin typeface="Courier New"/>
                <a:ea typeface="Courier New"/>
                <a:cs typeface="Courier New"/>
                <a:sym typeface="Courier New"/>
              </a:rPr>
              <a:t>SMOTEENN</a:t>
            </a:r>
            <a:r>
              <a:rPr lang="en" sz="1600"/>
              <a:t> </a:t>
            </a:r>
            <a:r>
              <a:rPr lang="en"/>
              <a:t>Over+Under Sampling and 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RandomizedSearchCV </a:t>
            </a:r>
            <a:r>
              <a:rPr lang="en"/>
              <a:t>Hyperparameter Search, with 5-fold CV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38" name="Google Shape;138;p23"/>
          <p:cNvGraphicFramePr/>
          <p:nvPr/>
        </p:nvGraphicFramePr>
        <p:xfrm>
          <a:off x="376063" y="1584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{4878830F-F66D-4E73-8693-CEA59EAA3946}</a:tableStyleId>
              </a:tblPr>
              <a:tblGrid>
                <a:gridCol w="2221200"/>
                <a:gridCol w="1481450"/>
                <a:gridCol w="1492825"/>
                <a:gridCol w="1816550"/>
                <a:gridCol w="13798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Target</a:t>
                      </a:r>
                      <a:endParaRPr>
                        <a:solidFill>
                          <a:schemeClr val="dk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Target Accuracy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Pruning Method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Prediction Accuracy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Beat Target?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HOME_TEAM_WINS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59%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none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66%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6AA84F"/>
                          </a:solidFill>
                        </a:rPr>
                        <a:t>Y</a:t>
                      </a:r>
                      <a:endParaRPr b="1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HOME_HIGHER_FG_PCT</a:t>
                      </a:r>
                      <a:endParaRPr>
                        <a:solidFill>
                          <a:schemeClr val="dk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55%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max leaf nodes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63%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6AA84F"/>
                          </a:solidFill>
                        </a:rPr>
                        <a:t>Y</a:t>
                      </a:r>
                      <a:endParaRPr b="1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HOME_HIGHER_FG3_PCT</a:t>
                      </a:r>
                      <a:endParaRPr>
                        <a:solidFill>
                          <a:schemeClr val="dk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51%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max depth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60%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6AA84F"/>
                          </a:solidFill>
                        </a:rPr>
                        <a:t>Y</a:t>
                      </a:r>
                      <a:endParaRPr b="1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HOME_HIGHER_FT_PCT</a:t>
                      </a:r>
                      <a:endParaRPr>
                        <a:solidFill>
                          <a:schemeClr val="dk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50%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none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59%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6AA84F"/>
                          </a:solidFill>
                        </a:rPr>
                        <a:t>Y</a:t>
                      </a:r>
                      <a:endParaRPr b="1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HOME_HIGHER_AST</a:t>
                      </a:r>
                      <a:endParaRPr>
                        <a:solidFill>
                          <a:schemeClr val="dk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55%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max depth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62%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6AA84F"/>
                          </a:solidFill>
                        </a:rPr>
                        <a:t>Y</a:t>
                      </a:r>
                      <a:endParaRPr b="1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HOME_HIGHER_REB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53%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max depth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60%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6AA84F"/>
                          </a:solidFill>
                        </a:rPr>
                        <a:t>Y</a:t>
                      </a:r>
                      <a:endParaRPr b="1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39" name="Google Shape;139;p23"/>
          <p:cNvSpPr txBox="1"/>
          <p:nvPr/>
        </p:nvSpPr>
        <p:spPr>
          <a:xfrm>
            <a:off x="327150" y="4392725"/>
            <a:ext cx="8489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Δ</a:t>
            </a: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Macro Avg Accuracy: +7.8%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○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Best model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Experiments -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DecisionTreeClassifier</a:t>
            </a:r>
            <a:endParaRPr/>
          </a:p>
        </p:txBody>
      </p:sp>
      <p:sp>
        <p:nvSpPr>
          <p:cNvPr id="145" name="Google Shape;145;p24"/>
          <p:cNvSpPr txBox="1"/>
          <p:nvPr>
            <p:ph idx="1" type="body"/>
          </p:nvPr>
        </p:nvSpPr>
        <p:spPr>
          <a:xfrm>
            <a:off x="311700" y="1152475"/>
            <a:ext cx="4603800" cy="23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115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930"/>
              <a:buChar char="●"/>
            </a:pPr>
            <a:r>
              <a:rPr lang="en" sz="1929"/>
              <a:t>Other attempts to improve accuracy:</a:t>
            </a:r>
            <a:endParaRPr sz="1929"/>
          </a:p>
          <a:p>
            <a:pPr indent="-329565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90"/>
              <a:buChar char="○"/>
            </a:pPr>
            <a:r>
              <a:rPr lang="en" sz="1590"/>
              <a:t>Use </a:t>
            </a:r>
            <a:r>
              <a:rPr lang="en" sz="1590">
                <a:latin typeface="Courier New"/>
                <a:ea typeface="Courier New"/>
                <a:cs typeface="Courier New"/>
                <a:sym typeface="Courier New"/>
              </a:rPr>
              <a:t>RandomUnderSampler</a:t>
            </a:r>
            <a:r>
              <a:rPr lang="en" sz="1590"/>
              <a:t> undersampling</a:t>
            </a:r>
            <a:endParaRPr sz="1590"/>
          </a:p>
          <a:p>
            <a:pPr indent="-329564" lvl="2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90"/>
              <a:buChar char="■"/>
            </a:pPr>
            <a:r>
              <a:rPr lang="en" sz="1590"/>
              <a:t>Similar results to no class balancing</a:t>
            </a:r>
            <a:endParaRPr sz="1590"/>
          </a:p>
          <a:p>
            <a:pPr indent="-329565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90"/>
              <a:buChar char="○"/>
            </a:pPr>
            <a:r>
              <a:rPr lang="en" sz="1590"/>
              <a:t>Use </a:t>
            </a:r>
            <a:r>
              <a:rPr lang="en" sz="1590">
                <a:latin typeface="Courier New"/>
                <a:ea typeface="Courier New"/>
                <a:cs typeface="Courier New"/>
                <a:sym typeface="Courier New"/>
              </a:rPr>
              <a:t>PCA</a:t>
            </a:r>
            <a:r>
              <a:rPr lang="en" sz="1590"/>
              <a:t> to reduce Player Stats to 1-D to rank teams’ players, &amp; include in training set</a:t>
            </a:r>
            <a:endParaRPr sz="1590"/>
          </a:p>
          <a:p>
            <a:pPr indent="-329564" lvl="2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90"/>
              <a:buChar char="■"/>
            </a:pPr>
            <a:r>
              <a:rPr lang="en" sz="1590"/>
              <a:t>Decision tree ignores it</a:t>
            </a:r>
            <a:endParaRPr sz="1929"/>
          </a:p>
        </p:txBody>
      </p:sp>
      <p:pic>
        <p:nvPicPr>
          <p:cNvPr id="146" name="Google Shape;14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7080" y="1871000"/>
            <a:ext cx="3750995" cy="255385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47" name="Google Shape;147;p24"/>
          <p:cNvSpPr/>
          <p:nvPr/>
        </p:nvSpPr>
        <p:spPr>
          <a:xfrm>
            <a:off x="4915500" y="3811175"/>
            <a:ext cx="947400" cy="324000"/>
          </a:xfrm>
          <a:prstGeom prst="ellipse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8" name="Google Shape;14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15500" y="1285875"/>
            <a:ext cx="3916801" cy="3639068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4"/>
          <p:cNvSpPr txBox="1"/>
          <p:nvPr/>
        </p:nvSpPr>
        <p:spPr>
          <a:xfrm>
            <a:off x="311700" y="3381375"/>
            <a:ext cx="4397400" cy="9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7025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50"/>
              <a:buFont typeface="Proxima Nova"/>
              <a:buChar char="○"/>
            </a:pPr>
            <a:r>
              <a:rPr lang="en" sz="155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Use Regressors to predict numerical stats</a:t>
            </a:r>
            <a:endParaRPr sz="155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27025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50"/>
              <a:buFont typeface="Proxima Nova"/>
              <a:buChar char="■"/>
            </a:pPr>
            <a:r>
              <a:rPr lang="en" sz="155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Out of our scope</a:t>
            </a:r>
            <a:endParaRPr sz="155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Experiments -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RandomForestClassifier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5" name="Google Shape;155;p25"/>
          <p:cNvSpPr txBox="1"/>
          <p:nvPr>
            <p:ph idx="1" type="body"/>
          </p:nvPr>
        </p:nvSpPr>
        <p:spPr>
          <a:xfrm>
            <a:off x="311700" y="910975"/>
            <a:ext cx="8520600" cy="36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RandomizedSearchCV </a:t>
            </a:r>
            <a:r>
              <a:rPr lang="en"/>
              <a:t>Hyperparameter Search, with 5-fold CV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{</a:t>
            </a:r>
            <a:r>
              <a:rPr i="1" lang="en"/>
              <a:t>max depth, max leaf nodes, max features, class balancing</a:t>
            </a:r>
            <a:r>
              <a:rPr lang="en"/>
              <a:t>}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56" name="Google Shape;156;p25"/>
          <p:cNvGraphicFramePr/>
          <p:nvPr/>
        </p:nvGraphicFramePr>
        <p:xfrm>
          <a:off x="446150" y="1584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{4878830F-F66D-4E73-8693-CEA59EAA3946}</a:tableStyleId>
              </a:tblPr>
              <a:tblGrid>
                <a:gridCol w="2266725"/>
                <a:gridCol w="1508500"/>
                <a:gridCol w="1485625"/>
                <a:gridCol w="1756325"/>
                <a:gridCol w="12345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Target</a:t>
                      </a:r>
                      <a:endParaRPr>
                        <a:solidFill>
                          <a:schemeClr val="dk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Target Accuracy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Pruning Method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Prediction Accuracy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Beat Target?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HOME_TEAM_WINS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59%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max depth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56%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3"/>
                          </a:solidFill>
                        </a:rPr>
                        <a:t>N</a:t>
                      </a:r>
                      <a:endParaRPr b="1"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HOME_HIGHER_FG_PCT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55%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max depth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53%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3"/>
                          </a:solidFill>
                        </a:rPr>
                        <a:t>N</a:t>
                      </a:r>
                      <a:endParaRPr b="1"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HOME_HIGHER_FG3_PCT</a:t>
                      </a:r>
                      <a:endParaRPr>
                        <a:solidFill>
                          <a:schemeClr val="dk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51%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max leaf nodes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50%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3"/>
                          </a:solidFill>
                        </a:rPr>
                        <a:t>N</a:t>
                      </a:r>
                      <a:endParaRPr b="1"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HOME_HIGHER_FT_PCT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50%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max depth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50%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3"/>
                          </a:solidFill>
                        </a:rPr>
                        <a:t>N</a:t>
                      </a:r>
                      <a:endParaRPr b="1"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HOME_HIGHER_AST</a:t>
                      </a:r>
                      <a:endParaRPr>
                        <a:solidFill>
                          <a:schemeClr val="dk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55%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max depth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52%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3"/>
                          </a:solidFill>
                        </a:rPr>
                        <a:t>N</a:t>
                      </a:r>
                      <a:endParaRPr b="1"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HOME_HIGHER_REB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53%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max depth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50%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3"/>
                          </a:solidFill>
                        </a:rPr>
                        <a:t>N</a:t>
                      </a:r>
                      <a:endParaRPr b="1"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57" name="Google Shape;157;p25"/>
          <p:cNvSpPr txBox="1"/>
          <p:nvPr/>
        </p:nvSpPr>
        <p:spPr>
          <a:xfrm>
            <a:off x="327150" y="4392725"/>
            <a:ext cx="8489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ΔMacro Avg Accuracy: -2%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○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Worse than guessing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Experiments -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RandomForestClassifier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3" name="Google Shape;163;p26"/>
          <p:cNvSpPr txBox="1"/>
          <p:nvPr>
            <p:ph idx="1" type="body"/>
          </p:nvPr>
        </p:nvSpPr>
        <p:spPr>
          <a:xfrm>
            <a:off x="311700" y="910975"/>
            <a:ext cx="8520600" cy="36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600" u="sng">
                <a:latin typeface="Courier New"/>
                <a:ea typeface="Courier New"/>
                <a:cs typeface="Courier New"/>
                <a:sym typeface="Courier New"/>
              </a:rPr>
              <a:t>RandomOverSampler</a:t>
            </a:r>
            <a:r>
              <a:rPr lang="en" sz="1600"/>
              <a:t> </a:t>
            </a:r>
            <a:r>
              <a:rPr lang="en"/>
              <a:t>Oversampling and 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RandomizedSearchCV </a:t>
            </a:r>
            <a:r>
              <a:rPr lang="en"/>
              <a:t>Hyperparameter Search, with 5-fold CV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64" name="Google Shape;164;p26"/>
          <p:cNvGraphicFramePr/>
          <p:nvPr/>
        </p:nvGraphicFramePr>
        <p:xfrm>
          <a:off x="446150" y="1584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{4878830F-F66D-4E73-8693-CEA59EAA3946}</a:tableStyleId>
              </a:tblPr>
              <a:tblGrid>
                <a:gridCol w="2266725"/>
                <a:gridCol w="1508500"/>
                <a:gridCol w="1485625"/>
                <a:gridCol w="1756325"/>
                <a:gridCol w="12345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Target</a:t>
                      </a:r>
                      <a:endParaRPr>
                        <a:solidFill>
                          <a:schemeClr val="dk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Target Accuracy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Pruning Method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Prediction Accuracy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Beat Target?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HOME_TEAM_WINS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59%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max depth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66</a:t>
                      </a:r>
                      <a:r>
                        <a:rPr lang="en"/>
                        <a:t>%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6AA84F"/>
                          </a:solidFill>
                        </a:rPr>
                        <a:t>Y</a:t>
                      </a:r>
                      <a:endParaRPr b="1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HOME_HIGHER_FG_PCT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55%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max depth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58%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6AA84F"/>
                          </a:solidFill>
                        </a:rPr>
                        <a:t>Y</a:t>
                      </a:r>
                      <a:endParaRPr b="1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HOME_HIGHER_FG3_PCT</a:t>
                      </a:r>
                      <a:endParaRPr>
                        <a:solidFill>
                          <a:schemeClr val="dk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51%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max leaf nodes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51%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3"/>
                          </a:solidFill>
                        </a:rPr>
                        <a:t>N</a:t>
                      </a:r>
                      <a:endParaRPr b="1"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HOME_HIGHER_FT_PCT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50%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max depth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52%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6AA84F"/>
                          </a:solidFill>
                        </a:rPr>
                        <a:t>Y</a:t>
                      </a:r>
                      <a:endParaRPr b="1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HOME_HIGHER_AST</a:t>
                      </a:r>
                      <a:endParaRPr>
                        <a:solidFill>
                          <a:schemeClr val="dk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55%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max depth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59%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6AA84F"/>
                          </a:solidFill>
                        </a:rPr>
                        <a:t>Y</a:t>
                      </a:r>
                      <a:endParaRPr b="1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HOME_HIGHER_REB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53%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max depth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55</a:t>
                      </a:r>
                      <a:r>
                        <a:rPr lang="en"/>
                        <a:t>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6AA84F"/>
                          </a:solidFill>
                        </a:rPr>
                        <a:t>Y</a:t>
                      </a:r>
                      <a:endParaRPr b="1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65" name="Google Shape;165;p26"/>
          <p:cNvSpPr txBox="1"/>
          <p:nvPr/>
        </p:nvSpPr>
        <p:spPr>
          <a:xfrm>
            <a:off x="327150" y="4392725"/>
            <a:ext cx="8489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ΔMacro Avg Accuracy: 2.67%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○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Good average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Experiments -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RandomForestClassifier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1" name="Google Shape;171;p27"/>
          <p:cNvSpPr txBox="1"/>
          <p:nvPr>
            <p:ph idx="1" type="body"/>
          </p:nvPr>
        </p:nvSpPr>
        <p:spPr>
          <a:xfrm>
            <a:off x="311700" y="910975"/>
            <a:ext cx="8520600" cy="36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600" u="sng">
                <a:latin typeface="Courier New"/>
                <a:ea typeface="Courier New"/>
                <a:cs typeface="Courier New"/>
                <a:sym typeface="Courier New"/>
              </a:rPr>
              <a:t>SMOTEENN</a:t>
            </a:r>
            <a:r>
              <a:rPr lang="en" sz="1600"/>
              <a:t> </a:t>
            </a:r>
            <a:r>
              <a:rPr lang="en"/>
              <a:t>Over+Under Sampling and 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RandomizedSearchCV </a:t>
            </a:r>
            <a:r>
              <a:rPr lang="en"/>
              <a:t>Hyperparameter Search, with 5-fold CV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72" name="Google Shape;172;p27"/>
          <p:cNvGraphicFramePr/>
          <p:nvPr/>
        </p:nvGraphicFramePr>
        <p:xfrm>
          <a:off x="446150" y="1584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{4878830F-F66D-4E73-8693-CEA59EAA3946}</a:tableStyleId>
              </a:tblPr>
              <a:tblGrid>
                <a:gridCol w="2266725"/>
                <a:gridCol w="1508500"/>
                <a:gridCol w="1485625"/>
                <a:gridCol w="1756325"/>
                <a:gridCol w="12345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Target</a:t>
                      </a:r>
                      <a:endParaRPr>
                        <a:solidFill>
                          <a:schemeClr val="dk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Target Accuracy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Pruning Method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Prediction Accuracy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Beat Target?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HOME_TEAM_WINS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59%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max depth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71</a:t>
                      </a:r>
                      <a:r>
                        <a:rPr lang="en"/>
                        <a:t>%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6AA84F"/>
                          </a:solidFill>
                        </a:rPr>
                        <a:t>Y</a:t>
                      </a:r>
                      <a:endParaRPr b="1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HOME_HIGHER_FG_PCT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55%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max depth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69</a:t>
                      </a:r>
                      <a:r>
                        <a:rPr lang="en"/>
                        <a:t>%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6AA84F"/>
                          </a:solidFill>
                        </a:rPr>
                        <a:t>Y</a:t>
                      </a:r>
                      <a:endParaRPr b="1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HOME_HIGHER_FG3_PCT</a:t>
                      </a:r>
                      <a:endParaRPr>
                        <a:solidFill>
                          <a:schemeClr val="dk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51%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max leaf nodes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64</a:t>
                      </a:r>
                      <a:r>
                        <a:rPr lang="en"/>
                        <a:t>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6AA84F"/>
                          </a:solidFill>
                        </a:rPr>
                        <a:t>Y</a:t>
                      </a:r>
                      <a:endParaRPr b="1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HOME_HIGHER_FT_PCT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50%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max depth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65</a:t>
                      </a:r>
                      <a:r>
                        <a:rPr lang="en"/>
                        <a:t>%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6AA84F"/>
                          </a:solidFill>
                        </a:rPr>
                        <a:t>Y</a:t>
                      </a:r>
                      <a:endParaRPr b="1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HOME_HIGHER_AST</a:t>
                      </a:r>
                      <a:endParaRPr>
                        <a:solidFill>
                          <a:schemeClr val="dk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55%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max depth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68</a:t>
                      </a:r>
                      <a:r>
                        <a:rPr lang="en"/>
                        <a:t>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6AA84F"/>
                          </a:solidFill>
                        </a:rPr>
                        <a:t>Y</a:t>
                      </a:r>
                      <a:endParaRPr b="1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HOME_HIGHER_REB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53%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max depth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66</a:t>
                      </a:r>
                      <a:r>
                        <a:rPr lang="en"/>
                        <a:t>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6AA84F"/>
                          </a:solidFill>
                        </a:rPr>
                        <a:t>Y</a:t>
                      </a:r>
                      <a:endParaRPr b="1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73" name="Google Shape;173;p27"/>
          <p:cNvSpPr txBox="1"/>
          <p:nvPr/>
        </p:nvSpPr>
        <p:spPr>
          <a:xfrm>
            <a:off x="327150" y="4392725"/>
            <a:ext cx="8489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ΔMacro Avg Accuracy: 13.33%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○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Best Model 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Experiments -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XGBClassifier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9" name="Google Shape;179;p28"/>
          <p:cNvSpPr txBox="1"/>
          <p:nvPr>
            <p:ph idx="1" type="body"/>
          </p:nvPr>
        </p:nvSpPr>
        <p:spPr>
          <a:xfrm>
            <a:off x="311700" y="910975"/>
            <a:ext cx="8520600" cy="36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RandomizedSearchCV </a:t>
            </a:r>
            <a:r>
              <a:rPr lang="en"/>
              <a:t>Hyperparameter Search, with 5-fold CV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{</a:t>
            </a:r>
            <a:r>
              <a:rPr i="1" lang="en"/>
              <a:t>max depth, gamma, reg_lambda, eta,scale_pos_weight,class balancing</a:t>
            </a:r>
            <a:r>
              <a:rPr lang="en"/>
              <a:t>}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80" name="Google Shape;180;p28"/>
          <p:cNvGraphicFramePr/>
          <p:nvPr/>
        </p:nvGraphicFramePr>
        <p:xfrm>
          <a:off x="446150" y="1584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{4878830F-F66D-4E73-8693-CEA59EAA3946}</a:tableStyleId>
              </a:tblPr>
              <a:tblGrid>
                <a:gridCol w="2266725"/>
                <a:gridCol w="1508500"/>
                <a:gridCol w="1485625"/>
                <a:gridCol w="1756325"/>
                <a:gridCol w="12345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Target</a:t>
                      </a:r>
                      <a:endParaRPr>
                        <a:solidFill>
                          <a:schemeClr val="dk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Target Accuracy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Pruning Method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Prediction Accuracy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Beat Target?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HOME_TEAM_WINS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59%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gamma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59%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3"/>
                          </a:solidFill>
                        </a:rPr>
                        <a:t>N</a:t>
                      </a:r>
                      <a:endParaRPr b="1"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HOME_HIGHER_FG_PCT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55%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gamma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55%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3"/>
                          </a:solidFill>
                        </a:rPr>
                        <a:t>N</a:t>
                      </a:r>
                      <a:endParaRPr b="1"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HOME_HIGHER_FG3_PCT</a:t>
                      </a:r>
                      <a:endParaRPr>
                        <a:solidFill>
                          <a:schemeClr val="dk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51%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gamma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51%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3"/>
                          </a:solidFill>
                        </a:rPr>
                        <a:t>N</a:t>
                      </a:r>
                      <a:endParaRPr b="1"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HOME_HIGHER_FT_PCT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50%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max depth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50%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3"/>
                          </a:solidFill>
                        </a:rPr>
                        <a:t>N</a:t>
                      </a:r>
                      <a:endParaRPr b="1"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HOME_HIGHER_AST</a:t>
                      </a:r>
                      <a:endParaRPr>
                        <a:solidFill>
                          <a:schemeClr val="dk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55%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gamma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55%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3"/>
                          </a:solidFill>
                        </a:rPr>
                        <a:t>N</a:t>
                      </a:r>
                      <a:endParaRPr b="1"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HOME_HIGHER_REB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53%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  gamma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53%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3"/>
                          </a:solidFill>
                        </a:rPr>
                        <a:t>N</a:t>
                      </a:r>
                      <a:endParaRPr b="1"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81" name="Google Shape;181;p28"/>
          <p:cNvSpPr txBox="1"/>
          <p:nvPr/>
        </p:nvSpPr>
        <p:spPr>
          <a:xfrm>
            <a:off x="446150" y="4470425"/>
            <a:ext cx="3632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ΔMacro Avg Accuracy: 0%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○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Similar to target accuracy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Experiments -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XGBClassifier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7" name="Google Shape;187;p29"/>
          <p:cNvSpPr txBox="1"/>
          <p:nvPr>
            <p:ph idx="1" type="body"/>
          </p:nvPr>
        </p:nvSpPr>
        <p:spPr>
          <a:xfrm>
            <a:off x="311700" y="900925"/>
            <a:ext cx="8520600" cy="36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600" u="sng">
                <a:latin typeface="Courier New"/>
                <a:ea typeface="Courier New"/>
                <a:cs typeface="Courier New"/>
                <a:sym typeface="Courier New"/>
              </a:rPr>
              <a:t>RandomOverSampler</a:t>
            </a:r>
            <a:r>
              <a:rPr lang="en" sz="1600"/>
              <a:t> </a:t>
            </a:r>
            <a:r>
              <a:rPr lang="en"/>
              <a:t>Oversampling and 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RandomizedSearchCV </a:t>
            </a:r>
            <a:r>
              <a:rPr lang="en" sz="1800"/>
              <a:t>Hyperparameter Search, with 5-fold CV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88" name="Google Shape;188;p29"/>
          <p:cNvGraphicFramePr/>
          <p:nvPr/>
        </p:nvGraphicFramePr>
        <p:xfrm>
          <a:off x="446150" y="1584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{4878830F-F66D-4E73-8693-CEA59EAA3946}</a:tableStyleId>
              </a:tblPr>
              <a:tblGrid>
                <a:gridCol w="2266725"/>
                <a:gridCol w="1508500"/>
                <a:gridCol w="1485625"/>
                <a:gridCol w="1756325"/>
                <a:gridCol w="12345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Target</a:t>
                      </a:r>
                      <a:endParaRPr>
                        <a:solidFill>
                          <a:schemeClr val="dk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Target Accuracy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Pruning Method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Prediction Accuracy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Beat Target?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HOME_TEAM_WINS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59%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gamma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64</a:t>
                      </a:r>
                      <a:r>
                        <a:rPr lang="en"/>
                        <a:t>%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6AA84F"/>
                          </a:solidFill>
                        </a:rPr>
                        <a:t>Y</a:t>
                      </a:r>
                      <a:endParaRPr b="1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HOME_HIGHER_FG_PCT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55%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gamma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57%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6AA84F"/>
                          </a:solidFill>
                        </a:rPr>
                        <a:t>Y</a:t>
                      </a:r>
                      <a:endParaRPr b="1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HOME_HIGHER_FG3_PCT</a:t>
                      </a:r>
                      <a:endParaRPr>
                        <a:solidFill>
                          <a:schemeClr val="dk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51%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gamma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51%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3"/>
                          </a:solidFill>
                        </a:rPr>
                        <a:t>N</a:t>
                      </a:r>
                      <a:endParaRPr b="1"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HOME_HIGHER_FT_PCT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50%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max depth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51%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6AA84F"/>
                          </a:solidFill>
                        </a:rPr>
                        <a:t>Y</a:t>
                      </a:r>
                      <a:endParaRPr b="1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HOME_HIGHER_AST</a:t>
                      </a:r>
                      <a:endParaRPr>
                        <a:solidFill>
                          <a:schemeClr val="dk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55%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gamma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58%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6AA84F"/>
                          </a:solidFill>
                        </a:rPr>
                        <a:t>Y</a:t>
                      </a:r>
                      <a:endParaRPr b="1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HOME_HIGHER_REB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53%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gamma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53%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3"/>
                          </a:solidFill>
                        </a:rPr>
                        <a:t>N</a:t>
                      </a:r>
                      <a:endParaRPr b="1"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89" name="Google Shape;189;p29"/>
          <p:cNvSpPr txBox="1"/>
          <p:nvPr/>
        </p:nvSpPr>
        <p:spPr>
          <a:xfrm>
            <a:off x="0" y="4357650"/>
            <a:ext cx="8036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Δ</a:t>
            </a: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Macro Avg Accuracy: +1.8%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○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Good. Most predictions beat target accuracy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Experiments -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XGBClassifier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5" name="Google Shape;195;p30"/>
          <p:cNvSpPr txBox="1"/>
          <p:nvPr>
            <p:ph idx="1" type="body"/>
          </p:nvPr>
        </p:nvSpPr>
        <p:spPr>
          <a:xfrm>
            <a:off x="311700" y="900925"/>
            <a:ext cx="8520600" cy="36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600" u="sng">
                <a:latin typeface="Courier New"/>
                <a:ea typeface="Courier New"/>
                <a:cs typeface="Courier New"/>
                <a:sym typeface="Courier New"/>
              </a:rPr>
              <a:t>SMOTEENN</a:t>
            </a:r>
            <a:r>
              <a:rPr lang="en" sz="1600"/>
              <a:t> </a:t>
            </a:r>
            <a:r>
              <a:rPr lang="en"/>
              <a:t>Over+Under Sampling and 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RandomizedSearchCV </a:t>
            </a:r>
            <a:r>
              <a:rPr lang="en"/>
              <a:t>Hyperparameter Search, with 5-fold CV</a:t>
            </a:r>
            <a:endParaRPr sz="1800"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96" name="Google Shape;196;p30"/>
          <p:cNvGraphicFramePr/>
          <p:nvPr/>
        </p:nvGraphicFramePr>
        <p:xfrm>
          <a:off x="446150" y="1584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{4878830F-F66D-4E73-8693-CEA59EAA3946}</a:tableStyleId>
              </a:tblPr>
              <a:tblGrid>
                <a:gridCol w="2266725"/>
                <a:gridCol w="1508500"/>
                <a:gridCol w="1485625"/>
                <a:gridCol w="1756325"/>
                <a:gridCol w="12345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Target</a:t>
                      </a:r>
                      <a:endParaRPr>
                        <a:solidFill>
                          <a:schemeClr val="dk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Target Accuracy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Pruning Method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Prediction Accuracy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Beat Target?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HOME_TEAM_WINS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59%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max depth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74</a:t>
                      </a:r>
                      <a:r>
                        <a:rPr lang="en"/>
                        <a:t>%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6AA84F"/>
                          </a:solidFill>
                        </a:rPr>
                        <a:t>Y</a:t>
                      </a:r>
                      <a:endParaRPr b="1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HOME_HIGHER_FG_PCT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55%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none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68</a:t>
                      </a:r>
                      <a:r>
                        <a:rPr lang="en"/>
                        <a:t>%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6AA84F"/>
                          </a:solidFill>
                        </a:rPr>
                        <a:t>Y</a:t>
                      </a:r>
                      <a:endParaRPr b="1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HOME_HIGHER_FG3_PCT</a:t>
                      </a:r>
                      <a:endParaRPr>
                        <a:solidFill>
                          <a:schemeClr val="dk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51%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max depth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65</a:t>
                      </a:r>
                      <a:r>
                        <a:rPr lang="en"/>
                        <a:t>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6AA84F"/>
                          </a:solidFill>
                        </a:rPr>
                        <a:t>Y</a:t>
                      </a:r>
                      <a:endParaRPr b="1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HOME_HIGHER_FT_PCT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50%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</a:t>
                      </a:r>
                      <a:r>
                        <a:rPr lang="en"/>
                        <a:t>ax depth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64</a:t>
                      </a:r>
                      <a:r>
                        <a:rPr lang="en"/>
                        <a:t>%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6AA84F"/>
                          </a:solidFill>
                        </a:rPr>
                        <a:t>Y</a:t>
                      </a:r>
                      <a:endParaRPr b="1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HOME_HIGHER_AST</a:t>
                      </a:r>
                      <a:endParaRPr>
                        <a:solidFill>
                          <a:schemeClr val="dk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55%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max depth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70</a:t>
                      </a:r>
                      <a:r>
                        <a:rPr lang="en"/>
                        <a:t>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6AA84F"/>
                          </a:solidFill>
                        </a:rPr>
                        <a:t>Y</a:t>
                      </a:r>
                      <a:endParaRPr b="1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HOME_HIGHER_REB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53%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max depth</a:t>
                      </a:r>
                      <a:endParaRPr>
                        <a:solidFill>
                          <a:srgbClr val="00FF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67</a:t>
                      </a:r>
                      <a:r>
                        <a:rPr lang="en"/>
                        <a:t>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6AA84F"/>
                          </a:solidFill>
                        </a:rPr>
                        <a:t>Y</a:t>
                      </a:r>
                      <a:endParaRPr b="1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97" name="Google Shape;197;p30"/>
          <p:cNvSpPr txBox="1"/>
          <p:nvPr/>
        </p:nvSpPr>
        <p:spPr>
          <a:xfrm>
            <a:off x="0" y="4357650"/>
            <a:ext cx="8639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Δ</a:t>
            </a: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Macro Avg Accuracy: +14.1%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○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Best Model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Discussions &amp; Conclusions</a:t>
            </a:r>
            <a:endParaRPr/>
          </a:p>
        </p:txBody>
      </p:sp>
      <p:sp>
        <p:nvSpPr>
          <p:cNvPr id="203" name="Google Shape;203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04" name="Google Shape;204;p31"/>
          <p:cNvGraphicFramePr/>
          <p:nvPr/>
        </p:nvGraphicFramePr>
        <p:xfrm>
          <a:off x="2159000" y="1301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{4878830F-F66D-4E73-8693-CEA59EAA3946}</a:tableStyleId>
              </a:tblPr>
              <a:tblGrid>
                <a:gridCol w="2413000"/>
                <a:gridCol w="2413000"/>
              </a:tblGrid>
              <a:tr h="40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Classifier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Macro Accuracy Gain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31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Decision Tree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7.8%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31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Random Forest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13.3%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31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XGBoost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14.1%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14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Sports produce large, high-dimensionality datasets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Plethora of statistics generated every game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Applications/Market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Sports Analytics</a:t>
            </a:r>
            <a:endParaRPr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Analyze data to aid teams in decision making, e.g. in coaching   </a:t>
            </a:r>
            <a:endParaRPr sz="1200"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4876" y="2571762"/>
            <a:ext cx="2151198" cy="623106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84075" y="3443750"/>
            <a:ext cx="3584750" cy="153835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66" name="Google Shape;66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36700" y="3366042"/>
            <a:ext cx="2309704" cy="780521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67" name="Google Shape;67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04863" y="4259148"/>
            <a:ext cx="2373350" cy="722956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68" name="Google Shape;68;p14"/>
          <p:cNvSpPr txBox="1"/>
          <p:nvPr/>
        </p:nvSpPr>
        <p:spPr>
          <a:xfrm>
            <a:off x="311700" y="2380625"/>
            <a:ext cx="4524300" cy="6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</a:pPr>
            <a:r>
              <a:rPr lang="en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Sports Betting</a:t>
            </a:r>
            <a:endParaRPr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2" marL="13716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</a:pPr>
            <a:r>
              <a:rPr lang="en"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Market size worldwide: </a:t>
            </a:r>
            <a:r>
              <a:rPr i="1" lang="en"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608 Billion USD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69" name="Google Shape;69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-10638" y="3404200"/>
            <a:ext cx="4982216" cy="161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749438" y="1835288"/>
            <a:ext cx="2210925" cy="79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4"/>
          <p:cNvPicPr preferRelativeResize="0"/>
          <p:nvPr/>
        </p:nvPicPr>
        <p:blipFill rotWithShape="1">
          <a:blip r:embed="rId9">
            <a:alphaModFix/>
          </a:blip>
          <a:srcRect b="0" l="12419" r="12313" t="4979"/>
          <a:stretch/>
        </p:blipFill>
        <p:spPr>
          <a:xfrm>
            <a:off x="6877500" y="561282"/>
            <a:ext cx="1954795" cy="1056927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121175" y="2843300"/>
            <a:ext cx="3921349" cy="219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9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311700" y="1152475"/>
            <a:ext cx="8520600" cy="343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 NBA Game and Player Statistics 2003-2020 (Kaggle)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23,520 rows for team stats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585,795 rows for player stats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Approach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 past statistics to predict future winners and statistics</a:t>
            </a:r>
            <a:endParaRPr/>
          </a:p>
        </p:txBody>
      </p:sp>
      <p:pic>
        <p:nvPicPr>
          <p:cNvPr id="79" name="Google Shape;7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9613" y="2833025"/>
            <a:ext cx="7724775" cy="93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Preparing the Dataset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Problem: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Data shows stats </a:t>
            </a:r>
            <a:r>
              <a:rPr b="1" i="1" lang="en"/>
              <a:t>after</a:t>
            </a:r>
            <a:r>
              <a:rPr b="1" lang="en"/>
              <a:t> </a:t>
            </a:r>
            <a:r>
              <a:rPr lang="en"/>
              <a:t>a game, so cannot be used for prediction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Solution: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 existing data to build a new, cumulative stats dataset that includes all stats </a:t>
            </a:r>
            <a:r>
              <a:rPr b="1" i="1" lang="en"/>
              <a:t>prior to </a:t>
            </a:r>
            <a:r>
              <a:rPr lang="en"/>
              <a:t>a given game</a:t>
            </a:r>
            <a:endParaRPr/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775" y="2697875"/>
            <a:ext cx="8144451" cy="213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3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Data</a:t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311700" y="1152475"/>
            <a:ext cx="3998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PPG_total_{home,away}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FG_PCT_total_{home,away}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FT_PCT_total_{home,away}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APG_total_{home,away}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RPG_total_{home,away}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W_PCT_{home,away}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 continuous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Total F</a:t>
            </a:r>
            <a:r>
              <a:rPr lang="en"/>
              <a:t>eatures</a:t>
            </a:r>
            <a:r>
              <a:rPr lang="en"/>
              <a:t>: </a:t>
            </a:r>
            <a:r>
              <a:rPr lang="en"/>
              <a:t>12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Target Data</a:t>
            </a:r>
            <a:endParaRPr/>
          </a:p>
        </p:txBody>
      </p:sp>
      <p:sp>
        <p:nvSpPr>
          <p:cNvPr id="98" name="Google Shape;98;p18"/>
          <p:cNvSpPr txBox="1"/>
          <p:nvPr/>
        </p:nvSpPr>
        <p:spPr>
          <a:xfrm>
            <a:off x="370450" y="1040100"/>
            <a:ext cx="3789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Creating target data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5800" y="1017725"/>
            <a:ext cx="4342825" cy="4036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8"/>
          <p:cNvSpPr txBox="1"/>
          <p:nvPr/>
        </p:nvSpPr>
        <p:spPr>
          <a:xfrm>
            <a:off x="370450" y="1317950"/>
            <a:ext cx="3255600" cy="19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Binary target data: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urier New"/>
              <a:buChar char="○"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HOME_TEAM_WINS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urier New"/>
              <a:buChar char="○"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HOME_HIGHER_FG_PCT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urier New"/>
              <a:buChar char="○"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HOME_HIGHER_FG3_PCT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urier New"/>
              <a:buChar char="○"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HOME_HIGHER_FT_PCT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urier New"/>
              <a:buChar char="○"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HOME_HIGHER_AST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urier New"/>
              <a:buChar char="○"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HOME_HIGHER_REB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 Metrics</a:t>
            </a:r>
            <a:endParaRPr/>
          </a:p>
        </p:txBody>
      </p:sp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Optimize for accuracy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to know accuracy is good?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Take mean of binary targets: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07" name="Google Shape;10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9573" y="2202112"/>
            <a:ext cx="3044850" cy="1926725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08" name="Google Shape;108;p19"/>
          <p:cNvSpPr/>
          <p:nvPr/>
        </p:nvSpPr>
        <p:spPr>
          <a:xfrm rot="10800000">
            <a:off x="4901275" y="2801700"/>
            <a:ext cx="249300" cy="149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9"/>
          <p:cNvSpPr txBox="1"/>
          <p:nvPr/>
        </p:nvSpPr>
        <p:spPr>
          <a:xfrm>
            <a:off x="311700" y="4288675"/>
            <a:ext cx="644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Always guessing that the home team wins yields 59.1% accuracy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 Metrics</a:t>
            </a:r>
            <a:endParaRPr/>
          </a:p>
        </p:txBody>
      </p:sp>
      <p:sp>
        <p:nvSpPr>
          <p:cNvPr id="115" name="Google Shape;115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Target accuracies to beat:</a:t>
            </a:r>
            <a:endParaRPr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Char char="○"/>
            </a:pP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HOME_TEAM_WINS      : </a:t>
            </a:r>
            <a:r>
              <a:rPr b="1" lang="en" sz="1300">
                <a:latin typeface="Courier New"/>
                <a:ea typeface="Courier New"/>
                <a:cs typeface="Courier New"/>
                <a:sym typeface="Courier New"/>
              </a:rPr>
              <a:t>59.1%</a:t>
            </a: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 Win rate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Char char="○"/>
            </a:pP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HOME_HIGHER_FG_PCT  : </a:t>
            </a:r>
            <a:r>
              <a:rPr b="1" lang="en" sz="1300">
                <a:latin typeface="Courier New"/>
                <a:ea typeface="Courier New"/>
                <a:cs typeface="Courier New"/>
                <a:sym typeface="Courier New"/>
              </a:rPr>
              <a:t>55.0%</a:t>
            </a: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 Higher FGP rate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Char char="○"/>
            </a:pP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HOME_HIGHER_FG3_PCT : </a:t>
            </a:r>
            <a:r>
              <a:rPr b="1" lang="en" sz="1300">
                <a:latin typeface="Courier New"/>
                <a:ea typeface="Courier New"/>
                <a:cs typeface="Courier New"/>
                <a:sym typeface="Courier New"/>
              </a:rPr>
              <a:t>50.8%</a:t>
            </a: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 Higher FG3 rate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Char char="○"/>
            </a:pP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HOME_HIGHER_FT_PCT  : </a:t>
            </a:r>
            <a:r>
              <a:rPr b="1" lang="en" sz="1300">
                <a:latin typeface="Courier New"/>
                <a:ea typeface="Courier New"/>
                <a:cs typeface="Courier New"/>
                <a:sym typeface="Courier New"/>
              </a:rPr>
              <a:t>49.5%</a:t>
            </a: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 Higher FTP rate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Char char="○"/>
            </a:pP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HOME_HIGHER_AST     : </a:t>
            </a:r>
            <a:r>
              <a:rPr b="1" lang="en" sz="1300">
                <a:latin typeface="Courier New"/>
                <a:ea typeface="Courier New"/>
                <a:cs typeface="Courier New"/>
                <a:sym typeface="Courier New"/>
              </a:rPr>
              <a:t>55.0%</a:t>
            </a: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 Higher AST rate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Char char="○"/>
            </a:pP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HOME_HIGHER_REB     : </a:t>
            </a:r>
            <a:r>
              <a:rPr b="1" lang="en" sz="1300">
                <a:latin typeface="Courier New"/>
                <a:ea typeface="Courier New"/>
                <a:cs typeface="Courier New"/>
                <a:sym typeface="Courier New"/>
              </a:rPr>
              <a:t>53.4%</a:t>
            </a: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 Higher REB rate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en"/>
              <a:t>Also reflects class imbalance</a:t>
            </a:r>
            <a:endParaRPr i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Experiments -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DecisionTreeClassifier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1" name="Google Shape;121;p21"/>
          <p:cNvSpPr txBox="1"/>
          <p:nvPr>
            <p:ph idx="1" type="body"/>
          </p:nvPr>
        </p:nvSpPr>
        <p:spPr>
          <a:xfrm>
            <a:off x="311700" y="910975"/>
            <a:ext cx="8520600" cy="36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RandomizedSearchCV </a:t>
            </a:r>
            <a:r>
              <a:rPr lang="en"/>
              <a:t>Hyperparameter Search, with 5-fold CV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{</a:t>
            </a:r>
            <a:r>
              <a:rPr i="1" lang="en"/>
              <a:t>max depth, max leaf nodes, max features, class balancing</a:t>
            </a:r>
            <a:r>
              <a:rPr lang="en"/>
              <a:t>}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22" name="Google Shape;122;p21"/>
          <p:cNvGraphicFramePr/>
          <p:nvPr/>
        </p:nvGraphicFramePr>
        <p:xfrm>
          <a:off x="446150" y="1584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{4878830F-F66D-4E73-8693-CEA59EAA3946}</a:tableStyleId>
              </a:tblPr>
              <a:tblGrid>
                <a:gridCol w="2266725"/>
                <a:gridCol w="1508500"/>
                <a:gridCol w="1485625"/>
                <a:gridCol w="1756325"/>
                <a:gridCol w="12345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Target</a:t>
                      </a:r>
                      <a:endParaRPr>
                        <a:solidFill>
                          <a:schemeClr val="dk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Target Accuracy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Pruning Method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Prediction Accuracy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Beat Target?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HOME_TEAM_WINS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59%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max depth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54%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3"/>
                          </a:solidFill>
                        </a:rPr>
                        <a:t>N</a:t>
                      </a:r>
                      <a:endParaRPr b="1"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HOME_HIGHER_FG_PCT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55%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max depth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50%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3"/>
                          </a:solidFill>
                        </a:rPr>
                        <a:t>N</a:t>
                      </a:r>
                      <a:endParaRPr b="1"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HOME_HIGHER_FG3_PCT</a:t>
                      </a:r>
                      <a:endParaRPr>
                        <a:solidFill>
                          <a:schemeClr val="dk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51%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max leaf nodes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51%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3"/>
                          </a:solidFill>
                        </a:rPr>
                        <a:t>N</a:t>
                      </a:r>
                      <a:endParaRPr b="1"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HOME_HIGHER_FT_PCT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50%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max depth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50%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3"/>
                          </a:solidFill>
                        </a:rPr>
                        <a:t>N</a:t>
                      </a:r>
                      <a:endParaRPr b="1"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HOME_HIGHER_AST</a:t>
                      </a:r>
                      <a:endParaRPr>
                        <a:solidFill>
                          <a:schemeClr val="dk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55%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max depth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50%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3"/>
                          </a:solidFill>
                        </a:rPr>
                        <a:t>N</a:t>
                      </a:r>
                      <a:endParaRPr b="1"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HOME_HIGHER_REB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53%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max depth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51%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3"/>
                          </a:solidFill>
                        </a:rPr>
                        <a:t>N</a:t>
                      </a:r>
                      <a:endParaRPr b="1"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23" name="Google Shape;123;p21"/>
          <p:cNvSpPr txBox="1"/>
          <p:nvPr/>
        </p:nvSpPr>
        <p:spPr>
          <a:xfrm>
            <a:off x="327150" y="4392725"/>
            <a:ext cx="8489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Δ</a:t>
            </a: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Macro Avg Accuracy: -2.8%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○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W</a:t>
            </a: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orse than guessing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