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090" r:id="rId2"/>
    <p:sldId id="274" r:id="rId3"/>
    <p:sldId id="4095" r:id="rId4"/>
    <p:sldId id="299" r:id="rId5"/>
    <p:sldId id="4091" r:id="rId6"/>
    <p:sldId id="3321" r:id="rId7"/>
    <p:sldId id="3314" r:id="rId8"/>
    <p:sldId id="3400" r:id="rId9"/>
    <p:sldId id="3320" r:id="rId10"/>
    <p:sldId id="3322" r:id="rId11"/>
    <p:sldId id="295" r:id="rId12"/>
    <p:sldId id="4092" r:id="rId13"/>
    <p:sldId id="4096" r:id="rId14"/>
    <p:sldId id="3331" r:id="rId15"/>
    <p:sldId id="4094" r:id="rId16"/>
    <p:sldId id="3332" r:id="rId17"/>
    <p:sldId id="3334" r:id="rId18"/>
    <p:sldId id="4105" r:id="rId19"/>
    <p:sldId id="4108" r:id="rId20"/>
    <p:sldId id="4107" r:id="rId21"/>
    <p:sldId id="4099" r:id="rId22"/>
    <p:sldId id="4100" r:id="rId23"/>
    <p:sldId id="4101" r:id="rId24"/>
    <p:sldId id="4102" r:id="rId25"/>
    <p:sldId id="4103" r:id="rId26"/>
    <p:sldId id="4104" r:id="rId27"/>
    <p:sldId id="276" r:id="rId28"/>
    <p:sldId id="4088" r:id="rId29"/>
    <p:sldId id="4109" r:id="rId30"/>
    <p:sldId id="4110" r:id="rId31"/>
    <p:sldId id="283" r:id="rId32"/>
    <p:sldId id="411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79559" autoAdjust="0"/>
  </p:normalViewPr>
  <p:slideViewPr>
    <p:cSldViewPr>
      <p:cViewPr varScale="1">
        <p:scale>
          <a:sx n="74" d="100"/>
          <a:sy n="74" d="100"/>
        </p:scale>
        <p:origin x="438" y="60"/>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bg2"/>
            </a:solidFill>
          </c:spPr>
          <c:explosion val="9"/>
          <c:dPt>
            <c:idx val="0"/>
            <c:bubble3D val="0"/>
            <c:spPr>
              <a:solidFill>
                <a:schemeClr val="accent1"/>
              </a:solidFill>
            </c:spPr>
            <c:extLst>
              <c:ext xmlns:c16="http://schemas.microsoft.com/office/drawing/2014/chart" uri="{C3380CC4-5D6E-409C-BE32-E72D297353CC}">
                <c16:uniqueId val="{00000000-0308-584A-9E30-0334B4718E25}"/>
              </c:ext>
            </c:extLst>
          </c:dPt>
          <c:dPt>
            <c:idx val="1"/>
            <c:bubble3D val="0"/>
            <c:spPr>
              <a:solidFill>
                <a:schemeClr val="accent2"/>
              </a:solidFill>
            </c:spPr>
            <c:extLst>
              <c:ext xmlns:c16="http://schemas.microsoft.com/office/drawing/2014/chart" uri="{C3380CC4-5D6E-409C-BE32-E72D297353CC}">
                <c16:uniqueId val="{00000002-0308-584A-9E30-0334B4718E25}"/>
              </c:ext>
            </c:extLst>
          </c:dPt>
          <c:dPt>
            <c:idx val="2"/>
            <c:bubble3D val="0"/>
            <c:spPr>
              <a:solidFill>
                <a:schemeClr val="accent3"/>
              </a:solidFill>
            </c:spPr>
            <c:extLst>
              <c:ext xmlns:c16="http://schemas.microsoft.com/office/drawing/2014/chart" uri="{C3380CC4-5D6E-409C-BE32-E72D297353CC}">
                <c16:uniqueId val="{00000004-0308-584A-9E30-0334B4718E25}"/>
              </c:ext>
            </c:extLst>
          </c:dPt>
          <c:dPt>
            <c:idx val="3"/>
            <c:bubble3D val="0"/>
            <c:spPr>
              <a:solidFill>
                <a:schemeClr val="accent4"/>
              </a:solidFill>
            </c:spPr>
            <c:extLst>
              <c:ext xmlns:c16="http://schemas.microsoft.com/office/drawing/2014/chart" uri="{C3380CC4-5D6E-409C-BE32-E72D297353CC}">
                <c16:uniqueId val="{00000006-0308-584A-9E30-0334B4718E25}"/>
              </c:ext>
            </c:extLst>
          </c:dPt>
          <c:dPt>
            <c:idx val="4"/>
            <c:bubble3D val="0"/>
            <c:spPr>
              <a:solidFill>
                <a:schemeClr val="accent5"/>
              </a:solidFill>
            </c:spPr>
            <c:extLst>
              <c:ext xmlns:c16="http://schemas.microsoft.com/office/drawing/2014/chart" uri="{C3380CC4-5D6E-409C-BE32-E72D297353CC}">
                <c16:uniqueId val="{00000008-0308-584A-9E30-0334B4718E25}"/>
              </c:ext>
            </c:extLst>
          </c:dPt>
          <c:dPt>
            <c:idx val="5"/>
            <c:bubble3D val="0"/>
            <c:spPr>
              <a:solidFill>
                <a:schemeClr val="accent6"/>
              </a:solidFill>
            </c:spPr>
            <c:extLst>
              <c:ext xmlns:c16="http://schemas.microsoft.com/office/drawing/2014/chart" uri="{C3380CC4-5D6E-409C-BE32-E72D297353CC}">
                <c16:uniqueId val="{0000000A-0308-584A-9E30-0334B4718E25}"/>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10</c:v>
                </c:pt>
                <c:pt idx="1">
                  <c:v>10</c:v>
                </c:pt>
                <c:pt idx="2">
                  <c:v>10</c:v>
                </c:pt>
                <c:pt idx="3">
                  <c:v>10</c:v>
                </c:pt>
                <c:pt idx="4">
                  <c:v>10</c:v>
                </c:pt>
                <c:pt idx="5">
                  <c:v>10</c:v>
                </c:pt>
              </c:numCache>
            </c:numRef>
          </c:val>
          <c:extLst>
            <c:ext xmlns:c16="http://schemas.microsoft.com/office/drawing/2014/chart" uri="{C3380CC4-5D6E-409C-BE32-E72D297353CC}">
              <c16:uniqueId val="{0000000B-0308-584A-9E30-0334B4718E2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9/28/2023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9/28/2023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27</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28</a:t>
            </a:fld>
            <a:endParaRPr lang="en-US"/>
          </a:p>
        </p:txBody>
      </p:sp>
    </p:spTree>
    <p:extLst>
      <p:ext uri="{BB962C8B-B14F-4D97-AF65-F5344CB8AC3E}">
        <p14:creationId xmlns:p14="http://schemas.microsoft.com/office/powerpoint/2010/main" val="204809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31</a:t>
            </a:fld>
            <a:endParaRPr lang="en-US" noProof="0" dirty="0"/>
          </a:p>
        </p:txBody>
      </p:sp>
    </p:spTree>
    <p:extLst>
      <p:ext uri="{BB962C8B-B14F-4D97-AF65-F5344CB8AC3E}">
        <p14:creationId xmlns:p14="http://schemas.microsoft.com/office/powerpoint/2010/main" val="2542626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CD7B8320-403D-4F11-865F-E8B4B30539DB}"/>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un rising over grassy hil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9/28/2023</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9/28/2023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9/28/2023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9/28/2023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D2CB5361-5535-4BDE-9A4A-8238B0C2118A}"/>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98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EC89C3FA-F0C3-4338-95F8-48F7012945A9}"/>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9/28/2023</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A5B1FFAA-A0E8-4F5B-97C8-DB264C61D469}"/>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9/28/2023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9/28/2023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EE06EDCE-92EE-4242-BBB9-F34FEFE7C8EF}"/>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9/28/2023</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9/28/2023</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1029760F-E656-4CDA-9BD7-8E2F0F7FE38E}"/>
              </a:ext>
            </a:extLst>
          </p:cNvPr>
          <p:cNvSpPr/>
          <p:nvPr userDrawn="1">
            <p:custDataLst>
              <p:tags r:id="rId1"/>
            </p:custDataLst>
          </p:nvPr>
        </p:nvSpPr>
        <p:spPr>
          <a:xfrm>
            <a:off x="0" y="0"/>
            <a:ext cx="12700" cy="12700"/>
          </a:xfrm>
          <a:prstGeom prst="octagon">
            <a:avLst/>
          </a:prstGeom>
          <a:noFill/>
          <a:ln w="127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9/28/2023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9/28/2023</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9/28/2023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9/28/2023</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 id="214748366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a window with a building in the background">
            <a:extLst>
              <a:ext uri="{FF2B5EF4-FFF2-40B4-BE49-F238E27FC236}">
                <a16:creationId xmlns:a16="http://schemas.microsoft.com/office/drawing/2014/main" id="{885CFF97-D992-F6D2-2B6E-665FCFAD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52" y="914400"/>
            <a:ext cx="11838648"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CFDB13-0993-9BE8-5E43-051AD2F9D225}"/>
              </a:ext>
            </a:extLst>
          </p:cNvPr>
          <p:cNvSpPr txBox="1"/>
          <p:nvPr/>
        </p:nvSpPr>
        <p:spPr>
          <a:xfrm>
            <a:off x="533400" y="5334000"/>
            <a:ext cx="8534400" cy="954107"/>
          </a:xfrm>
          <a:prstGeom prst="rect">
            <a:avLst/>
          </a:prstGeom>
          <a:noFill/>
        </p:spPr>
        <p:txBody>
          <a:bodyPr wrap="square">
            <a:spAutoFit/>
          </a:bodyPr>
          <a:lstStyle/>
          <a:p>
            <a:pPr algn="ctr"/>
            <a:r>
              <a:rPr lang="en-US" sz="2000" b="1" dirty="0"/>
              <a:t>JOB DATA SCRAPPING AND ANALYSIS FOR SOME TECHNOLOGY JOB</a:t>
            </a:r>
          </a:p>
          <a:p>
            <a:br>
              <a:rPr lang="en-US" dirty="0"/>
            </a:br>
            <a:endParaRPr lang="en-AE" dirty="0"/>
          </a:p>
        </p:txBody>
      </p:sp>
      <p:sp>
        <p:nvSpPr>
          <p:cNvPr id="6" name="TextBox 5">
            <a:extLst>
              <a:ext uri="{FF2B5EF4-FFF2-40B4-BE49-F238E27FC236}">
                <a16:creationId xmlns:a16="http://schemas.microsoft.com/office/drawing/2014/main" id="{F75C5F7F-C841-3212-5E3D-A1671E93C6E2}"/>
              </a:ext>
            </a:extLst>
          </p:cNvPr>
          <p:cNvSpPr txBox="1"/>
          <p:nvPr/>
        </p:nvSpPr>
        <p:spPr>
          <a:xfrm>
            <a:off x="3581400" y="5694770"/>
            <a:ext cx="1828800" cy="461665"/>
          </a:xfrm>
          <a:prstGeom prst="rect">
            <a:avLst/>
          </a:prstGeom>
          <a:noFill/>
        </p:spPr>
        <p:txBody>
          <a:bodyPr wrap="square" rtlCol="0">
            <a:spAutoFit/>
          </a:bodyPr>
          <a:lstStyle/>
          <a:p>
            <a:r>
              <a:rPr lang="en-US" sz="2400" dirty="0"/>
              <a:t>Group 4</a:t>
            </a:r>
            <a:endParaRPr lang="en-AE" sz="2400" dirty="0"/>
          </a:p>
        </p:txBody>
      </p:sp>
      <p:pic>
        <p:nvPicPr>
          <p:cNvPr id="7" name="Picture 6">
            <a:extLst>
              <a:ext uri="{FF2B5EF4-FFF2-40B4-BE49-F238E27FC236}">
                <a16:creationId xmlns:a16="http://schemas.microsoft.com/office/drawing/2014/main" id="{D54C30B7-2741-8ED7-D5A5-E8DD212273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265115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735533A-DBD9-B94C-8D66-45393F46D6C7}"/>
              </a:ext>
            </a:extLst>
          </p:cNvPr>
          <p:cNvSpPr/>
          <p:nvPr/>
        </p:nvSpPr>
        <p:spPr>
          <a:xfrm>
            <a:off x="3623458" y="3575380"/>
            <a:ext cx="2687177" cy="24197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115000"/>
              </a:lnSpc>
              <a:spcAft>
                <a:spcPts val="1000"/>
              </a:spcAft>
            </a:pPr>
            <a:endParaRPr lang="en-US" sz="1600" b="1" kern="100" dirty="0">
              <a:solidFill>
                <a:schemeClr val="bg1"/>
              </a:solidFill>
              <a:latin typeface="Garamond" panose="02020404030301010803" pitchFamily="18" charset="0"/>
              <a:cs typeface="Times New Roman" panose="02020603050405020304" pitchFamily="18" charset="0"/>
            </a:endParaRPr>
          </a:p>
        </p:txBody>
      </p:sp>
      <p:sp>
        <p:nvSpPr>
          <p:cNvPr id="11" name="Shape">
            <a:extLst>
              <a:ext uri="{FF2B5EF4-FFF2-40B4-BE49-F238E27FC236}">
                <a16:creationId xmlns:a16="http://schemas.microsoft.com/office/drawing/2014/main" id="{020B818E-D52A-6B4B-B7F5-D71DEBE075B1}"/>
              </a:ext>
            </a:extLst>
          </p:cNvPr>
          <p:cNvSpPr/>
          <p:nvPr/>
        </p:nvSpPr>
        <p:spPr>
          <a:xfrm flipH="1">
            <a:off x="6825059" y="3608992"/>
            <a:ext cx="2928506" cy="24270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ru-RU" sz="3599" dirty="0">
              <a:latin typeface="Roboto Light" panose="02000000000000000000" pitchFamily="2" charset="0"/>
            </a:endParaRPr>
          </a:p>
        </p:txBody>
      </p:sp>
      <p:sp>
        <p:nvSpPr>
          <p:cNvPr id="12" name="Shape">
            <a:extLst>
              <a:ext uri="{FF2B5EF4-FFF2-40B4-BE49-F238E27FC236}">
                <a16:creationId xmlns:a16="http://schemas.microsoft.com/office/drawing/2014/main" id="{BB17F734-08EC-D946-B77E-4D69B904D365}"/>
              </a:ext>
            </a:extLst>
          </p:cNvPr>
          <p:cNvSpPr/>
          <p:nvPr/>
        </p:nvSpPr>
        <p:spPr>
          <a:xfrm rot="10800000">
            <a:off x="6825059" y="1132136"/>
            <a:ext cx="2928505" cy="2327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ru-RU" sz="3599" dirty="0">
              <a:latin typeface="Roboto Light" panose="02000000000000000000" pitchFamily="2" charset="0"/>
            </a:endParaRPr>
          </a:p>
        </p:txBody>
      </p:sp>
      <p:sp>
        <p:nvSpPr>
          <p:cNvPr id="13" name="Shape">
            <a:extLst>
              <a:ext uri="{FF2B5EF4-FFF2-40B4-BE49-F238E27FC236}">
                <a16:creationId xmlns:a16="http://schemas.microsoft.com/office/drawing/2014/main" id="{D8AD9E29-7905-984F-92C6-6961A0BC6BEA}"/>
              </a:ext>
            </a:extLst>
          </p:cNvPr>
          <p:cNvSpPr/>
          <p:nvPr/>
        </p:nvSpPr>
        <p:spPr>
          <a:xfrm rot="10800000" flipH="1">
            <a:off x="3623459" y="1132137"/>
            <a:ext cx="2687176" cy="22968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ru-RU" sz="3599" dirty="0">
              <a:latin typeface="Roboto Light" panose="02000000000000000000" pitchFamily="2" charset="0"/>
            </a:endParaRPr>
          </a:p>
        </p:txBody>
      </p:sp>
      <p:sp>
        <p:nvSpPr>
          <p:cNvPr id="22" name="TextBox 21">
            <a:extLst>
              <a:ext uri="{FF2B5EF4-FFF2-40B4-BE49-F238E27FC236}">
                <a16:creationId xmlns:a16="http://schemas.microsoft.com/office/drawing/2014/main" id="{AFBB5A50-8BD7-BE45-924E-BF28462BA51E}"/>
              </a:ext>
            </a:extLst>
          </p:cNvPr>
          <p:cNvSpPr txBox="1"/>
          <p:nvPr/>
        </p:nvSpPr>
        <p:spPr>
          <a:xfrm>
            <a:off x="2919177" y="296380"/>
            <a:ext cx="6353662" cy="584775"/>
          </a:xfrm>
          <a:prstGeom prst="rect">
            <a:avLst/>
          </a:prstGeom>
          <a:noFill/>
        </p:spPr>
        <p:txBody>
          <a:bodyPr wrap="none" rtlCol="0" anchor="t">
            <a:spAutoFit/>
          </a:bodyPr>
          <a:lstStyle/>
          <a:p>
            <a:pPr algn="ctr"/>
            <a:r>
              <a:rPr lang="en-US" sz="3200" b="1" spc="150" dirty="0">
                <a:solidFill>
                  <a:schemeClr val="tx2"/>
                </a:solidFill>
                <a:latin typeface="Oswald" panose="02000503000000000000" pitchFamily="2" charset="77"/>
              </a:rPr>
              <a:t>STAKEHOLDER ANALYSIS MATRIX</a:t>
            </a:r>
          </a:p>
        </p:txBody>
      </p:sp>
      <p:sp>
        <p:nvSpPr>
          <p:cNvPr id="23" name="Rectangle 22">
            <a:extLst>
              <a:ext uri="{FF2B5EF4-FFF2-40B4-BE49-F238E27FC236}">
                <a16:creationId xmlns:a16="http://schemas.microsoft.com/office/drawing/2014/main" id="{9197C471-5A6F-F94F-A733-92B6CC0649EE}"/>
              </a:ext>
            </a:extLst>
          </p:cNvPr>
          <p:cNvSpPr/>
          <p:nvPr/>
        </p:nvSpPr>
        <p:spPr>
          <a:xfrm>
            <a:off x="5524501" y="935240"/>
            <a:ext cx="114300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Roboto Light" panose="02000000000000000000" pitchFamily="2" charset="0"/>
            </a:endParaRPr>
          </a:p>
        </p:txBody>
      </p:sp>
      <p:sp>
        <p:nvSpPr>
          <p:cNvPr id="40" name="Text Box 26">
            <a:extLst>
              <a:ext uri="{FF2B5EF4-FFF2-40B4-BE49-F238E27FC236}">
                <a16:creationId xmlns:a16="http://schemas.microsoft.com/office/drawing/2014/main" id="{E83F4898-E7BD-42D2-9AF1-59AC961EE902}"/>
              </a:ext>
            </a:extLst>
          </p:cNvPr>
          <p:cNvSpPr txBox="1"/>
          <p:nvPr/>
        </p:nvSpPr>
        <p:spPr>
          <a:xfrm>
            <a:off x="3855294" y="1412747"/>
            <a:ext cx="2240706" cy="64465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1000"/>
              </a:spcAft>
            </a:pPr>
            <a:r>
              <a:rPr lang="en-US" sz="2000" b="1" kern="100" dirty="0">
                <a:solidFill>
                  <a:schemeClr val="bg1"/>
                </a:solidFill>
                <a:latin typeface="Garamond" panose="02020404030301010803" pitchFamily="18" charset="0"/>
                <a:ea typeface="Calibri" panose="020F0502020204030204" pitchFamily="34" charset="0"/>
                <a:cs typeface="Times New Roman" panose="02020603050405020304" pitchFamily="18" charset="0"/>
              </a:rPr>
              <a:t>Keep Satisfied</a:t>
            </a:r>
          </a:p>
          <a:p>
            <a:pPr marR="0">
              <a:lnSpc>
                <a:spcPct val="115000"/>
              </a:lnSpc>
              <a:spcBef>
                <a:spcPts val="0"/>
              </a:spcBef>
              <a:spcAft>
                <a:spcPts val="1000"/>
              </a:spcAft>
            </a:pPr>
            <a:endParaRPr lang="en-US" sz="2000" b="1" kern="100" dirty="0">
              <a:solidFill>
                <a:schemeClr val="bg1"/>
              </a:solidFill>
              <a:latin typeface="Garamond" panose="02020404030301010803" pitchFamily="18"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r>
              <a:rPr lang="en-US" sz="2000" b="1" kern="100" dirty="0">
                <a:solidFill>
                  <a:schemeClr val="bg1"/>
                </a:solidFill>
                <a:effectLst/>
                <a:latin typeface="Garamond" panose="02020404030301010803" pitchFamily="18" charset="0"/>
                <a:ea typeface="Calibri" panose="020F0502020204030204" pitchFamily="34" charset="0"/>
                <a:cs typeface="Times New Roman" panose="02020603050405020304" pitchFamily="18" charset="0"/>
              </a:rPr>
              <a:t>Pro</a:t>
            </a:r>
            <a:r>
              <a:rPr lang="en-US" sz="2000" b="1" kern="100" dirty="0">
                <a:solidFill>
                  <a:schemeClr val="bg1"/>
                </a:solidFill>
                <a:latin typeface="Garamond" panose="02020404030301010803" pitchFamily="18" charset="0"/>
                <a:ea typeface="Calibri" panose="020F0502020204030204" pitchFamily="34" charset="0"/>
                <a:cs typeface="Times New Roman" panose="02020603050405020304" pitchFamily="18" charset="0"/>
              </a:rPr>
              <a:t>ject Sponsor</a:t>
            </a:r>
            <a:endParaRPr lang="en-US"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6">
            <a:extLst>
              <a:ext uri="{FF2B5EF4-FFF2-40B4-BE49-F238E27FC236}">
                <a16:creationId xmlns:a16="http://schemas.microsoft.com/office/drawing/2014/main" id="{F0BCA878-F6F6-42B3-9FA8-810065F0BD37}"/>
              </a:ext>
            </a:extLst>
          </p:cNvPr>
          <p:cNvSpPr txBox="1"/>
          <p:nvPr/>
        </p:nvSpPr>
        <p:spPr>
          <a:xfrm>
            <a:off x="7032873" y="1162889"/>
            <a:ext cx="2546270" cy="20742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1000"/>
              </a:spcAft>
            </a:pPr>
            <a:r>
              <a:rPr lang="en-US" sz="2000" b="1" kern="100" dirty="0">
                <a:solidFill>
                  <a:srgbClr val="FFFFFF"/>
                </a:solidFill>
                <a:latin typeface="Garamond" panose="02020404030301010803" pitchFamily="18" charset="0"/>
                <a:ea typeface="Calibri" panose="020F0502020204030204" pitchFamily="34" charset="0"/>
                <a:cs typeface="Times New Roman" panose="02020603050405020304" pitchFamily="18" charset="0"/>
              </a:rPr>
              <a:t>Keep Informed</a:t>
            </a:r>
          </a:p>
          <a:p>
            <a:pPr marR="0">
              <a:lnSpc>
                <a:spcPct val="115000"/>
              </a:lnSpc>
              <a:spcBef>
                <a:spcPts val="0"/>
              </a:spcBef>
              <a:spcAft>
                <a:spcPts val="10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r>
              <a:rPr lang="en-US" sz="2000" b="1" kern="100" dirty="0">
                <a:solidFill>
                  <a:srgbClr val="FFFFFF"/>
                </a:solidFill>
                <a:effectLst/>
                <a:latin typeface="Garamond" panose="02020404030301010803" pitchFamily="18" charset="0"/>
                <a:ea typeface="Calibri" panose="020F0502020204030204" pitchFamily="34" charset="0"/>
                <a:cs typeface="Times New Roman" panose="02020603050405020304" pitchFamily="18" charset="0"/>
              </a:rPr>
              <a:t>Project Managers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2" name="Text Box 26">
            <a:extLst>
              <a:ext uri="{FF2B5EF4-FFF2-40B4-BE49-F238E27FC236}">
                <a16:creationId xmlns:a16="http://schemas.microsoft.com/office/drawing/2014/main" id="{FE91E15F-F02E-4DF7-B586-A1552EBAEE64}"/>
              </a:ext>
            </a:extLst>
          </p:cNvPr>
          <p:cNvSpPr txBox="1"/>
          <p:nvPr/>
        </p:nvSpPr>
        <p:spPr>
          <a:xfrm>
            <a:off x="6950661" y="3710349"/>
            <a:ext cx="2586790" cy="21773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000" b="1" kern="100" dirty="0">
                <a:solidFill>
                  <a:srgbClr val="FFFFFF"/>
                </a:solidFill>
                <a:effectLst/>
                <a:latin typeface="Garamond" panose="02020404030301010803" pitchFamily="18" charset="0"/>
                <a:ea typeface="Calibri" panose="020F0502020204030204" pitchFamily="34" charset="0"/>
                <a:cs typeface="Times New Roman" panose="02020603050405020304" pitchFamily="18" charset="0"/>
              </a:rPr>
              <a:t>Manage C</a:t>
            </a:r>
            <a:r>
              <a:rPr lang="en-US" sz="2000" b="1" kern="100" dirty="0">
                <a:solidFill>
                  <a:srgbClr val="FFFFFF"/>
                </a:solidFill>
                <a:latin typeface="Garamond" panose="02020404030301010803" pitchFamily="18" charset="0"/>
                <a:ea typeface="Calibri" panose="020F0502020204030204" pitchFamily="34" charset="0"/>
                <a:cs typeface="Times New Roman" panose="02020603050405020304" pitchFamily="18" charset="0"/>
              </a:rPr>
              <a:t>losely</a:t>
            </a:r>
          </a:p>
          <a:p>
            <a:pPr>
              <a:lnSpc>
                <a:spcPct val="115000"/>
              </a:lnSpc>
              <a:spcAft>
                <a:spcPts val="1000"/>
              </a:spcAft>
            </a:pPr>
            <a:endParaRPr lang="en-US" sz="2000" b="1" kern="100" dirty="0">
              <a:solidFill>
                <a:srgbClr val="FFFFFF"/>
              </a:solidFill>
              <a:effectLst/>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b="1" kern="100" dirty="0">
                <a:solidFill>
                  <a:srgbClr val="FFFFFF"/>
                </a:solidFill>
                <a:latin typeface="Garamond" panose="02020404030301010803" pitchFamily="18" charset="0"/>
                <a:ea typeface="Calibri" panose="020F0502020204030204" pitchFamily="34" charset="0"/>
                <a:cs typeface="Times New Roman" panose="02020603050405020304" pitchFamily="18" charset="0"/>
              </a:rPr>
              <a:t>Data Engineer</a:t>
            </a:r>
          </a:p>
          <a:p>
            <a:pPr>
              <a:lnSpc>
                <a:spcPct val="115000"/>
              </a:lnSpc>
              <a:spcAft>
                <a:spcPts val="1000"/>
              </a:spcAft>
            </a:pPr>
            <a:r>
              <a:rPr lang="en-US" sz="2000" b="1" kern="100" dirty="0">
                <a:solidFill>
                  <a:srgbClr val="FFFFFF"/>
                </a:solidFill>
                <a:effectLst/>
                <a:latin typeface="Garamond" panose="02020404030301010803" pitchFamily="18" charset="0"/>
                <a:ea typeface="Calibri" panose="020F0502020204030204" pitchFamily="34" charset="0"/>
                <a:cs typeface="Times New Roman" panose="02020603050405020304" pitchFamily="18" charset="0"/>
              </a:rPr>
              <a:t>Data Scientist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2F2540B6-4B47-4B82-ACAF-803DA37AAAA2}"/>
              </a:ext>
            </a:extLst>
          </p:cNvPr>
          <p:cNvCxnSpPr>
            <a:cxnSpLocks/>
          </p:cNvCxnSpPr>
          <p:nvPr/>
        </p:nvCxnSpPr>
        <p:spPr>
          <a:xfrm flipV="1">
            <a:off x="3200400" y="1090799"/>
            <a:ext cx="0" cy="5096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F17113B-E632-4CEF-95BA-0373831DF251}"/>
              </a:ext>
            </a:extLst>
          </p:cNvPr>
          <p:cNvCxnSpPr>
            <a:cxnSpLocks/>
          </p:cNvCxnSpPr>
          <p:nvPr/>
        </p:nvCxnSpPr>
        <p:spPr>
          <a:xfrm>
            <a:off x="3200400" y="6187205"/>
            <a:ext cx="65531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 Box 23">
            <a:extLst>
              <a:ext uri="{FF2B5EF4-FFF2-40B4-BE49-F238E27FC236}">
                <a16:creationId xmlns:a16="http://schemas.microsoft.com/office/drawing/2014/main" id="{8E017924-7B08-43ED-9A94-B2E8301D178F}"/>
              </a:ext>
            </a:extLst>
          </p:cNvPr>
          <p:cNvSpPr txBox="1"/>
          <p:nvPr/>
        </p:nvSpPr>
        <p:spPr>
          <a:xfrm rot="16200000">
            <a:off x="2259264" y="3412855"/>
            <a:ext cx="1156331"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b="1" kern="100" dirty="0">
                <a:effectLst/>
                <a:latin typeface="Garamond" panose="02020404030301010803" pitchFamily="18" charset="0"/>
                <a:ea typeface="Calibri" panose="020F0502020204030204" pitchFamily="34" charset="0"/>
                <a:cs typeface="Times New Roman" panose="02020603050405020304" pitchFamily="18" charset="0"/>
              </a:rPr>
              <a:t>POWER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 Box 23">
            <a:extLst>
              <a:ext uri="{FF2B5EF4-FFF2-40B4-BE49-F238E27FC236}">
                <a16:creationId xmlns:a16="http://schemas.microsoft.com/office/drawing/2014/main" id="{CE0FC200-FE3E-4399-A6CD-AE82CC0C2108}"/>
              </a:ext>
            </a:extLst>
          </p:cNvPr>
          <p:cNvSpPr txBox="1"/>
          <p:nvPr/>
        </p:nvSpPr>
        <p:spPr>
          <a:xfrm>
            <a:off x="5837168" y="6187205"/>
            <a:ext cx="1195705"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b="1" kern="100" dirty="0">
                <a:effectLst/>
                <a:latin typeface="Garamond" panose="02020404030301010803" pitchFamily="18" charset="0"/>
                <a:ea typeface="Calibri" panose="020F0502020204030204" pitchFamily="34" charset="0"/>
                <a:cs typeface="Times New Roman" panose="02020603050405020304" pitchFamily="18" charset="0"/>
              </a:rPr>
              <a:t>IMPACT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Text Box 23">
            <a:extLst>
              <a:ext uri="{FF2B5EF4-FFF2-40B4-BE49-F238E27FC236}">
                <a16:creationId xmlns:a16="http://schemas.microsoft.com/office/drawing/2014/main" id="{3E9F714B-172F-4428-A697-420CFCBC1180}"/>
              </a:ext>
            </a:extLst>
          </p:cNvPr>
          <p:cNvSpPr txBox="1"/>
          <p:nvPr/>
        </p:nvSpPr>
        <p:spPr>
          <a:xfrm>
            <a:off x="8772693" y="6202021"/>
            <a:ext cx="806450"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400" b="1" kern="100" dirty="0">
                <a:effectLst/>
                <a:latin typeface="Garamond" panose="02020404030301010803" pitchFamily="18" charset="0"/>
                <a:ea typeface="Calibri" panose="020F0502020204030204" pitchFamily="34" charset="0"/>
                <a:cs typeface="Times New Roman" panose="02020603050405020304" pitchFamily="18" charset="0"/>
              </a:rPr>
              <a:t>High</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 Box 23">
            <a:extLst>
              <a:ext uri="{FF2B5EF4-FFF2-40B4-BE49-F238E27FC236}">
                <a16:creationId xmlns:a16="http://schemas.microsoft.com/office/drawing/2014/main" id="{4D992759-1856-4DD9-84F8-9E0FAABEAA72}"/>
              </a:ext>
            </a:extLst>
          </p:cNvPr>
          <p:cNvSpPr txBox="1"/>
          <p:nvPr/>
        </p:nvSpPr>
        <p:spPr>
          <a:xfrm>
            <a:off x="2605480" y="1202646"/>
            <a:ext cx="806450"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400" b="1" kern="100" dirty="0">
                <a:effectLst/>
                <a:latin typeface="Garamond" panose="02020404030301010803" pitchFamily="18" charset="0"/>
                <a:ea typeface="Calibri" panose="020F0502020204030204" pitchFamily="34" charset="0"/>
                <a:cs typeface="Times New Roman" panose="02020603050405020304" pitchFamily="18" charset="0"/>
              </a:rPr>
              <a:t>High</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 Box 23">
            <a:extLst>
              <a:ext uri="{FF2B5EF4-FFF2-40B4-BE49-F238E27FC236}">
                <a16:creationId xmlns:a16="http://schemas.microsoft.com/office/drawing/2014/main" id="{761B8C3D-CAFC-4D1F-BECD-85F166008B5B}"/>
              </a:ext>
            </a:extLst>
          </p:cNvPr>
          <p:cNvSpPr txBox="1"/>
          <p:nvPr/>
        </p:nvSpPr>
        <p:spPr>
          <a:xfrm>
            <a:off x="3855294" y="6217822"/>
            <a:ext cx="806450"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400" b="1" kern="100" dirty="0">
                <a:effectLst/>
                <a:latin typeface="Garamond" panose="02020404030301010803" pitchFamily="18" charset="0"/>
                <a:ea typeface="Calibri" panose="020F0502020204030204" pitchFamily="34" charset="0"/>
                <a:cs typeface="Times New Roman" panose="02020603050405020304" pitchFamily="18" charset="0"/>
              </a:rPr>
              <a:t>Low</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Text Box 23">
            <a:extLst>
              <a:ext uri="{FF2B5EF4-FFF2-40B4-BE49-F238E27FC236}">
                <a16:creationId xmlns:a16="http://schemas.microsoft.com/office/drawing/2014/main" id="{8385F6C6-0F94-4E47-B379-51FCC2C0F459}"/>
              </a:ext>
            </a:extLst>
          </p:cNvPr>
          <p:cNvSpPr txBox="1"/>
          <p:nvPr/>
        </p:nvSpPr>
        <p:spPr>
          <a:xfrm>
            <a:off x="2605480" y="5667941"/>
            <a:ext cx="806450" cy="365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400" b="1" kern="100" dirty="0">
                <a:effectLst/>
                <a:latin typeface="Garamond" panose="02020404030301010803" pitchFamily="18" charset="0"/>
                <a:ea typeface="Calibri" panose="020F0502020204030204" pitchFamily="34" charset="0"/>
                <a:cs typeface="Times New Roman" panose="02020603050405020304" pitchFamily="18" charset="0"/>
              </a:rPr>
              <a:t>Low</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13B3517-1B4C-027F-59BF-168E27B4B6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
        <p:nvSpPr>
          <p:cNvPr id="3" name="TextBox 2">
            <a:extLst>
              <a:ext uri="{FF2B5EF4-FFF2-40B4-BE49-F238E27FC236}">
                <a16:creationId xmlns:a16="http://schemas.microsoft.com/office/drawing/2014/main" id="{5AC6BDE8-6C35-7412-06A1-EF7BBDD8D580}"/>
              </a:ext>
            </a:extLst>
          </p:cNvPr>
          <p:cNvSpPr txBox="1"/>
          <p:nvPr/>
        </p:nvSpPr>
        <p:spPr>
          <a:xfrm>
            <a:off x="3855294" y="3886200"/>
            <a:ext cx="2088301" cy="2031325"/>
          </a:xfrm>
          <a:prstGeom prst="rect">
            <a:avLst/>
          </a:prstGeom>
          <a:noFill/>
        </p:spPr>
        <p:txBody>
          <a:bodyPr wrap="square" rtlCol="0">
            <a:spAutoFit/>
          </a:bodyPr>
          <a:lstStyle/>
          <a:p>
            <a:r>
              <a:rPr lang="en-US" b="1" dirty="0">
                <a:solidFill>
                  <a:schemeClr val="bg1"/>
                </a:solidFill>
                <a:latin typeface="Garamond" panose="02020404030301010803" pitchFamily="18" charset="0"/>
              </a:rPr>
              <a:t>Monitor with Minimal Efforts</a:t>
            </a:r>
          </a:p>
          <a:p>
            <a:endParaRPr lang="en-US" b="1" dirty="0">
              <a:solidFill>
                <a:schemeClr val="bg1"/>
              </a:solidFill>
              <a:latin typeface="Garamond" panose="02020404030301010803" pitchFamily="18" charset="0"/>
            </a:endParaRPr>
          </a:p>
          <a:p>
            <a:r>
              <a:rPr lang="en-US" b="1" dirty="0">
                <a:solidFill>
                  <a:schemeClr val="bg1"/>
                </a:solidFill>
                <a:latin typeface="Garamond" panose="02020404030301010803" pitchFamily="18" charset="0"/>
              </a:rPr>
              <a:t>Data Providers</a:t>
            </a:r>
          </a:p>
          <a:p>
            <a:r>
              <a:rPr lang="en-US" b="1" dirty="0">
                <a:solidFill>
                  <a:schemeClr val="bg1"/>
                </a:solidFill>
                <a:latin typeface="Garamond" panose="02020404030301010803" pitchFamily="18" charset="0"/>
              </a:rPr>
              <a:t>Employee</a:t>
            </a:r>
          </a:p>
          <a:p>
            <a:r>
              <a:rPr lang="en-US" b="1" dirty="0">
                <a:solidFill>
                  <a:schemeClr val="bg1"/>
                </a:solidFill>
                <a:latin typeface="Garamond" panose="02020404030301010803" pitchFamily="18" charset="0"/>
              </a:rPr>
              <a:t>Employer</a:t>
            </a:r>
          </a:p>
          <a:p>
            <a:r>
              <a:rPr lang="en-US" b="1" dirty="0">
                <a:solidFill>
                  <a:schemeClr val="bg1"/>
                </a:solidFill>
                <a:latin typeface="Garamond" panose="02020404030301010803" pitchFamily="18" charset="0"/>
              </a:rPr>
              <a:t>Recruiter</a:t>
            </a:r>
            <a:endParaRPr lang="en-AE" b="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9946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886D0BF-6E31-4782-A3FF-12F0CDB0016C}"/>
              </a:ext>
            </a:extLst>
          </p:cNvPr>
          <p:cNvSpPr/>
          <p:nvPr/>
        </p:nvSpPr>
        <p:spPr>
          <a:xfrm>
            <a:off x="1066800" y="107465"/>
            <a:ext cx="2758225" cy="576312"/>
          </a:xfrm>
          <a:prstGeom prst="rect">
            <a:avLst/>
          </a:prstGeom>
        </p:spPr>
        <p:txBody>
          <a:bodyPr wrap="square">
            <a:spAutoFit/>
          </a:bodyPr>
          <a:lstStyle/>
          <a:p>
            <a:pPr marR="0" lvl="1">
              <a:lnSpc>
                <a:spcPct val="150000"/>
              </a:lnSpc>
              <a:spcBef>
                <a:spcPts val="0"/>
              </a:spcBef>
              <a:spcAft>
                <a:spcPts val="800"/>
              </a:spcAft>
            </a:pPr>
            <a:r>
              <a:rPr lang="en-US" sz="2400" b="1" kern="100" dirty="0">
                <a:latin typeface="Oswald" panose="02000503000000000000"/>
                <a:ea typeface="Calibri" panose="020F0502020204030204" pitchFamily="34" charset="0"/>
                <a:cs typeface="Times New Roman" panose="02020603050405020304" pitchFamily="18" charset="0"/>
              </a:rPr>
              <a:t>RACI Matrix</a:t>
            </a:r>
            <a:endParaRPr lang="en-US" sz="2400" kern="100" dirty="0">
              <a:effectLst/>
              <a:latin typeface="Oswald" panose="0200050300000000000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5F5A99A-088E-1824-7AD4-0DF1596958DC}"/>
              </a:ext>
            </a:extLst>
          </p:cNvPr>
          <p:cNvGraphicFramePr>
            <a:graphicFrameLocks noGrp="1"/>
          </p:cNvGraphicFramePr>
          <p:nvPr>
            <p:extLst>
              <p:ext uri="{D42A27DB-BD31-4B8C-83A1-F6EECF244321}">
                <p14:modId xmlns:p14="http://schemas.microsoft.com/office/powerpoint/2010/main" val="3828441100"/>
              </p:ext>
            </p:extLst>
          </p:nvPr>
        </p:nvGraphicFramePr>
        <p:xfrm>
          <a:off x="342900" y="990600"/>
          <a:ext cx="8948585" cy="5321708"/>
        </p:xfrm>
        <a:graphic>
          <a:graphicData uri="http://schemas.openxmlformats.org/drawingml/2006/table">
            <a:tbl>
              <a:tblPr firstRow="1" firstCol="1" bandRow="1">
                <a:tableStyleId>{073A0DAA-6AF3-43AB-8588-CEC1D06C72B9}</a:tableStyleId>
              </a:tblPr>
              <a:tblGrid>
                <a:gridCol w="2236437">
                  <a:extLst>
                    <a:ext uri="{9D8B030D-6E8A-4147-A177-3AD203B41FA5}">
                      <a16:colId xmlns:a16="http://schemas.microsoft.com/office/drawing/2014/main" val="1781831442"/>
                    </a:ext>
                  </a:extLst>
                </a:gridCol>
                <a:gridCol w="1687020">
                  <a:extLst>
                    <a:ext uri="{9D8B030D-6E8A-4147-A177-3AD203B41FA5}">
                      <a16:colId xmlns:a16="http://schemas.microsoft.com/office/drawing/2014/main" val="3516605427"/>
                    </a:ext>
                  </a:extLst>
                </a:gridCol>
                <a:gridCol w="1687966">
                  <a:extLst>
                    <a:ext uri="{9D8B030D-6E8A-4147-A177-3AD203B41FA5}">
                      <a16:colId xmlns:a16="http://schemas.microsoft.com/office/drawing/2014/main" val="3276243876"/>
                    </a:ext>
                  </a:extLst>
                </a:gridCol>
                <a:gridCol w="1687966">
                  <a:extLst>
                    <a:ext uri="{9D8B030D-6E8A-4147-A177-3AD203B41FA5}">
                      <a16:colId xmlns:a16="http://schemas.microsoft.com/office/drawing/2014/main" val="1813173511"/>
                    </a:ext>
                  </a:extLst>
                </a:gridCol>
                <a:gridCol w="1649196">
                  <a:extLst>
                    <a:ext uri="{9D8B030D-6E8A-4147-A177-3AD203B41FA5}">
                      <a16:colId xmlns:a16="http://schemas.microsoft.com/office/drawing/2014/main" val="3421125644"/>
                    </a:ext>
                  </a:extLst>
                </a:gridCol>
              </a:tblGrid>
              <a:tr h="744310">
                <a:tc>
                  <a:txBody>
                    <a:bodyPr/>
                    <a:lstStyle/>
                    <a:p>
                      <a:pPr algn="ctr"/>
                      <a:r>
                        <a:rPr lang="en-US" sz="2000" kern="100" dirty="0">
                          <a:effectLst/>
                        </a:rPr>
                        <a:t>Task</a:t>
                      </a:r>
                      <a:endParaRPr lang="en-AE"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rPr>
                        <a:t>Project Manager</a:t>
                      </a:r>
                      <a:endParaRPr lang="en-AE"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rPr>
                        <a:t>Business Analyst</a:t>
                      </a:r>
                      <a:endParaRPr lang="en-AE"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rPr>
                        <a:t>Data Engineer</a:t>
                      </a:r>
                      <a:endParaRPr lang="en-AE"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rPr>
                        <a:t>Data Scientist</a:t>
                      </a:r>
                      <a:endParaRPr lang="en-AE"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2879530"/>
                  </a:ext>
                </a:extLst>
              </a:tr>
              <a:tr h="416127">
                <a:tc>
                  <a:txBody>
                    <a:bodyPr/>
                    <a:lstStyle/>
                    <a:p>
                      <a:pPr algn="ctr"/>
                      <a:r>
                        <a:rPr lang="en-US" sz="1800" kern="100" dirty="0">
                          <a:effectLst/>
                        </a:rPr>
                        <a:t>Define Objectives</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R</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5890423"/>
                  </a:ext>
                </a:extLst>
              </a:tr>
              <a:tr h="832254">
                <a:tc>
                  <a:txBody>
                    <a:bodyPr/>
                    <a:lstStyle/>
                    <a:p>
                      <a:pPr algn="ctr"/>
                      <a:r>
                        <a:rPr lang="en-US" sz="1800" kern="100" dirty="0">
                          <a:effectLst/>
                        </a:rPr>
                        <a:t>Create Documents</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I</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R, 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8409007"/>
                  </a:ext>
                </a:extLst>
              </a:tr>
              <a:tr h="832254">
                <a:tc>
                  <a:txBody>
                    <a:bodyPr/>
                    <a:lstStyle/>
                    <a:p>
                      <a:pPr algn="ctr"/>
                      <a:r>
                        <a:rPr lang="en-US" sz="1800" kern="100" dirty="0">
                          <a:effectLst/>
                        </a:rPr>
                        <a:t>Data scrapping &amp; Extraction</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R</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28886668"/>
                  </a:ext>
                </a:extLst>
              </a:tr>
              <a:tr h="416127">
                <a:tc>
                  <a:txBody>
                    <a:bodyPr/>
                    <a:lstStyle/>
                    <a:p>
                      <a:pPr algn="ctr"/>
                      <a:r>
                        <a:rPr lang="en-US" sz="1800" kern="100" dirty="0">
                          <a:effectLst/>
                        </a:rPr>
                        <a:t>Data Cleaning</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R</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9350957"/>
                  </a:ext>
                </a:extLst>
              </a:tr>
              <a:tr h="416127">
                <a:tc>
                  <a:txBody>
                    <a:bodyPr/>
                    <a:lstStyle/>
                    <a:p>
                      <a:pPr algn="ctr"/>
                      <a:r>
                        <a:rPr lang="en-US" sz="1800" kern="100" dirty="0">
                          <a:effectLst/>
                        </a:rPr>
                        <a:t>Data Storage</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R</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C</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13662669"/>
                  </a:ext>
                </a:extLst>
              </a:tr>
              <a:tr h="416127">
                <a:tc>
                  <a:txBody>
                    <a:bodyPr/>
                    <a:lstStyle/>
                    <a:p>
                      <a:pPr algn="ctr"/>
                      <a:r>
                        <a:rPr lang="en-US" sz="1800" kern="100" dirty="0">
                          <a:effectLst/>
                        </a:rPr>
                        <a:t>Data Analysis</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C</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R</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1282052"/>
                  </a:ext>
                </a:extLst>
              </a:tr>
              <a:tr h="1248382">
                <a:tc>
                  <a:txBody>
                    <a:bodyPr/>
                    <a:lstStyle/>
                    <a:p>
                      <a:pPr algn="ctr"/>
                      <a:r>
                        <a:rPr lang="en-US" sz="1800" kern="100" dirty="0">
                          <a:effectLst/>
                        </a:rPr>
                        <a:t>Business Insights &amp; Recommendation </a:t>
                      </a:r>
                      <a:endParaRPr lang="en-AE"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a:effectLst/>
                        </a:rPr>
                        <a:t>I</a:t>
                      </a:r>
                      <a:endParaRPr lang="en-AE" sz="24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A</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C</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r>
                        <a:rPr lang="en-US" sz="2400" kern="100" dirty="0">
                          <a:effectLst/>
                        </a:rPr>
                        <a:t>R</a:t>
                      </a:r>
                      <a:endParaRPr lang="en-AE" sz="24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7063317"/>
                  </a:ext>
                </a:extLst>
              </a:tr>
            </a:tbl>
          </a:graphicData>
        </a:graphic>
      </p:graphicFrame>
      <p:pic>
        <p:nvPicPr>
          <p:cNvPr id="3" name="Picture 2">
            <a:extLst>
              <a:ext uri="{FF2B5EF4-FFF2-40B4-BE49-F238E27FC236}">
                <a16:creationId xmlns:a16="http://schemas.microsoft.com/office/drawing/2014/main" id="{7885A07C-D661-A03A-655B-8385374705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
        <p:nvSpPr>
          <p:cNvPr id="4" name="TextBox 3">
            <a:extLst>
              <a:ext uri="{FF2B5EF4-FFF2-40B4-BE49-F238E27FC236}">
                <a16:creationId xmlns:a16="http://schemas.microsoft.com/office/drawing/2014/main" id="{BCA6501D-D797-52BE-6793-FEE2AC8835E2}"/>
              </a:ext>
            </a:extLst>
          </p:cNvPr>
          <p:cNvSpPr txBox="1"/>
          <p:nvPr/>
        </p:nvSpPr>
        <p:spPr>
          <a:xfrm>
            <a:off x="9703763" y="1828799"/>
            <a:ext cx="1905000" cy="2585323"/>
          </a:xfrm>
          <a:prstGeom prst="rect">
            <a:avLst/>
          </a:prstGeom>
          <a:noFill/>
        </p:spPr>
        <p:txBody>
          <a:bodyPr wrap="square" rtlCol="0">
            <a:spAutoFit/>
          </a:bodyPr>
          <a:lstStyle/>
          <a:p>
            <a:r>
              <a:rPr lang="en-US" dirty="0"/>
              <a:t>RACI Matrix</a:t>
            </a:r>
          </a:p>
          <a:p>
            <a:endParaRPr lang="en-US" dirty="0"/>
          </a:p>
          <a:p>
            <a:r>
              <a:rPr lang="en-US" dirty="0"/>
              <a:t>R= Responsible</a:t>
            </a:r>
          </a:p>
          <a:p>
            <a:endParaRPr lang="en-US" dirty="0"/>
          </a:p>
          <a:p>
            <a:r>
              <a:rPr lang="en-US" dirty="0"/>
              <a:t>A= Accountability</a:t>
            </a:r>
          </a:p>
          <a:p>
            <a:endParaRPr lang="en-US" dirty="0"/>
          </a:p>
          <a:p>
            <a:r>
              <a:rPr lang="en-US" dirty="0"/>
              <a:t>C= Consulted</a:t>
            </a:r>
          </a:p>
          <a:p>
            <a:endParaRPr lang="en-US" dirty="0"/>
          </a:p>
          <a:p>
            <a:r>
              <a:rPr lang="en-US" dirty="0"/>
              <a:t>I= Informed</a:t>
            </a:r>
            <a:endParaRPr lang="en-AE" dirty="0"/>
          </a:p>
        </p:txBody>
      </p:sp>
      <p:sp>
        <p:nvSpPr>
          <p:cNvPr id="7" name="Shape 10040">
            <a:extLst>
              <a:ext uri="{FF2B5EF4-FFF2-40B4-BE49-F238E27FC236}">
                <a16:creationId xmlns:a16="http://schemas.microsoft.com/office/drawing/2014/main" id="{A5426C89-62D8-4B44-8B32-F849974955D5}"/>
              </a:ext>
            </a:extLst>
          </p:cNvPr>
          <p:cNvSpPr/>
          <p:nvPr/>
        </p:nvSpPr>
        <p:spPr>
          <a:xfrm flipV="1">
            <a:off x="342900" y="781427"/>
            <a:ext cx="11506200"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536B0B-DC94-9582-964A-875CC4827B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1625" y="914400"/>
            <a:ext cx="6507163" cy="594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1D8AFC7-9198-085D-4B3F-65F5B9EE47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319856"/>
            <a:ext cx="721995" cy="314325"/>
          </a:xfrm>
          <a:prstGeom prst="rect">
            <a:avLst/>
          </a:prstGeom>
          <a:noFill/>
        </p:spPr>
      </p:pic>
      <p:sp>
        <p:nvSpPr>
          <p:cNvPr id="5" name="Title 1">
            <a:extLst>
              <a:ext uri="{FF2B5EF4-FFF2-40B4-BE49-F238E27FC236}">
                <a16:creationId xmlns:a16="http://schemas.microsoft.com/office/drawing/2014/main" id="{AF63019D-765C-41FF-9891-EFAADD75164B}"/>
              </a:ext>
            </a:extLst>
          </p:cNvPr>
          <p:cNvSpPr txBox="1">
            <a:spLocks/>
          </p:cNvSpPr>
          <p:nvPr/>
        </p:nvSpPr>
        <p:spPr>
          <a:xfrm>
            <a:off x="538992" y="342901"/>
            <a:ext cx="8772390" cy="3760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Oswald" panose="02000503000000000000"/>
              </a:rPr>
              <a:t>Process Map</a:t>
            </a:r>
            <a:endParaRPr lang="en-AE" sz="2800" b="1" dirty="0">
              <a:latin typeface="Oswald" panose="02000503000000000000"/>
            </a:endParaRPr>
          </a:p>
        </p:txBody>
      </p:sp>
      <p:sp>
        <p:nvSpPr>
          <p:cNvPr id="6" name="Shape 10040">
            <a:extLst>
              <a:ext uri="{FF2B5EF4-FFF2-40B4-BE49-F238E27FC236}">
                <a16:creationId xmlns:a16="http://schemas.microsoft.com/office/drawing/2014/main" id="{6BFB6612-E219-4158-8057-72622A4098DE}"/>
              </a:ext>
            </a:extLst>
          </p:cNvPr>
          <p:cNvSpPr/>
          <p:nvPr/>
        </p:nvSpPr>
        <p:spPr>
          <a:xfrm flipV="1">
            <a:off x="112395" y="746587"/>
            <a:ext cx="11506200"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7383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CA80AA-4672-21B1-78E0-4ABF6894CC0B}"/>
              </a:ext>
            </a:extLst>
          </p:cNvPr>
          <p:cNvPicPr>
            <a:picLocks noChangeAspect="1"/>
          </p:cNvPicPr>
          <p:nvPr/>
        </p:nvPicPr>
        <p:blipFill>
          <a:blip r:embed="rId2"/>
          <a:stretch>
            <a:fillRect/>
          </a:stretch>
        </p:blipFill>
        <p:spPr>
          <a:xfrm>
            <a:off x="609600" y="746587"/>
            <a:ext cx="10287000" cy="4587414"/>
          </a:xfrm>
          <a:prstGeom prst="rect">
            <a:avLst/>
          </a:prstGeom>
        </p:spPr>
      </p:pic>
      <p:sp>
        <p:nvSpPr>
          <p:cNvPr id="4" name="TextBox 3">
            <a:extLst>
              <a:ext uri="{FF2B5EF4-FFF2-40B4-BE49-F238E27FC236}">
                <a16:creationId xmlns:a16="http://schemas.microsoft.com/office/drawing/2014/main" id="{122AA069-C0C3-6359-CFA4-17A44E8CCA6E}"/>
              </a:ext>
            </a:extLst>
          </p:cNvPr>
          <p:cNvSpPr txBox="1"/>
          <p:nvPr/>
        </p:nvSpPr>
        <p:spPr>
          <a:xfrm>
            <a:off x="609600" y="5410200"/>
            <a:ext cx="8610600" cy="1200329"/>
          </a:xfrm>
          <a:prstGeom prst="rect">
            <a:avLst/>
          </a:prstGeom>
          <a:noFill/>
        </p:spPr>
        <p:txBody>
          <a:bodyPr wrap="square" rtlCol="0">
            <a:spAutoFit/>
          </a:bodyPr>
          <a:lstStyle/>
          <a:p>
            <a:r>
              <a:rPr lang="en-US" dirty="0"/>
              <a:t>Insights</a:t>
            </a:r>
          </a:p>
          <a:p>
            <a:pPr marL="285750" lvl="0" indent="-285750" algn="just">
              <a:buFont typeface="Arial" panose="020B0604020202020204" pitchFamily="34" charset="0"/>
              <a:buChar char="•"/>
            </a:pPr>
            <a:r>
              <a:rPr lang="en-US" sz="1800" dirty="0"/>
              <a:t>Software Developer shows to have the highest job in demand across all categories.</a:t>
            </a:r>
          </a:p>
          <a:p>
            <a:pPr marL="285750" lvl="0" indent="-285750" algn="just">
              <a:buFont typeface="Arial" panose="020B0604020202020204" pitchFamily="34" charset="0"/>
              <a:buChar char="•"/>
            </a:pPr>
            <a:r>
              <a:rPr lang="en-US" sz="1800" dirty="0"/>
              <a:t>Sales Engineer/Tester is least job in demand within tech job category</a:t>
            </a:r>
          </a:p>
          <a:p>
            <a:endParaRPr lang="en-AE" dirty="0"/>
          </a:p>
        </p:txBody>
      </p:sp>
      <p:pic>
        <p:nvPicPr>
          <p:cNvPr id="5" name="Picture 4">
            <a:extLst>
              <a:ext uri="{FF2B5EF4-FFF2-40B4-BE49-F238E27FC236}">
                <a16:creationId xmlns:a16="http://schemas.microsoft.com/office/drawing/2014/main" id="{2E5CAD36-BC49-A348-B751-C3140814FC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72019" y="178461"/>
            <a:ext cx="721995" cy="314325"/>
          </a:xfrm>
          <a:prstGeom prst="rect">
            <a:avLst/>
          </a:prstGeom>
          <a:noFill/>
        </p:spPr>
      </p:pic>
      <p:sp>
        <p:nvSpPr>
          <p:cNvPr id="6" name="Title 1">
            <a:extLst>
              <a:ext uri="{FF2B5EF4-FFF2-40B4-BE49-F238E27FC236}">
                <a16:creationId xmlns:a16="http://schemas.microsoft.com/office/drawing/2014/main" id="{5DE8C4FF-2B31-48D5-A0D7-2D05DBB579A3}"/>
              </a:ext>
            </a:extLst>
          </p:cNvPr>
          <p:cNvSpPr txBox="1">
            <a:spLocks/>
          </p:cNvSpPr>
          <p:nvPr/>
        </p:nvSpPr>
        <p:spPr>
          <a:xfrm>
            <a:off x="437978" y="144365"/>
            <a:ext cx="8772390" cy="3760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Oswald" panose="02000503000000000000"/>
              </a:rPr>
              <a:t>Job Title in Demand</a:t>
            </a:r>
          </a:p>
        </p:txBody>
      </p:sp>
      <p:sp>
        <p:nvSpPr>
          <p:cNvPr id="7" name="Shape 10040">
            <a:extLst>
              <a:ext uri="{FF2B5EF4-FFF2-40B4-BE49-F238E27FC236}">
                <a16:creationId xmlns:a16="http://schemas.microsoft.com/office/drawing/2014/main" id="{921D5B44-9C88-4B3E-816B-507A1EFF0F43}"/>
              </a:ext>
            </a:extLst>
          </p:cNvPr>
          <p:cNvSpPr/>
          <p:nvPr/>
        </p:nvSpPr>
        <p:spPr>
          <a:xfrm flipV="1">
            <a:off x="227567" y="611848"/>
            <a:ext cx="11506200"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221672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52381" y="4570879"/>
            <a:ext cx="6062303" cy="474197"/>
          </a:xfrm>
        </p:spPr>
        <p:txBody>
          <a:bodyPr>
            <a:normAutofit fontScale="92500" lnSpcReduction="20000"/>
          </a:bodyPr>
          <a:lstStyle/>
          <a:p>
            <a:pPr marL="285750" lvl="0" indent="-285750" algn="just">
              <a:buFont typeface="Arial" panose="020B0604020202020204" pitchFamily="34" charset="0"/>
              <a:buChar char="•"/>
            </a:pPr>
            <a:r>
              <a:rPr lang="en-US" sz="1800" dirty="0"/>
              <a:t>Simply Hired and Totaljobs are the most frequent job sites used across all Categories for Job search.</a:t>
            </a:r>
          </a:p>
        </p:txBody>
      </p:sp>
      <p:sp>
        <p:nvSpPr>
          <p:cNvPr id="9" name="Title 1">
            <a:extLst>
              <a:ext uri="{FF2B5EF4-FFF2-40B4-BE49-F238E27FC236}">
                <a16:creationId xmlns:a16="http://schemas.microsoft.com/office/drawing/2014/main" id="{06EFF146-E65D-4983-A57F-F804675085B8}"/>
              </a:ext>
            </a:extLst>
          </p:cNvPr>
          <p:cNvSpPr txBox="1">
            <a:spLocks/>
          </p:cNvSpPr>
          <p:nvPr/>
        </p:nvSpPr>
        <p:spPr>
          <a:xfrm>
            <a:off x="439011" y="441999"/>
            <a:ext cx="8772390" cy="3760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2400" dirty="0">
                <a:latin typeface="Oswald" panose="02000503000000000000"/>
              </a:rPr>
              <a:t>Frequent Job Sites /Job Cities</a:t>
            </a:r>
          </a:p>
        </p:txBody>
      </p:sp>
      <p:pic>
        <p:nvPicPr>
          <p:cNvPr id="2" name="Picture 1">
            <a:extLst>
              <a:ext uri="{FF2B5EF4-FFF2-40B4-BE49-F238E27FC236}">
                <a16:creationId xmlns:a16="http://schemas.microsoft.com/office/drawing/2014/main" id="{EAC5E9B8-65F8-4584-B51A-3DD00DAD5639}"/>
              </a:ext>
            </a:extLst>
          </p:cNvPr>
          <p:cNvPicPr>
            <a:picLocks noChangeAspect="1"/>
          </p:cNvPicPr>
          <p:nvPr/>
        </p:nvPicPr>
        <p:blipFill>
          <a:blip r:embed="rId2"/>
          <a:stretch>
            <a:fillRect/>
          </a:stretch>
        </p:blipFill>
        <p:spPr>
          <a:xfrm>
            <a:off x="438579" y="1188925"/>
            <a:ext cx="5776105" cy="3079986"/>
          </a:xfrm>
          <a:prstGeom prst="rect">
            <a:avLst/>
          </a:prstGeom>
          <a:solidFill>
            <a:schemeClr val="bg1"/>
          </a:solidFill>
        </p:spPr>
      </p:pic>
      <p:sp>
        <p:nvSpPr>
          <p:cNvPr id="7" name="Shape 10040">
            <a:extLst>
              <a:ext uri="{FF2B5EF4-FFF2-40B4-BE49-F238E27FC236}">
                <a16:creationId xmlns:a16="http://schemas.microsoft.com/office/drawing/2014/main" id="{E2198A05-D831-435F-8274-22BE19DBF222}"/>
              </a:ext>
            </a:extLst>
          </p:cNvPr>
          <p:cNvSpPr/>
          <p:nvPr/>
        </p:nvSpPr>
        <p:spPr>
          <a:xfrm flipV="1">
            <a:off x="228600" y="909482"/>
            <a:ext cx="11506200"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pic>
        <p:nvPicPr>
          <p:cNvPr id="4" name="Picture 3">
            <a:extLst>
              <a:ext uri="{FF2B5EF4-FFF2-40B4-BE49-F238E27FC236}">
                <a16:creationId xmlns:a16="http://schemas.microsoft.com/office/drawing/2014/main" id="{DC2CD46C-4394-40B2-A57B-F7227080E65F}"/>
              </a:ext>
            </a:extLst>
          </p:cNvPr>
          <p:cNvPicPr>
            <a:picLocks noChangeAspect="1"/>
          </p:cNvPicPr>
          <p:nvPr/>
        </p:nvPicPr>
        <p:blipFill>
          <a:blip r:embed="rId3"/>
          <a:stretch>
            <a:fillRect/>
          </a:stretch>
        </p:blipFill>
        <p:spPr>
          <a:xfrm>
            <a:off x="6535545" y="1188925"/>
            <a:ext cx="5351713" cy="3079990"/>
          </a:xfrm>
          <a:prstGeom prst="rect">
            <a:avLst/>
          </a:prstGeom>
        </p:spPr>
      </p:pic>
      <p:sp>
        <p:nvSpPr>
          <p:cNvPr id="8" name="Text Placeholder 2">
            <a:extLst>
              <a:ext uri="{FF2B5EF4-FFF2-40B4-BE49-F238E27FC236}">
                <a16:creationId xmlns:a16="http://schemas.microsoft.com/office/drawing/2014/main" id="{21F4C4FC-F977-4184-93C0-DA4FE9B94C70}"/>
              </a:ext>
            </a:extLst>
          </p:cNvPr>
          <p:cNvSpPr txBox="1">
            <a:spLocks/>
          </p:cNvSpPr>
          <p:nvPr/>
        </p:nvSpPr>
        <p:spPr>
          <a:xfrm>
            <a:off x="6535545" y="4548357"/>
            <a:ext cx="5199256" cy="85519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0"/>
              </a:spcBef>
              <a:buClr>
                <a:schemeClr val="tx2"/>
              </a:buClr>
              <a:buSzPct val="80000"/>
              <a:buFont typeface="Wingdings" pitchFamily="2" charset="2"/>
              <a:buNone/>
              <a:defRPr sz="240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2"/>
              </a:buClr>
              <a:buSzPct val="80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tx2"/>
              </a:buClr>
              <a:buSzPct val="80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tx2"/>
              </a:buClr>
              <a:buSzPct val="80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tx2"/>
              </a:buClr>
              <a:buSzPct val="80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1700" dirty="0"/>
              <a:t>London is the city with the highest demand for tech jobs in the United Kingdom. It has 3,772 job listings</a:t>
            </a:r>
          </a:p>
        </p:txBody>
      </p:sp>
      <p:pic>
        <p:nvPicPr>
          <p:cNvPr id="5" name="Picture 4">
            <a:extLst>
              <a:ext uri="{FF2B5EF4-FFF2-40B4-BE49-F238E27FC236}">
                <a16:creationId xmlns:a16="http://schemas.microsoft.com/office/drawing/2014/main" id="{41FE06D1-50E3-4715-4A3D-E306A9FE6B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96600" y="432262"/>
            <a:ext cx="721995" cy="314325"/>
          </a:xfrm>
          <a:prstGeom prst="rect">
            <a:avLst/>
          </a:prstGeom>
          <a:noFill/>
        </p:spPr>
      </p:pic>
    </p:spTree>
    <p:extLst>
      <p:ext uri="{BB962C8B-B14F-4D97-AF65-F5344CB8AC3E}">
        <p14:creationId xmlns:p14="http://schemas.microsoft.com/office/powerpoint/2010/main" val="23597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8812" y="5194878"/>
            <a:ext cx="6062303" cy="474197"/>
          </a:xfrm>
        </p:spPr>
        <p:txBody>
          <a:bodyPr>
            <a:noAutofit/>
          </a:bodyPr>
          <a:lstStyle/>
          <a:p>
            <a:pPr marL="285750" indent="-285750" algn="just">
              <a:lnSpc>
                <a:spcPct val="110000"/>
              </a:lnSpc>
              <a:buFont typeface="Arial" panose="020B0604020202020204" pitchFamily="34" charset="0"/>
              <a:buChar char="•"/>
            </a:pPr>
            <a:r>
              <a:rPr lang="en-US" sz="1800" dirty="0"/>
              <a:t>In the UK, </a:t>
            </a:r>
            <a:r>
              <a:rPr lang="en-US" sz="1800" dirty="0" err="1"/>
              <a:t>Harnham</a:t>
            </a:r>
            <a:r>
              <a:rPr lang="en-US" sz="1800" dirty="0"/>
              <a:t> is the company with the most demand for tech jobs, with 213 job listings. </a:t>
            </a:r>
            <a:r>
              <a:rPr lang="en-US" sz="1800" b="0" i="0" dirty="0" err="1">
                <a:effectLst/>
              </a:rPr>
              <a:t>Harnham</a:t>
            </a:r>
            <a:r>
              <a:rPr lang="en-US" sz="1800" b="0" i="0" dirty="0">
                <a:effectLst/>
              </a:rPr>
              <a:t> are a specialist Data &amp; Analytics recruitment business with teams that only focus on niche areas</a:t>
            </a:r>
            <a:r>
              <a:rPr lang="en-US" sz="1400" b="0" i="0" dirty="0">
                <a:effectLst/>
                <a:latin typeface="Inter"/>
              </a:rPr>
              <a:t>.</a:t>
            </a:r>
            <a:endParaRPr lang="en-US" sz="1800" dirty="0"/>
          </a:p>
        </p:txBody>
      </p:sp>
      <p:sp>
        <p:nvSpPr>
          <p:cNvPr id="9" name="Title 1">
            <a:extLst>
              <a:ext uri="{FF2B5EF4-FFF2-40B4-BE49-F238E27FC236}">
                <a16:creationId xmlns:a16="http://schemas.microsoft.com/office/drawing/2014/main" id="{06EFF146-E65D-4983-A57F-F804675085B8}"/>
              </a:ext>
            </a:extLst>
          </p:cNvPr>
          <p:cNvSpPr txBox="1">
            <a:spLocks/>
          </p:cNvSpPr>
          <p:nvPr/>
        </p:nvSpPr>
        <p:spPr>
          <a:xfrm>
            <a:off x="362782" y="539964"/>
            <a:ext cx="8772390" cy="3760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30000"/>
              </a:lnSpc>
            </a:pPr>
            <a:r>
              <a:rPr lang="en-US" sz="2400" dirty="0">
                <a:latin typeface="Oswald" panose="02000503000000000000"/>
              </a:rPr>
              <a:t>Jobs in Demand</a:t>
            </a:r>
          </a:p>
        </p:txBody>
      </p:sp>
      <p:sp>
        <p:nvSpPr>
          <p:cNvPr id="7" name="Shape 10040">
            <a:extLst>
              <a:ext uri="{FF2B5EF4-FFF2-40B4-BE49-F238E27FC236}">
                <a16:creationId xmlns:a16="http://schemas.microsoft.com/office/drawing/2014/main" id="{E2198A05-D831-435F-8274-22BE19DBF222}"/>
              </a:ext>
            </a:extLst>
          </p:cNvPr>
          <p:cNvSpPr/>
          <p:nvPr/>
        </p:nvSpPr>
        <p:spPr>
          <a:xfrm flipV="1">
            <a:off x="228600" y="909482"/>
            <a:ext cx="11506200"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8" name="Text Placeholder 2">
            <a:extLst>
              <a:ext uri="{FF2B5EF4-FFF2-40B4-BE49-F238E27FC236}">
                <a16:creationId xmlns:a16="http://schemas.microsoft.com/office/drawing/2014/main" id="{21F4C4FC-F977-4184-93C0-DA4FE9B94C70}"/>
              </a:ext>
            </a:extLst>
          </p:cNvPr>
          <p:cNvSpPr txBox="1">
            <a:spLocks/>
          </p:cNvSpPr>
          <p:nvPr/>
        </p:nvSpPr>
        <p:spPr>
          <a:xfrm>
            <a:off x="6535544" y="5294855"/>
            <a:ext cx="5199256" cy="855199"/>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0000"/>
              </a:lnSpc>
              <a:spcBef>
                <a:spcPts val="0"/>
              </a:spcBef>
              <a:buClr>
                <a:schemeClr val="tx2"/>
              </a:buClr>
              <a:buSzPct val="80000"/>
              <a:buFont typeface="Wingdings" pitchFamily="2" charset="2"/>
              <a:buNone/>
              <a:defRPr sz="240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2"/>
              </a:buClr>
              <a:buSzPct val="80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tx2"/>
              </a:buClr>
              <a:buSzPct val="80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tx2"/>
              </a:buClr>
              <a:buSzPct val="80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tx2"/>
              </a:buClr>
              <a:buSzPct val="80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itchFamily="2" charset="2"/>
              <a:buNone/>
              <a:defRPr sz="1400" kern="1200" baseline="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dirty="0"/>
              <a:t>Software developers are in demand in more cities, followed by data analyst, while sales engineers are least demanded across all the cities</a:t>
            </a:r>
            <a:endParaRPr lang="en-US" sz="1700" dirty="0"/>
          </a:p>
        </p:txBody>
      </p:sp>
      <p:pic>
        <p:nvPicPr>
          <p:cNvPr id="10" name="Picture 9">
            <a:extLst>
              <a:ext uri="{FF2B5EF4-FFF2-40B4-BE49-F238E27FC236}">
                <a16:creationId xmlns:a16="http://schemas.microsoft.com/office/drawing/2014/main" id="{8358A1D7-AF8D-4507-BE35-895FCE3A4FEA}"/>
              </a:ext>
            </a:extLst>
          </p:cNvPr>
          <p:cNvPicPr>
            <a:picLocks noChangeAspect="1"/>
          </p:cNvPicPr>
          <p:nvPr/>
        </p:nvPicPr>
        <p:blipFill>
          <a:blip r:embed="rId2"/>
          <a:stretch>
            <a:fillRect/>
          </a:stretch>
        </p:blipFill>
        <p:spPr>
          <a:xfrm>
            <a:off x="256504" y="1188925"/>
            <a:ext cx="5525533" cy="3469810"/>
          </a:xfrm>
          <a:prstGeom prst="rect">
            <a:avLst/>
          </a:prstGeom>
        </p:spPr>
      </p:pic>
      <p:pic>
        <p:nvPicPr>
          <p:cNvPr id="5" name="Picture 4">
            <a:extLst>
              <a:ext uri="{FF2B5EF4-FFF2-40B4-BE49-F238E27FC236}">
                <a16:creationId xmlns:a16="http://schemas.microsoft.com/office/drawing/2014/main" id="{A420B78A-5D8C-43B2-9FBC-0B9915D99C14}"/>
              </a:ext>
            </a:extLst>
          </p:cNvPr>
          <p:cNvPicPr>
            <a:picLocks noChangeAspect="1"/>
          </p:cNvPicPr>
          <p:nvPr/>
        </p:nvPicPr>
        <p:blipFill>
          <a:blip r:embed="rId3"/>
          <a:stretch>
            <a:fillRect/>
          </a:stretch>
        </p:blipFill>
        <p:spPr>
          <a:xfrm>
            <a:off x="6409965" y="1179186"/>
            <a:ext cx="5292638" cy="3569910"/>
          </a:xfrm>
          <a:prstGeom prst="rect">
            <a:avLst/>
          </a:prstGeom>
        </p:spPr>
      </p:pic>
      <p:pic>
        <p:nvPicPr>
          <p:cNvPr id="2" name="Picture 1">
            <a:extLst>
              <a:ext uri="{FF2B5EF4-FFF2-40B4-BE49-F238E27FC236}">
                <a16:creationId xmlns:a16="http://schemas.microsoft.com/office/drawing/2014/main" id="{3684866B-E74E-721F-2A41-0A8253CFD3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96600" y="432262"/>
            <a:ext cx="721995" cy="314325"/>
          </a:xfrm>
          <a:prstGeom prst="rect">
            <a:avLst/>
          </a:prstGeom>
          <a:noFill/>
        </p:spPr>
      </p:pic>
    </p:spTree>
    <p:extLst>
      <p:ext uri="{BB962C8B-B14F-4D97-AF65-F5344CB8AC3E}">
        <p14:creationId xmlns:p14="http://schemas.microsoft.com/office/powerpoint/2010/main" val="322750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11607" y="5389265"/>
            <a:ext cx="10687282" cy="980031"/>
          </a:xfrm>
        </p:spPr>
        <p:txBody>
          <a:bodyPr>
            <a:normAutofit/>
          </a:bodyPr>
          <a:lstStyle/>
          <a:p>
            <a:pPr marL="285750" lvl="0" indent="-285750" algn="just">
              <a:buFont typeface="Arial" panose="020B0604020202020204" pitchFamily="34" charset="0"/>
              <a:buChar char="•"/>
            </a:pPr>
            <a:r>
              <a:rPr lang="en-US" sz="1800" dirty="0"/>
              <a:t>London shows to be the city with highest availability of Tech jobs, followed by Manchester and Bristol.</a:t>
            </a:r>
          </a:p>
          <a:p>
            <a:pPr marL="285750" lvl="0" indent="-285750" algn="just">
              <a:buFont typeface="Arial" panose="020B0604020202020204" pitchFamily="34" charset="0"/>
              <a:buChar char="•"/>
            </a:pPr>
            <a:r>
              <a:rPr lang="en-US" sz="1800" dirty="0"/>
              <a:t>Software Developers, Data Analyst and Snr VPT/Team Leads are the job titles are demanded in more cities compared to others.</a:t>
            </a:r>
          </a:p>
        </p:txBody>
      </p:sp>
      <p:sp>
        <p:nvSpPr>
          <p:cNvPr id="9" name="Title 1">
            <a:extLst>
              <a:ext uri="{FF2B5EF4-FFF2-40B4-BE49-F238E27FC236}">
                <a16:creationId xmlns:a16="http://schemas.microsoft.com/office/drawing/2014/main" id="{06EFF146-E65D-4983-A57F-F804675085B8}"/>
              </a:ext>
            </a:extLst>
          </p:cNvPr>
          <p:cNvSpPr txBox="1">
            <a:spLocks/>
          </p:cNvSpPr>
          <p:nvPr/>
        </p:nvSpPr>
        <p:spPr>
          <a:xfrm>
            <a:off x="609600" y="658618"/>
            <a:ext cx="8772390" cy="3760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dirty="0">
                <a:latin typeface="Oswald" panose="02000503000000000000"/>
              </a:rPr>
              <a:t>Frequent Job Cities /Frequencies</a:t>
            </a:r>
          </a:p>
        </p:txBody>
      </p:sp>
      <p:pic>
        <p:nvPicPr>
          <p:cNvPr id="4" name="Picture 3">
            <a:extLst>
              <a:ext uri="{FF2B5EF4-FFF2-40B4-BE49-F238E27FC236}">
                <a16:creationId xmlns:a16="http://schemas.microsoft.com/office/drawing/2014/main" id="{5B98AEC4-62AC-422B-A610-5D6E5C2376DB}"/>
              </a:ext>
            </a:extLst>
          </p:cNvPr>
          <p:cNvPicPr>
            <a:picLocks noChangeAspect="1"/>
          </p:cNvPicPr>
          <p:nvPr/>
        </p:nvPicPr>
        <p:blipFill rotWithShape="1">
          <a:blip r:embed="rId2"/>
          <a:srcRect l="4787" t="10716" r="12071" b="5352"/>
          <a:stretch/>
        </p:blipFill>
        <p:spPr>
          <a:xfrm>
            <a:off x="149038" y="1443389"/>
            <a:ext cx="5765566" cy="3594943"/>
          </a:xfrm>
          <a:prstGeom prst="rect">
            <a:avLst/>
          </a:prstGeom>
        </p:spPr>
      </p:pic>
      <p:pic>
        <p:nvPicPr>
          <p:cNvPr id="5" name="Picture 4">
            <a:extLst>
              <a:ext uri="{FF2B5EF4-FFF2-40B4-BE49-F238E27FC236}">
                <a16:creationId xmlns:a16="http://schemas.microsoft.com/office/drawing/2014/main" id="{08799DA5-B0C7-4D02-A598-B93A0410F8C2}"/>
              </a:ext>
            </a:extLst>
          </p:cNvPr>
          <p:cNvPicPr>
            <a:picLocks noChangeAspect="1"/>
          </p:cNvPicPr>
          <p:nvPr/>
        </p:nvPicPr>
        <p:blipFill>
          <a:blip r:embed="rId3"/>
          <a:stretch>
            <a:fillRect/>
          </a:stretch>
        </p:blipFill>
        <p:spPr>
          <a:xfrm>
            <a:off x="6004392" y="1455195"/>
            <a:ext cx="5840773" cy="3594943"/>
          </a:xfrm>
          <a:prstGeom prst="rect">
            <a:avLst/>
          </a:prstGeom>
        </p:spPr>
      </p:pic>
      <p:sp>
        <p:nvSpPr>
          <p:cNvPr id="11" name="Shape 10040">
            <a:extLst>
              <a:ext uri="{FF2B5EF4-FFF2-40B4-BE49-F238E27FC236}">
                <a16:creationId xmlns:a16="http://schemas.microsoft.com/office/drawing/2014/main" id="{007E7113-816E-4089-A6CD-A00BE3884A21}"/>
              </a:ext>
            </a:extLst>
          </p:cNvPr>
          <p:cNvSpPr/>
          <p:nvPr/>
        </p:nvSpPr>
        <p:spPr>
          <a:xfrm>
            <a:off x="149038" y="1066800"/>
            <a:ext cx="11633558" cy="0"/>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pic>
        <p:nvPicPr>
          <p:cNvPr id="2" name="Picture 1">
            <a:extLst>
              <a:ext uri="{FF2B5EF4-FFF2-40B4-BE49-F238E27FC236}">
                <a16:creationId xmlns:a16="http://schemas.microsoft.com/office/drawing/2014/main" id="{5F792112-D86A-F787-39CD-F2AF7900818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60405" y="521243"/>
            <a:ext cx="721995" cy="314325"/>
          </a:xfrm>
          <a:prstGeom prst="rect">
            <a:avLst/>
          </a:prstGeom>
          <a:noFill/>
        </p:spPr>
      </p:pic>
    </p:spTree>
    <p:extLst>
      <p:ext uri="{BB962C8B-B14F-4D97-AF65-F5344CB8AC3E}">
        <p14:creationId xmlns:p14="http://schemas.microsoft.com/office/powerpoint/2010/main" val="42517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58085" y="5029200"/>
            <a:ext cx="6985715" cy="802297"/>
          </a:xfrm>
        </p:spPr>
        <p:txBody>
          <a:bodyPr>
            <a:normAutofit/>
          </a:bodyPr>
          <a:lstStyle/>
          <a:p>
            <a:pPr lvl="0" algn="just"/>
            <a:endParaRPr lang="en-US" sz="1800" dirty="0"/>
          </a:p>
          <a:p>
            <a:pPr lvl="0" algn="just"/>
            <a:r>
              <a:rPr lang="en-US" sz="1800" dirty="0"/>
              <a:t>Full time and contract employee are demanded the most by recruiters</a:t>
            </a:r>
          </a:p>
        </p:txBody>
      </p:sp>
      <p:sp>
        <p:nvSpPr>
          <p:cNvPr id="8" name="Shape 10040">
            <a:extLst>
              <a:ext uri="{FF2B5EF4-FFF2-40B4-BE49-F238E27FC236}">
                <a16:creationId xmlns:a16="http://schemas.microsoft.com/office/drawing/2014/main" id="{1580E3F0-D68F-4177-ADAA-25EFA1C67842}"/>
              </a:ext>
            </a:extLst>
          </p:cNvPr>
          <p:cNvSpPr/>
          <p:nvPr/>
        </p:nvSpPr>
        <p:spPr>
          <a:xfrm>
            <a:off x="269526" y="1003253"/>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itle 1">
            <a:extLst>
              <a:ext uri="{FF2B5EF4-FFF2-40B4-BE49-F238E27FC236}">
                <a16:creationId xmlns:a16="http://schemas.microsoft.com/office/drawing/2014/main" id="{06EFF146-E65D-4983-A57F-F804675085B8}"/>
              </a:ext>
            </a:extLst>
          </p:cNvPr>
          <p:cNvSpPr txBox="1">
            <a:spLocks/>
          </p:cNvSpPr>
          <p:nvPr/>
        </p:nvSpPr>
        <p:spPr>
          <a:xfrm>
            <a:off x="762000" y="575641"/>
            <a:ext cx="8772390" cy="3418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sz="2400" dirty="0">
                <a:latin typeface="Oswald" panose="02000503000000000000"/>
              </a:rPr>
              <a:t>Job Type</a:t>
            </a:r>
          </a:p>
        </p:txBody>
      </p:sp>
      <p:pic>
        <p:nvPicPr>
          <p:cNvPr id="7" name="Picture 6">
            <a:extLst>
              <a:ext uri="{FF2B5EF4-FFF2-40B4-BE49-F238E27FC236}">
                <a16:creationId xmlns:a16="http://schemas.microsoft.com/office/drawing/2014/main" id="{F7732866-A700-C9CB-7471-2F8FC30C8EA4}"/>
              </a:ext>
            </a:extLst>
          </p:cNvPr>
          <p:cNvPicPr>
            <a:picLocks noChangeAspect="1"/>
          </p:cNvPicPr>
          <p:nvPr/>
        </p:nvPicPr>
        <p:blipFill>
          <a:blip r:embed="rId2"/>
          <a:stretch>
            <a:fillRect/>
          </a:stretch>
        </p:blipFill>
        <p:spPr>
          <a:xfrm>
            <a:off x="558085" y="1355136"/>
            <a:ext cx="6858000" cy="3696187"/>
          </a:xfrm>
          <a:prstGeom prst="rect">
            <a:avLst/>
          </a:prstGeom>
        </p:spPr>
      </p:pic>
      <p:pic>
        <p:nvPicPr>
          <p:cNvPr id="12" name="Picture 11">
            <a:extLst>
              <a:ext uri="{FF2B5EF4-FFF2-40B4-BE49-F238E27FC236}">
                <a16:creationId xmlns:a16="http://schemas.microsoft.com/office/drawing/2014/main" id="{853CF7C1-74DB-2613-7CCB-A349E35BA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620303"/>
            <a:ext cx="721995" cy="314325"/>
          </a:xfrm>
          <a:prstGeom prst="rect">
            <a:avLst/>
          </a:prstGeom>
          <a:noFill/>
        </p:spPr>
      </p:pic>
    </p:spTree>
    <p:extLst>
      <p:ext uri="{BB962C8B-B14F-4D97-AF65-F5344CB8AC3E}">
        <p14:creationId xmlns:p14="http://schemas.microsoft.com/office/powerpoint/2010/main" val="81741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8F40A-1AC4-B5F8-3E23-5EEE7B633E5E}"/>
              </a:ext>
            </a:extLst>
          </p:cNvPr>
          <p:cNvSpPr txBox="1"/>
          <p:nvPr/>
        </p:nvSpPr>
        <p:spPr>
          <a:xfrm>
            <a:off x="609600" y="5257800"/>
            <a:ext cx="8991600" cy="646331"/>
          </a:xfrm>
          <a:prstGeom prst="rect">
            <a:avLst/>
          </a:prstGeom>
          <a:noFill/>
        </p:spPr>
        <p:txBody>
          <a:bodyPr wrap="square" rtlCol="0">
            <a:spAutoFit/>
          </a:bodyPr>
          <a:lstStyle/>
          <a:p>
            <a:r>
              <a:rPr lang="en-US" dirty="0"/>
              <a:t>Abingdon</a:t>
            </a:r>
            <a:r>
              <a:rPr lang="en-US" sz="1800" dirty="0"/>
              <a:t>, Aylesbury and Aldershot has the highest Average salary for Tech job seekers</a:t>
            </a:r>
          </a:p>
          <a:p>
            <a:endParaRPr lang="en-AE" dirty="0"/>
          </a:p>
        </p:txBody>
      </p:sp>
      <p:pic>
        <p:nvPicPr>
          <p:cNvPr id="6" name="Picture 5" descr="A graph of different colored rectangular shapes&#10;&#10;Description automatically generated with medium confidence">
            <a:extLst>
              <a:ext uri="{FF2B5EF4-FFF2-40B4-BE49-F238E27FC236}">
                <a16:creationId xmlns:a16="http://schemas.microsoft.com/office/drawing/2014/main" id="{D8F07D88-6D7F-94A7-41A0-FE2C68B30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62000"/>
            <a:ext cx="8915400" cy="4324865"/>
          </a:xfrm>
          <a:prstGeom prst="rect">
            <a:avLst/>
          </a:prstGeom>
        </p:spPr>
      </p:pic>
      <p:sp>
        <p:nvSpPr>
          <p:cNvPr id="5" name="Shape 10040">
            <a:extLst>
              <a:ext uri="{FF2B5EF4-FFF2-40B4-BE49-F238E27FC236}">
                <a16:creationId xmlns:a16="http://schemas.microsoft.com/office/drawing/2014/main" id="{52C69FFB-2DE5-4E69-944F-7AA8ABA598D6}"/>
              </a:ext>
            </a:extLst>
          </p:cNvPr>
          <p:cNvSpPr/>
          <p:nvPr/>
        </p:nvSpPr>
        <p:spPr>
          <a:xfrm>
            <a:off x="336336" y="57764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8" name="Title 1">
            <a:extLst>
              <a:ext uri="{FF2B5EF4-FFF2-40B4-BE49-F238E27FC236}">
                <a16:creationId xmlns:a16="http://schemas.microsoft.com/office/drawing/2014/main" id="{1A158FA0-B2D7-404B-B41A-C6EDDF12CA84}"/>
              </a:ext>
            </a:extLst>
          </p:cNvPr>
          <p:cNvSpPr txBox="1">
            <a:spLocks/>
          </p:cNvSpPr>
          <p:nvPr/>
        </p:nvSpPr>
        <p:spPr>
          <a:xfrm>
            <a:off x="828810" y="150036"/>
            <a:ext cx="8772390" cy="341893"/>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Oswald" panose="02000503000000000000"/>
              </a:rPr>
              <a:t>Job Cities and Average Salary for Job Seekers</a:t>
            </a:r>
          </a:p>
        </p:txBody>
      </p:sp>
      <p:pic>
        <p:nvPicPr>
          <p:cNvPr id="9" name="Picture 8">
            <a:extLst>
              <a:ext uri="{FF2B5EF4-FFF2-40B4-BE49-F238E27FC236}">
                <a16:creationId xmlns:a16="http://schemas.microsoft.com/office/drawing/2014/main" id="{0AC0EC8D-7D95-4BEF-B0A4-D30ED19D57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3410" y="194698"/>
            <a:ext cx="721995" cy="314325"/>
          </a:xfrm>
          <a:prstGeom prst="rect">
            <a:avLst/>
          </a:prstGeom>
          <a:noFill/>
        </p:spPr>
      </p:pic>
    </p:spTree>
    <p:extLst>
      <p:ext uri="{BB962C8B-B14F-4D97-AF65-F5344CB8AC3E}">
        <p14:creationId xmlns:p14="http://schemas.microsoft.com/office/powerpoint/2010/main" val="13789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7B11C9-CFA6-433A-3164-BB2E4D06A066}"/>
              </a:ext>
            </a:extLst>
          </p:cNvPr>
          <p:cNvSpPr txBox="1"/>
          <p:nvPr/>
        </p:nvSpPr>
        <p:spPr>
          <a:xfrm>
            <a:off x="533400" y="5410200"/>
            <a:ext cx="8153400" cy="369332"/>
          </a:xfrm>
          <a:prstGeom prst="rect">
            <a:avLst/>
          </a:prstGeom>
          <a:noFill/>
        </p:spPr>
        <p:txBody>
          <a:bodyPr wrap="square" rtlCol="0">
            <a:spAutoFit/>
          </a:bodyPr>
          <a:lstStyle/>
          <a:p>
            <a:r>
              <a:rPr lang="en-US" dirty="0"/>
              <a:t>Contract has 42306 , part- time has 41741 and full-time has 36079</a:t>
            </a:r>
            <a:endParaRPr lang="en-AE" dirty="0"/>
          </a:p>
        </p:txBody>
      </p:sp>
      <p:pic>
        <p:nvPicPr>
          <p:cNvPr id="7" name="Picture 6" descr="A green and red squares">
            <a:extLst>
              <a:ext uri="{FF2B5EF4-FFF2-40B4-BE49-F238E27FC236}">
                <a16:creationId xmlns:a16="http://schemas.microsoft.com/office/drawing/2014/main" id="{2C161224-8924-80DA-3D8F-54B2AD05C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0"/>
            <a:ext cx="9067800" cy="4324865"/>
          </a:xfrm>
          <a:prstGeom prst="rect">
            <a:avLst/>
          </a:prstGeom>
        </p:spPr>
      </p:pic>
      <p:sp>
        <p:nvSpPr>
          <p:cNvPr id="6" name="Shape 10040">
            <a:extLst>
              <a:ext uri="{FF2B5EF4-FFF2-40B4-BE49-F238E27FC236}">
                <a16:creationId xmlns:a16="http://schemas.microsoft.com/office/drawing/2014/main" id="{12E3ED98-E4EC-411A-AB68-340094966480}"/>
              </a:ext>
            </a:extLst>
          </p:cNvPr>
          <p:cNvSpPr/>
          <p:nvPr/>
        </p:nvSpPr>
        <p:spPr>
          <a:xfrm>
            <a:off x="336336" y="57764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itle 1">
            <a:extLst>
              <a:ext uri="{FF2B5EF4-FFF2-40B4-BE49-F238E27FC236}">
                <a16:creationId xmlns:a16="http://schemas.microsoft.com/office/drawing/2014/main" id="{428CA355-E469-4B4F-AEEE-742427DCF833}"/>
              </a:ext>
            </a:extLst>
          </p:cNvPr>
          <p:cNvSpPr txBox="1">
            <a:spLocks/>
          </p:cNvSpPr>
          <p:nvPr/>
        </p:nvSpPr>
        <p:spPr>
          <a:xfrm>
            <a:off x="828810" y="150036"/>
            <a:ext cx="8772390" cy="34189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300" dirty="0">
                <a:latin typeface="Oswald" panose="02000503000000000000"/>
              </a:rPr>
              <a:t>Average Salary for Job type </a:t>
            </a:r>
          </a:p>
        </p:txBody>
      </p:sp>
      <p:pic>
        <p:nvPicPr>
          <p:cNvPr id="10" name="Picture 9">
            <a:extLst>
              <a:ext uri="{FF2B5EF4-FFF2-40B4-BE49-F238E27FC236}">
                <a16:creationId xmlns:a16="http://schemas.microsoft.com/office/drawing/2014/main" id="{B5F051EF-BD1D-416C-8780-7F388B32B9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3410" y="194698"/>
            <a:ext cx="721995" cy="314325"/>
          </a:xfrm>
          <a:prstGeom prst="rect">
            <a:avLst/>
          </a:prstGeom>
          <a:noFill/>
        </p:spPr>
      </p:pic>
    </p:spTree>
    <p:extLst>
      <p:ext uri="{BB962C8B-B14F-4D97-AF65-F5344CB8AC3E}">
        <p14:creationId xmlns:p14="http://schemas.microsoft.com/office/powerpoint/2010/main" val="94789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type="body" idx="1"/>
          </p:nvPr>
        </p:nvSpPr>
        <p:spPr/>
        <p:txBody>
          <a:bodyPr/>
          <a:lstStyle/>
          <a:p>
            <a:pPr lvl="0"/>
            <a:r>
              <a:rPr lang="en-US" dirty="0"/>
              <a:t>Brief description of the project</a:t>
            </a:r>
          </a:p>
        </p:txBody>
      </p:sp>
      <p:pic>
        <p:nvPicPr>
          <p:cNvPr id="4" name="Picture 3">
            <a:extLst>
              <a:ext uri="{FF2B5EF4-FFF2-40B4-BE49-F238E27FC236}">
                <a16:creationId xmlns:a16="http://schemas.microsoft.com/office/drawing/2014/main" id="{3F216D13-45FB-EED8-0A63-E480EF789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rectangular shapes">
            <a:extLst>
              <a:ext uri="{FF2B5EF4-FFF2-40B4-BE49-F238E27FC236}">
                <a16:creationId xmlns:a16="http://schemas.microsoft.com/office/drawing/2014/main" id="{514543D3-4554-9F45-3E45-CA3DD2FB7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40844"/>
            <a:ext cx="9525000" cy="4899128"/>
          </a:xfrm>
          <a:prstGeom prst="rect">
            <a:avLst/>
          </a:prstGeom>
        </p:spPr>
      </p:pic>
      <p:sp>
        <p:nvSpPr>
          <p:cNvPr id="6" name="TextBox 5">
            <a:extLst>
              <a:ext uri="{FF2B5EF4-FFF2-40B4-BE49-F238E27FC236}">
                <a16:creationId xmlns:a16="http://schemas.microsoft.com/office/drawing/2014/main" id="{B80FAEC7-D6A1-1B88-9956-2AD443095E6A}"/>
              </a:ext>
            </a:extLst>
          </p:cNvPr>
          <p:cNvSpPr txBox="1"/>
          <p:nvPr/>
        </p:nvSpPr>
        <p:spPr>
          <a:xfrm>
            <a:off x="336336" y="5739972"/>
            <a:ext cx="11349069" cy="923330"/>
          </a:xfrm>
          <a:prstGeom prst="rect">
            <a:avLst/>
          </a:prstGeom>
          <a:noFill/>
        </p:spPr>
        <p:txBody>
          <a:bodyPr wrap="square" rtlCol="0">
            <a:spAutoFit/>
          </a:bodyPr>
          <a:lstStyle/>
          <a:p>
            <a:pPr algn="l">
              <a:buFont typeface="Arial" panose="020B0604020202020204" pitchFamily="34" charset="0"/>
              <a:buChar char="•"/>
            </a:pPr>
            <a:r>
              <a:rPr lang="en-US" b="0" i="0" dirty="0">
                <a:effectLst/>
              </a:rPr>
              <a:t>Cloud engineers on the average gets the highest salary (59,000 pounds), followed by Team lead and Data scientist (55,000 pounds).</a:t>
            </a:r>
          </a:p>
          <a:p>
            <a:pPr algn="l">
              <a:buFont typeface="Arial" panose="020B0604020202020204" pitchFamily="34" charset="0"/>
              <a:buChar char="•"/>
            </a:pPr>
            <a:r>
              <a:rPr lang="en-US" b="0" i="0" dirty="0" err="1">
                <a:effectLst/>
              </a:rPr>
              <a:t>Devops</a:t>
            </a:r>
            <a:r>
              <a:rPr lang="en-US" b="0" i="0" dirty="0">
                <a:effectLst/>
              </a:rPr>
              <a:t> Programmer </a:t>
            </a:r>
            <a:r>
              <a:rPr lang="en-US" dirty="0"/>
              <a:t>receives</a:t>
            </a:r>
            <a:r>
              <a:rPr lang="en-US" b="0" i="0" dirty="0">
                <a:effectLst/>
              </a:rPr>
              <a:t> the least average salary amongst the job </a:t>
            </a:r>
            <a:r>
              <a:rPr lang="en-US" dirty="0"/>
              <a:t>titles</a:t>
            </a:r>
            <a:endParaRPr lang="en-US" b="0" i="0" dirty="0">
              <a:effectLst/>
            </a:endParaRPr>
          </a:p>
        </p:txBody>
      </p:sp>
      <p:sp>
        <p:nvSpPr>
          <p:cNvPr id="11" name="Shape 10040">
            <a:extLst>
              <a:ext uri="{FF2B5EF4-FFF2-40B4-BE49-F238E27FC236}">
                <a16:creationId xmlns:a16="http://schemas.microsoft.com/office/drawing/2014/main" id="{8324083B-29FA-4548-AF9F-AB90376BBC08}"/>
              </a:ext>
            </a:extLst>
          </p:cNvPr>
          <p:cNvSpPr/>
          <p:nvPr/>
        </p:nvSpPr>
        <p:spPr>
          <a:xfrm>
            <a:off x="336336" y="57764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12" name="Title 1">
            <a:extLst>
              <a:ext uri="{FF2B5EF4-FFF2-40B4-BE49-F238E27FC236}">
                <a16:creationId xmlns:a16="http://schemas.microsoft.com/office/drawing/2014/main" id="{3B7A7F5F-F4CF-488D-87AD-C8B35E6BE6FF}"/>
              </a:ext>
            </a:extLst>
          </p:cNvPr>
          <p:cNvSpPr txBox="1">
            <a:spLocks/>
          </p:cNvSpPr>
          <p:nvPr/>
        </p:nvSpPr>
        <p:spPr>
          <a:xfrm>
            <a:off x="828810" y="150036"/>
            <a:ext cx="8772390" cy="341893"/>
          </a:xfrm>
          <a:prstGeom prst="rect">
            <a:avLst/>
          </a:prstGeom>
        </p:spPr>
        <p:txBody>
          <a:bodyPr vert="horz" lIns="91440" tIns="45720" rIns="91440" bIns="45720" rtlCol="0" anchor="b">
            <a:normAutofit fontScale="300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Average Salary for Job Titles</a:t>
            </a:r>
          </a:p>
        </p:txBody>
      </p:sp>
      <p:pic>
        <p:nvPicPr>
          <p:cNvPr id="13" name="Picture 12">
            <a:extLst>
              <a:ext uri="{FF2B5EF4-FFF2-40B4-BE49-F238E27FC236}">
                <a16:creationId xmlns:a16="http://schemas.microsoft.com/office/drawing/2014/main" id="{E481AA69-BE25-4EEE-BF8D-D24B39C62A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3410" y="194698"/>
            <a:ext cx="721995" cy="314325"/>
          </a:xfrm>
          <a:prstGeom prst="rect">
            <a:avLst/>
          </a:prstGeom>
          <a:noFill/>
        </p:spPr>
      </p:pic>
    </p:spTree>
    <p:extLst>
      <p:ext uri="{BB962C8B-B14F-4D97-AF65-F5344CB8AC3E}">
        <p14:creationId xmlns:p14="http://schemas.microsoft.com/office/powerpoint/2010/main" val="240493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8B4A67-9AC4-90DE-576C-877D3ED6E461}"/>
              </a:ext>
            </a:extLst>
          </p:cNvPr>
          <p:cNvPicPr>
            <a:picLocks noChangeAspect="1"/>
          </p:cNvPicPr>
          <p:nvPr/>
        </p:nvPicPr>
        <p:blipFill>
          <a:blip r:embed="rId2"/>
          <a:stretch>
            <a:fillRect/>
          </a:stretch>
        </p:blipFill>
        <p:spPr>
          <a:xfrm>
            <a:off x="228601" y="1288940"/>
            <a:ext cx="5486399" cy="4280120"/>
          </a:xfrm>
          <a:prstGeom prst="rect">
            <a:avLst/>
          </a:prstGeom>
        </p:spPr>
      </p:pic>
      <p:pic>
        <p:nvPicPr>
          <p:cNvPr id="5" name="Picture 4">
            <a:extLst>
              <a:ext uri="{FF2B5EF4-FFF2-40B4-BE49-F238E27FC236}">
                <a16:creationId xmlns:a16="http://schemas.microsoft.com/office/drawing/2014/main" id="{82A4F50E-1795-DFB3-9CA8-400BA5BC7B76}"/>
              </a:ext>
            </a:extLst>
          </p:cNvPr>
          <p:cNvPicPr>
            <a:picLocks noChangeAspect="1"/>
          </p:cNvPicPr>
          <p:nvPr/>
        </p:nvPicPr>
        <p:blipFill>
          <a:blip r:embed="rId3"/>
          <a:stretch>
            <a:fillRect/>
          </a:stretch>
        </p:blipFill>
        <p:spPr>
          <a:xfrm>
            <a:off x="6095999" y="1418475"/>
            <a:ext cx="5867400" cy="4172164"/>
          </a:xfrm>
          <a:prstGeom prst="rect">
            <a:avLst/>
          </a:prstGeom>
        </p:spPr>
      </p:pic>
      <p:sp>
        <p:nvSpPr>
          <p:cNvPr id="6" name="TextBox 5">
            <a:extLst>
              <a:ext uri="{FF2B5EF4-FFF2-40B4-BE49-F238E27FC236}">
                <a16:creationId xmlns:a16="http://schemas.microsoft.com/office/drawing/2014/main" id="{24A7A38B-67D7-9D3E-97CE-2BC3E306E508}"/>
              </a:ext>
            </a:extLst>
          </p:cNvPr>
          <p:cNvSpPr txBox="1"/>
          <p:nvPr/>
        </p:nvSpPr>
        <p:spPr>
          <a:xfrm>
            <a:off x="457200" y="386635"/>
            <a:ext cx="8534400" cy="369332"/>
          </a:xfrm>
          <a:prstGeom prst="rect">
            <a:avLst/>
          </a:prstGeom>
          <a:noFill/>
        </p:spPr>
        <p:txBody>
          <a:bodyPr wrap="square" rtlCol="0">
            <a:spAutoFit/>
          </a:bodyPr>
          <a:lstStyle/>
          <a:p>
            <a:r>
              <a:rPr lang="en-US" dirty="0"/>
              <a:t>Top 10 Jobs and Cities demanding the Occupation- Business Analyst &amp; Cloud Engineer</a:t>
            </a:r>
            <a:endParaRPr lang="en-AE" dirty="0"/>
          </a:p>
        </p:txBody>
      </p:sp>
      <p:pic>
        <p:nvPicPr>
          <p:cNvPr id="7" name="Picture 6">
            <a:extLst>
              <a:ext uri="{FF2B5EF4-FFF2-40B4-BE49-F238E27FC236}">
                <a16:creationId xmlns:a16="http://schemas.microsoft.com/office/drawing/2014/main" id="{78271F9C-7E2C-6C05-4B50-7792F9E4FFB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456382"/>
            <a:ext cx="721995" cy="290205"/>
          </a:xfrm>
          <a:prstGeom prst="rect">
            <a:avLst/>
          </a:prstGeom>
          <a:noFill/>
        </p:spPr>
      </p:pic>
      <p:sp>
        <p:nvSpPr>
          <p:cNvPr id="8" name="Shape 10040">
            <a:extLst>
              <a:ext uri="{FF2B5EF4-FFF2-40B4-BE49-F238E27FC236}">
                <a16:creationId xmlns:a16="http://schemas.microsoft.com/office/drawing/2014/main" id="{9F2C8488-DB0B-4F7E-ACAA-6DC6C540F9D5}"/>
              </a:ext>
            </a:extLst>
          </p:cNvPr>
          <p:cNvSpPr/>
          <p:nvPr/>
        </p:nvSpPr>
        <p:spPr>
          <a:xfrm>
            <a:off x="319843" y="822283"/>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Rectangle 8">
            <a:extLst>
              <a:ext uri="{FF2B5EF4-FFF2-40B4-BE49-F238E27FC236}">
                <a16:creationId xmlns:a16="http://schemas.microsoft.com/office/drawing/2014/main" id="{83994A37-C99B-4EF2-8DCA-3EB7FBDF2B49}"/>
              </a:ext>
            </a:extLst>
          </p:cNvPr>
          <p:cNvSpPr/>
          <p:nvPr/>
        </p:nvSpPr>
        <p:spPr>
          <a:xfrm>
            <a:off x="2819400" y="6041787"/>
            <a:ext cx="4709944" cy="369332"/>
          </a:xfrm>
          <a:prstGeom prst="rect">
            <a:avLst/>
          </a:prstGeom>
        </p:spPr>
        <p:txBody>
          <a:bodyPr wrap="none">
            <a:spAutoFit/>
          </a:bodyPr>
          <a:lstStyle/>
          <a:p>
            <a:r>
              <a:rPr lang="en-US" dirty="0"/>
              <a:t>London has the highest demand for all job titles</a:t>
            </a:r>
            <a:endParaRPr lang="en-AE" dirty="0"/>
          </a:p>
        </p:txBody>
      </p:sp>
    </p:spTree>
    <p:extLst>
      <p:ext uri="{BB962C8B-B14F-4D97-AF65-F5344CB8AC3E}">
        <p14:creationId xmlns:p14="http://schemas.microsoft.com/office/powerpoint/2010/main" val="280111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52ED2-ED43-4DFE-5203-84A85BE387DC}"/>
              </a:ext>
            </a:extLst>
          </p:cNvPr>
          <p:cNvPicPr>
            <a:picLocks noChangeAspect="1"/>
          </p:cNvPicPr>
          <p:nvPr/>
        </p:nvPicPr>
        <p:blipFill>
          <a:blip r:embed="rId2"/>
          <a:stretch>
            <a:fillRect/>
          </a:stretch>
        </p:blipFill>
        <p:spPr>
          <a:xfrm>
            <a:off x="76201" y="1250838"/>
            <a:ext cx="5791199" cy="4356324"/>
          </a:xfrm>
          <a:prstGeom prst="rect">
            <a:avLst/>
          </a:prstGeom>
        </p:spPr>
      </p:pic>
      <p:pic>
        <p:nvPicPr>
          <p:cNvPr id="5" name="Picture 4">
            <a:extLst>
              <a:ext uri="{FF2B5EF4-FFF2-40B4-BE49-F238E27FC236}">
                <a16:creationId xmlns:a16="http://schemas.microsoft.com/office/drawing/2014/main" id="{F5F0FE04-5D2F-D4B2-E2EC-FAB059F1B2BF}"/>
              </a:ext>
            </a:extLst>
          </p:cNvPr>
          <p:cNvPicPr>
            <a:picLocks noChangeAspect="1"/>
          </p:cNvPicPr>
          <p:nvPr/>
        </p:nvPicPr>
        <p:blipFill>
          <a:blip r:embed="rId3"/>
          <a:stretch>
            <a:fillRect/>
          </a:stretch>
        </p:blipFill>
        <p:spPr>
          <a:xfrm>
            <a:off x="6019801" y="1263538"/>
            <a:ext cx="6172199" cy="4330923"/>
          </a:xfrm>
          <a:prstGeom prst="rect">
            <a:avLst/>
          </a:prstGeom>
        </p:spPr>
      </p:pic>
      <p:pic>
        <p:nvPicPr>
          <p:cNvPr id="9" name="Picture 8">
            <a:extLst>
              <a:ext uri="{FF2B5EF4-FFF2-40B4-BE49-F238E27FC236}">
                <a16:creationId xmlns:a16="http://schemas.microsoft.com/office/drawing/2014/main" id="{19B02990-75C4-117B-399A-B74F6FC2BB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10347" y="307700"/>
            <a:ext cx="721995" cy="314325"/>
          </a:xfrm>
          <a:prstGeom prst="rect">
            <a:avLst/>
          </a:prstGeom>
          <a:noFill/>
        </p:spPr>
      </p:pic>
      <p:sp>
        <p:nvSpPr>
          <p:cNvPr id="6" name="Shape 10040">
            <a:extLst>
              <a:ext uri="{FF2B5EF4-FFF2-40B4-BE49-F238E27FC236}">
                <a16:creationId xmlns:a16="http://schemas.microsoft.com/office/drawing/2014/main" id="{F61B64A2-05E8-47A6-BE6D-93A4969F5C24}"/>
              </a:ext>
            </a:extLst>
          </p:cNvPr>
          <p:cNvSpPr/>
          <p:nvPr/>
        </p:nvSpPr>
        <p:spPr>
          <a:xfrm>
            <a:off x="274222" y="72333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7" name="TextBox 6">
            <a:extLst>
              <a:ext uri="{FF2B5EF4-FFF2-40B4-BE49-F238E27FC236}">
                <a16:creationId xmlns:a16="http://schemas.microsoft.com/office/drawing/2014/main" id="{A24C4DD9-DC7D-4F5E-BE20-DA4C3B4F1E45}"/>
              </a:ext>
            </a:extLst>
          </p:cNvPr>
          <p:cNvSpPr txBox="1"/>
          <p:nvPr/>
        </p:nvSpPr>
        <p:spPr>
          <a:xfrm>
            <a:off x="459658" y="286547"/>
            <a:ext cx="8534400" cy="369332"/>
          </a:xfrm>
          <a:prstGeom prst="rect">
            <a:avLst/>
          </a:prstGeom>
          <a:noFill/>
        </p:spPr>
        <p:txBody>
          <a:bodyPr wrap="square" rtlCol="0">
            <a:spAutoFit/>
          </a:bodyPr>
          <a:lstStyle/>
          <a:p>
            <a:r>
              <a:rPr lang="en-US" dirty="0"/>
              <a:t>Top 10 Jobs and Cities demanding the Occupation- Cyber Security &amp; Data Analyst</a:t>
            </a:r>
            <a:endParaRPr lang="en-AE" dirty="0"/>
          </a:p>
        </p:txBody>
      </p:sp>
      <p:sp>
        <p:nvSpPr>
          <p:cNvPr id="10" name="Rectangle 9">
            <a:extLst>
              <a:ext uri="{FF2B5EF4-FFF2-40B4-BE49-F238E27FC236}">
                <a16:creationId xmlns:a16="http://schemas.microsoft.com/office/drawing/2014/main" id="{A11CEA34-D6A4-40DA-BD41-725E1C2ABF41}"/>
              </a:ext>
            </a:extLst>
          </p:cNvPr>
          <p:cNvSpPr/>
          <p:nvPr/>
        </p:nvSpPr>
        <p:spPr>
          <a:xfrm>
            <a:off x="2819400" y="6041787"/>
            <a:ext cx="4709944" cy="369332"/>
          </a:xfrm>
          <a:prstGeom prst="rect">
            <a:avLst/>
          </a:prstGeom>
        </p:spPr>
        <p:txBody>
          <a:bodyPr wrap="none">
            <a:spAutoFit/>
          </a:bodyPr>
          <a:lstStyle/>
          <a:p>
            <a:r>
              <a:rPr lang="en-US" dirty="0"/>
              <a:t>London has the highest demand for all job titles</a:t>
            </a:r>
            <a:endParaRPr lang="en-AE" dirty="0"/>
          </a:p>
        </p:txBody>
      </p:sp>
    </p:spTree>
    <p:extLst>
      <p:ext uri="{BB962C8B-B14F-4D97-AF65-F5344CB8AC3E}">
        <p14:creationId xmlns:p14="http://schemas.microsoft.com/office/powerpoint/2010/main" val="112172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70A24-6E54-A378-422E-F56D43BBA259}"/>
              </a:ext>
            </a:extLst>
          </p:cNvPr>
          <p:cNvPicPr>
            <a:picLocks noChangeAspect="1"/>
          </p:cNvPicPr>
          <p:nvPr/>
        </p:nvPicPr>
        <p:blipFill>
          <a:blip r:embed="rId2"/>
          <a:stretch>
            <a:fillRect/>
          </a:stretch>
        </p:blipFill>
        <p:spPr>
          <a:xfrm>
            <a:off x="76200" y="1301640"/>
            <a:ext cx="5410200" cy="4254719"/>
          </a:xfrm>
          <a:prstGeom prst="rect">
            <a:avLst/>
          </a:prstGeom>
        </p:spPr>
      </p:pic>
      <p:pic>
        <p:nvPicPr>
          <p:cNvPr id="5" name="Picture 4">
            <a:extLst>
              <a:ext uri="{FF2B5EF4-FFF2-40B4-BE49-F238E27FC236}">
                <a16:creationId xmlns:a16="http://schemas.microsoft.com/office/drawing/2014/main" id="{E9EFAEEC-EB37-E9F9-4BFF-3BE41F3C2FF9}"/>
              </a:ext>
            </a:extLst>
          </p:cNvPr>
          <p:cNvPicPr>
            <a:picLocks noChangeAspect="1"/>
          </p:cNvPicPr>
          <p:nvPr/>
        </p:nvPicPr>
        <p:blipFill>
          <a:blip r:embed="rId3"/>
          <a:stretch>
            <a:fillRect/>
          </a:stretch>
        </p:blipFill>
        <p:spPr>
          <a:xfrm>
            <a:off x="5791200" y="1269889"/>
            <a:ext cx="6166233" cy="4286470"/>
          </a:xfrm>
          <a:prstGeom prst="rect">
            <a:avLst/>
          </a:prstGeom>
        </p:spPr>
      </p:pic>
      <p:pic>
        <p:nvPicPr>
          <p:cNvPr id="7" name="Picture 6">
            <a:extLst>
              <a:ext uri="{FF2B5EF4-FFF2-40B4-BE49-F238E27FC236}">
                <a16:creationId xmlns:a16="http://schemas.microsoft.com/office/drawing/2014/main" id="{DBD2F490-C310-06EF-29E2-39A8E8349A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03908" y="334041"/>
            <a:ext cx="721995" cy="314325"/>
          </a:xfrm>
          <a:prstGeom prst="rect">
            <a:avLst/>
          </a:prstGeom>
          <a:noFill/>
        </p:spPr>
      </p:pic>
      <p:sp>
        <p:nvSpPr>
          <p:cNvPr id="8" name="Shape 10040">
            <a:extLst>
              <a:ext uri="{FF2B5EF4-FFF2-40B4-BE49-F238E27FC236}">
                <a16:creationId xmlns:a16="http://schemas.microsoft.com/office/drawing/2014/main" id="{9EE388D7-0CD5-4697-BD51-B5C7676CD098}"/>
              </a:ext>
            </a:extLst>
          </p:cNvPr>
          <p:cNvSpPr/>
          <p:nvPr/>
        </p:nvSpPr>
        <p:spPr>
          <a:xfrm>
            <a:off x="274222" y="72333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extBox 8">
            <a:extLst>
              <a:ext uri="{FF2B5EF4-FFF2-40B4-BE49-F238E27FC236}">
                <a16:creationId xmlns:a16="http://schemas.microsoft.com/office/drawing/2014/main" id="{F797AA2E-BF35-4629-96FC-7F2DE1F93439}"/>
              </a:ext>
            </a:extLst>
          </p:cNvPr>
          <p:cNvSpPr txBox="1"/>
          <p:nvPr/>
        </p:nvSpPr>
        <p:spPr>
          <a:xfrm>
            <a:off x="459658" y="286547"/>
            <a:ext cx="8534400" cy="369332"/>
          </a:xfrm>
          <a:prstGeom prst="rect">
            <a:avLst/>
          </a:prstGeom>
          <a:noFill/>
        </p:spPr>
        <p:txBody>
          <a:bodyPr wrap="square" rtlCol="0">
            <a:spAutoFit/>
          </a:bodyPr>
          <a:lstStyle/>
          <a:p>
            <a:r>
              <a:rPr lang="en-US" dirty="0"/>
              <a:t>Top 10 Jobs and Cities demanding the Occupation- Data Engineering &amp; Data Scientist</a:t>
            </a:r>
            <a:endParaRPr lang="en-AE" dirty="0"/>
          </a:p>
        </p:txBody>
      </p:sp>
      <p:sp>
        <p:nvSpPr>
          <p:cNvPr id="10" name="Rectangle 9">
            <a:extLst>
              <a:ext uri="{FF2B5EF4-FFF2-40B4-BE49-F238E27FC236}">
                <a16:creationId xmlns:a16="http://schemas.microsoft.com/office/drawing/2014/main" id="{9F4877E9-4781-4F02-9A17-31C8BDED481F}"/>
              </a:ext>
            </a:extLst>
          </p:cNvPr>
          <p:cNvSpPr/>
          <p:nvPr/>
        </p:nvSpPr>
        <p:spPr>
          <a:xfrm>
            <a:off x="2819400" y="6041787"/>
            <a:ext cx="4709944" cy="369332"/>
          </a:xfrm>
          <a:prstGeom prst="rect">
            <a:avLst/>
          </a:prstGeom>
        </p:spPr>
        <p:txBody>
          <a:bodyPr wrap="none">
            <a:spAutoFit/>
          </a:bodyPr>
          <a:lstStyle/>
          <a:p>
            <a:r>
              <a:rPr lang="en-US" dirty="0"/>
              <a:t>London has the highest demand for all job titles</a:t>
            </a:r>
            <a:endParaRPr lang="en-AE" dirty="0"/>
          </a:p>
        </p:txBody>
      </p:sp>
    </p:spTree>
    <p:extLst>
      <p:ext uri="{BB962C8B-B14F-4D97-AF65-F5344CB8AC3E}">
        <p14:creationId xmlns:p14="http://schemas.microsoft.com/office/powerpoint/2010/main" val="15175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98FE7-3726-B29F-0957-5BAF413B0E77}"/>
              </a:ext>
            </a:extLst>
          </p:cNvPr>
          <p:cNvPicPr>
            <a:picLocks noChangeAspect="1"/>
          </p:cNvPicPr>
          <p:nvPr/>
        </p:nvPicPr>
        <p:blipFill>
          <a:blip r:embed="rId2"/>
          <a:stretch>
            <a:fillRect/>
          </a:stretch>
        </p:blipFill>
        <p:spPr>
          <a:xfrm>
            <a:off x="152400" y="1143000"/>
            <a:ext cx="5410200" cy="4273770"/>
          </a:xfrm>
          <a:prstGeom prst="rect">
            <a:avLst/>
          </a:prstGeom>
        </p:spPr>
      </p:pic>
      <p:pic>
        <p:nvPicPr>
          <p:cNvPr id="5" name="Picture 4">
            <a:extLst>
              <a:ext uri="{FF2B5EF4-FFF2-40B4-BE49-F238E27FC236}">
                <a16:creationId xmlns:a16="http://schemas.microsoft.com/office/drawing/2014/main" id="{687606FD-4571-DD8E-09F1-9CE45CCE1FEC}"/>
              </a:ext>
            </a:extLst>
          </p:cNvPr>
          <p:cNvPicPr>
            <a:picLocks noChangeAspect="1"/>
          </p:cNvPicPr>
          <p:nvPr/>
        </p:nvPicPr>
        <p:blipFill>
          <a:blip r:embed="rId3"/>
          <a:stretch>
            <a:fillRect/>
          </a:stretch>
        </p:blipFill>
        <p:spPr>
          <a:xfrm>
            <a:off x="5715000" y="1104898"/>
            <a:ext cx="6218729" cy="4311872"/>
          </a:xfrm>
          <a:prstGeom prst="rect">
            <a:avLst/>
          </a:prstGeom>
        </p:spPr>
      </p:pic>
      <p:pic>
        <p:nvPicPr>
          <p:cNvPr id="7" name="Picture 6">
            <a:extLst>
              <a:ext uri="{FF2B5EF4-FFF2-40B4-BE49-F238E27FC236}">
                <a16:creationId xmlns:a16="http://schemas.microsoft.com/office/drawing/2014/main" id="{FB13610B-9AB7-5E14-7432-76E6361D96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96600" y="341554"/>
            <a:ext cx="721995" cy="314325"/>
          </a:xfrm>
          <a:prstGeom prst="rect">
            <a:avLst/>
          </a:prstGeom>
          <a:noFill/>
        </p:spPr>
      </p:pic>
      <p:sp>
        <p:nvSpPr>
          <p:cNvPr id="8" name="Shape 10040">
            <a:extLst>
              <a:ext uri="{FF2B5EF4-FFF2-40B4-BE49-F238E27FC236}">
                <a16:creationId xmlns:a16="http://schemas.microsoft.com/office/drawing/2014/main" id="{C598569A-E9F9-47F4-A6A3-E056E53B23F5}"/>
              </a:ext>
            </a:extLst>
          </p:cNvPr>
          <p:cNvSpPr/>
          <p:nvPr/>
        </p:nvSpPr>
        <p:spPr>
          <a:xfrm>
            <a:off x="274222" y="72333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extBox 8">
            <a:extLst>
              <a:ext uri="{FF2B5EF4-FFF2-40B4-BE49-F238E27FC236}">
                <a16:creationId xmlns:a16="http://schemas.microsoft.com/office/drawing/2014/main" id="{AC1A6721-4A2A-4E14-8519-1C0282F2A9E9}"/>
              </a:ext>
            </a:extLst>
          </p:cNvPr>
          <p:cNvSpPr txBox="1"/>
          <p:nvPr/>
        </p:nvSpPr>
        <p:spPr>
          <a:xfrm>
            <a:off x="459658" y="286547"/>
            <a:ext cx="8534400" cy="369332"/>
          </a:xfrm>
          <a:prstGeom prst="rect">
            <a:avLst/>
          </a:prstGeom>
          <a:noFill/>
        </p:spPr>
        <p:txBody>
          <a:bodyPr wrap="square" rtlCol="0">
            <a:spAutoFit/>
          </a:bodyPr>
          <a:lstStyle/>
          <a:p>
            <a:r>
              <a:rPr lang="en-US" dirty="0"/>
              <a:t>Top 10 Jobs and Cities demanding the Occupation- Programmer &amp; Junior/Internship Jobs</a:t>
            </a:r>
            <a:endParaRPr lang="en-AE" dirty="0"/>
          </a:p>
        </p:txBody>
      </p:sp>
      <p:sp>
        <p:nvSpPr>
          <p:cNvPr id="10" name="Rectangle 9">
            <a:extLst>
              <a:ext uri="{FF2B5EF4-FFF2-40B4-BE49-F238E27FC236}">
                <a16:creationId xmlns:a16="http://schemas.microsoft.com/office/drawing/2014/main" id="{6292F626-5BA4-4492-AD18-28DC117BE9D5}"/>
              </a:ext>
            </a:extLst>
          </p:cNvPr>
          <p:cNvSpPr/>
          <p:nvPr/>
        </p:nvSpPr>
        <p:spPr>
          <a:xfrm>
            <a:off x="2819400" y="6041787"/>
            <a:ext cx="4709944" cy="369332"/>
          </a:xfrm>
          <a:prstGeom prst="rect">
            <a:avLst/>
          </a:prstGeom>
        </p:spPr>
        <p:txBody>
          <a:bodyPr wrap="none">
            <a:spAutoFit/>
          </a:bodyPr>
          <a:lstStyle/>
          <a:p>
            <a:r>
              <a:rPr lang="en-US" dirty="0"/>
              <a:t>London has the highest demand for all job titles</a:t>
            </a:r>
            <a:endParaRPr lang="en-AE" dirty="0"/>
          </a:p>
        </p:txBody>
      </p:sp>
    </p:spTree>
    <p:extLst>
      <p:ext uri="{BB962C8B-B14F-4D97-AF65-F5344CB8AC3E}">
        <p14:creationId xmlns:p14="http://schemas.microsoft.com/office/powerpoint/2010/main" val="414748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C69CFB-7ABF-88C9-6C76-C889D7E0B7F5}"/>
              </a:ext>
            </a:extLst>
          </p:cNvPr>
          <p:cNvPicPr>
            <a:picLocks noChangeAspect="1"/>
          </p:cNvPicPr>
          <p:nvPr/>
        </p:nvPicPr>
        <p:blipFill>
          <a:blip r:embed="rId2"/>
          <a:stretch>
            <a:fillRect/>
          </a:stretch>
        </p:blipFill>
        <p:spPr>
          <a:xfrm>
            <a:off x="76200" y="1219200"/>
            <a:ext cx="6019800" cy="4349974"/>
          </a:xfrm>
          <a:prstGeom prst="rect">
            <a:avLst/>
          </a:prstGeom>
        </p:spPr>
      </p:pic>
      <p:pic>
        <p:nvPicPr>
          <p:cNvPr id="5" name="Picture 4">
            <a:extLst>
              <a:ext uri="{FF2B5EF4-FFF2-40B4-BE49-F238E27FC236}">
                <a16:creationId xmlns:a16="http://schemas.microsoft.com/office/drawing/2014/main" id="{3B245FE1-A898-8AC9-3067-3665BBB195E6}"/>
              </a:ext>
            </a:extLst>
          </p:cNvPr>
          <p:cNvPicPr>
            <a:picLocks noChangeAspect="1"/>
          </p:cNvPicPr>
          <p:nvPr/>
        </p:nvPicPr>
        <p:blipFill>
          <a:blip r:embed="rId3"/>
          <a:stretch>
            <a:fillRect/>
          </a:stretch>
        </p:blipFill>
        <p:spPr>
          <a:xfrm>
            <a:off x="6324600" y="1447812"/>
            <a:ext cx="5791200" cy="4121362"/>
          </a:xfrm>
          <a:prstGeom prst="rect">
            <a:avLst/>
          </a:prstGeom>
        </p:spPr>
      </p:pic>
      <p:pic>
        <p:nvPicPr>
          <p:cNvPr id="7" name="Picture 6">
            <a:extLst>
              <a:ext uri="{FF2B5EF4-FFF2-40B4-BE49-F238E27FC236}">
                <a16:creationId xmlns:a16="http://schemas.microsoft.com/office/drawing/2014/main" id="{4E81E382-1F97-4D13-E029-C652EA65D7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10347" y="285812"/>
            <a:ext cx="721995" cy="314325"/>
          </a:xfrm>
          <a:prstGeom prst="rect">
            <a:avLst/>
          </a:prstGeom>
          <a:noFill/>
        </p:spPr>
      </p:pic>
      <p:sp>
        <p:nvSpPr>
          <p:cNvPr id="8" name="Shape 10040">
            <a:extLst>
              <a:ext uri="{FF2B5EF4-FFF2-40B4-BE49-F238E27FC236}">
                <a16:creationId xmlns:a16="http://schemas.microsoft.com/office/drawing/2014/main" id="{6E3FA93F-534B-4AB7-A2AA-DCEB43A163C0}"/>
              </a:ext>
            </a:extLst>
          </p:cNvPr>
          <p:cNvSpPr/>
          <p:nvPr/>
        </p:nvSpPr>
        <p:spPr>
          <a:xfrm>
            <a:off x="274222" y="72333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extBox 8">
            <a:extLst>
              <a:ext uri="{FF2B5EF4-FFF2-40B4-BE49-F238E27FC236}">
                <a16:creationId xmlns:a16="http://schemas.microsoft.com/office/drawing/2014/main" id="{E70727BB-5DD9-4CDC-B2AB-10ACA6FEF03D}"/>
              </a:ext>
            </a:extLst>
          </p:cNvPr>
          <p:cNvSpPr txBox="1"/>
          <p:nvPr/>
        </p:nvSpPr>
        <p:spPr>
          <a:xfrm>
            <a:off x="459658" y="286548"/>
            <a:ext cx="9217742" cy="369332"/>
          </a:xfrm>
          <a:prstGeom prst="rect">
            <a:avLst/>
          </a:prstGeom>
          <a:noFill/>
        </p:spPr>
        <p:txBody>
          <a:bodyPr wrap="square" rtlCol="0">
            <a:spAutoFit/>
          </a:bodyPr>
          <a:lstStyle/>
          <a:p>
            <a:r>
              <a:rPr lang="en-US" dirty="0"/>
              <a:t>Top 10 Jobs and Cities demanding the Occupation- Senior Team Lead &amp; Software Developer</a:t>
            </a:r>
            <a:endParaRPr lang="en-AE" dirty="0"/>
          </a:p>
        </p:txBody>
      </p:sp>
      <p:sp>
        <p:nvSpPr>
          <p:cNvPr id="2" name="Rectangle 1">
            <a:extLst>
              <a:ext uri="{FF2B5EF4-FFF2-40B4-BE49-F238E27FC236}">
                <a16:creationId xmlns:a16="http://schemas.microsoft.com/office/drawing/2014/main" id="{99093C9C-14CA-4B39-8692-877247A07973}"/>
              </a:ext>
            </a:extLst>
          </p:cNvPr>
          <p:cNvSpPr/>
          <p:nvPr/>
        </p:nvSpPr>
        <p:spPr>
          <a:xfrm>
            <a:off x="2819400" y="6041787"/>
            <a:ext cx="4709944" cy="369332"/>
          </a:xfrm>
          <a:prstGeom prst="rect">
            <a:avLst/>
          </a:prstGeom>
        </p:spPr>
        <p:txBody>
          <a:bodyPr wrap="none">
            <a:spAutoFit/>
          </a:bodyPr>
          <a:lstStyle/>
          <a:p>
            <a:r>
              <a:rPr lang="en-US" dirty="0"/>
              <a:t>London has the highest demand for all job titles</a:t>
            </a:r>
            <a:endParaRPr lang="en-AE" dirty="0"/>
          </a:p>
        </p:txBody>
      </p:sp>
    </p:spTree>
    <p:extLst>
      <p:ext uri="{BB962C8B-B14F-4D97-AF65-F5344CB8AC3E}">
        <p14:creationId xmlns:p14="http://schemas.microsoft.com/office/powerpoint/2010/main" val="143462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A7E2-E25A-54FF-CBA8-CD8D636FAE2D}"/>
              </a:ext>
            </a:extLst>
          </p:cNvPr>
          <p:cNvPicPr>
            <a:picLocks noChangeAspect="1"/>
          </p:cNvPicPr>
          <p:nvPr/>
        </p:nvPicPr>
        <p:blipFill>
          <a:blip r:embed="rId2"/>
          <a:stretch>
            <a:fillRect/>
          </a:stretch>
        </p:blipFill>
        <p:spPr>
          <a:xfrm>
            <a:off x="457200" y="914400"/>
            <a:ext cx="7696200" cy="4413477"/>
          </a:xfrm>
          <a:prstGeom prst="rect">
            <a:avLst/>
          </a:prstGeom>
        </p:spPr>
      </p:pic>
      <p:sp>
        <p:nvSpPr>
          <p:cNvPr id="5" name="TextBox 4">
            <a:extLst>
              <a:ext uri="{FF2B5EF4-FFF2-40B4-BE49-F238E27FC236}">
                <a16:creationId xmlns:a16="http://schemas.microsoft.com/office/drawing/2014/main" id="{D4410BB8-D359-541D-7F88-7EF9271AF20A}"/>
              </a:ext>
            </a:extLst>
          </p:cNvPr>
          <p:cNvSpPr txBox="1"/>
          <p:nvPr/>
        </p:nvSpPr>
        <p:spPr>
          <a:xfrm>
            <a:off x="8229600" y="1595316"/>
            <a:ext cx="3505200" cy="646331"/>
          </a:xfrm>
          <a:prstGeom prst="rect">
            <a:avLst/>
          </a:prstGeom>
          <a:noFill/>
        </p:spPr>
        <p:txBody>
          <a:bodyPr wrap="square" rtlCol="0">
            <a:spAutoFit/>
          </a:bodyPr>
          <a:lstStyle/>
          <a:p>
            <a:r>
              <a:rPr lang="en-US" dirty="0"/>
              <a:t>London has the highest demand for UI/UX/Digital Marketer</a:t>
            </a:r>
            <a:endParaRPr lang="en-AE" dirty="0"/>
          </a:p>
        </p:txBody>
      </p:sp>
      <p:pic>
        <p:nvPicPr>
          <p:cNvPr id="7" name="Picture 6">
            <a:extLst>
              <a:ext uri="{FF2B5EF4-FFF2-40B4-BE49-F238E27FC236}">
                <a16:creationId xmlns:a16="http://schemas.microsoft.com/office/drawing/2014/main" id="{89CC176B-C832-5DC3-9F37-66965FDCAF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359006"/>
            <a:ext cx="721995" cy="314325"/>
          </a:xfrm>
          <a:prstGeom prst="rect">
            <a:avLst/>
          </a:prstGeom>
          <a:noFill/>
        </p:spPr>
      </p:pic>
      <p:sp>
        <p:nvSpPr>
          <p:cNvPr id="8" name="Shape 10040">
            <a:extLst>
              <a:ext uri="{FF2B5EF4-FFF2-40B4-BE49-F238E27FC236}">
                <a16:creationId xmlns:a16="http://schemas.microsoft.com/office/drawing/2014/main" id="{8763E5DA-0076-4EC3-83AA-42CCCF166897}"/>
              </a:ext>
            </a:extLst>
          </p:cNvPr>
          <p:cNvSpPr/>
          <p:nvPr/>
        </p:nvSpPr>
        <p:spPr>
          <a:xfrm>
            <a:off x="274222" y="723338"/>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extBox 8">
            <a:extLst>
              <a:ext uri="{FF2B5EF4-FFF2-40B4-BE49-F238E27FC236}">
                <a16:creationId xmlns:a16="http://schemas.microsoft.com/office/drawing/2014/main" id="{066F60F1-184E-4239-8D11-9CB05DD7B8EE}"/>
              </a:ext>
            </a:extLst>
          </p:cNvPr>
          <p:cNvSpPr txBox="1"/>
          <p:nvPr/>
        </p:nvSpPr>
        <p:spPr>
          <a:xfrm>
            <a:off x="459658" y="286548"/>
            <a:ext cx="9217742" cy="369332"/>
          </a:xfrm>
          <a:prstGeom prst="rect">
            <a:avLst/>
          </a:prstGeom>
          <a:noFill/>
        </p:spPr>
        <p:txBody>
          <a:bodyPr wrap="square" rtlCol="0">
            <a:spAutoFit/>
          </a:bodyPr>
          <a:lstStyle/>
          <a:p>
            <a:r>
              <a:rPr lang="en-US" dirty="0"/>
              <a:t>Top 10 Jobs and Cities demanding the Occupation- UI/UX/Digital Marketer</a:t>
            </a:r>
            <a:endParaRPr lang="en-AE" dirty="0"/>
          </a:p>
        </p:txBody>
      </p:sp>
    </p:spTree>
    <p:extLst>
      <p:ext uri="{BB962C8B-B14F-4D97-AF65-F5344CB8AC3E}">
        <p14:creationId xmlns:p14="http://schemas.microsoft.com/office/powerpoint/2010/main" val="28430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CD4976-2B70-42F1-9195-AE413E2D0527}"/>
              </a:ext>
            </a:extLst>
          </p:cNvPr>
          <p:cNvPicPr>
            <a:picLocks noChangeAspect="1"/>
          </p:cNvPicPr>
          <p:nvPr/>
        </p:nvPicPr>
        <p:blipFill>
          <a:blip r:embed="rId3"/>
          <a:stretch>
            <a:fillRect/>
          </a:stretch>
        </p:blipFill>
        <p:spPr>
          <a:xfrm>
            <a:off x="647079" y="1208443"/>
            <a:ext cx="2239550" cy="1733627"/>
          </a:xfrm>
          <a:prstGeom prst="rect">
            <a:avLst/>
          </a:prstGeom>
        </p:spPr>
      </p:pic>
      <p:sp>
        <p:nvSpPr>
          <p:cNvPr id="8" name="Shape 10040">
            <a:extLst>
              <a:ext uri="{FF2B5EF4-FFF2-40B4-BE49-F238E27FC236}">
                <a16:creationId xmlns:a16="http://schemas.microsoft.com/office/drawing/2014/main" id="{CAF1F7EA-229F-4B6E-80E5-40B20ABC1649}"/>
              </a:ext>
            </a:extLst>
          </p:cNvPr>
          <p:cNvSpPr/>
          <p:nvPr/>
        </p:nvSpPr>
        <p:spPr>
          <a:xfrm>
            <a:off x="0" y="549437"/>
            <a:ext cx="12192000" cy="1"/>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itle 1">
            <a:extLst>
              <a:ext uri="{FF2B5EF4-FFF2-40B4-BE49-F238E27FC236}">
                <a16:creationId xmlns:a16="http://schemas.microsoft.com/office/drawing/2014/main" id="{1DF866B6-0582-47BC-A01A-6B97D0D81B9B}"/>
              </a:ext>
            </a:extLst>
          </p:cNvPr>
          <p:cNvSpPr txBox="1">
            <a:spLocks/>
          </p:cNvSpPr>
          <p:nvPr/>
        </p:nvSpPr>
        <p:spPr>
          <a:xfrm>
            <a:off x="680213" y="150772"/>
            <a:ext cx="8772390" cy="376082"/>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Job Key Words by Experience</a:t>
            </a:r>
          </a:p>
        </p:txBody>
      </p:sp>
      <p:sp>
        <p:nvSpPr>
          <p:cNvPr id="10" name="Title 1">
            <a:extLst>
              <a:ext uri="{FF2B5EF4-FFF2-40B4-BE49-F238E27FC236}">
                <a16:creationId xmlns:a16="http://schemas.microsoft.com/office/drawing/2014/main" id="{9D3BF960-007F-4844-BF0F-11C65BDE994E}"/>
              </a:ext>
            </a:extLst>
          </p:cNvPr>
          <p:cNvSpPr txBox="1">
            <a:spLocks/>
          </p:cNvSpPr>
          <p:nvPr/>
        </p:nvSpPr>
        <p:spPr>
          <a:xfrm>
            <a:off x="685129" y="822390"/>
            <a:ext cx="1922977" cy="376082"/>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latin typeface="-apple-system"/>
                <a:ea typeface="+mn-ea"/>
                <a:cs typeface="+mn-cs"/>
              </a:rPr>
              <a:t>Software Developer</a:t>
            </a:r>
          </a:p>
        </p:txBody>
      </p:sp>
      <p:pic>
        <p:nvPicPr>
          <p:cNvPr id="11" name="Picture 10">
            <a:extLst>
              <a:ext uri="{FF2B5EF4-FFF2-40B4-BE49-F238E27FC236}">
                <a16:creationId xmlns:a16="http://schemas.microsoft.com/office/drawing/2014/main" id="{4E863692-B4ED-4C1D-B051-3B38E194EA90}"/>
              </a:ext>
            </a:extLst>
          </p:cNvPr>
          <p:cNvPicPr>
            <a:picLocks noChangeAspect="1"/>
          </p:cNvPicPr>
          <p:nvPr/>
        </p:nvPicPr>
        <p:blipFill>
          <a:blip r:embed="rId4"/>
          <a:stretch>
            <a:fillRect/>
          </a:stretch>
        </p:blipFill>
        <p:spPr>
          <a:xfrm>
            <a:off x="3671347" y="1156371"/>
            <a:ext cx="1759979" cy="1820252"/>
          </a:xfrm>
          <a:prstGeom prst="rect">
            <a:avLst/>
          </a:prstGeom>
        </p:spPr>
      </p:pic>
      <p:sp>
        <p:nvSpPr>
          <p:cNvPr id="12" name="Title 1">
            <a:extLst>
              <a:ext uri="{FF2B5EF4-FFF2-40B4-BE49-F238E27FC236}">
                <a16:creationId xmlns:a16="http://schemas.microsoft.com/office/drawing/2014/main" id="{5DE76B84-1994-4BF3-9F03-29675B13CDAA}"/>
              </a:ext>
            </a:extLst>
          </p:cNvPr>
          <p:cNvSpPr txBox="1">
            <a:spLocks/>
          </p:cNvSpPr>
          <p:nvPr/>
        </p:nvSpPr>
        <p:spPr>
          <a:xfrm>
            <a:off x="3563489" y="806325"/>
            <a:ext cx="1922977" cy="3760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0000"/>
              </a:lnSpc>
            </a:pPr>
            <a:r>
              <a:rPr lang="en-US" sz="1800" b="1" dirty="0">
                <a:latin typeface="-apple-system"/>
                <a:ea typeface="+mn-ea"/>
                <a:cs typeface="+mn-cs"/>
              </a:rPr>
              <a:t>Cyber Security</a:t>
            </a:r>
          </a:p>
        </p:txBody>
      </p:sp>
      <p:pic>
        <p:nvPicPr>
          <p:cNvPr id="13" name="Picture 12">
            <a:extLst>
              <a:ext uri="{FF2B5EF4-FFF2-40B4-BE49-F238E27FC236}">
                <a16:creationId xmlns:a16="http://schemas.microsoft.com/office/drawing/2014/main" id="{62EF93F3-35B0-4D8B-B8AF-E333103B9889}"/>
              </a:ext>
            </a:extLst>
          </p:cNvPr>
          <p:cNvPicPr>
            <a:picLocks noChangeAspect="1"/>
          </p:cNvPicPr>
          <p:nvPr/>
        </p:nvPicPr>
        <p:blipFill>
          <a:blip r:embed="rId5"/>
          <a:stretch>
            <a:fillRect/>
          </a:stretch>
        </p:blipFill>
        <p:spPr>
          <a:xfrm>
            <a:off x="6362562" y="1164692"/>
            <a:ext cx="1514946" cy="1777378"/>
          </a:xfrm>
          <a:prstGeom prst="rect">
            <a:avLst/>
          </a:prstGeom>
        </p:spPr>
      </p:pic>
      <p:sp>
        <p:nvSpPr>
          <p:cNvPr id="14" name="Title 1">
            <a:extLst>
              <a:ext uri="{FF2B5EF4-FFF2-40B4-BE49-F238E27FC236}">
                <a16:creationId xmlns:a16="http://schemas.microsoft.com/office/drawing/2014/main" id="{3F245DE6-0599-46D8-886E-7A5EFE167F3D}"/>
              </a:ext>
            </a:extLst>
          </p:cNvPr>
          <p:cNvSpPr txBox="1">
            <a:spLocks/>
          </p:cNvSpPr>
          <p:nvPr/>
        </p:nvSpPr>
        <p:spPr>
          <a:xfrm>
            <a:off x="6090028" y="766027"/>
            <a:ext cx="1922977" cy="3760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0000"/>
              </a:lnSpc>
            </a:pPr>
            <a:r>
              <a:rPr lang="en-US" sz="1800" b="1" dirty="0">
                <a:latin typeface="-apple-system"/>
                <a:ea typeface="+mn-ea"/>
                <a:cs typeface="+mn-cs"/>
              </a:rPr>
              <a:t>Data Analyst</a:t>
            </a:r>
          </a:p>
        </p:txBody>
      </p:sp>
      <p:pic>
        <p:nvPicPr>
          <p:cNvPr id="15" name="Picture 14">
            <a:extLst>
              <a:ext uri="{FF2B5EF4-FFF2-40B4-BE49-F238E27FC236}">
                <a16:creationId xmlns:a16="http://schemas.microsoft.com/office/drawing/2014/main" id="{C4C7C200-67DF-4704-8727-D2AD0563D9EC}"/>
              </a:ext>
            </a:extLst>
          </p:cNvPr>
          <p:cNvPicPr>
            <a:picLocks noChangeAspect="1"/>
          </p:cNvPicPr>
          <p:nvPr/>
        </p:nvPicPr>
        <p:blipFill>
          <a:blip r:embed="rId6"/>
          <a:stretch>
            <a:fillRect/>
          </a:stretch>
        </p:blipFill>
        <p:spPr>
          <a:xfrm>
            <a:off x="8968388" y="1010431"/>
            <a:ext cx="1759979" cy="2085901"/>
          </a:xfrm>
          <a:prstGeom prst="rect">
            <a:avLst/>
          </a:prstGeom>
        </p:spPr>
      </p:pic>
      <p:sp>
        <p:nvSpPr>
          <p:cNvPr id="16" name="Title 1">
            <a:extLst>
              <a:ext uri="{FF2B5EF4-FFF2-40B4-BE49-F238E27FC236}">
                <a16:creationId xmlns:a16="http://schemas.microsoft.com/office/drawing/2014/main" id="{34FAFBD2-EB6E-46D6-9E80-8E2624A85FA9}"/>
              </a:ext>
            </a:extLst>
          </p:cNvPr>
          <p:cNvSpPr txBox="1">
            <a:spLocks/>
          </p:cNvSpPr>
          <p:nvPr/>
        </p:nvSpPr>
        <p:spPr>
          <a:xfrm>
            <a:off x="8890312" y="644320"/>
            <a:ext cx="1922977" cy="3760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0000"/>
              </a:lnSpc>
            </a:pPr>
            <a:r>
              <a:rPr lang="en-US" sz="1500" b="1" dirty="0" err="1">
                <a:latin typeface="-apple-system"/>
                <a:ea typeface="+mn-ea"/>
                <a:cs typeface="+mn-cs"/>
              </a:rPr>
              <a:t>Devops</a:t>
            </a:r>
            <a:r>
              <a:rPr lang="en-US" sz="1500" b="1" dirty="0">
                <a:latin typeface="-apple-system"/>
                <a:ea typeface="+mn-ea"/>
                <a:cs typeface="+mn-cs"/>
              </a:rPr>
              <a:t> Programmers</a:t>
            </a:r>
          </a:p>
        </p:txBody>
      </p:sp>
      <p:sp>
        <p:nvSpPr>
          <p:cNvPr id="17" name="Rectangle 16">
            <a:extLst>
              <a:ext uri="{FF2B5EF4-FFF2-40B4-BE49-F238E27FC236}">
                <a16:creationId xmlns:a16="http://schemas.microsoft.com/office/drawing/2014/main" id="{323D014D-4697-47B7-AC78-61B549E3627D}"/>
              </a:ext>
            </a:extLst>
          </p:cNvPr>
          <p:cNvSpPr/>
          <p:nvPr/>
        </p:nvSpPr>
        <p:spPr>
          <a:xfrm>
            <a:off x="685129" y="3289500"/>
            <a:ext cx="2201500" cy="369332"/>
          </a:xfrm>
          <a:prstGeom prst="rect">
            <a:avLst/>
          </a:prstGeom>
        </p:spPr>
        <p:txBody>
          <a:bodyPr wrap="none">
            <a:spAutoFit/>
          </a:bodyPr>
          <a:lstStyle/>
          <a:p>
            <a:r>
              <a:rPr lang="en-US" b="1" dirty="0">
                <a:latin typeface="-apple-system"/>
              </a:rPr>
              <a:t>S</a:t>
            </a:r>
            <a:r>
              <a:rPr lang="en-US" b="1" i="0" dirty="0">
                <a:effectLst/>
                <a:latin typeface="-apple-system"/>
              </a:rPr>
              <a:t>enior/</a:t>
            </a:r>
            <a:r>
              <a:rPr lang="en-US" b="1" dirty="0" err="1">
                <a:latin typeface="-apple-system"/>
              </a:rPr>
              <a:t>V</a:t>
            </a:r>
            <a:r>
              <a:rPr lang="en-US" b="1" i="0" dirty="0" err="1">
                <a:effectLst/>
                <a:latin typeface="-apple-system"/>
              </a:rPr>
              <a:t>p</a:t>
            </a:r>
            <a:r>
              <a:rPr lang="en-US" b="1" i="0" dirty="0">
                <a:effectLst/>
                <a:latin typeface="-apple-system"/>
              </a:rPr>
              <a:t>/team lead</a:t>
            </a:r>
          </a:p>
        </p:txBody>
      </p:sp>
      <p:pic>
        <p:nvPicPr>
          <p:cNvPr id="18" name="Picture 17">
            <a:extLst>
              <a:ext uri="{FF2B5EF4-FFF2-40B4-BE49-F238E27FC236}">
                <a16:creationId xmlns:a16="http://schemas.microsoft.com/office/drawing/2014/main" id="{0395C426-4957-4D44-97C5-3A7B8B9F76C0}"/>
              </a:ext>
            </a:extLst>
          </p:cNvPr>
          <p:cNvPicPr>
            <a:picLocks noChangeAspect="1"/>
          </p:cNvPicPr>
          <p:nvPr/>
        </p:nvPicPr>
        <p:blipFill>
          <a:blip r:embed="rId7"/>
          <a:stretch>
            <a:fillRect/>
          </a:stretch>
        </p:blipFill>
        <p:spPr>
          <a:xfrm>
            <a:off x="801843" y="3802621"/>
            <a:ext cx="1567869" cy="1760837"/>
          </a:xfrm>
          <a:prstGeom prst="rect">
            <a:avLst/>
          </a:prstGeom>
        </p:spPr>
      </p:pic>
      <p:pic>
        <p:nvPicPr>
          <p:cNvPr id="19" name="Picture 18">
            <a:extLst>
              <a:ext uri="{FF2B5EF4-FFF2-40B4-BE49-F238E27FC236}">
                <a16:creationId xmlns:a16="http://schemas.microsoft.com/office/drawing/2014/main" id="{F6D31A0E-C66B-4678-817B-EA07B73231FE}"/>
              </a:ext>
            </a:extLst>
          </p:cNvPr>
          <p:cNvPicPr>
            <a:picLocks noChangeAspect="1"/>
          </p:cNvPicPr>
          <p:nvPr/>
        </p:nvPicPr>
        <p:blipFill>
          <a:blip r:embed="rId8"/>
          <a:stretch>
            <a:fillRect/>
          </a:stretch>
        </p:blipFill>
        <p:spPr>
          <a:xfrm>
            <a:off x="3737234" y="3699271"/>
            <a:ext cx="1922976" cy="2036836"/>
          </a:xfrm>
          <a:prstGeom prst="rect">
            <a:avLst/>
          </a:prstGeom>
        </p:spPr>
      </p:pic>
      <p:sp>
        <p:nvSpPr>
          <p:cNvPr id="20" name="Rectangle 19">
            <a:extLst>
              <a:ext uri="{FF2B5EF4-FFF2-40B4-BE49-F238E27FC236}">
                <a16:creationId xmlns:a16="http://schemas.microsoft.com/office/drawing/2014/main" id="{DFE5FB80-8CE9-4913-8812-18E7B8CF8E49}"/>
              </a:ext>
            </a:extLst>
          </p:cNvPr>
          <p:cNvSpPr/>
          <p:nvPr/>
        </p:nvSpPr>
        <p:spPr>
          <a:xfrm>
            <a:off x="3737019" y="3278659"/>
            <a:ext cx="1490088" cy="369332"/>
          </a:xfrm>
          <a:prstGeom prst="rect">
            <a:avLst/>
          </a:prstGeom>
        </p:spPr>
        <p:txBody>
          <a:bodyPr wrap="none">
            <a:spAutoFit/>
          </a:bodyPr>
          <a:lstStyle/>
          <a:p>
            <a:r>
              <a:rPr lang="en-US" b="1" dirty="0"/>
              <a:t>Data Scientist</a:t>
            </a:r>
          </a:p>
        </p:txBody>
      </p:sp>
      <p:sp>
        <p:nvSpPr>
          <p:cNvPr id="21" name="Rectangle 20">
            <a:extLst>
              <a:ext uri="{FF2B5EF4-FFF2-40B4-BE49-F238E27FC236}">
                <a16:creationId xmlns:a16="http://schemas.microsoft.com/office/drawing/2014/main" id="{01811BF1-67A0-4C32-A18C-960B9F139C75}"/>
              </a:ext>
            </a:extLst>
          </p:cNvPr>
          <p:cNvSpPr/>
          <p:nvPr/>
        </p:nvSpPr>
        <p:spPr>
          <a:xfrm>
            <a:off x="5987682" y="3244334"/>
            <a:ext cx="2430345" cy="369332"/>
          </a:xfrm>
          <a:prstGeom prst="rect">
            <a:avLst/>
          </a:prstGeom>
        </p:spPr>
        <p:txBody>
          <a:bodyPr wrap="none">
            <a:spAutoFit/>
          </a:bodyPr>
          <a:lstStyle/>
          <a:p>
            <a:r>
              <a:rPr lang="en-US" b="1" i="0" dirty="0">
                <a:effectLst/>
                <a:latin typeface="-apple-system"/>
              </a:rPr>
              <a:t>UI/UX/Digital Marketer</a:t>
            </a:r>
          </a:p>
        </p:txBody>
      </p:sp>
      <p:pic>
        <p:nvPicPr>
          <p:cNvPr id="22" name="Picture 21">
            <a:extLst>
              <a:ext uri="{FF2B5EF4-FFF2-40B4-BE49-F238E27FC236}">
                <a16:creationId xmlns:a16="http://schemas.microsoft.com/office/drawing/2014/main" id="{5B92D57B-99E0-402A-AA2A-98E287B6FF46}"/>
              </a:ext>
            </a:extLst>
          </p:cNvPr>
          <p:cNvPicPr>
            <a:picLocks noChangeAspect="1"/>
          </p:cNvPicPr>
          <p:nvPr/>
        </p:nvPicPr>
        <p:blipFill>
          <a:blip r:embed="rId9"/>
          <a:stretch>
            <a:fillRect/>
          </a:stretch>
        </p:blipFill>
        <p:spPr>
          <a:xfrm>
            <a:off x="6163632" y="3658832"/>
            <a:ext cx="1784047" cy="1998669"/>
          </a:xfrm>
          <a:prstGeom prst="rect">
            <a:avLst/>
          </a:prstGeom>
        </p:spPr>
      </p:pic>
      <p:sp>
        <p:nvSpPr>
          <p:cNvPr id="23" name="Rectangle 22">
            <a:extLst>
              <a:ext uri="{FF2B5EF4-FFF2-40B4-BE49-F238E27FC236}">
                <a16:creationId xmlns:a16="http://schemas.microsoft.com/office/drawing/2014/main" id="{5834F7B3-F31A-418E-9964-D6BCB06FE5F7}"/>
              </a:ext>
            </a:extLst>
          </p:cNvPr>
          <p:cNvSpPr/>
          <p:nvPr/>
        </p:nvSpPr>
        <p:spPr>
          <a:xfrm>
            <a:off x="8890312" y="3244334"/>
            <a:ext cx="1812163" cy="369332"/>
          </a:xfrm>
          <a:prstGeom prst="rect">
            <a:avLst/>
          </a:prstGeom>
        </p:spPr>
        <p:txBody>
          <a:bodyPr wrap="none">
            <a:spAutoFit/>
          </a:bodyPr>
          <a:lstStyle/>
          <a:p>
            <a:r>
              <a:rPr lang="en-US" b="1" i="0" dirty="0">
                <a:effectLst/>
                <a:latin typeface="-apple-system"/>
              </a:rPr>
              <a:t>Data Engineering</a:t>
            </a:r>
          </a:p>
        </p:txBody>
      </p:sp>
      <p:pic>
        <p:nvPicPr>
          <p:cNvPr id="24" name="Picture 23">
            <a:extLst>
              <a:ext uri="{FF2B5EF4-FFF2-40B4-BE49-F238E27FC236}">
                <a16:creationId xmlns:a16="http://schemas.microsoft.com/office/drawing/2014/main" id="{67745327-BBAA-4513-921A-1CFD1EEACF6C}"/>
              </a:ext>
            </a:extLst>
          </p:cNvPr>
          <p:cNvPicPr>
            <a:picLocks noChangeAspect="1"/>
          </p:cNvPicPr>
          <p:nvPr/>
        </p:nvPicPr>
        <p:blipFill>
          <a:blip r:embed="rId10"/>
          <a:stretch>
            <a:fillRect/>
          </a:stretch>
        </p:blipFill>
        <p:spPr>
          <a:xfrm>
            <a:off x="8993152" y="3699271"/>
            <a:ext cx="1593282" cy="1757296"/>
          </a:xfrm>
          <a:prstGeom prst="rect">
            <a:avLst/>
          </a:prstGeom>
        </p:spPr>
      </p:pic>
      <p:pic>
        <p:nvPicPr>
          <p:cNvPr id="2" name="Picture 1">
            <a:extLst>
              <a:ext uri="{FF2B5EF4-FFF2-40B4-BE49-F238E27FC236}">
                <a16:creationId xmlns:a16="http://schemas.microsoft.com/office/drawing/2014/main" id="{9493FD9D-D62E-702E-D35D-6D9978FFFB02}"/>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125200" y="113856"/>
            <a:ext cx="721995" cy="314325"/>
          </a:xfrm>
          <a:prstGeom prst="rect">
            <a:avLst/>
          </a:prstGeom>
          <a:noFill/>
        </p:spPr>
      </p:pic>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8F0501F-2812-4A14-968C-DDD057213F9F}"/>
              </a:ext>
            </a:extLst>
          </p:cNvPr>
          <p:cNvGraphicFramePr>
            <a:graphicFrameLocks noGrp="1"/>
          </p:cNvGraphicFramePr>
          <p:nvPr>
            <p:extLst>
              <p:ext uri="{D42A27DB-BD31-4B8C-83A1-F6EECF244321}">
                <p14:modId xmlns:p14="http://schemas.microsoft.com/office/powerpoint/2010/main" val="4118358804"/>
              </p:ext>
            </p:extLst>
          </p:nvPr>
        </p:nvGraphicFramePr>
        <p:xfrm>
          <a:off x="1295400" y="703897"/>
          <a:ext cx="8839200" cy="5392103"/>
        </p:xfrm>
        <a:graphic>
          <a:graphicData uri="http://schemas.openxmlformats.org/drawingml/2006/table">
            <a:tbl>
              <a:tblPr firstRow="1" firstCol="1" bandRow="1"/>
              <a:tblGrid>
                <a:gridCol w="1538846">
                  <a:extLst>
                    <a:ext uri="{9D8B030D-6E8A-4147-A177-3AD203B41FA5}">
                      <a16:colId xmlns:a16="http://schemas.microsoft.com/office/drawing/2014/main" val="2485651701"/>
                    </a:ext>
                  </a:extLst>
                </a:gridCol>
                <a:gridCol w="7300354">
                  <a:extLst>
                    <a:ext uri="{9D8B030D-6E8A-4147-A177-3AD203B41FA5}">
                      <a16:colId xmlns:a16="http://schemas.microsoft.com/office/drawing/2014/main" val="349798223"/>
                    </a:ext>
                  </a:extLst>
                </a:gridCol>
              </a:tblGrid>
              <a:tr h="5392103">
                <a:tc>
                  <a:txBody>
                    <a:bodyPr/>
                    <a:lstStyle/>
                    <a:p>
                      <a:pPr marL="0" marR="0">
                        <a:lnSpc>
                          <a:spcPct val="107000"/>
                        </a:lnSpc>
                        <a:spcBef>
                          <a:spcPts val="0"/>
                        </a:spcBef>
                        <a:spcAft>
                          <a:spcPts val="0"/>
                        </a:spcAft>
                      </a:pPr>
                      <a:r>
                        <a:rPr lang="en-US" sz="2400" b="1" kern="100" dirty="0">
                          <a:effectLst/>
                          <a:latin typeface="Garamond" panose="02020404030301010803" pitchFamily="18" charset="0"/>
                          <a:ea typeface="Cambria" panose="02040503050406030204" pitchFamily="18" charset="0"/>
                          <a:cs typeface="Times New Roman" panose="02020603050405020304" pitchFamily="18" charset="0"/>
                        </a:rPr>
                        <a:t>Summary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552" marR="54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There are 12 unique job titles under review</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There are 11 job types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11 job sites were placed under analysis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2,620 companies were observed</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1,955 cities were also placed under review</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Software developer was the job title mostly </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in demand across all cities, 5,291 demands followed by data analysts and senior/lead roles in the tech space with 3,862 and 1,598 demands respectively.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The job site mostly used according to the </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data by recruiters according to the data was simply hired, Totaljobs and cv-library with 6,726, 5,419 and 1,413 occurrences respectively.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London city has the highest demand for tech jobs with 3,626 demands.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The analysis revealed that Oscar Associates Limited, </a:t>
                      </a:r>
                      <a:r>
                        <a:rPr lang="en-US" sz="1200" kern="100" dirty="0" err="1">
                          <a:effectLst/>
                          <a:latin typeface="Cambria" panose="02040503050406030204" pitchFamily="18" charset="0"/>
                          <a:ea typeface="Cambria" panose="02040503050406030204" pitchFamily="18" charset="0"/>
                          <a:cs typeface="Times New Roman" panose="02020603050405020304" pitchFamily="18" charset="0"/>
                        </a:rPr>
                        <a:t>Hamham</a:t>
                      </a: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 and Noir are the top 3 companies with high demand for tech roles, having 216, 213, and 142 demands respectively.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Jobs requested for mostly </a:t>
                      </a:r>
                      <a:r>
                        <a:rPr lang="en-US" sz="1200" kern="100" dirty="0" err="1">
                          <a:effectLst/>
                          <a:latin typeface="Cambria" panose="02040503050406030204" pitchFamily="18" charset="0"/>
                          <a:ea typeface="Cambria" panose="02040503050406030204" pitchFamily="18" charset="0"/>
                          <a:cs typeface="Times New Roman" panose="02020603050405020304" pitchFamily="18" charset="0"/>
                        </a:rPr>
                        <a:t>i</a:t>
                      </a: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 different cities vary, in London tech jobs mostly in demand are, Software developers, data analysts, team leads, UI/UX </a:t>
                      </a:r>
                      <a:r>
                        <a:rPr lang="en-US" sz="1200" kern="100" dirty="0" err="1">
                          <a:effectLst/>
                          <a:latin typeface="Cambria" panose="02040503050406030204" pitchFamily="18" charset="0"/>
                          <a:ea typeface="Cambria" panose="02040503050406030204" pitchFamily="18" charset="0"/>
                          <a:cs typeface="Times New Roman" panose="02020603050405020304" pitchFamily="18" charset="0"/>
                        </a:rPr>
                        <a:t>etc</a:t>
                      </a: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 while in Leeds, data analysts and software developers </a:t>
                      </a:r>
                      <a:r>
                        <a:rPr lang="en-US" sz="1200" kern="100" dirty="0" err="1">
                          <a:effectLst/>
                          <a:latin typeface="Cambria" panose="02040503050406030204" pitchFamily="18" charset="0"/>
                          <a:ea typeface="Cambria" panose="02040503050406030204" pitchFamily="18" charset="0"/>
                          <a:cs typeface="Times New Roman" panose="02020603050405020304" pitchFamily="18" charset="0"/>
                        </a:rPr>
                        <a:t>etc</a:t>
                      </a:r>
                      <a:endParaRPr lang="en-US" sz="12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Software developers are needed in more cities compared to other tech roles while software engineers are the least demanded by cities.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Companies tend to demand mostly for temporary tech roles, followed by permanent and full-time respectively. The least job type demanded are contract/part-time and contract/temporary.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All job titles have all job types in demand.</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The city of Doncaster on the average pays higher annual salary to techs.</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Temporary job types on the average gets 46,000 pounds, the highest average salary gotten in the category.</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Cambria" panose="02040503050406030204" pitchFamily="18" charset="0"/>
                          <a:ea typeface="Cambria" panose="02040503050406030204" pitchFamily="18" charset="0"/>
                          <a:cs typeface="Times New Roman" panose="02020603050405020304" pitchFamily="18" charset="0"/>
                        </a:rPr>
                        <a:t>Cloud Engineers receives the highest average salary of 59,000 pounds of all the job titles.</a:t>
                      </a:r>
                    </a:p>
                  </a:txBody>
                  <a:tcPr marL="54552" marR="54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579122"/>
                  </a:ext>
                </a:extLst>
              </a:tr>
            </a:tbl>
          </a:graphicData>
        </a:graphic>
      </p:graphicFrame>
      <p:sp>
        <p:nvSpPr>
          <p:cNvPr id="8" name="Shape 10040">
            <a:extLst>
              <a:ext uri="{FF2B5EF4-FFF2-40B4-BE49-F238E27FC236}">
                <a16:creationId xmlns:a16="http://schemas.microsoft.com/office/drawing/2014/main" id="{3C840284-C6B6-4269-83A6-F47D2A9323C8}"/>
              </a:ext>
            </a:extLst>
          </p:cNvPr>
          <p:cNvSpPr/>
          <p:nvPr/>
        </p:nvSpPr>
        <p:spPr>
          <a:xfrm>
            <a:off x="278918" y="528482"/>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
        <p:nvSpPr>
          <p:cNvPr id="9" name="Title 1">
            <a:extLst>
              <a:ext uri="{FF2B5EF4-FFF2-40B4-BE49-F238E27FC236}">
                <a16:creationId xmlns:a16="http://schemas.microsoft.com/office/drawing/2014/main" id="{37D59BD9-CB01-4CD0-A39E-5633A299F9F0}"/>
              </a:ext>
            </a:extLst>
          </p:cNvPr>
          <p:cNvSpPr txBox="1">
            <a:spLocks/>
          </p:cNvSpPr>
          <p:nvPr/>
        </p:nvSpPr>
        <p:spPr>
          <a:xfrm>
            <a:off x="685800" y="152400"/>
            <a:ext cx="8772390" cy="376082"/>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Summary of the Data Set</a:t>
            </a:r>
          </a:p>
        </p:txBody>
      </p:sp>
      <p:pic>
        <p:nvPicPr>
          <p:cNvPr id="2" name="Picture 1">
            <a:extLst>
              <a:ext uri="{FF2B5EF4-FFF2-40B4-BE49-F238E27FC236}">
                <a16:creationId xmlns:a16="http://schemas.microsoft.com/office/drawing/2014/main" id="{AD77516E-C231-5C03-FD47-7964730993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173986"/>
            <a:ext cx="721995" cy="314325"/>
          </a:xfrm>
          <a:prstGeom prst="rect">
            <a:avLst/>
          </a:prstGeom>
          <a:noFill/>
        </p:spPr>
      </p:pic>
    </p:spTree>
    <p:extLst>
      <p:ext uri="{BB962C8B-B14F-4D97-AF65-F5344CB8AC3E}">
        <p14:creationId xmlns:p14="http://schemas.microsoft.com/office/powerpoint/2010/main" val="335252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92796-44FF-8D9B-9BDA-E2DA23A1FEC4}"/>
              </a:ext>
            </a:extLst>
          </p:cNvPr>
          <p:cNvSpPr txBox="1"/>
          <p:nvPr/>
        </p:nvSpPr>
        <p:spPr>
          <a:xfrm>
            <a:off x="507972" y="327227"/>
            <a:ext cx="8153400" cy="461665"/>
          </a:xfrm>
          <a:prstGeom prst="rect">
            <a:avLst/>
          </a:prstGeom>
          <a:noFill/>
        </p:spPr>
        <p:txBody>
          <a:bodyPr wrap="square" rtlCol="0">
            <a:spAutoFit/>
          </a:bodyPr>
          <a:lstStyle/>
          <a:p>
            <a:r>
              <a:rPr lang="en-US" sz="2400" b="1" dirty="0"/>
              <a:t>Insights</a:t>
            </a:r>
            <a:endParaRPr lang="en-AE" sz="2400" b="1" dirty="0"/>
          </a:p>
        </p:txBody>
      </p:sp>
      <p:sp>
        <p:nvSpPr>
          <p:cNvPr id="3" name="TextBox 2">
            <a:extLst>
              <a:ext uri="{FF2B5EF4-FFF2-40B4-BE49-F238E27FC236}">
                <a16:creationId xmlns:a16="http://schemas.microsoft.com/office/drawing/2014/main" id="{7E43AB5A-68C6-A3D6-A4D1-5F30C7805C17}"/>
              </a:ext>
            </a:extLst>
          </p:cNvPr>
          <p:cNvSpPr txBox="1"/>
          <p:nvPr/>
        </p:nvSpPr>
        <p:spPr>
          <a:xfrm>
            <a:off x="381000" y="1480150"/>
            <a:ext cx="58674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None of the cities with the top 10 average salaries offered to techies are not in the top 10 cities that demand for tech skills</a:t>
            </a:r>
          </a:p>
          <a:p>
            <a:pPr marL="285750" indent="-285750">
              <a:buFont typeface="Arial" panose="020B0604020202020204" pitchFamily="34" charset="0"/>
              <a:buChar char="•"/>
            </a:pPr>
            <a:r>
              <a:rPr lang="en-US" sz="1800" dirty="0"/>
              <a:t>In the UK, </a:t>
            </a:r>
            <a:r>
              <a:rPr lang="en-US" sz="1800" dirty="0" err="1"/>
              <a:t>Harnham</a:t>
            </a:r>
            <a:r>
              <a:rPr lang="en-US" sz="1800" dirty="0"/>
              <a:t> is the company with the most demand for tech jobs, with 213 job listings. </a:t>
            </a:r>
            <a:r>
              <a:rPr lang="en-US" sz="1800" b="0" i="0" dirty="0" err="1">
                <a:effectLst/>
              </a:rPr>
              <a:t>Harnham</a:t>
            </a:r>
            <a:r>
              <a:rPr lang="en-US" sz="1800" b="0" i="0" dirty="0">
                <a:effectLst/>
              </a:rPr>
              <a:t> are a specialist Data &amp; Analytics recruitment business with teams that only focus on niche areas</a:t>
            </a:r>
            <a:r>
              <a:rPr lang="en-US" sz="1400" b="0" i="0" dirty="0">
                <a:effectLst/>
                <a:latin typeface="Inter"/>
              </a:rPr>
              <a:t>.</a:t>
            </a:r>
          </a:p>
          <a:p>
            <a:pPr marL="285750" indent="-285750">
              <a:buFont typeface="Arial" panose="020B0604020202020204" pitchFamily="34" charset="0"/>
              <a:buChar char="•"/>
            </a:pPr>
            <a:r>
              <a:rPr lang="en-US" dirty="0"/>
              <a:t>Software developers are in demand in more cities, followed by data analyst, while sales engineers are least demanded across all the cities</a:t>
            </a:r>
          </a:p>
          <a:p>
            <a:pPr marL="285750" lvl="0" indent="-285750" algn="just">
              <a:buFont typeface="Arial" panose="020B0604020202020204" pitchFamily="34" charset="0"/>
              <a:buChar char="•"/>
            </a:pPr>
            <a:r>
              <a:rPr lang="en-US" dirty="0"/>
              <a:t>London shows to be the city with highest availability of Tech jobs, followed by Manchester and Bristol.</a:t>
            </a:r>
          </a:p>
          <a:p>
            <a:pPr marL="285750" lvl="0" indent="-285750" algn="just">
              <a:buFont typeface="Arial" panose="020B0604020202020204" pitchFamily="34" charset="0"/>
              <a:buChar char="•"/>
            </a:pPr>
            <a:r>
              <a:rPr lang="en-US" dirty="0"/>
              <a:t>Software Developers, Data Analyst and Snr VPT/Team Leads are the job titles are demanded in more cities compared to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AE" dirty="0"/>
          </a:p>
        </p:txBody>
      </p:sp>
      <p:pic>
        <p:nvPicPr>
          <p:cNvPr id="4" name="Picture 3">
            <a:extLst>
              <a:ext uri="{FF2B5EF4-FFF2-40B4-BE49-F238E27FC236}">
                <a16:creationId xmlns:a16="http://schemas.microsoft.com/office/drawing/2014/main" id="{8DD9B281-AA1A-AA62-DE33-58F508CA4B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2033" y="359151"/>
            <a:ext cx="721995" cy="314325"/>
          </a:xfrm>
          <a:prstGeom prst="rect">
            <a:avLst/>
          </a:prstGeom>
          <a:noFill/>
        </p:spPr>
      </p:pic>
      <p:pic>
        <p:nvPicPr>
          <p:cNvPr id="5" name="Picture 2" descr="Science technology concept. Scientist. Education. Science technology concept. Scientist. Education. insights concept stock pictures, royalty-free photos &amp; images">
            <a:extLst>
              <a:ext uri="{FF2B5EF4-FFF2-40B4-BE49-F238E27FC236}">
                <a16:creationId xmlns:a16="http://schemas.microsoft.com/office/drawing/2014/main" id="{D539623F-CD5D-07B6-2C3F-97982282D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5486400" cy="4343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Shape 10040">
            <a:extLst>
              <a:ext uri="{FF2B5EF4-FFF2-40B4-BE49-F238E27FC236}">
                <a16:creationId xmlns:a16="http://schemas.microsoft.com/office/drawing/2014/main" id="{0C4EE0FD-B1EE-47F3-BC7A-EB429288AD7D}"/>
              </a:ext>
            </a:extLst>
          </p:cNvPr>
          <p:cNvSpPr/>
          <p:nvPr/>
        </p:nvSpPr>
        <p:spPr>
          <a:xfrm flipV="1">
            <a:off x="228600" y="914400"/>
            <a:ext cx="11811000" cy="76198"/>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261102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E4F8DC-7FB6-4A76-BA28-A95AAA5969FC}"/>
              </a:ext>
            </a:extLst>
          </p:cNvPr>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B75865B7-700C-4E12-848C-AD2AB11C0ABF}"/>
              </a:ext>
            </a:extLst>
          </p:cNvPr>
          <p:cNvSpPr/>
          <p:nvPr/>
        </p:nvSpPr>
        <p:spPr>
          <a:xfrm>
            <a:off x="1143000" y="1905000"/>
            <a:ext cx="9982200" cy="3970318"/>
          </a:xfrm>
          <a:prstGeom prst="rect">
            <a:avLst/>
          </a:prstGeom>
        </p:spPr>
        <p:txBody>
          <a:bodyPr wrap="square">
            <a:spAutoFit/>
          </a:bodyPr>
          <a:lstStyle/>
          <a:p>
            <a:r>
              <a:rPr lang="en-US" dirty="0"/>
              <a:t>The job market, particularly in the technology sector, is constantly evolving with new opportunities and requirements emerging regularly. Job seekers, employers, and recruiters often face challenges in keeping up with the rapidly changing landscape. Traditional job search methods may not offer adequate insights to make informed decisions.</a:t>
            </a:r>
          </a:p>
          <a:p>
            <a:endParaRPr lang="en-US" dirty="0"/>
          </a:p>
          <a:p>
            <a:r>
              <a:rPr lang="en-US" dirty="0"/>
              <a:t>This project aims to address these challenges by developing a data-driven system that collects and analyzes job-related data from various UK job websites. </a:t>
            </a:r>
          </a:p>
          <a:p>
            <a:endParaRPr lang="en-US" dirty="0"/>
          </a:p>
          <a:p>
            <a:r>
              <a:rPr lang="en-US" dirty="0"/>
              <a:t>By focusing on technology jobs, the project seeks to provide valuable insights into salary trends, required skills, and job requirements, empowering stakeholders to make informed decisions and streamline the recruitment process in the technology job market. </a:t>
            </a:r>
          </a:p>
          <a:p>
            <a:endParaRPr lang="en-US" dirty="0"/>
          </a:p>
          <a:p>
            <a:r>
              <a:rPr lang="en-US" dirty="0"/>
              <a:t>Through cutting-edge data analysis and visualization, this project aims to revolutionize the job market by fostering a more efficient and informed ecosystem for all stakeholders involved.</a:t>
            </a:r>
          </a:p>
        </p:txBody>
      </p:sp>
      <p:pic>
        <p:nvPicPr>
          <p:cNvPr id="2" name="Picture 1">
            <a:extLst>
              <a:ext uri="{FF2B5EF4-FFF2-40B4-BE49-F238E27FC236}">
                <a16:creationId xmlns:a16="http://schemas.microsoft.com/office/drawing/2014/main" id="{D30F4810-6592-7F21-456B-ECD6BE5E58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30833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7BD1B-284D-18EC-6A60-1C509B7AFCC5}"/>
              </a:ext>
            </a:extLst>
          </p:cNvPr>
          <p:cNvSpPr txBox="1"/>
          <p:nvPr/>
        </p:nvSpPr>
        <p:spPr>
          <a:xfrm>
            <a:off x="616974" y="358591"/>
            <a:ext cx="7162800" cy="461665"/>
          </a:xfrm>
          <a:prstGeom prst="rect">
            <a:avLst/>
          </a:prstGeom>
          <a:noFill/>
        </p:spPr>
        <p:txBody>
          <a:bodyPr wrap="square" rtlCol="0">
            <a:spAutoFit/>
          </a:bodyPr>
          <a:lstStyle/>
          <a:p>
            <a:r>
              <a:rPr lang="en-US" sz="2400" dirty="0"/>
              <a:t>Recommendations</a:t>
            </a:r>
            <a:endParaRPr lang="en-AE" sz="2400" dirty="0"/>
          </a:p>
        </p:txBody>
      </p:sp>
      <p:sp>
        <p:nvSpPr>
          <p:cNvPr id="3" name="TextBox 2">
            <a:extLst>
              <a:ext uri="{FF2B5EF4-FFF2-40B4-BE49-F238E27FC236}">
                <a16:creationId xmlns:a16="http://schemas.microsoft.com/office/drawing/2014/main" id="{6451AD22-BAEE-9117-7DCF-914EE92F11FA}"/>
              </a:ext>
            </a:extLst>
          </p:cNvPr>
          <p:cNvSpPr txBox="1"/>
          <p:nvPr/>
        </p:nvSpPr>
        <p:spPr>
          <a:xfrm>
            <a:off x="636639" y="1281921"/>
            <a:ext cx="5562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Job seekers seeking for tech jobs irrespective of the location should focus more of London as there are more job available there</a:t>
            </a:r>
          </a:p>
          <a:p>
            <a:pPr marL="285750" indent="-285750">
              <a:buFont typeface="Arial" panose="020B0604020202020204" pitchFamily="34" charset="0"/>
              <a:buChar char="•"/>
            </a:pPr>
            <a:r>
              <a:rPr lang="en-US" dirty="0"/>
              <a:t>Persons with skills in the least tech jobs in demand like sales engineer, data scientist, data engineer </a:t>
            </a:r>
            <a:r>
              <a:rPr lang="en-US" dirty="0" err="1"/>
              <a:t>etc</a:t>
            </a:r>
            <a:r>
              <a:rPr lang="en-US" dirty="0"/>
              <a:t> should </a:t>
            </a:r>
            <a:r>
              <a:rPr lang="en-US" dirty="0" err="1"/>
              <a:t>endeavour</a:t>
            </a:r>
            <a:r>
              <a:rPr lang="en-US" dirty="0"/>
              <a:t> that they upskill frequently to remain relevant and competitive in their field</a:t>
            </a:r>
          </a:p>
          <a:p>
            <a:pPr marL="285750" indent="-285750">
              <a:buFont typeface="Arial" panose="020B0604020202020204" pitchFamily="34" charset="0"/>
              <a:buChar char="•"/>
            </a:pPr>
            <a:r>
              <a:rPr lang="en-US" dirty="0"/>
              <a:t>Jobseekers looking for higher pay might want to consider cities like Abingdon, Aylesbury and Aldershot, they have the highest Average salary for Tech.</a:t>
            </a:r>
          </a:p>
          <a:p>
            <a:pPr marL="285750" indent="-285750">
              <a:buFont typeface="Arial" panose="020B0604020202020204" pitchFamily="34" charset="0"/>
              <a:buChar char="•"/>
            </a:pPr>
            <a:r>
              <a:rPr lang="en-US" dirty="0"/>
              <a:t>Professionals looking to transit or upskill into tech might want to consider software developer because they are in high demand</a:t>
            </a:r>
          </a:p>
          <a:p>
            <a:pPr marL="285750" indent="-285750">
              <a:buFont typeface="Arial" panose="020B0604020202020204" pitchFamily="34" charset="0"/>
              <a:buChar char="•"/>
            </a:pPr>
            <a:r>
              <a:rPr lang="en-US" dirty="0"/>
              <a:t>Recruiters /Employer demands more of fulltime staff but contract staff earns more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AE" dirty="0"/>
          </a:p>
        </p:txBody>
      </p:sp>
      <p:pic>
        <p:nvPicPr>
          <p:cNvPr id="4" name="Picture 3">
            <a:extLst>
              <a:ext uri="{FF2B5EF4-FFF2-40B4-BE49-F238E27FC236}">
                <a16:creationId xmlns:a16="http://schemas.microsoft.com/office/drawing/2014/main" id="{DAC25114-D06C-5AC0-FF04-70C355A35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67779" y="289479"/>
            <a:ext cx="721995" cy="314325"/>
          </a:xfrm>
          <a:prstGeom prst="rect">
            <a:avLst/>
          </a:prstGeom>
          <a:noFill/>
        </p:spPr>
      </p:pic>
      <p:pic>
        <p:nvPicPr>
          <p:cNvPr id="1028" name="Picture 4" descr="Arrows hit target. Simple 3d scene representing arrows, that hit targets. recommendations concept stock pictures, royalty-free photos &amp; images">
            <a:extLst>
              <a:ext uri="{FF2B5EF4-FFF2-40B4-BE49-F238E27FC236}">
                <a16:creationId xmlns:a16="http://schemas.microsoft.com/office/drawing/2014/main" id="{06D9CAF3-F434-A2A0-066B-2445BB2F1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698216" y="1139738"/>
            <a:ext cx="5309144" cy="541019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Shape 10040">
            <a:extLst>
              <a:ext uri="{FF2B5EF4-FFF2-40B4-BE49-F238E27FC236}">
                <a16:creationId xmlns:a16="http://schemas.microsoft.com/office/drawing/2014/main" id="{0100239B-D32E-47B8-BCE4-725E1AD1B32D}"/>
              </a:ext>
            </a:extLst>
          </p:cNvPr>
          <p:cNvSpPr/>
          <p:nvPr/>
        </p:nvSpPr>
        <p:spPr>
          <a:xfrm>
            <a:off x="377461" y="820256"/>
            <a:ext cx="11643556" cy="2324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spTree>
    <p:extLst>
      <p:ext uri="{BB962C8B-B14F-4D97-AF65-F5344CB8AC3E}">
        <p14:creationId xmlns:p14="http://schemas.microsoft.com/office/powerpoint/2010/main" val="232658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68D7CE-0756-4C36-B665-7BEB4733EF8A}"/>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31</a:t>
            </a:fld>
            <a:endParaRPr lang="en-US" dirty="0"/>
          </a:p>
        </p:txBody>
      </p:sp>
      <p:cxnSp>
        <p:nvCxnSpPr>
          <p:cNvPr id="16" name="Straight Connector 15">
            <a:extLst>
              <a:ext uri="{FF2B5EF4-FFF2-40B4-BE49-F238E27FC236}">
                <a16:creationId xmlns:a16="http://schemas.microsoft.com/office/drawing/2014/main" id="{C2F80BFC-A3F2-458F-9D86-39A9B7C16235}"/>
              </a:ext>
            </a:extLst>
          </p:cNvPr>
          <p:cNvCxnSpPr/>
          <p:nvPr/>
        </p:nvCxnSpPr>
        <p:spPr>
          <a:xfrm>
            <a:off x="4048125" y="1285875"/>
            <a:ext cx="0" cy="467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C629DA-CE72-47EB-9FF0-DF3BF7CB24A3}"/>
              </a:ext>
            </a:extLst>
          </p:cNvPr>
          <p:cNvCxnSpPr/>
          <p:nvPr/>
        </p:nvCxnSpPr>
        <p:spPr>
          <a:xfrm>
            <a:off x="7791450" y="1285875"/>
            <a:ext cx="0" cy="46767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875B461-1E9D-4046-A0E9-4F02E5CE0EBC}"/>
              </a:ext>
            </a:extLst>
          </p:cNvPr>
          <p:cNvSpPr txBox="1"/>
          <p:nvPr/>
        </p:nvSpPr>
        <p:spPr>
          <a:xfrm>
            <a:off x="468315" y="1381125"/>
            <a:ext cx="3313109" cy="369332"/>
          </a:xfrm>
          <a:prstGeom prst="rect">
            <a:avLst/>
          </a:prstGeom>
          <a:noFill/>
        </p:spPr>
        <p:txBody>
          <a:bodyPr wrap="square" rtlCol="0">
            <a:spAutoFit/>
          </a:bodyPr>
          <a:lstStyle/>
          <a:p>
            <a:pPr algn="ctr"/>
            <a:r>
              <a:rPr lang="en-US" b="1" dirty="0"/>
              <a:t>Business Analysts</a:t>
            </a:r>
          </a:p>
        </p:txBody>
      </p:sp>
      <p:sp>
        <p:nvSpPr>
          <p:cNvPr id="25" name="TextBox 24">
            <a:extLst>
              <a:ext uri="{FF2B5EF4-FFF2-40B4-BE49-F238E27FC236}">
                <a16:creationId xmlns:a16="http://schemas.microsoft.com/office/drawing/2014/main" id="{22A1A796-411E-4001-9D59-946E2F95F3C7}"/>
              </a:ext>
            </a:extLst>
          </p:cNvPr>
          <p:cNvSpPr txBox="1"/>
          <p:nvPr/>
        </p:nvSpPr>
        <p:spPr>
          <a:xfrm>
            <a:off x="4263233" y="1377710"/>
            <a:ext cx="3313109" cy="369332"/>
          </a:xfrm>
          <a:prstGeom prst="rect">
            <a:avLst/>
          </a:prstGeom>
          <a:noFill/>
        </p:spPr>
        <p:txBody>
          <a:bodyPr wrap="square" rtlCol="0">
            <a:spAutoFit/>
          </a:bodyPr>
          <a:lstStyle/>
          <a:p>
            <a:pPr algn="ctr"/>
            <a:r>
              <a:rPr lang="en-US" b="1" dirty="0"/>
              <a:t>Data Engineers</a:t>
            </a:r>
          </a:p>
        </p:txBody>
      </p:sp>
      <p:sp>
        <p:nvSpPr>
          <p:cNvPr id="26" name="TextBox 25">
            <a:extLst>
              <a:ext uri="{FF2B5EF4-FFF2-40B4-BE49-F238E27FC236}">
                <a16:creationId xmlns:a16="http://schemas.microsoft.com/office/drawing/2014/main" id="{807908C5-A53D-45DE-9600-C4F91D741766}"/>
              </a:ext>
            </a:extLst>
          </p:cNvPr>
          <p:cNvSpPr txBox="1"/>
          <p:nvPr/>
        </p:nvSpPr>
        <p:spPr>
          <a:xfrm>
            <a:off x="8040691" y="1342123"/>
            <a:ext cx="3313109" cy="369332"/>
          </a:xfrm>
          <a:prstGeom prst="rect">
            <a:avLst/>
          </a:prstGeom>
          <a:noFill/>
        </p:spPr>
        <p:txBody>
          <a:bodyPr wrap="square" rtlCol="0">
            <a:spAutoFit/>
          </a:bodyPr>
          <a:lstStyle/>
          <a:p>
            <a:pPr algn="ctr"/>
            <a:r>
              <a:rPr lang="en-US" b="1" dirty="0"/>
              <a:t>Data Scientists</a:t>
            </a:r>
          </a:p>
        </p:txBody>
      </p:sp>
      <p:sp>
        <p:nvSpPr>
          <p:cNvPr id="21" name="Title 1">
            <a:extLst>
              <a:ext uri="{FF2B5EF4-FFF2-40B4-BE49-F238E27FC236}">
                <a16:creationId xmlns:a16="http://schemas.microsoft.com/office/drawing/2014/main" id="{BA04180B-09E2-4359-90FD-39ACC496A828}"/>
              </a:ext>
            </a:extLst>
          </p:cNvPr>
          <p:cNvSpPr txBox="1">
            <a:spLocks/>
          </p:cNvSpPr>
          <p:nvPr/>
        </p:nvSpPr>
        <p:spPr>
          <a:xfrm>
            <a:off x="145152" y="3357562"/>
            <a:ext cx="3902972" cy="4988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buFont typeface="+mj-lt"/>
              <a:buAutoNum type="arabicPeriod"/>
            </a:pPr>
            <a:r>
              <a:rPr lang="en-US" sz="2000" dirty="0"/>
              <a:t>Onyeka Nwobodo –</a:t>
            </a:r>
            <a:r>
              <a:rPr lang="en-US" sz="2000" dirty="0" err="1"/>
              <a:t>Ereku</a:t>
            </a:r>
            <a:endParaRPr lang="en-US" sz="2000" dirty="0"/>
          </a:p>
          <a:p>
            <a:pPr marL="457200" indent="-457200">
              <a:buFont typeface="+mj-lt"/>
              <a:buAutoNum type="arabicPeriod"/>
            </a:pPr>
            <a:r>
              <a:rPr lang="en-US" sz="2000" dirty="0"/>
              <a:t>Eno Dan</a:t>
            </a:r>
          </a:p>
          <a:p>
            <a:pPr marL="457200" indent="-457200">
              <a:buFont typeface="+mj-lt"/>
              <a:buAutoNum type="arabicPeriod"/>
            </a:pPr>
            <a:r>
              <a:rPr lang="en-US" sz="2000" dirty="0"/>
              <a:t>Joseph Odeh</a:t>
            </a:r>
          </a:p>
          <a:p>
            <a:pPr marL="457200" indent="-457200">
              <a:buFont typeface="+mj-lt"/>
              <a:buAutoNum type="arabicPeriod"/>
            </a:pPr>
            <a:r>
              <a:rPr lang="en-US" sz="2000" dirty="0" err="1"/>
              <a:t>Boluwatife</a:t>
            </a:r>
            <a:r>
              <a:rPr lang="en-US" sz="2000" dirty="0"/>
              <a:t> </a:t>
            </a:r>
            <a:r>
              <a:rPr lang="en-US" sz="2000" dirty="0" err="1"/>
              <a:t>Ogunfowora</a:t>
            </a:r>
            <a:endParaRPr lang="en-US" sz="2000" dirty="0"/>
          </a:p>
          <a:p>
            <a:pPr marL="457200" indent="-457200">
              <a:buFont typeface="+mj-lt"/>
              <a:buAutoNum type="arabicPeriod"/>
            </a:pPr>
            <a:r>
              <a:rPr lang="en-US" sz="2000" dirty="0" err="1"/>
              <a:t>Wojuade</a:t>
            </a:r>
            <a:r>
              <a:rPr lang="en-US" sz="2000" dirty="0"/>
              <a:t> </a:t>
            </a:r>
            <a:r>
              <a:rPr lang="en-US" sz="2000" dirty="0" err="1"/>
              <a:t>Adetutu</a:t>
            </a:r>
            <a:endParaRPr lang="en-US" sz="2000" dirty="0"/>
          </a:p>
          <a:p>
            <a:pPr marL="457200" indent="-457200">
              <a:buFont typeface="+mj-lt"/>
              <a:buAutoNum type="arabicPeriod"/>
            </a:pPr>
            <a:r>
              <a:rPr lang="en-US" sz="2000" dirty="0" err="1"/>
              <a:t>Risikat</a:t>
            </a:r>
            <a:r>
              <a:rPr lang="en-US" sz="2000" dirty="0"/>
              <a:t> Damilola Adelakun</a:t>
            </a:r>
          </a:p>
        </p:txBody>
      </p:sp>
      <p:sp>
        <p:nvSpPr>
          <p:cNvPr id="22" name="Title 1">
            <a:extLst>
              <a:ext uri="{FF2B5EF4-FFF2-40B4-BE49-F238E27FC236}">
                <a16:creationId xmlns:a16="http://schemas.microsoft.com/office/drawing/2014/main" id="{8432604B-99D1-45FA-87E9-97A8A1A0386C}"/>
              </a:ext>
            </a:extLst>
          </p:cNvPr>
          <p:cNvSpPr txBox="1">
            <a:spLocks/>
          </p:cNvSpPr>
          <p:nvPr/>
        </p:nvSpPr>
        <p:spPr>
          <a:xfrm>
            <a:off x="685800" y="157317"/>
            <a:ext cx="8772390" cy="376082"/>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List of Participants On the Project</a:t>
            </a:r>
          </a:p>
        </p:txBody>
      </p:sp>
      <p:sp>
        <p:nvSpPr>
          <p:cNvPr id="23" name="Shape 10040">
            <a:extLst>
              <a:ext uri="{FF2B5EF4-FFF2-40B4-BE49-F238E27FC236}">
                <a16:creationId xmlns:a16="http://schemas.microsoft.com/office/drawing/2014/main" id="{00027A77-CF55-4CBE-AB99-6A9FBC36F5BD}"/>
              </a:ext>
            </a:extLst>
          </p:cNvPr>
          <p:cNvSpPr/>
          <p:nvPr/>
        </p:nvSpPr>
        <p:spPr>
          <a:xfrm flipV="1">
            <a:off x="0" y="533399"/>
            <a:ext cx="12039600" cy="16039"/>
          </a:xfrm>
          <a:prstGeom prst="line">
            <a:avLst/>
          </a:prstGeom>
          <a:noFill/>
          <a:ln w="63500" cap="flat">
            <a:solidFill>
              <a:schemeClr val="accent1"/>
            </a:solidFill>
            <a:prstDash val="solid"/>
            <a:miter lim="400000"/>
          </a:ln>
          <a:effectLst/>
        </p:spPr>
        <p:txBody>
          <a:bodyPr wrap="square" lIns="35719" tIns="35719" rIns="35719" bIns="35719" numCol="1" anchor="ctr">
            <a:noAutofit/>
          </a:bodyPr>
          <a:lstStyle/>
          <a:p>
            <a:endParaRPr sz="2532" dirty="0">
              <a:latin typeface="Lato Light" panose="020F0502020204030203" pitchFamily="34" charset="0"/>
            </a:endParaRPr>
          </a:p>
        </p:txBody>
      </p:sp>
      <p:pic>
        <p:nvPicPr>
          <p:cNvPr id="3" name="Picture 2">
            <a:extLst>
              <a:ext uri="{FF2B5EF4-FFF2-40B4-BE49-F238E27FC236}">
                <a16:creationId xmlns:a16="http://schemas.microsoft.com/office/drawing/2014/main" id="{DC2E21CF-14FC-4DF1-27CB-E4229F3D08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2698" y="140752"/>
            <a:ext cx="721995" cy="314325"/>
          </a:xfrm>
          <a:prstGeom prst="rect">
            <a:avLst/>
          </a:prstGeom>
          <a:noFill/>
        </p:spPr>
      </p:pic>
      <p:sp>
        <p:nvSpPr>
          <p:cNvPr id="4" name="TextBox 3">
            <a:extLst>
              <a:ext uri="{FF2B5EF4-FFF2-40B4-BE49-F238E27FC236}">
                <a16:creationId xmlns:a16="http://schemas.microsoft.com/office/drawing/2014/main" id="{0DA8B6E8-2BA2-23D8-5FCA-62AB8C6C77FD}"/>
              </a:ext>
            </a:extLst>
          </p:cNvPr>
          <p:cNvSpPr txBox="1"/>
          <p:nvPr/>
        </p:nvSpPr>
        <p:spPr>
          <a:xfrm>
            <a:off x="4314827" y="2121860"/>
            <a:ext cx="3313110" cy="646331"/>
          </a:xfrm>
          <a:prstGeom prst="rect">
            <a:avLst/>
          </a:prstGeom>
          <a:noFill/>
        </p:spPr>
        <p:txBody>
          <a:bodyPr wrap="square" rtlCol="0">
            <a:spAutoFit/>
          </a:bodyPr>
          <a:lstStyle/>
          <a:p>
            <a:pPr marL="342900" indent="-342900">
              <a:buAutoNum type="arabicPeriod"/>
            </a:pPr>
            <a:r>
              <a:rPr lang="en-US" dirty="0" err="1"/>
              <a:t>Aderinmola</a:t>
            </a:r>
            <a:r>
              <a:rPr lang="en-US" dirty="0"/>
              <a:t> </a:t>
            </a:r>
            <a:r>
              <a:rPr lang="en-US" dirty="0" err="1"/>
              <a:t>Ojedokun</a:t>
            </a:r>
            <a:endParaRPr lang="en-US" dirty="0"/>
          </a:p>
          <a:p>
            <a:pPr marL="342900" indent="-342900">
              <a:buAutoNum type="arabicPeriod"/>
            </a:pPr>
            <a:r>
              <a:rPr lang="en-US" dirty="0"/>
              <a:t>Nelson </a:t>
            </a:r>
            <a:r>
              <a:rPr lang="en-US" dirty="0" err="1"/>
              <a:t>Avworo</a:t>
            </a:r>
            <a:endParaRPr lang="en-AE" dirty="0"/>
          </a:p>
        </p:txBody>
      </p:sp>
      <p:sp>
        <p:nvSpPr>
          <p:cNvPr id="5" name="TextBox 4">
            <a:extLst>
              <a:ext uri="{FF2B5EF4-FFF2-40B4-BE49-F238E27FC236}">
                <a16:creationId xmlns:a16="http://schemas.microsoft.com/office/drawing/2014/main" id="{FCE8E816-ED19-D609-6EB8-674B916D5D42}"/>
              </a:ext>
            </a:extLst>
          </p:cNvPr>
          <p:cNvSpPr txBox="1"/>
          <p:nvPr/>
        </p:nvSpPr>
        <p:spPr>
          <a:xfrm>
            <a:off x="7939014" y="2118547"/>
            <a:ext cx="3394864" cy="1200329"/>
          </a:xfrm>
          <a:prstGeom prst="rect">
            <a:avLst/>
          </a:prstGeom>
          <a:noFill/>
        </p:spPr>
        <p:txBody>
          <a:bodyPr wrap="square" rtlCol="0">
            <a:spAutoFit/>
          </a:bodyPr>
          <a:lstStyle/>
          <a:p>
            <a:pPr marL="342900" indent="-342900">
              <a:buAutoNum type="arabicPeriod"/>
            </a:pPr>
            <a:r>
              <a:rPr lang="en-US" dirty="0"/>
              <a:t>Samson Adegbite</a:t>
            </a:r>
          </a:p>
          <a:p>
            <a:pPr marL="342900" indent="-342900">
              <a:buAutoNum type="arabicPeriod"/>
            </a:pPr>
            <a:r>
              <a:rPr lang="en-US" dirty="0"/>
              <a:t>Temitope Akande</a:t>
            </a:r>
          </a:p>
          <a:p>
            <a:pPr marL="342900" indent="-342900">
              <a:buAutoNum type="arabicPeriod"/>
            </a:pPr>
            <a:r>
              <a:rPr lang="en-US" dirty="0"/>
              <a:t>Kingsley Jolly Jackson</a:t>
            </a:r>
          </a:p>
          <a:p>
            <a:pPr marL="342900" indent="-342900">
              <a:buAutoNum type="arabicPeriod"/>
            </a:pPr>
            <a:r>
              <a:rPr lang="en-US" dirty="0"/>
              <a:t>Vivian O. </a:t>
            </a:r>
            <a:r>
              <a:rPr lang="en-US" dirty="0" err="1"/>
              <a:t>Oguadinma</a:t>
            </a:r>
            <a:endParaRPr lang="en-AE" dirty="0"/>
          </a:p>
        </p:txBody>
      </p:sp>
    </p:spTree>
    <p:extLst>
      <p:ext uri="{BB962C8B-B14F-4D97-AF65-F5344CB8AC3E}">
        <p14:creationId xmlns:p14="http://schemas.microsoft.com/office/powerpoint/2010/main" val="15360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message for card, presentation, business. Expressing gratitude, acknowledgment and appreciation. Minimalist abstract design with white cut out paper on blue background. Thank you message for card, presentation, business. Expressing gratitude, acknowledgment and appreciation. Minimalist abstract design with white cut out paper on blue background. thank you concept stock pictures, royalty-free photos &amp; images">
            <a:extLst>
              <a:ext uri="{FF2B5EF4-FFF2-40B4-BE49-F238E27FC236}">
                <a16:creationId xmlns:a16="http://schemas.microsoft.com/office/drawing/2014/main" id="{E430EFF9-8BF7-954E-3C2E-D53CD5673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790700"/>
            <a:ext cx="58293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8C88774-CC69-4909-F793-C50FB4B52B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432262"/>
            <a:ext cx="721995" cy="314325"/>
          </a:xfrm>
          <a:prstGeom prst="rect">
            <a:avLst/>
          </a:prstGeom>
          <a:noFill/>
        </p:spPr>
      </p:pic>
    </p:spTree>
    <p:extLst>
      <p:ext uri="{BB962C8B-B14F-4D97-AF65-F5344CB8AC3E}">
        <p14:creationId xmlns:p14="http://schemas.microsoft.com/office/powerpoint/2010/main" val="183639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dirty="0"/>
              <a:t>This project aims to develop a data scraping and analysis system focusing on technology jobs in the UK. </a:t>
            </a:r>
          </a:p>
          <a:p>
            <a:r>
              <a:rPr lang="en-US" dirty="0"/>
              <a:t>The system will analyze salary rates, required skills, and job requirements by collecting job-related information from various UK job websites. </a:t>
            </a:r>
          </a:p>
          <a:p>
            <a:r>
              <a:rPr lang="en-US" dirty="0"/>
              <a:t>The goal is to provide valuable insights to job seekers, employers, and recruiters, enabling informed decision-making in the dynamic technology job market. </a:t>
            </a:r>
          </a:p>
          <a:p>
            <a:r>
              <a:rPr lang="en-US" dirty="0"/>
              <a:t>The project will be executed by a collaborative team of professionals over a 7-week timeline, delivering a user-friendly web-based interface for accessing and interacting with the analyzed job data.</a:t>
            </a:r>
          </a:p>
          <a:p>
            <a:endParaRPr lang="en-US" dirty="0"/>
          </a:p>
        </p:txBody>
      </p:sp>
      <p:pic>
        <p:nvPicPr>
          <p:cNvPr id="4" name="Picture 3">
            <a:extLst>
              <a:ext uri="{FF2B5EF4-FFF2-40B4-BE49-F238E27FC236}">
                <a16:creationId xmlns:a16="http://schemas.microsoft.com/office/drawing/2014/main" id="{B1FCA4C1-57D3-DCA3-5747-820BFC7FF5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288164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nd arranging wood block stacking as step stair on paper pink background. Business concept growth success process, copy space. Close up man hand arranging wood block stacking as step stair on paper pink background. Business concept growth success process, copy space. project objectives stock pictures, royalty-free photos &amp; images">
            <a:extLst>
              <a:ext uri="{FF2B5EF4-FFF2-40B4-BE49-F238E27FC236}">
                <a16:creationId xmlns:a16="http://schemas.microsoft.com/office/drawing/2014/main" id="{6BED97A3-CA72-07B8-A30A-88945CE895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844" r="-2" b="7130"/>
          <a:stretch/>
        </p:blipFill>
        <p:spPr bwMode="auto">
          <a:xfrm>
            <a:off x="0" y="0"/>
            <a:ext cx="12449038" cy="6796024"/>
          </a:xfrm>
          <a:prstGeom prst="rect">
            <a:avLst/>
          </a:prstGeom>
          <a:solidFill>
            <a:srgbClr val="FFFFFF"/>
          </a:solidFill>
          <a:scene3d>
            <a:camera prst="orthographicFront"/>
            <a:lightRig rig="threePt" dir="t"/>
          </a:scene3d>
          <a:sp3d>
            <a:bevelT w="12700"/>
          </a:sp3d>
        </p:spPr>
      </p:pic>
      <p:sp>
        <p:nvSpPr>
          <p:cNvPr id="2055" name="Title 1">
            <a:extLst>
              <a:ext uri="{FF2B5EF4-FFF2-40B4-BE49-F238E27FC236}">
                <a16:creationId xmlns:a16="http://schemas.microsoft.com/office/drawing/2014/main" id="{5C722231-2F47-CA36-1340-6E44C55A65B3}"/>
              </a:ext>
            </a:extLst>
          </p:cNvPr>
          <p:cNvSpPr>
            <a:spLocks noGrp="1"/>
          </p:cNvSpPr>
          <p:nvPr>
            <p:ph type="title"/>
          </p:nvPr>
        </p:nvSpPr>
        <p:spPr>
          <a:xfrm>
            <a:off x="685800" y="61976"/>
            <a:ext cx="8995806" cy="852424"/>
          </a:xfrm>
        </p:spPr>
        <p:txBody>
          <a:bodyPr/>
          <a:lstStyle/>
          <a:p>
            <a:r>
              <a:rPr lang="en-US" dirty="0"/>
              <a:t>Project Objectives</a:t>
            </a:r>
          </a:p>
        </p:txBody>
      </p:sp>
      <p:sp>
        <p:nvSpPr>
          <p:cNvPr id="3" name="Rectangle 2">
            <a:extLst>
              <a:ext uri="{FF2B5EF4-FFF2-40B4-BE49-F238E27FC236}">
                <a16:creationId xmlns:a16="http://schemas.microsoft.com/office/drawing/2014/main" id="{03F0BA68-9E17-44A3-B6C3-2599A05CAD9E}"/>
              </a:ext>
            </a:extLst>
          </p:cNvPr>
          <p:cNvSpPr/>
          <p:nvPr/>
        </p:nvSpPr>
        <p:spPr>
          <a:xfrm>
            <a:off x="0" y="976376"/>
            <a:ext cx="5867400" cy="3900683"/>
          </a:xfrm>
          <a:prstGeom prst="rect">
            <a:avLst/>
          </a:prstGeom>
        </p:spPr>
        <p:txBody>
          <a:bodyPr wrap="square">
            <a:spAutoFit/>
          </a:bodyPr>
          <a:lstStyle/>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Develop a web scraping module to extract job-related data from diverse UK job websites, including salary rates, required skills, and job descriptions.</a:t>
            </a:r>
          </a:p>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Design and implement an efficient database schema to store the collected job data, ensuring data integrity and security.</a:t>
            </a:r>
          </a:p>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Utilize Python libraries for exploratory data analysis (EDA) to identify trends and patterns in salary rates, skills, and job requirements for various technology job roles.</a:t>
            </a:r>
          </a:p>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Create clear and informative visualizations to present the analysis results for better understanding and interpretation.</a:t>
            </a:r>
          </a:p>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Develop a user-friendly web-based interface with search functionality, enabling users to access and interact with the analyzed job data efficiently.</a:t>
            </a:r>
          </a:p>
          <a:p>
            <a:pPr marL="342900" marR="0" lvl="0" indent="-342900">
              <a:lnSpc>
                <a:spcPct val="150000"/>
              </a:lnSpc>
              <a:spcBef>
                <a:spcPts val="0"/>
              </a:spcBef>
              <a:spcAft>
                <a:spcPts val="800"/>
              </a:spcAft>
              <a:buSzPts val="1200"/>
              <a:buFont typeface="Symbol" panose="05050102010706020507" pitchFamily="18" charset="2"/>
              <a:buChar char=""/>
            </a:pPr>
            <a:r>
              <a:rPr lang="en-US" sz="1200" kern="100" dirty="0">
                <a:ea typeface="Calibri" panose="020F0502020204030204" pitchFamily="34" charset="0"/>
                <a:cs typeface="Arial" panose="020B0604020202020204" pitchFamily="34" charset="0"/>
              </a:rPr>
              <a:t>Provide valuable insights to job seekers, employers, and recruiters, enabling them to make well-informed decisions in the UK technology job market.</a:t>
            </a:r>
            <a:endParaRPr lang="en-US" sz="1200" kern="100" dirty="0">
              <a:effectLs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2348925-BBCC-4126-B2EE-B753129107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70005" y="61976"/>
            <a:ext cx="721995" cy="314325"/>
          </a:xfrm>
          <a:prstGeom prst="rect">
            <a:avLst/>
          </a:prstGeom>
          <a:noFill/>
        </p:spPr>
      </p:pic>
    </p:spTree>
    <p:extLst>
      <p:ext uri="{BB962C8B-B14F-4D97-AF65-F5344CB8AC3E}">
        <p14:creationId xmlns:p14="http://schemas.microsoft.com/office/powerpoint/2010/main" val="242121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7B6B0-8BD3-5142-B8DC-D030DA770154}"/>
              </a:ext>
            </a:extLst>
          </p:cNvPr>
          <p:cNvSpPr txBox="1"/>
          <p:nvPr/>
        </p:nvSpPr>
        <p:spPr>
          <a:xfrm>
            <a:off x="2286000" y="601098"/>
            <a:ext cx="5478295" cy="553998"/>
          </a:xfrm>
          <a:prstGeom prst="rect">
            <a:avLst/>
          </a:prstGeom>
          <a:noFill/>
        </p:spPr>
        <p:txBody>
          <a:bodyPr wrap="none" rtlCol="0">
            <a:spAutoFit/>
          </a:bodyPr>
          <a:lstStyle/>
          <a:p>
            <a:pPr algn="ctr"/>
            <a:r>
              <a:rPr lang="en-US" sz="3000" b="1" dirty="0">
                <a:solidFill>
                  <a:schemeClr val="tx2"/>
                </a:solidFill>
                <a:latin typeface="Poppins" pitchFamily="2" charset="77"/>
              </a:rPr>
              <a:t>Business Requirement Document</a:t>
            </a:r>
          </a:p>
        </p:txBody>
      </p:sp>
      <p:sp>
        <p:nvSpPr>
          <p:cNvPr id="4" name="Rounded Rectangle 3">
            <a:extLst>
              <a:ext uri="{FF2B5EF4-FFF2-40B4-BE49-F238E27FC236}">
                <a16:creationId xmlns:a16="http://schemas.microsoft.com/office/drawing/2014/main" id="{B9A301DC-0209-0840-91DE-28A3E0C42E15}"/>
              </a:ext>
            </a:extLst>
          </p:cNvPr>
          <p:cNvSpPr/>
          <p:nvPr/>
        </p:nvSpPr>
        <p:spPr>
          <a:xfrm>
            <a:off x="228599" y="2415172"/>
            <a:ext cx="2564783" cy="845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5" name="Rounded Rectangle 4">
            <a:extLst>
              <a:ext uri="{FF2B5EF4-FFF2-40B4-BE49-F238E27FC236}">
                <a16:creationId xmlns:a16="http://schemas.microsoft.com/office/drawing/2014/main" id="{52FDAC66-91CF-C44C-8AC1-A9033A522569}"/>
              </a:ext>
            </a:extLst>
          </p:cNvPr>
          <p:cNvSpPr/>
          <p:nvPr/>
        </p:nvSpPr>
        <p:spPr>
          <a:xfrm>
            <a:off x="5881862" y="2467713"/>
            <a:ext cx="2672685" cy="7927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8" name="Rounded Rectangle 7">
            <a:extLst>
              <a:ext uri="{FF2B5EF4-FFF2-40B4-BE49-F238E27FC236}">
                <a16:creationId xmlns:a16="http://schemas.microsoft.com/office/drawing/2014/main" id="{F2DEA734-4F9A-A148-91AA-397EDE983F01}"/>
              </a:ext>
            </a:extLst>
          </p:cNvPr>
          <p:cNvSpPr/>
          <p:nvPr/>
        </p:nvSpPr>
        <p:spPr>
          <a:xfrm>
            <a:off x="3043952" y="2435838"/>
            <a:ext cx="2643636" cy="79277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9" name="Rounded Rectangle 8">
            <a:extLst>
              <a:ext uri="{FF2B5EF4-FFF2-40B4-BE49-F238E27FC236}">
                <a16:creationId xmlns:a16="http://schemas.microsoft.com/office/drawing/2014/main" id="{ED787C34-D3E7-A94B-8707-7D9E321989F3}"/>
              </a:ext>
            </a:extLst>
          </p:cNvPr>
          <p:cNvSpPr/>
          <p:nvPr/>
        </p:nvSpPr>
        <p:spPr>
          <a:xfrm>
            <a:off x="228600" y="3329573"/>
            <a:ext cx="2564783" cy="2954482"/>
          </a:xfrm>
          <a:prstGeom prst="roundRect">
            <a:avLst>
              <a:gd name="adj" fmla="val 6080"/>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4" name="Rounded Rectangle 13">
            <a:extLst>
              <a:ext uri="{FF2B5EF4-FFF2-40B4-BE49-F238E27FC236}">
                <a16:creationId xmlns:a16="http://schemas.microsoft.com/office/drawing/2014/main" id="{019234CC-A37B-F044-B9A1-DF023D1B27C4}"/>
              </a:ext>
            </a:extLst>
          </p:cNvPr>
          <p:cNvSpPr/>
          <p:nvPr/>
        </p:nvSpPr>
        <p:spPr>
          <a:xfrm>
            <a:off x="3043952" y="3304714"/>
            <a:ext cx="2672686" cy="2954482"/>
          </a:xfrm>
          <a:prstGeom prst="roundRect">
            <a:avLst>
              <a:gd name="adj" fmla="val 6080"/>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5" name="Rounded Rectangle 14">
            <a:extLst>
              <a:ext uri="{FF2B5EF4-FFF2-40B4-BE49-F238E27FC236}">
                <a16:creationId xmlns:a16="http://schemas.microsoft.com/office/drawing/2014/main" id="{37FF44A4-4AC9-4945-94DE-9483E7111A68}"/>
              </a:ext>
            </a:extLst>
          </p:cNvPr>
          <p:cNvSpPr/>
          <p:nvPr/>
        </p:nvSpPr>
        <p:spPr>
          <a:xfrm>
            <a:off x="5967207" y="3304714"/>
            <a:ext cx="2672685" cy="2929624"/>
          </a:xfrm>
          <a:prstGeom prst="roundRect">
            <a:avLst>
              <a:gd name="adj" fmla="val 6080"/>
            </a:avLst>
          </a:prstGeom>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8" name="Right Arrow 17">
            <a:extLst>
              <a:ext uri="{FF2B5EF4-FFF2-40B4-BE49-F238E27FC236}">
                <a16:creationId xmlns:a16="http://schemas.microsoft.com/office/drawing/2014/main" id="{B112D008-71C1-F846-B119-F989ABA7C8BC}"/>
              </a:ext>
            </a:extLst>
          </p:cNvPr>
          <p:cNvSpPr/>
          <p:nvPr/>
        </p:nvSpPr>
        <p:spPr>
          <a:xfrm>
            <a:off x="418014" y="1254523"/>
            <a:ext cx="11058833" cy="88971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9" name="TextBox 18">
            <a:extLst>
              <a:ext uri="{FF2B5EF4-FFF2-40B4-BE49-F238E27FC236}">
                <a16:creationId xmlns:a16="http://schemas.microsoft.com/office/drawing/2014/main" id="{176089F3-E8A1-3F41-8D25-2A64CCFF8E90}"/>
              </a:ext>
            </a:extLst>
          </p:cNvPr>
          <p:cNvSpPr txBox="1"/>
          <p:nvPr/>
        </p:nvSpPr>
        <p:spPr>
          <a:xfrm>
            <a:off x="228599" y="2387489"/>
            <a:ext cx="2370509" cy="792780"/>
          </a:xfrm>
          <a:prstGeom prst="rect">
            <a:avLst/>
          </a:prstGeom>
          <a:noFill/>
        </p:spPr>
        <p:txBody>
          <a:bodyPr wrap="square" rtlCol="0" anchor="ctr" anchorCtr="0">
            <a:spAutoFit/>
          </a:bodyPr>
          <a:lstStyle/>
          <a:p>
            <a:pPr marR="0" lvl="0" algn="ctr">
              <a:lnSpc>
                <a:spcPct val="150000"/>
              </a:lnSpc>
              <a:spcBef>
                <a:spcPts val="0"/>
              </a:spcBef>
              <a:spcAft>
                <a:spcPts val="0"/>
              </a:spcAft>
            </a:pPr>
            <a:r>
              <a:rPr lang="en-US" sz="1600" b="1" dirty="0">
                <a:solidFill>
                  <a:schemeClr val="bg1"/>
                </a:solidFill>
                <a:latin typeface="Poppins" pitchFamily="2" charset="77"/>
              </a:rPr>
              <a:t>Data Scraping and Collection</a:t>
            </a:r>
          </a:p>
        </p:txBody>
      </p:sp>
      <p:sp>
        <p:nvSpPr>
          <p:cNvPr id="20" name="TextBox 19">
            <a:extLst>
              <a:ext uri="{FF2B5EF4-FFF2-40B4-BE49-F238E27FC236}">
                <a16:creationId xmlns:a16="http://schemas.microsoft.com/office/drawing/2014/main" id="{59E9B7E7-A4B7-0E49-9146-289B5B88BCFA}"/>
              </a:ext>
            </a:extLst>
          </p:cNvPr>
          <p:cNvSpPr txBox="1"/>
          <p:nvPr/>
        </p:nvSpPr>
        <p:spPr>
          <a:xfrm>
            <a:off x="3122805" y="2404744"/>
            <a:ext cx="2564783" cy="792779"/>
          </a:xfrm>
          <a:prstGeom prst="rect">
            <a:avLst/>
          </a:prstGeom>
          <a:noFill/>
        </p:spPr>
        <p:txBody>
          <a:bodyPr wrap="square" rtlCol="0" anchor="ctr" anchorCtr="0">
            <a:spAutoFit/>
          </a:bodyPr>
          <a:lstStyle/>
          <a:p>
            <a:pPr marR="0" lvl="0">
              <a:lnSpc>
                <a:spcPct val="150000"/>
              </a:lnSpc>
              <a:spcBef>
                <a:spcPts val="0"/>
              </a:spcBef>
              <a:spcAft>
                <a:spcPts val="0"/>
              </a:spcAft>
            </a:pPr>
            <a:r>
              <a:rPr lang="en-US" sz="1600" b="1" dirty="0">
                <a:solidFill>
                  <a:schemeClr val="bg1"/>
                </a:solidFill>
                <a:latin typeface="Poppins" pitchFamily="2" charset="77"/>
              </a:rPr>
              <a:t>Data Cleaning and Preprocessing</a:t>
            </a:r>
          </a:p>
        </p:txBody>
      </p:sp>
      <p:sp>
        <p:nvSpPr>
          <p:cNvPr id="21" name="TextBox 20">
            <a:extLst>
              <a:ext uri="{FF2B5EF4-FFF2-40B4-BE49-F238E27FC236}">
                <a16:creationId xmlns:a16="http://schemas.microsoft.com/office/drawing/2014/main" id="{0EEFDDC2-B1D0-E749-8D46-35E57EB34839}"/>
              </a:ext>
            </a:extLst>
          </p:cNvPr>
          <p:cNvSpPr txBox="1"/>
          <p:nvPr/>
        </p:nvSpPr>
        <p:spPr>
          <a:xfrm>
            <a:off x="6096001" y="2421997"/>
            <a:ext cx="2458546" cy="795642"/>
          </a:xfrm>
          <a:prstGeom prst="rect">
            <a:avLst/>
          </a:prstGeom>
          <a:noFill/>
        </p:spPr>
        <p:txBody>
          <a:bodyPr wrap="square" rtlCol="0" anchor="ctr" anchorCtr="0">
            <a:spAutoFit/>
          </a:bodyPr>
          <a:lstStyle/>
          <a:p>
            <a:pPr marR="0" lvl="0">
              <a:lnSpc>
                <a:spcPct val="150000"/>
              </a:lnSpc>
              <a:spcBef>
                <a:spcPts val="0"/>
              </a:spcBef>
              <a:spcAft>
                <a:spcPts val="0"/>
              </a:spcAft>
            </a:pPr>
            <a:r>
              <a:rPr lang="en-US" sz="1600" b="1" dirty="0">
                <a:solidFill>
                  <a:schemeClr val="bg1"/>
                </a:solidFill>
                <a:latin typeface="Poppins" pitchFamily="2" charset="77"/>
              </a:rPr>
              <a:t>Data Analysis and Visualization</a:t>
            </a:r>
            <a:r>
              <a:rPr lang="en-US" sz="1600" kern="100" dirty="0">
                <a:latin typeface="Garamond" panose="02020404030301010803" pitchFamily="18"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B1BCAB57-3192-DE49-967A-0AF2F61AA53E}"/>
              </a:ext>
            </a:extLst>
          </p:cNvPr>
          <p:cNvSpPr txBox="1"/>
          <p:nvPr/>
        </p:nvSpPr>
        <p:spPr>
          <a:xfrm>
            <a:off x="4025117" y="1458179"/>
            <a:ext cx="3383042"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Functional Requirements</a:t>
            </a:r>
          </a:p>
        </p:txBody>
      </p:sp>
      <p:sp>
        <p:nvSpPr>
          <p:cNvPr id="25" name="Subtitle 2">
            <a:extLst>
              <a:ext uri="{FF2B5EF4-FFF2-40B4-BE49-F238E27FC236}">
                <a16:creationId xmlns:a16="http://schemas.microsoft.com/office/drawing/2014/main" id="{91DEC8AE-2EA2-134C-BC2D-4808EE61A23C}"/>
              </a:ext>
            </a:extLst>
          </p:cNvPr>
          <p:cNvSpPr txBox="1">
            <a:spLocks/>
          </p:cNvSpPr>
          <p:nvPr/>
        </p:nvSpPr>
        <p:spPr>
          <a:xfrm>
            <a:off x="725576" y="3429000"/>
            <a:ext cx="2024211" cy="283019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marR="0" lvl="0" indent="-171450" algn="l">
              <a:lnSpc>
                <a:spcPts val="1750"/>
              </a:lnSpc>
              <a:spcAft>
                <a:spcPts val="0"/>
              </a:spcAft>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Extract job-related data from various UK job websites, including job titles, salary rates, required skills, job descriptions, and company details.</a:t>
            </a:r>
          </a:p>
          <a:p>
            <a:pPr marL="171450" marR="0" lvl="0" indent="-171450" algn="l">
              <a:lnSpc>
                <a:spcPts val="1750"/>
              </a:lnSpc>
              <a:spcAft>
                <a:spcPts val="0"/>
              </a:spcAft>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Customization of scraping parameters to accommodate different job websites and their data structures.</a:t>
            </a:r>
          </a:p>
        </p:txBody>
      </p:sp>
      <p:sp>
        <p:nvSpPr>
          <p:cNvPr id="26" name="Subtitle 2">
            <a:extLst>
              <a:ext uri="{FF2B5EF4-FFF2-40B4-BE49-F238E27FC236}">
                <a16:creationId xmlns:a16="http://schemas.microsoft.com/office/drawing/2014/main" id="{C6B9BFFE-4741-DA45-A4B6-F2D1A94E368B}"/>
              </a:ext>
            </a:extLst>
          </p:cNvPr>
          <p:cNvSpPr txBox="1">
            <a:spLocks/>
          </p:cNvSpPr>
          <p:nvPr/>
        </p:nvSpPr>
        <p:spPr>
          <a:xfrm>
            <a:off x="3176257" y="3529232"/>
            <a:ext cx="2350435" cy="144520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ts val="1750"/>
              </a:lnSpc>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Clean and standardize the scraped data to ensure consistency and accuracy.</a:t>
            </a:r>
          </a:p>
          <a:p>
            <a:pPr marL="171450" indent="-171450" algn="l">
              <a:lnSpc>
                <a:spcPts val="1750"/>
              </a:lnSpc>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Preprocess the data to handle missing values and remove duplicates</a:t>
            </a:r>
          </a:p>
        </p:txBody>
      </p:sp>
      <p:sp>
        <p:nvSpPr>
          <p:cNvPr id="27" name="Subtitle 2">
            <a:extLst>
              <a:ext uri="{FF2B5EF4-FFF2-40B4-BE49-F238E27FC236}">
                <a16:creationId xmlns:a16="http://schemas.microsoft.com/office/drawing/2014/main" id="{E5ED6489-A2B5-B840-A965-C780644B0047}"/>
              </a:ext>
            </a:extLst>
          </p:cNvPr>
          <p:cNvSpPr txBox="1">
            <a:spLocks/>
          </p:cNvSpPr>
          <p:nvPr/>
        </p:nvSpPr>
        <p:spPr>
          <a:xfrm>
            <a:off x="5967207" y="3432883"/>
            <a:ext cx="2479809" cy="2181175"/>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l">
              <a:lnSpc>
                <a:spcPts val="1750"/>
              </a:lnSpc>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Analyze salary rates to determine average, minimum, and maximum salaries for different job roles.</a:t>
            </a:r>
          </a:p>
          <a:p>
            <a:pPr marL="171450" indent="-171450" algn="l">
              <a:lnSpc>
                <a:spcPts val="1750"/>
              </a:lnSpc>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Identify common skills required for specific job positions.</a:t>
            </a:r>
          </a:p>
          <a:p>
            <a:pPr marL="171450" indent="-171450" algn="l">
              <a:lnSpc>
                <a:spcPts val="1750"/>
              </a:lnSpc>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Analyze job requirements and results through visualizations tools</a:t>
            </a:r>
            <a:r>
              <a:rPr lang="en-US" sz="1200" kern="100" dirty="0">
                <a:latin typeface="Garamond" panose="02020404030301010803" pitchFamily="18" charset="0"/>
                <a:cs typeface="Times New Roman" panose="02020603050405020304" pitchFamily="18" charset="0"/>
              </a:rPr>
              <a:t>.</a:t>
            </a:r>
          </a:p>
        </p:txBody>
      </p:sp>
      <p:sp>
        <p:nvSpPr>
          <p:cNvPr id="30" name="Rounded Rectangle 6">
            <a:extLst>
              <a:ext uri="{FF2B5EF4-FFF2-40B4-BE49-F238E27FC236}">
                <a16:creationId xmlns:a16="http://schemas.microsoft.com/office/drawing/2014/main" id="{5936B7CC-26A0-4D38-842C-487EE9898D5E}"/>
              </a:ext>
            </a:extLst>
          </p:cNvPr>
          <p:cNvSpPr/>
          <p:nvPr/>
        </p:nvSpPr>
        <p:spPr>
          <a:xfrm>
            <a:off x="8909714" y="2415173"/>
            <a:ext cx="2672685" cy="79278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31" name="Rounded Rectangle 15">
            <a:extLst>
              <a:ext uri="{FF2B5EF4-FFF2-40B4-BE49-F238E27FC236}">
                <a16:creationId xmlns:a16="http://schemas.microsoft.com/office/drawing/2014/main" id="{1D68E870-C684-451D-B30A-56E43959E83A}"/>
              </a:ext>
            </a:extLst>
          </p:cNvPr>
          <p:cNvSpPr/>
          <p:nvPr/>
        </p:nvSpPr>
        <p:spPr>
          <a:xfrm>
            <a:off x="8909714" y="3329572"/>
            <a:ext cx="2672686" cy="2929624"/>
          </a:xfrm>
          <a:prstGeom prst="roundRect">
            <a:avLst>
              <a:gd name="adj" fmla="val 6080"/>
            </a:avLst>
          </a:prstGeom>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2" name="TextBox 31">
            <a:extLst>
              <a:ext uri="{FF2B5EF4-FFF2-40B4-BE49-F238E27FC236}">
                <a16:creationId xmlns:a16="http://schemas.microsoft.com/office/drawing/2014/main" id="{D283751E-2909-46F0-AAF7-9C131B980E34}"/>
              </a:ext>
            </a:extLst>
          </p:cNvPr>
          <p:cNvSpPr txBox="1"/>
          <p:nvPr/>
        </p:nvSpPr>
        <p:spPr>
          <a:xfrm>
            <a:off x="9148047" y="2410422"/>
            <a:ext cx="2448975" cy="796115"/>
          </a:xfrm>
          <a:prstGeom prst="rect">
            <a:avLst/>
          </a:prstGeom>
          <a:noFill/>
        </p:spPr>
        <p:txBody>
          <a:bodyPr wrap="square" rtlCol="0" anchor="ctr" anchorCtr="0">
            <a:spAutoFit/>
          </a:bodyPr>
          <a:lstStyle/>
          <a:p>
            <a:pPr>
              <a:lnSpc>
                <a:spcPct val="150000"/>
              </a:lnSpc>
            </a:pPr>
            <a:r>
              <a:rPr lang="en-US" sz="1600" b="1" dirty="0">
                <a:solidFill>
                  <a:schemeClr val="bg1"/>
                </a:solidFill>
                <a:latin typeface="Poppins" pitchFamily="2" charset="77"/>
              </a:rPr>
              <a:t>User Interface Development</a:t>
            </a:r>
          </a:p>
        </p:txBody>
      </p:sp>
      <p:sp>
        <p:nvSpPr>
          <p:cNvPr id="33" name="Subtitle 2">
            <a:extLst>
              <a:ext uri="{FF2B5EF4-FFF2-40B4-BE49-F238E27FC236}">
                <a16:creationId xmlns:a16="http://schemas.microsoft.com/office/drawing/2014/main" id="{12EF7B69-0337-4CE5-845D-0F9591E9FD06}"/>
              </a:ext>
            </a:extLst>
          </p:cNvPr>
          <p:cNvSpPr txBox="1">
            <a:spLocks/>
          </p:cNvSpPr>
          <p:nvPr/>
        </p:nvSpPr>
        <p:spPr>
          <a:xfrm>
            <a:off x="9017277" y="3465258"/>
            <a:ext cx="2459570" cy="194380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marR="0" lvl="0" indent="-171450" algn="l">
              <a:lnSpc>
                <a:spcPts val="1750"/>
              </a:lnSpc>
              <a:spcAft>
                <a:spcPts val="0"/>
              </a:spcAft>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Provide search functionality for users to find specific job information.</a:t>
            </a:r>
          </a:p>
          <a:p>
            <a:pPr marL="171450" marR="0" lvl="0" indent="-171450" algn="l">
              <a:lnSpc>
                <a:spcPts val="1750"/>
              </a:lnSpc>
              <a:spcAft>
                <a:spcPts val="0"/>
              </a:spcAft>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Display relevant statistics, charts, and insights to assist users in making informed decisions.</a:t>
            </a:r>
          </a:p>
          <a:p>
            <a:pPr marL="171450" marR="0" lvl="0" indent="-171450" algn="l">
              <a:lnSpc>
                <a:spcPts val="1750"/>
              </a:lnSpc>
              <a:spcAft>
                <a:spcPts val="1000"/>
              </a:spcAft>
              <a:buFont typeface="Arial" panose="020B0604020202020204" pitchFamily="34" charset="0"/>
              <a:buChar char="•"/>
              <a:tabLst>
                <a:tab pos="742950" algn="l"/>
              </a:tabLst>
            </a:pPr>
            <a:r>
              <a:rPr lang="en-US" sz="1200" dirty="0">
                <a:solidFill>
                  <a:schemeClr val="tx1"/>
                </a:solidFill>
                <a:latin typeface="Lato Light" panose="020F0502020204030203" pitchFamily="34" charset="0"/>
              </a:rPr>
              <a:t>User-friendly and intuitive for easy navigation and interaction.</a:t>
            </a:r>
          </a:p>
        </p:txBody>
      </p:sp>
      <p:pic>
        <p:nvPicPr>
          <p:cNvPr id="3" name="Picture 2">
            <a:extLst>
              <a:ext uri="{FF2B5EF4-FFF2-40B4-BE49-F238E27FC236}">
                <a16:creationId xmlns:a16="http://schemas.microsoft.com/office/drawing/2014/main" id="{DFA90614-AAA5-0403-0FEF-A3F4A27E6D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313767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929">
            <a:extLst>
              <a:ext uri="{FF2B5EF4-FFF2-40B4-BE49-F238E27FC236}">
                <a16:creationId xmlns:a16="http://schemas.microsoft.com/office/drawing/2014/main" id="{7A5A1492-6A71-324F-B830-69F7CC5D18EF}"/>
              </a:ext>
            </a:extLst>
          </p:cNvPr>
          <p:cNvGraphicFramePr/>
          <p:nvPr/>
        </p:nvGraphicFramePr>
        <p:xfrm>
          <a:off x="4151177" y="1913667"/>
          <a:ext cx="3889648" cy="3889648"/>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6" name="Shape 930">
            <a:extLst>
              <a:ext uri="{FF2B5EF4-FFF2-40B4-BE49-F238E27FC236}">
                <a16:creationId xmlns:a16="http://schemas.microsoft.com/office/drawing/2014/main" id="{8D2A17C8-032B-EA45-9F38-7BF852C0A4C5}"/>
              </a:ext>
            </a:extLst>
          </p:cNvPr>
          <p:cNvSpPr/>
          <p:nvPr/>
        </p:nvSpPr>
        <p:spPr>
          <a:xfrm>
            <a:off x="4971466" y="2733956"/>
            <a:ext cx="2249070" cy="2249070"/>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endParaRPr sz="2532" dirty="0">
              <a:latin typeface="Lato Light" panose="020F0502020204030203" pitchFamily="34" charset="0"/>
            </a:endParaRPr>
          </a:p>
        </p:txBody>
      </p:sp>
      <p:sp>
        <p:nvSpPr>
          <p:cNvPr id="17" name="TextBox 16">
            <a:extLst>
              <a:ext uri="{FF2B5EF4-FFF2-40B4-BE49-F238E27FC236}">
                <a16:creationId xmlns:a16="http://schemas.microsoft.com/office/drawing/2014/main" id="{FA7D83DF-20CD-9C44-89EF-E0C4DC2B7B6C}"/>
              </a:ext>
            </a:extLst>
          </p:cNvPr>
          <p:cNvSpPr txBox="1"/>
          <p:nvPr/>
        </p:nvSpPr>
        <p:spPr>
          <a:xfrm>
            <a:off x="3191309" y="306186"/>
            <a:ext cx="5809412"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NON-FUNCTIONAL REQUIREMENTS</a:t>
            </a:r>
          </a:p>
        </p:txBody>
      </p:sp>
      <p:sp>
        <p:nvSpPr>
          <p:cNvPr id="19" name="Subtitle 2">
            <a:extLst>
              <a:ext uri="{FF2B5EF4-FFF2-40B4-BE49-F238E27FC236}">
                <a16:creationId xmlns:a16="http://schemas.microsoft.com/office/drawing/2014/main" id="{BABEFE8A-5626-CE4A-A566-39EC3ACFD1D9}"/>
              </a:ext>
            </a:extLst>
          </p:cNvPr>
          <p:cNvSpPr txBox="1">
            <a:spLocks/>
          </p:cNvSpPr>
          <p:nvPr/>
        </p:nvSpPr>
        <p:spPr>
          <a:xfrm>
            <a:off x="7320324" y="1606180"/>
            <a:ext cx="4871676" cy="1119730"/>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lvl="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Maintain high availability to ensure users can access the platform without significant downtime.</a:t>
            </a:r>
          </a:p>
          <a:p>
            <a:pPr marL="34290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The system shall have robust error handling and recovery mechanisms to prevent data loss and ensure reliability.</a:t>
            </a:r>
          </a:p>
        </p:txBody>
      </p:sp>
      <p:sp>
        <p:nvSpPr>
          <p:cNvPr id="20" name="Subtitle 2">
            <a:extLst>
              <a:ext uri="{FF2B5EF4-FFF2-40B4-BE49-F238E27FC236}">
                <a16:creationId xmlns:a16="http://schemas.microsoft.com/office/drawing/2014/main" id="{FDF1ED54-7FE0-3240-B07A-38C50445328A}"/>
              </a:ext>
            </a:extLst>
          </p:cNvPr>
          <p:cNvSpPr txBox="1">
            <a:spLocks/>
          </p:cNvSpPr>
          <p:nvPr/>
        </p:nvSpPr>
        <p:spPr>
          <a:xfrm>
            <a:off x="7238837" y="5390769"/>
            <a:ext cx="4871676" cy="13967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Compatible with various web browsers and operating systems commonly used by users.</a:t>
            </a:r>
          </a:p>
          <a:p>
            <a:pPr marL="34290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The system shall ensure data accuracy and consistency throughout the scraping, preprocessing, and analysis processes.</a:t>
            </a:r>
          </a:p>
          <a:p>
            <a:pPr marL="342900" indent="-342900" algn="just">
              <a:lnSpc>
                <a:spcPct val="150000"/>
              </a:lnSpc>
              <a:spcBef>
                <a:spcPts val="0"/>
              </a:spcBef>
              <a:buFont typeface="Symbol" panose="05050102010706020507" pitchFamily="18" charset="2"/>
              <a:buChar char=""/>
              <a:tabLst>
                <a:tab pos="742950" algn="l"/>
              </a:tabLst>
            </a:pPr>
            <a:endParaRPr lang="en-US" sz="1200" dirty="0">
              <a:solidFill>
                <a:schemeClr val="tx1"/>
              </a:solidFill>
              <a:latin typeface="Lato Light" panose="020F0502020204030203" pitchFamily="34" charset="0"/>
            </a:endParaRPr>
          </a:p>
        </p:txBody>
      </p:sp>
      <p:sp>
        <p:nvSpPr>
          <p:cNvPr id="21" name="Subtitle 2">
            <a:extLst>
              <a:ext uri="{FF2B5EF4-FFF2-40B4-BE49-F238E27FC236}">
                <a16:creationId xmlns:a16="http://schemas.microsoft.com/office/drawing/2014/main" id="{965FE7E9-66E0-8340-A884-B549E28D23C1}"/>
              </a:ext>
            </a:extLst>
          </p:cNvPr>
          <p:cNvSpPr txBox="1">
            <a:spLocks/>
          </p:cNvSpPr>
          <p:nvPr/>
        </p:nvSpPr>
        <p:spPr>
          <a:xfrm>
            <a:off x="8062290" y="3406132"/>
            <a:ext cx="4053510" cy="1119730"/>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Scalable to accommodate potential growth in data and user demands.</a:t>
            </a:r>
          </a:p>
          <a:p>
            <a:pPr marL="34290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Handle the increasing number of job websites and technology job categories</a:t>
            </a:r>
          </a:p>
        </p:txBody>
      </p:sp>
      <p:sp>
        <p:nvSpPr>
          <p:cNvPr id="25" name="TextBox 24">
            <a:extLst>
              <a:ext uri="{FF2B5EF4-FFF2-40B4-BE49-F238E27FC236}">
                <a16:creationId xmlns:a16="http://schemas.microsoft.com/office/drawing/2014/main" id="{3010E8FE-BCAB-7F45-8E75-293FAA1E001B}"/>
              </a:ext>
            </a:extLst>
          </p:cNvPr>
          <p:cNvSpPr txBox="1"/>
          <p:nvPr/>
        </p:nvSpPr>
        <p:spPr>
          <a:xfrm>
            <a:off x="7416501" y="1346684"/>
            <a:ext cx="2926699" cy="338554"/>
          </a:xfrm>
          <a:prstGeom prst="rect">
            <a:avLst/>
          </a:prstGeom>
          <a:noFill/>
        </p:spPr>
        <p:txBody>
          <a:bodyPr wrap="none" rtlCol="0" anchor="ctr" anchorCtr="0">
            <a:spAutoFit/>
          </a:bodyPr>
          <a:lstStyle/>
          <a:p>
            <a:r>
              <a:rPr lang="en-US" sz="1600" b="1" dirty="0">
                <a:solidFill>
                  <a:schemeClr val="accent1"/>
                </a:solidFill>
                <a:latin typeface="Poppins" pitchFamily="2" charset="77"/>
                <a:ea typeface="League Spartan" charset="0"/>
                <a:cs typeface="Poppins" pitchFamily="2" charset="77"/>
              </a:rPr>
              <a:t>RELIABILITY AND ADAPTABILITY </a:t>
            </a:r>
          </a:p>
        </p:txBody>
      </p:sp>
      <p:sp>
        <p:nvSpPr>
          <p:cNvPr id="26" name="TextBox 25">
            <a:extLst>
              <a:ext uri="{FF2B5EF4-FFF2-40B4-BE49-F238E27FC236}">
                <a16:creationId xmlns:a16="http://schemas.microsoft.com/office/drawing/2014/main" id="{261CA801-DF64-724A-8FEB-A74BBEEC8C2C}"/>
              </a:ext>
            </a:extLst>
          </p:cNvPr>
          <p:cNvSpPr txBox="1"/>
          <p:nvPr/>
        </p:nvSpPr>
        <p:spPr>
          <a:xfrm>
            <a:off x="8040825" y="2984424"/>
            <a:ext cx="1247457" cy="338554"/>
          </a:xfrm>
          <a:prstGeom prst="rect">
            <a:avLst/>
          </a:prstGeom>
          <a:noFill/>
        </p:spPr>
        <p:txBody>
          <a:bodyPr wrap="none" rtlCol="0" anchor="ctr" anchorCtr="0">
            <a:spAutoFit/>
          </a:bodyPr>
          <a:lstStyle/>
          <a:p>
            <a:r>
              <a:rPr lang="en-US" sz="1600" b="1" dirty="0">
                <a:solidFill>
                  <a:schemeClr val="accent2"/>
                </a:solidFill>
                <a:latin typeface="Poppins" pitchFamily="2" charset="77"/>
                <a:ea typeface="League Spartan" charset="0"/>
                <a:cs typeface="Poppins" pitchFamily="2" charset="77"/>
              </a:rPr>
              <a:t>SCALABILITY</a:t>
            </a:r>
          </a:p>
        </p:txBody>
      </p:sp>
      <p:sp>
        <p:nvSpPr>
          <p:cNvPr id="27" name="TextBox 26">
            <a:extLst>
              <a:ext uri="{FF2B5EF4-FFF2-40B4-BE49-F238E27FC236}">
                <a16:creationId xmlns:a16="http://schemas.microsoft.com/office/drawing/2014/main" id="{10FDC2BA-2ACD-F042-97D5-EAACFFF8B71D}"/>
              </a:ext>
            </a:extLst>
          </p:cNvPr>
          <p:cNvSpPr txBox="1"/>
          <p:nvPr/>
        </p:nvSpPr>
        <p:spPr>
          <a:xfrm>
            <a:off x="7656228" y="5000397"/>
            <a:ext cx="2706510" cy="338554"/>
          </a:xfrm>
          <a:prstGeom prst="rect">
            <a:avLst/>
          </a:prstGeom>
          <a:noFill/>
        </p:spPr>
        <p:txBody>
          <a:bodyPr wrap="none" rtlCol="0" anchor="ctr" anchorCtr="0">
            <a:spAutoFit/>
          </a:bodyPr>
          <a:lstStyle/>
          <a:p>
            <a:r>
              <a:rPr lang="en-US" sz="1600" b="1" dirty="0">
                <a:solidFill>
                  <a:schemeClr val="accent3"/>
                </a:solidFill>
                <a:latin typeface="Poppins" pitchFamily="2" charset="77"/>
                <a:ea typeface="League Spartan" charset="0"/>
                <a:cs typeface="Poppins" pitchFamily="2" charset="77"/>
              </a:rPr>
              <a:t>CAPABILITY &amp; DATA ACURACY</a:t>
            </a:r>
          </a:p>
        </p:txBody>
      </p:sp>
      <p:sp>
        <p:nvSpPr>
          <p:cNvPr id="29" name="Subtitle 2">
            <a:extLst>
              <a:ext uri="{FF2B5EF4-FFF2-40B4-BE49-F238E27FC236}">
                <a16:creationId xmlns:a16="http://schemas.microsoft.com/office/drawing/2014/main" id="{1D7CDEDC-1E76-9547-B5A7-B2214C698085}"/>
              </a:ext>
            </a:extLst>
          </p:cNvPr>
          <p:cNvSpPr txBox="1">
            <a:spLocks/>
          </p:cNvSpPr>
          <p:nvPr/>
        </p:nvSpPr>
        <p:spPr>
          <a:xfrm>
            <a:off x="624484" y="1569719"/>
            <a:ext cx="3976971" cy="140326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Handle a large volume of data and processing data scraping requests efficiently.</a:t>
            </a:r>
          </a:p>
          <a:p>
            <a:pPr marL="342900" marR="0" lvl="0" indent="-342900" algn="just">
              <a:lnSpc>
                <a:spcPct val="150000"/>
              </a:lnSpc>
              <a:spcBef>
                <a:spcPts val="0"/>
              </a:spcBef>
              <a:spcAft>
                <a:spcPts val="1000"/>
              </a:spcAft>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The data analysis and visualization processes shall be optimized for performance to provide quick insights</a:t>
            </a:r>
            <a:r>
              <a:rPr lang="en-US" sz="1200" kern="100" dirty="0">
                <a:latin typeface="Garamond" panose="02020404030301010803" pitchFamily="18"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Subtitle 2">
            <a:extLst>
              <a:ext uri="{FF2B5EF4-FFF2-40B4-BE49-F238E27FC236}">
                <a16:creationId xmlns:a16="http://schemas.microsoft.com/office/drawing/2014/main" id="{D088B5B3-2183-2143-A08F-66B1EC765485}"/>
              </a:ext>
            </a:extLst>
          </p:cNvPr>
          <p:cNvSpPr txBox="1">
            <a:spLocks/>
          </p:cNvSpPr>
          <p:nvPr/>
        </p:nvSpPr>
        <p:spPr>
          <a:xfrm>
            <a:off x="935276" y="5355310"/>
            <a:ext cx="4036190" cy="139903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lvl="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The user interface shall be responsive and accessible across different devices and browsers.</a:t>
            </a:r>
          </a:p>
          <a:p>
            <a:pPr marL="342900" lvl="0" indent="-342900" algn="just">
              <a:lnSpc>
                <a:spcPct val="150000"/>
              </a:lnSpc>
              <a:spcBef>
                <a:spcPts val="0"/>
              </a:spcBef>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The system shall provide clear instructions and user guidance to facilitate ease of use.</a:t>
            </a:r>
          </a:p>
          <a:p>
            <a:pPr algn="r">
              <a:lnSpc>
                <a:spcPts val="175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t>
            </a:r>
          </a:p>
        </p:txBody>
      </p:sp>
      <p:sp>
        <p:nvSpPr>
          <p:cNvPr id="31" name="Subtitle 2">
            <a:extLst>
              <a:ext uri="{FF2B5EF4-FFF2-40B4-BE49-F238E27FC236}">
                <a16:creationId xmlns:a16="http://schemas.microsoft.com/office/drawing/2014/main" id="{70E819A6-9D55-D947-A693-121DE3EE1D40}"/>
              </a:ext>
            </a:extLst>
          </p:cNvPr>
          <p:cNvSpPr txBox="1">
            <a:spLocks/>
          </p:cNvSpPr>
          <p:nvPr/>
        </p:nvSpPr>
        <p:spPr>
          <a:xfrm>
            <a:off x="213055" y="3429000"/>
            <a:ext cx="3922576" cy="152727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ct val="150000"/>
              </a:lnSpc>
              <a:spcBef>
                <a:spcPts val="0"/>
              </a:spcBef>
              <a:spcAft>
                <a:spcPts val="0"/>
              </a:spcAft>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Privacy and security of user data, adhering to data protection regulations and industry best practices.</a:t>
            </a:r>
          </a:p>
          <a:p>
            <a:pPr marL="342900" indent="-342900" algn="just">
              <a:lnSpc>
                <a:spcPct val="150000"/>
              </a:lnSpc>
              <a:spcBef>
                <a:spcPts val="0"/>
              </a:spcBef>
              <a:spcAft>
                <a:spcPts val="1000"/>
              </a:spcAft>
              <a:buFont typeface="Symbol" panose="05050102010706020507" pitchFamily="18" charset="2"/>
              <a:buChar char=""/>
              <a:tabLst>
                <a:tab pos="742950" algn="l"/>
              </a:tabLst>
            </a:pPr>
            <a:r>
              <a:rPr lang="en-US" sz="1200" dirty="0">
                <a:solidFill>
                  <a:schemeClr val="tx1"/>
                </a:solidFill>
                <a:latin typeface="Lato Light" panose="020F0502020204030203" pitchFamily="34" charset="0"/>
              </a:rPr>
              <a:t>Access to sensitive data shall be restricted to authorized personnel only.</a:t>
            </a:r>
          </a:p>
          <a:p>
            <a:pPr algn="r">
              <a:lnSpc>
                <a:spcPts val="175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t>
            </a:r>
          </a:p>
        </p:txBody>
      </p:sp>
      <p:sp>
        <p:nvSpPr>
          <p:cNvPr id="32" name="TextBox 31">
            <a:extLst>
              <a:ext uri="{FF2B5EF4-FFF2-40B4-BE49-F238E27FC236}">
                <a16:creationId xmlns:a16="http://schemas.microsoft.com/office/drawing/2014/main" id="{07DD255E-335C-254C-BE7E-096188E6F3FE}"/>
              </a:ext>
            </a:extLst>
          </p:cNvPr>
          <p:cNvSpPr txBox="1"/>
          <p:nvPr/>
        </p:nvSpPr>
        <p:spPr>
          <a:xfrm>
            <a:off x="3038493" y="1260219"/>
            <a:ext cx="1504066" cy="338554"/>
          </a:xfrm>
          <a:prstGeom prst="rect">
            <a:avLst/>
          </a:prstGeom>
          <a:noFill/>
        </p:spPr>
        <p:txBody>
          <a:bodyPr wrap="none" rtlCol="0" anchor="ctr" anchorCtr="0">
            <a:spAutoFit/>
          </a:bodyPr>
          <a:lstStyle/>
          <a:p>
            <a:pPr algn="r"/>
            <a:r>
              <a:rPr lang="en-US" sz="1600" b="1" dirty="0">
                <a:solidFill>
                  <a:schemeClr val="accent6"/>
                </a:solidFill>
                <a:latin typeface="Poppins" pitchFamily="2" charset="77"/>
                <a:ea typeface="League Spartan" charset="0"/>
                <a:cs typeface="Poppins" pitchFamily="2" charset="77"/>
              </a:rPr>
              <a:t>PERFORMANCE</a:t>
            </a:r>
          </a:p>
        </p:txBody>
      </p:sp>
      <p:sp>
        <p:nvSpPr>
          <p:cNvPr id="33" name="TextBox 32">
            <a:extLst>
              <a:ext uri="{FF2B5EF4-FFF2-40B4-BE49-F238E27FC236}">
                <a16:creationId xmlns:a16="http://schemas.microsoft.com/office/drawing/2014/main" id="{95F0C3F4-4C0B-094F-9792-4D156206CC1A}"/>
              </a:ext>
            </a:extLst>
          </p:cNvPr>
          <p:cNvSpPr txBox="1"/>
          <p:nvPr/>
        </p:nvSpPr>
        <p:spPr>
          <a:xfrm>
            <a:off x="1455021" y="3123205"/>
            <a:ext cx="2457276" cy="338554"/>
          </a:xfrm>
          <a:prstGeom prst="rect">
            <a:avLst/>
          </a:prstGeom>
          <a:noFill/>
        </p:spPr>
        <p:txBody>
          <a:bodyPr wrap="none" rtlCol="0" anchor="ctr" anchorCtr="0">
            <a:spAutoFit/>
          </a:bodyPr>
          <a:lstStyle/>
          <a:p>
            <a:pPr algn="r"/>
            <a:r>
              <a:rPr lang="en-US" sz="1600" b="1" dirty="0">
                <a:solidFill>
                  <a:schemeClr val="accent5"/>
                </a:solidFill>
                <a:latin typeface="Poppins" pitchFamily="2" charset="77"/>
                <a:ea typeface="League Spartan" charset="0"/>
                <a:cs typeface="Poppins" pitchFamily="2" charset="77"/>
              </a:rPr>
              <a:t>SECURITY &amp; DATA PRIVACY</a:t>
            </a:r>
          </a:p>
        </p:txBody>
      </p:sp>
      <p:sp>
        <p:nvSpPr>
          <p:cNvPr id="34" name="TextBox 33">
            <a:extLst>
              <a:ext uri="{FF2B5EF4-FFF2-40B4-BE49-F238E27FC236}">
                <a16:creationId xmlns:a16="http://schemas.microsoft.com/office/drawing/2014/main" id="{C785B3D9-EF0C-0C42-B868-9B26268E9CC6}"/>
              </a:ext>
            </a:extLst>
          </p:cNvPr>
          <p:cNvSpPr txBox="1"/>
          <p:nvPr/>
        </p:nvSpPr>
        <p:spPr>
          <a:xfrm>
            <a:off x="1432308" y="5011579"/>
            <a:ext cx="3069175" cy="338554"/>
          </a:xfrm>
          <a:prstGeom prst="rect">
            <a:avLst/>
          </a:prstGeom>
          <a:noFill/>
        </p:spPr>
        <p:txBody>
          <a:bodyPr wrap="none" rtlCol="0" anchor="ctr" anchorCtr="0">
            <a:spAutoFit/>
          </a:bodyPr>
          <a:lstStyle/>
          <a:p>
            <a:pPr algn="r"/>
            <a:r>
              <a:rPr lang="en-US" sz="1600" b="1" dirty="0">
                <a:solidFill>
                  <a:schemeClr val="accent4"/>
                </a:solidFill>
                <a:latin typeface="Poppins" pitchFamily="2" charset="77"/>
                <a:ea typeface="League Spartan" charset="0"/>
                <a:cs typeface="Poppins" pitchFamily="2" charset="77"/>
              </a:rPr>
              <a:t>USABILITY AND USER EXPERIENCE</a:t>
            </a:r>
          </a:p>
        </p:txBody>
      </p:sp>
      <p:sp>
        <p:nvSpPr>
          <p:cNvPr id="35" name="TextBox 34">
            <a:extLst>
              <a:ext uri="{FF2B5EF4-FFF2-40B4-BE49-F238E27FC236}">
                <a16:creationId xmlns:a16="http://schemas.microsoft.com/office/drawing/2014/main" id="{412D7E5D-918A-9B4B-B408-65FC5CF86E47}"/>
              </a:ext>
            </a:extLst>
          </p:cNvPr>
          <p:cNvSpPr txBox="1"/>
          <p:nvPr/>
        </p:nvSpPr>
        <p:spPr>
          <a:xfrm>
            <a:off x="6676823" y="2277591"/>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B00951BB-7474-3342-95AF-56FEB45528EB}"/>
              </a:ext>
            </a:extLst>
          </p:cNvPr>
          <p:cNvSpPr txBox="1"/>
          <p:nvPr/>
        </p:nvSpPr>
        <p:spPr>
          <a:xfrm>
            <a:off x="6676823" y="4879886"/>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293B1255-F059-E448-BC8A-955E97F1AC46}"/>
              </a:ext>
            </a:extLst>
          </p:cNvPr>
          <p:cNvSpPr txBox="1"/>
          <p:nvPr/>
        </p:nvSpPr>
        <p:spPr>
          <a:xfrm>
            <a:off x="5136781" y="4862255"/>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4</a:t>
            </a:r>
          </a:p>
        </p:txBody>
      </p:sp>
      <p:sp>
        <p:nvSpPr>
          <p:cNvPr id="40" name="TextBox 39">
            <a:extLst>
              <a:ext uri="{FF2B5EF4-FFF2-40B4-BE49-F238E27FC236}">
                <a16:creationId xmlns:a16="http://schemas.microsoft.com/office/drawing/2014/main" id="{5C1DC449-29DC-FD48-9153-AD56DC02BCDA}"/>
              </a:ext>
            </a:extLst>
          </p:cNvPr>
          <p:cNvSpPr txBox="1"/>
          <p:nvPr/>
        </p:nvSpPr>
        <p:spPr>
          <a:xfrm>
            <a:off x="5136781" y="2277590"/>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ED2857A1-294B-B443-8582-802B3971FE2F}"/>
              </a:ext>
            </a:extLst>
          </p:cNvPr>
          <p:cNvSpPr txBox="1"/>
          <p:nvPr/>
        </p:nvSpPr>
        <p:spPr>
          <a:xfrm>
            <a:off x="4395268" y="3581492"/>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5CF9A3DE-4869-C248-B0C1-7C0B63983D65}"/>
              </a:ext>
            </a:extLst>
          </p:cNvPr>
          <p:cNvSpPr txBox="1"/>
          <p:nvPr/>
        </p:nvSpPr>
        <p:spPr>
          <a:xfrm>
            <a:off x="7416501" y="3581492"/>
            <a:ext cx="380233" cy="553998"/>
          </a:xfrm>
          <a:prstGeom prst="rect">
            <a:avLst/>
          </a:prstGeom>
          <a:noFill/>
        </p:spPr>
        <p:txBody>
          <a:bodyPr wrap="none" rtlCol="0" anchor="ctr" anchorCtr="0">
            <a:spAutoFit/>
          </a:bodyPr>
          <a:lstStyle/>
          <a:p>
            <a:pPr algn="ctr"/>
            <a:r>
              <a:rPr lang="en-US" sz="3000" b="1" dirty="0">
                <a:solidFill>
                  <a:schemeClr val="bg1"/>
                </a:solidFill>
                <a:latin typeface="Poppins" pitchFamily="2" charset="77"/>
                <a:ea typeface="League Spartan" charset="0"/>
                <a:cs typeface="Poppins" pitchFamily="2" charset="77"/>
              </a:rPr>
              <a:t>2</a:t>
            </a:r>
          </a:p>
        </p:txBody>
      </p:sp>
      <p:pic>
        <p:nvPicPr>
          <p:cNvPr id="2" name="Picture 1">
            <a:extLst>
              <a:ext uri="{FF2B5EF4-FFF2-40B4-BE49-F238E27FC236}">
                <a16:creationId xmlns:a16="http://schemas.microsoft.com/office/drawing/2014/main" id="{2CC9EDAC-B8EE-FEFF-202B-099C69B72E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355790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AC7AA-05B9-104A-8198-DE00943BD6DB}"/>
              </a:ext>
            </a:extLst>
          </p:cNvPr>
          <p:cNvSpPr txBox="1"/>
          <p:nvPr/>
        </p:nvSpPr>
        <p:spPr>
          <a:xfrm>
            <a:off x="2631430" y="0"/>
            <a:ext cx="6314229"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PROJECT CHALLENGES &amp; MITIGATIONS</a:t>
            </a:r>
          </a:p>
        </p:txBody>
      </p:sp>
      <p:sp>
        <p:nvSpPr>
          <p:cNvPr id="3" name="TextBox 2">
            <a:extLst>
              <a:ext uri="{FF2B5EF4-FFF2-40B4-BE49-F238E27FC236}">
                <a16:creationId xmlns:a16="http://schemas.microsoft.com/office/drawing/2014/main" id="{52F8D706-E185-9F41-BA95-812977E30657}"/>
              </a:ext>
            </a:extLst>
          </p:cNvPr>
          <p:cNvSpPr txBox="1"/>
          <p:nvPr/>
        </p:nvSpPr>
        <p:spPr>
          <a:xfrm>
            <a:off x="3791216" y="481407"/>
            <a:ext cx="3994620"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Identified Challenges and Mitigation Strategies</a:t>
            </a:r>
          </a:p>
        </p:txBody>
      </p:sp>
      <p:sp>
        <p:nvSpPr>
          <p:cNvPr id="4" name="Oval 3">
            <a:extLst>
              <a:ext uri="{FF2B5EF4-FFF2-40B4-BE49-F238E27FC236}">
                <a16:creationId xmlns:a16="http://schemas.microsoft.com/office/drawing/2014/main" id="{DDC280F7-DB34-D04B-B3BC-0670A5C67FD1}"/>
              </a:ext>
            </a:extLst>
          </p:cNvPr>
          <p:cNvSpPr/>
          <p:nvPr/>
        </p:nvSpPr>
        <p:spPr>
          <a:xfrm>
            <a:off x="1020849" y="1081388"/>
            <a:ext cx="1249581" cy="12495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5DCF5551-3C36-EA44-A684-C668E535902F}"/>
              </a:ext>
            </a:extLst>
          </p:cNvPr>
          <p:cNvSpPr txBox="1"/>
          <p:nvPr/>
        </p:nvSpPr>
        <p:spPr>
          <a:xfrm>
            <a:off x="443935" y="2478406"/>
            <a:ext cx="2403415"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Data Source Inconsistency</a:t>
            </a:r>
          </a:p>
        </p:txBody>
      </p:sp>
      <p:sp>
        <p:nvSpPr>
          <p:cNvPr id="6" name="Subtitle 2">
            <a:extLst>
              <a:ext uri="{FF2B5EF4-FFF2-40B4-BE49-F238E27FC236}">
                <a16:creationId xmlns:a16="http://schemas.microsoft.com/office/drawing/2014/main" id="{BCCE93C0-6089-C54A-A148-1FE158EEF19D}"/>
              </a:ext>
            </a:extLst>
          </p:cNvPr>
          <p:cNvSpPr txBox="1">
            <a:spLocks/>
          </p:cNvSpPr>
          <p:nvPr/>
        </p:nvSpPr>
        <p:spPr>
          <a:xfrm>
            <a:off x="443931" y="2788750"/>
            <a:ext cx="2403415" cy="101832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Develop a robust data scraping module </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Regularly review and update the scraping module </a:t>
            </a:r>
          </a:p>
        </p:txBody>
      </p:sp>
      <p:sp>
        <p:nvSpPr>
          <p:cNvPr id="10" name="Oval 9">
            <a:extLst>
              <a:ext uri="{FF2B5EF4-FFF2-40B4-BE49-F238E27FC236}">
                <a16:creationId xmlns:a16="http://schemas.microsoft.com/office/drawing/2014/main" id="{95CD3D95-0DE1-C247-ADCB-92210DBDE337}"/>
              </a:ext>
            </a:extLst>
          </p:cNvPr>
          <p:cNvSpPr/>
          <p:nvPr/>
        </p:nvSpPr>
        <p:spPr>
          <a:xfrm>
            <a:off x="3782766" y="1081388"/>
            <a:ext cx="1249581" cy="1249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D07D773B-D08B-4548-A51E-FB6FDBEC5B39}"/>
              </a:ext>
            </a:extLst>
          </p:cNvPr>
          <p:cNvSpPr txBox="1"/>
          <p:nvPr/>
        </p:nvSpPr>
        <p:spPr>
          <a:xfrm>
            <a:off x="3589963" y="2478406"/>
            <a:ext cx="1635191"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Website Changes</a:t>
            </a:r>
          </a:p>
        </p:txBody>
      </p:sp>
      <p:sp>
        <p:nvSpPr>
          <p:cNvPr id="13" name="Subtitle 2">
            <a:extLst>
              <a:ext uri="{FF2B5EF4-FFF2-40B4-BE49-F238E27FC236}">
                <a16:creationId xmlns:a16="http://schemas.microsoft.com/office/drawing/2014/main" id="{D99C61B6-BB7E-B842-A15F-FD138FF7575D}"/>
              </a:ext>
            </a:extLst>
          </p:cNvPr>
          <p:cNvSpPr txBox="1">
            <a:spLocks/>
          </p:cNvSpPr>
          <p:nvPr/>
        </p:nvSpPr>
        <p:spPr>
          <a:xfrm>
            <a:off x="3216431" y="2788750"/>
            <a:ext cx="2572083" cy="99627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Monitor targeted job websites for any updates or changes .</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Maintain a backup of previous website configurations </a:t>
            </a:r>
          </a:p>
        </p:txBody>
      </p:sp>
      <p:sp>
        <p:nvSpPr>
          <p:cNvPr id="15" name="Oval 14">
            <a:extLst>
              <a:ext uri="{FF2B5EF4-FFF2-40B4-BE49-F238E27FC236}">
                <a16:creationId xmlns:a16="http://schemas.microsoft.com/office/drawing/2014/main" id="{0F075EEF-332B-0442-9EF7-C3E4573CFAB6}"/>
              </a:ext>
            </a:extLst>
          </p:cNvPr>
          <p:cNvSpPr/>
          <p:nvPr/>
        </p:nvSpPr>
        <p:spPr>
          <a:xfrm>
            <a:off x="6544682" y="1081388"/>
            <a:ext cx="1249581" cy="124958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TextBox 16">
            <a:extLst>
              <a:ext uri="{FF2B5EF4-FFF2-40B4-BE49-F238E27FC236}">
                <a16:creationId xmlns:a16="http://schemas.microsoft.com/office/drawing/2014/main" id="{468568DE-545F-7544-83F8-688C81380C59}"/>
              </a:ext>
            </a:extLst>
          </p:cNvPr>
          <p:cNvSpPr txBox="1"/>
          <p:nvPr/>
        </p:nvSpPr>
        <p:spPr>
          <a:xfrm>
            <a:off x="5927649" y="2450620"/>
            <a:ext cx="3134961"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Data Privacy and Legal Compliance</a:t>
            </a:r>
          </a:p>
        </p:txBody>
      </p:sp>
      <p:sp>
        <p:nvSpPr>
          <p:cNvPr id="18" name="Subtitle 2">
            <a:extLst>
              <a:ext uri="{FF2B5EF4-FFF2-40B4-BE49-F238E27FC236}">
                <a16:creationId xmlns:a16="http://schemas.microsoft.com/office/drawing/2014/main" id="{B54327A9-E5DA-E045-A625-A2DE9AB74E2D}"/>
              </a:ext>
            </a:extLst>
          </p:cNvPr>
          <p:cNvSpPr txBox="1">
            <a:spLocks/>
          </p:cNvSpPr>
          <p:nvPr/>
        </p:nvSpPr>
        <p:spPr>
          <a:xfrm>
            <a:off x="5927649" y="2788750"/>
            <a:ext cx="3213665" cy="98353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Ensure compliance privacy regulations for data scaping.</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Encrypt sensitive data during storage and transmission to protect user information.</a:t>
            </a:r>
          </a:p>
        </p:txBody>
      </p:sp>
      <p:sp>
        <p:nvSpPr>
          <p:cNvPr id="20" name="Oval 19">
            <a:extLst>
              <a:ext uri="{FF2B5EF4-FFF2-40B4-BE49-F238E27FC236}">
                <a16:creationId xmlns:a16="http://schemas.microsoft.com/office/drawing/2014/main" id="{A3408462-F103-EF48-9105-F6D3F13D94B9}"/>
              </a:ext>
            </a:extLst>
          </p:cNvPr>
          <p:cNvSpPr/>
          <p:nvPr/>
        </p:nvSpPr>
        <p:spPr>
          <a:xfrm>
            <a:off x="9306599" y="1081388"/>
            <a:ext cx="1249581" cy="12495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a:extLst>
              <a:ext uri="{FF2B5EF4-FFF2-40B4-BE49-F238E27FC236}">
                <a16:creationId xmlns:a16="http://schemas.microsoft.com/office/drawing/2014/main" id="{E6256177-2F3D-B748-8101-0A530FA11782}"/>
              </a:ext>
            </a:extLst>
          </p:cNvPr>
          <p:cNvSpPr txBox="1"/>
          <p:nvPr/>
        </p:nvSpPr>
        <p:spPr>
          <a:xfrm>
            <a:off x="9201758" y="2450196"/>
            <a:ext cx="2763773" cy="338554"/>
          </a:xfrm>
          <a:prstGeom prst="rect">
            <a:avLst/>
          </a:prstGeom>
          <a:noFill/>
        </p:spPr>
        <p:txBody>
          <a:bodyPr wrap="square" rtlCol="0" anchor="b" anchorCtr="0">
            <a:spAutoFit/>
          </a:bodyPr>
          <a:lstStyle/>
          <a:p>
            <a:pPr algn="ctr"/>
            <a:r>
              <a:rPr lang="en-US" sz="1600" b="1" dirty="0">
                <a:solidFill>
                  <a:schemeClr val="tx2"/>
                </a:solidFill>
                <a:latin typeface="Poppins" pitchFamily="2" charset="77"/>
              </a:rPr>
              <a:t>Technical Challenges</a:t>
            </a:r>
          </a:p>
        </p:txBody>
      </p:sp>
      <p:sp>
        <p:nvSpPr>
          <p:cNvPr id="23" name="Subtitle 2">
            <a:extLst>
              <a:ext uri="{FF2B5EF4-FFF2-40B4-BE49-F238E27FC236}">
                <a16:creationId xmlns:a16="http://schemas.microsoft.com/office/drawing/2014/main" id="{E37B5D69-2149-6E46-9C1D-9B0F506112A1}"/>
              </a:ext>
            </a:extLst>
          </p:cNvPr>
          <p:cNvSpPr txBox="1">
            <a:spLocks/>
          </p:cNvSpPr>
          <p:nvPr/>
        </p:nvSpPr>
        <p:spPr>
          <a:xfrm>
            <a:off x="9306598" y="2757956"/>
            <a:ext cx="2761918" cy="98116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190" dirty="0">
                <a:solidFill>
                  <a:schemeClr val="tx1"/>
                </a:solidFill>
                <a:latin typeface="Lato Light" panose="020F0502020204030203" pitchFamily="34" charset="0"/>
              </a:rPr>
              <a:t>Conduct thorough testing and debugging .</a:t>
            </a:r>
          </a:p>
          <a:p>
            <a:pPr marL="171450" indent="-171450" algn="just">
              <a:lnSpc>
                <a:spcPts val="1750"/>
              </a:lnSpc>
              <a:buFont typeface="Arial" panose="020B0604020202020204" pitchFamily="34" charset="0"/>
              <a:buChar char="•"/>
            </a:pPr>
            <a:r>
              <a:rPr lang="en-US" sz="1190" dirty="0">
                <a:solidFill>
                  <a:schemeClr val="tx1"/>
                </a:solidFill>
                <a:latin typeface="Lato Light" panose="020F0502020204030203" pitchFamily="34" charset="0"/>
              </a:rPr>
              <a:t>Experienced technical experts to resolve technical challenges promptly</a:t>
            </a:r>
            <a:r>
              <a:rPr lang="en-US" sz="1200" dirty="0">
                <a:solidFill>
                  <a:schemeClr val="tx1"/>
                </a:solidFill>
                <a:latin typeface="Lato Light" panose="020F0502020204030203" pitchFamily="34" charset="0"/>
              </a:rPr>
              <a:t>.</a:t>
            </a:r>
          </a:p>
        </p:txBody>
      </p:sp>
      <p:sp>
        <p:nvSpPr>
          <p:cNvPr id="83" name="Oval 82">
            <a:extLst>
              <a:ext uri="{FF2B5EF4-FFF2-40B4-BE49-F238E27FC236}">
                <a16:creationId xmlns:a16="http://schemas.microsoft.com/office/drawing/2014/main" id="{F36B50D0-5A89-8642-B5E5-72B731D1C171}"/>
              </a:ext>
            </a:extLst>
          </p:cNvPr>
          <p:cNvSpPr/>
          <p:nvPr/>
        </p:nvSpPr>
        <p:spPr>
          <a:xfrm>
            <a:off x="1020849" y="3778868"/>
            <a:ext cx="1249581" cy="1249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5" name="TextBox 84">
            <a:extLst>
              <a:ext uri="{FF2B5EF4-FFF2-40B4-BE49-F238E27FC236}">
                <a16:creationId xmlns:a16="http://schemas.microsoft.com/office/drawing/2014/main" id="{2163D9B0-8FA2-AD49-9B2C-86C82E193641}"/>
              </a:ext>
            </a:extLst>
          </p:cNvPr>
          <p:cNvSpPr txBox="1"/>
          <p:nvPr/>
        </p:nvSpPr>
        <p:spPr>
          <a:xfrm>
            <a:off x="736208" y="5084894"/>
            <a:ext cx="1641091"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Data Quality Risk</a:t>
            </a:r>
          </a:p>
        </p:txBody>
      </p:sp>
      <p:sp>
        <p:nvSpPr>
          <p:cNvPr id="86" name="Subtitle 2">
            <a:extLst>
              <a:ext uri="{FF2B5EF4-FFF2-40B4-BE49-F238E27FC236}">
                <a16:creationId xmlns:a16="http://schemas.microsoft.com/office/drawing/2014/main" id="{C8D9046B-3C82-144D-A0FF-CD5C3F6FA082}"/>
              </a:ext>
            </a:extLst>
          </p:cNvPr>
          <p:cNvSpPr txBox="1">
            <a:spLocks/>
          </p:cNvSpPr>
          <p:nvPr/>
        </p:nvSpPr>
        <p:spPr>
          <a:xfrm>
            <a:off x="301799" y="5514440"/>
            <a:ext cx="2667000" cy="75270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Implement data validation and cleaning mechanisms </a:t>
            </a: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Conduct regular data quality checks </a:t>
            </a:r>
          </a:p>
        </p:txBody>
      </p:sp>
      <p:sp>
        <p:nvSpPr>
          <p:cNvPr id="79" name="Oval 78">
            <a:extLst>
              <a:ext uri="{FF2B5EF4-FFF2-40B4-BE49-F238E27FC236}">
                <a16:creationId xmlns:a16="http://schemas.microsoft.com/office/drawing/2014/main" id="{EECBE5D3-877A-1E42-BD2A-A2FD71284846}"/>
              </a:ext>
            </a:extLst>
          </p:cNvPr>
          <p:cNvSpPr/>
          <p:nvPr/>
        </p:nvSpPr>
        <p:spPr>
          <a:xfrm>
            <a:off x="3782766" y="3778868"/>
            <a:ext cx="1249581" cy="124958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1" name="TextBox 80">
            <a:extLst>
              <a:ext uri="{FF2B5EF4-FFF2-40B4-BE49-F238E27FC236}">
                <a16:creationId xmlns:a16="http://schemas.microsoft.com/office/drawing/2014/main" id="{EE8164E9-717D-334F-AA27-AF9F10EE8C65}"/>
              </a:ext>
            </a:extLst>
          </p:cNvPr>
          <p:cNvSpPr txBox="1"/>
          <p:nvPr/>
        </p:nvSpPr>
        <p:spPr>
          <a:xfrm>
            <a:off x="2667938" y="5073570"/>
            <a:ext cx="2977031" cy="338554"/>
          </a:xfrm>
          <a:prstGeom prst="rect">
            <a:avLst/>
          </a:prstGeom>
          <a:noFill/>
        </p:spPr>
        <p:txBody>
          <a:bodyPr wrap="square" rtlCol="0" anchor="b" anchorCtr="0">
            <a:spAutoFit/>
          </a:bodyPr>
          <a:lstStyle/>
          <a:p>
            <a:pPr algn="ctr"/>
            <a:r>
              <a:rPr lang="en-US" sz="1600" b="1" dirty="0">
                <a:solidFill>
                  <a:schemeClr val="tx2"/>
                </a:solidFill>
                <a:latin typeface="Poppins" pitchFamily="2" charset="77"/>
              </a:rPr>
              <a:t>User Interface Acceptance</a:t>
            </a:r>
          </a:p>
        </p:txBody>
      </p:sp>
      <p:sp>
        <p:nvSpPr>
          <p:cNvPr id="82" name="Subtitle 2">
            <a:extLst>
              <a:ext uri="{FF2B5EF4-FFF2-40B4-BE49-F238E27FC236}">
                <a16:creationId xmlns:a16="http://schemas.microsoft.com/office/drawing/2014/main" id="{E8618E20-7C2D-E84C-ABDA-819E993B66B1}"/>
              </a:ext>
            </a:extLst>
          </p:cNvPr>
          <p:cNvSpPr txBox="1">
            <a:spLocks/>
          </p:cNvSpPr>
          <p:nvPr/>
        </p:nvSpPr>
        <p:spPr>
          <a:xfrm>
            <a:off x="3107940" y="5444745"/>
            <a:ext cx="2879569" cy="98353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Involve end users in the design and testing of the web-based interface.</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Conduct usability testing to identify and address any usability issues.</a:t>
            </a:r>
          </a:p>
        </p:txBody>
      </p:sp>
      <p:sp>
        <p:nvSpPr>
          <p:cNvPr id="75" name="Oval 74">
            <a:extLst>
              <a:ext uri="{FF2B5EF4-FFF2-40B4-BE49-F238E27FC236}">
                <a16:creationId xmlns:a16="http://schemas.microsoft.com/office/drawing/2014/main" id="{AF957C70-3EF6-CE47-AA66-CAF0E1EB72B5}"/>
              </a:ext>
            </a:extLst>
          </p:cNvPr>
          <p:cNvSpPr/>
          <p:nvPr/>
        </p:nvSpPr>
        <p:spPr>
          <a:xfrm>
            <a:off x="6544682" y="3778868"/>
            <a:ext cx="1249581" cy="12495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7" name="TextBox 76">
            <a:extLst>
              <a:ext uri="{FF2B5EF4-FFF2-40B4-BE49-F238E27FC236}">
                <a16:creationId xmlns:a16="http://schemas.microsoft.com/office/drawing/2014/main" id="{76D3CD2C-FFF3-D343-8181-4C2F4788238E}"/>
              </a:ext>
            </a:extLst>
          </p:cNvPr>
          <p:cNvSpPr txBox="1"/>
          <p:nvPr/>
        </p:nvSpPr>
        <p:spPr>
          <a:xfrm>
            <a:off x="5935608" y="5084894"/>
            <a:ext cx="2467727"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Stakeholders’ Expectations</a:t>
            </a:r>
          </a:p>
        </p:txBody>
      </p:sp>
      <p:sp>
        <p:nvSpPr>
          <p:cNvPr id="78" name="Subtitle 2">
            <a:extLst>
              <a:ext uri="{FF2B5EF4-FFF2-40B4-BE49-F238E27FC236}">
                <a16:creationId xmlns:a16="http://schemas.microsoft.com/office/drawing/2014/main" id="{8F8035E8-E39C-BE41-9705-A051F69748A5}"/>
              </a:ext>
            </a:extLst>
          </p:cNvPr>
          <p:cNvSpPr txBox="1">
            <a:spLocks/>
          </p:cNvSpPr>
          <p:nvPr/>
        </p:nvSpPr>
        <p:spPr>
          <a:xfrm>
            <a:off x="6072594" y="5460793"/>
            <a:ext cx="2632253" cy="102047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Manage stakeholders expectations and provide progress updates.</a:t>
            </a:r>
          </a:p>
          <a:p>
            <a:pPr marL="17145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Clearly communicate project scope and deliverables </a:t>
            </a:r>
          </a:p>
        </p:txBody>
      </p:sp>
      <p:sp>
        <p:nvSpPr>
          <p:cNvPr id="71" name="Oval 70">
            <a:extLst>
              <a:ext uri="{FF2B5EF4-FFF2-40B4-BE49-F238E27FC236}">
                <a16:creationId xmlns:a16="http://schemas.microsoft.com/office/drawing/2014/main" id="{8162C47D-AA44-1A4B-9858-FAC9B0E6A3DB}"/>
              </a:ext>
            </a:extLst>
          </p:cNvPr>
          <p:cNvSpPr/>
          <p:nvPr/>
        </p:nvSpPr>
        <p:spPr>
          <a:xfrm>
            <a:off x="9306599" y="3778868"/>
            <a:ext cx="1249581" cy="12495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3" name="TextBox 72">
            <a:extLst>
              <a:ext uri="{FF2B5EF4-FFF2-40B4-BE49-F238E27FC236}">
                <a16:creationId xmlns:a16="http://schemas.microsoft.com/office/drawing/2014/main" id="{80BEFE8F-76CC-8B48-9DC0-C4FDE01BDA23}"/>
              </a:ext>
            </a:extLst>
          </p:cNvPr>
          <p:cNvSpPr txBox="1"/>
          <p:nvPr/>
        </p:nvSpPr>
        <p:spPr>
          <a:xfrm>
            <a:off x="8946280" y="5103194"/>
            <a:ext cx="1970218" cy="338554"/>
          </a:xfrm>
          <a:prstGeom prst="rect">
            <a:avLst/>
          </a:prstGeom>
          <a:noFill/>
        </p:spPr>
        <p:txBody>
          <a:bodyPr wrap="none" rtlCol="0" anchor="b" anchorCtr="0">
            <a:spAutoFit/>
          </a:bodyPr>
          <a:lstStyle/>
          <a:p>
            <a:pPr algn="ctr"/>
            <a:r>
              <a:rPr lang="en-US" sz="1600" b="1" dirty="0">
                <a:solidFill>
                  <a:schemeClr val="tx2"/>
                </a:solidFill>
                <a:latin typeface="Poppins" pitchFamily="2" charset="77"/>
              </a:rPr>
              <a:t>Resource Constraints</a:t>
            </a:r>
          </a:p>
        </p:txBody>
      </p:sp>
      <p:sp>
        <p:nvSpPr>
          <p:cNvPr id="74" name="Subtitle 2">
            <a:extLst>
              <a:ext uri="{FF2B5EF4-FFF2-40B4-BE49-F238E27FC236}">
                <a16:creationId xmlns:a16="http://schemas.microsoft.com/office/drawing/2014/main" id="{A19CB52D-3171-A142-8B17-BA97C99538BF}"/>
              </a:ext>
            </a:extLst>
          </p:cNvPr>
          <p:cNvSpPr txBox="1">
            <a:spLocks/>
          </p:cNvSpPr>
          <p:nvPr/>
        </p:nvSpPr>
        <p:spPr>
          <a:xfrm>
            <a:off x="8821282" y="5450196"/>
            <a:ext cx="3144250" cy="98353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lvl="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Prioritize critical tasks and allocate resources effectively.</a:t>
            </a:r>
          </a:p>
          <a:p>
            <a:pPr marL="171450" lvl="0" indent="-171450" algn="just">
              <a:lnSpc>
                <a:spcPts val="1750"/>
              </a:lnSpc>
              <a:buFont typeface="Arial" panose="020B0604020202020204" pitchFamily="34" charset="0"/>
              <a:buChar char="•"/>
            </a:pPr>
            <a:r>
              <a:rPr lang="en-US" sz="1200" dirty="0">
                <a:solidFill>
                  <a:schemeClr val="tx1"/>
                </a:solidFill>
                <a:latin typeface="Lato Light" panose="020F0502020204030203" pitchFamily="34" charset="0"/>
              </a:rPr>
              <a:t>Collaborate with external experts if needed.</a:t>
            </a:r>
          </a:p>
        </p:txBody>
      </p:sp>
      <p:sp>
        <p:nvSpPr>
          <p:cNvPr id="28" name="Freeform 938">
            <a:extLst>
              <a:ext uri="{FF2B5EF4-FFF2-40B4-BE49-F238E27FC236}">
                <a16:creationId xmlns:a16="http://schemas.microsoft.com/office/drawing/2014/main" id="{4E805D54-A4F0-3F41-A770-087D4AFC86AF}"/>
              </a:ext>
            </a:extLst>
          </p:cNvPr>
          <p:cNvSpPr>
            <a:spLocks noChangeAspect="1"/>
          </p:cNvSpPr>
          <p:nvPr/>
        </p:nvSpPr>
        <p:spPr bwMode="auto">
          <a:xfrm>
            <a:off x="9699219" y="4171488"/>
            <a:ext cx="464342" cy="464342"/>
          </a:xfrm>
          <a:custGeom>
            <a:avLst/>
            <a:gdLst>
              <a:gd name="T0" fmla="*/ 3908867 w 293327"/>
              <a:gd name="T1" fmla="*/ 9106418 h 293328"/>
              <a:gd name="T2" fmla="*/ 4627651 w 293327"/>
              <a:gd name="T3" fmla="*/ 9106418 h 293328"/>
              <a:gd name="T4" fmla="*/ 4268257 w 293327"/>
              <a:gd name="T5" fmla="*/ 8420867 h 293328"/>
              <a:gd name="T6" fmla="*/ 4268257 w 293327"/>
              <a:gd name="T7" fmla="*/ 9791887 h 293328"/>
              <a:gd name="T8" fmla="*/ 4268257 w 293327"/>
              <a:gd name="T9" fmla="*/ 8420867 h 293328"/>
              <a:gd name="T10" fmla="*/ 2117656 w 293327"/>
              <a:gd name="T11" fmla="*/ 7311654 h 293328"/>
              <a:gd name="T12" fmla="*/ 2829577 w 293327"/>
              <a:gd name="T13" fmla="*/ 7311654 h 293328"/>
              <a:gd name="T14" fmla="*/ 4545752 w 293327"/>
              <a:gd name="T15" fmla="*/ 6800492 h 293328"/>
              <a:gd name="T16" fmla="*/ 4780006 w 293327"/>
              <a:gd name="T17" fmla="*/ 7035809 h 293328"/>
              <a:gd name="T18" fmla="*/ 2085617 w 293327"/>
              <a:gd name="T19" fmla="*/ 9676631 h 293328"/>
              <a:gd name="T20" fmla="*/ 1968489 w 293327"/>
              <a:gd name="T21" fmla="*/ 9402106 h 293328"/>
              <a:gd name="T22" fmla="*/ 2473597 w 293327"/>
              <a:gd name="T23" fmla="*/ 6632828 h 293328"/>
              <a:gd name="T24" fmla="*/ 2473597 w 293327"/>
              <a:gd name="T25" fmla="*/ 8003799 h 293328"/>
              <a:gd name="T26" fmla="*/ 2473597 w 293327"/>
              <a:gd name="T27" fmla="*/ 6632828 h 293328"/>
              <a:gd name="T28" fmla="*/ 339617 w 293327"/>
              <a:gd name="T29" fmla="*/ 10331239 h 293328"/>
              <a:gd name="T30" fmla="*/ 5826363 w 293327"/>
              <a:gd name="T31" fmla="*/ 5507530 h 293328"/>
              <a:gd name="T32" fmla="*/ 5277686 w 293327"/>
              <a:gd name="T33" fmla="*/ 5989807 h 293328"/>
              <a:gd name="T34" fmla="*/ 4951088 w 293327"/>
              <a:gd name="T35" fmla="*/ 5989807 h 293328"/>
              <a:gd name="T36" fmla="*/ 1828917 w 293327"/>
              <a:gd name="T37" fmla="*/ 5507530 h 293328"/>
              <a:gd name="T38" fmla="*/ 1672147 w 293327"/>
              <a:gd name="T39" fmla="*/ 6146314 h 293328"/>
              <a:gd name="T40" fmla="*/ 1515406 w 293327"/>
              <a:gd name="T41" fmla="*/ 5507530 h 293328"/>
              <a:gd name="T42" fmla="*/ 3383445 w 293327"/>
              <a:gd name="T43" fmla="*/ 3786598 h 293328"/>
              <a:gd name="T44" fmla="*/ 4951088 w 293327"/>
              <a:gd name="T45" fmla="*/ 5181596 h 293328"/>
              <a:gd name="T46" fmla="*/ 3383445 w 293327"/>
              <a:gd name="T47" fmla="*/ 3460617 h 293328"/>
              <a:gd name="T48" fmla="*/ 5970084 w 293327"/>
              <a:gd name="T49" fmla="*/ 5181596 h 293328"/>
              <a:gd name="T50" fmla="*/ 6780043 w 293327"/>
              <a:gd name="T51" fmla="*/ 10487700 h 293328"/>
              <a:gd name="T52" fmla="*/ 6623220 w 293327"/>
              <a:gd name="T53" fmla="*/ 10657173 h 293328"/>
              <a:gd name="T54" fmla="*/ 39158 w 293327"/>
              <a:gd name="T55" fmla="*/ 10605053 h 293328"/>
              <a:gd name="T56" fmla="*/ 653138 w 293327"/>
              <a:gd name="T57" fmla="*/ 5325002 h 293328"/>
              <a:gd name="T58" fmla="*/ 1515406 w 293327"/>
              <a:gd name="T59" fmla="*/ 5181596 h 293328"/>
              <a:gd name="T60" fmla="*/ 6823927 w 293327"/>
              <a:gd name="T61" fmla="*/ 326867 h 293328"/>
              <a:gd name="T62" fmla="*/ 5266850 w 293327"/>
              <a:gd name="T63" fmla="*/ 2157483 h 293328"/>
              <a:gd name="T64" fmla="*/ 8393994 w 293327"/>
              <a:gd name="T65" fmla="*/ 1895931 h 293328"/>
              <a:gd name="T66" fmla="*/ 6823927 w 293327"/>
              <a:gd name="T67" fmla="*/ 0 h 293328"/>
              <a:gd name="T68" fmla="*/ 8721089 w 293327"/>
              <a:gd name="T69" fmla="*/ 2157483 h 293328"/>
              <a:gd name="T70" fmla="*/ 9794012 w 293327"/>
              <a:gd name="T71" fmla="*/ 2301333 h 293328"/>
              <a:gd name="T72" fmla="*/ 10618320 w 293327"/>
              <a:gd name="T73" fmla="*/ 9322855 h 293328"/>
              <a:gd name="T74" fmla="*/ 7098646 w 293327"/>
              <a:gd name="T75" fmla="*/ 9388255 h 293328"/>
              <a:gd name="T76" fmla="*/ 7098646 w 293327"/>
              <a:gd name="T77" fmla="*/ 9061388 h 293328"/>
              <a:gd name="T78" fmla="*/ 10160357 w 293327"/>
              <a:gd name="T79" fmla="*/ 7871491 h 293328"/>
              <a:gd name="T80" fmla="*/ 6745385 w 293327"/>
              <a:gd name="T81" fmla="*/ 7701477 h 293328"/>
              <a:gd name="T82" fmla="*/ 10121102 w 293327"/>
              <a:gd name="T83" fmla="*/ 7544584 h 293328"/>
              <a:gd name="T84" fmla="*/ 8721089 w 293327"/>
              <a:gd name="T85" fmla="*/ 2484348 h 293328"/>
              <a:gd name="T86" fmla="*/ 8551042 w 293327"/>
              <a:gd name="T87" fmla="*/ 3347336 h 293328"/>
              <a:gd name="T88" fmla="*/ 8393994 w 293327"/>
              <a:gd name="T89" fmla="*/ 2484348 h 293328"/>
              <a:gd name="T90" fmla="*/ 5266850 w 293327"/>
              <a:gd name="T91" fmla="*/ 3177369 h 293328"/>
              <a:gd name="T92" fmla="*/ 4939746 w 293327"/>
              <a:gd name="T93" fmla="*/ 3177369 h 293328"/>
              <a:gd name="T94" fmla="*/ 4167856 w 293327"/>
              <a:gd name="T95" fmla="*/ 2484348 h 293328"/>
              <a:gd name="T96" fmla="*/ 3893078 w 293327"/>
              <a:gd name="T97" fmla="*/ 3347336 h 293328"/>
              <a:gd name="T98" fmla="*/ 3866909 w 293327"/>
              <a:gd name="T99" fmla="*/ 2301333 h 293328"/>
              <a:gd name="T100" fmla="*/ 4939746 w 293327"/>
              <a:gd name="T101" fmla="*/ 2157483 h 293328"/>
              <a:gd name="T102" fmla="*/ 6823927 w 293327"/>
              <a:gd name="T103" fmla="*/ 0 h 2933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3327" h="293328">
                <a:moveTo>
                  <a:pt x="117475" y="240846"/>
                </a:moveTo>
                <a:cubicBezTo>
                  <a:pt x="111980" y="240846"/>
                  <a:pt x="107584" y="245201"/>
                  <a:pt x="107584" y="250644"/>
                </a:cubicBezTo>
                <a:cubicBezTo>
                  <a:pt x="107584" y="256086"/>
                  <a:pt x="111980" y="260441"/>
                  <a:pt x="117475" y="260441"/>
                </a:cubicBezTo>
                <a:cubicBezTo>
                  <a:pt x="122604" y="260441"/>
                  <a:pt x="127366" y="256086"/>
                  <a:pt x="127366" y="250644"/>
                </a:cubicBezTo>
                <a:cubicBezTo>
                  <a:pt x="127366" y="245201"/>
                  <a:pt x="122604" y="240846"/>
                  <a:pt x="117475" y="240846"/>
                </a:cubicBezTo>
                <a:close/>
                <a:moveTo>
                  <a:pt x="117475" y="231775"/>
                </a:moveTo>
                <a:cubicBezTo>
                  <a:pt x="127733" y="231775"/>
                  <a:pt x="136159" y="240121"/>
                  <a:pt x="136159" y="250644"/>
                </a:cubicBezTo>
                <a:cubicBezTo>
                  <a:pt x="136159" y="260804"/>
                  <a:pt x="127733" y="269512"/>
                  <a:pt x="117475" y="269512"/>
                </a:cubicBezTo>
                <a:cubicBezTo>
                  <a:pt x="106851" y="269512"/>
                  <a:pt x="98425" y="260804"/>
                  <a:pt x="98425" y="250644"/>
                </a:cubicBezTo>
                <a:cubicBezTo>
                  <a:pt x="98425" y="240121"/>
                  <a:pt x="106851" y="231775"/>
                  <a:pt x="117475" y="231775"/>
                </a:cubicBezTo>
                <a:close/>
                <a:moveTo>
                  <a:pt x="68080" y="191354"/>
                </a:moveTo>
                <a:cubicBezTo>
                  <a:pt x="62638" y="191354"/>
                  <a:pt x="58283" y="195751"/>
                  <a:pt x="58283" y="201246"/>
                </a:cubicBezTo>
                <a:cubicBezTo>
                  <a:pt x="58283" y="206741"/>
                  <a:pt x="62638" y="211503"/>
                  <a:pt x="68080" y="211503"/>
                </a:cubicBezTo>
                <a:cubicBezTo>
                  <a:pt x="73523" y="211503"/>
                  <a:pt x="77878" y="206741"/>
                  <a:pt x="77878" y="201246"/>
                </a:cubicBezTo>
                <a:cubicBezTo>
                  <a:pt x="77878" y="195751"/>
                  <a:pt x="73523" y="191354"/>
                  <a:pt x="68080" y="191354"/>
                </a:cubicBezTo>
                <a:close/>
                <a:moveTo>
                  <a:pt x="125111" y="187176"/>
                </a:moveTo>
                <a:cubicBezTo>
                  <a:pt x="126902" y="185737"/>
                  <a:pt x="129409" y="185737"/>
                  <a:pt x="131559" y="187176"/>
                </a:cubicBezTo>
                <a:cubicBezTo>
                  <a:pt x="132992" y="188976"/>
                  <a:pt x="132992" y="191854"/>
                  <a:pt x="131559" y="193653"/>
                </a:cubicBezTo>
                <a:lnTo>
                  <a:pt x="60626" y="264901"/>
                </a:lnTo>
                <a:cubicBezTo>
                  <a:pt x="59552" y="265980"/>
                  <a:pt x="58477" y="266340"/>
                  <a:pt x="57402" y="266340"/>
                </a:cubicBezTo>
                <a:cubicBezTo>
                  <a:pt x="56328" y="266340"/>
                  <a:pt x="54895" y="265980"/>
                  <a:pt x="54178" y="264901"/>
                </a:cubicBezTo>
                <a:cubicBezTo>
                  <a:pt x="52387" y="263102"/>
                  <a:pt x="52387" y="260223"/>
                  <a:pt x="54178" y="258784"/>
                </a:cubicBezTo>
                <a:lnTo>
                  <a:pt x="125111" y="187176"/>
                </a:lnTo>
                <a:close/>
                <a:moveTo>
                  <a:pt x="68080" y="182562"/>
                </a:moveTo>
                <a:cubicBezTo>
                  <a:pt x="78240" y="182562"/>
                  <a:pt x="86949" y="190988"/>
                  <a:pt x="86949" y="201246"/>
                </a:cubicBezTo>
                <a:cubicBezTo>
                  <a:pt x="86949" y="211870"/>
                  <a:pt x="78240" y="220296"/>
                  <a:pt x="68080" y="220296"/>
                </a:cubicBezTo>
                <a:cubicBezTo>
                  <a:pt x="57558" y="220296"/>
                  <a:pt x="49212" y="211870"/>
                  <a:pt x="49212" y="201246"/>
                </a:cubicBezTo>
                <a:cubicBezTo>
                  <a:pt x="49212" y="190988"/>
                  <a:pt x="57558" y="182562"/>
                  <a:pt x="68080" y="182562"/>
                </a:cubicBezTo>
                <a:close/>
                <a:moveTo>
                  <a:pt x="26247" y="151588"/>
                </a:moveTo>
                <a:lnTo>
                  <a:pt x="9348" y="284357"/>
                </a:lnTo>
                <a:lnTo>
                  <a:pt x="177258" y="284357"/>
                </a:lnTo>
                <a:lnTo>
                  <a:pt x="160359" y="151588"/>
                </a:lnTo>
                <a:lnTo>
                  <a:pt x="145258" y="151588"/>
                </a:lnTo>
                <a:lnTo>
                  <a:pt x="145258" y="164864"/>
                </a:lnTo>
                <a:cubicBezTo>
                  <a:pt x="145258" y="167376"/>
                  <a:pt x="143101" y="169171"/>
                  <a:pt x="140943" y="169171"/>
                </a:cubicBezTo>
                <a:cubicBezTo>
                  <a:pt x="138426" y="169171"/>
                  <a:pt x="136269" y="167376"/>
                  <a:pt x="136269" y="164864"/>
                </a:cubicBezTo>
                <a:lnTo>
                  <a:pt x="136269" y="151588"/>
                </a:lnTo>
                <a:lnTo>
                  <a:pt x="50337" y="151588"/>
                </a:lnTo>
                <a:lnTo>
                  <a:pt x="50337" y="164864"/>
                </a:lnTo>
                <a:cubicBezTo>
                  <a:pt x="50337" y="167376"/>
                  <a:pt x="48179" y="169171"/>
                  <a:pt x="46022" y="169171"/>
                </a:cubicBezTo>
                <a:cubicBezTo>
                  <a:pt x="43505" y="169171"/>
                  <a:pt x="41708" y="167376"/>
                  <a:pt x="41708" y="164864"/>
                </a:cubicBezTo>
                <a:lnTo>
                  <a:pt x="41708" y="151588"/>
                </a:lnTo>
                <a:lnTo>
                  <a:pt x="26247" y="151588"/>
                </a:lnTo>
                <a:close/>
                <a:moveTo>
                  <a:pt x="93123" y="104221"/>
                </a:moveTo>
                <a:cubicBezTo>
                  <a:pt x="71191" y="104221"/>
                  <a:pt x="52854" y="121086"/>
                  <a:pt x="50696" y="142617"/>
                </a:cubicBezTo>
                <a:lnTo>
                  <a:pt x="136269" y="142617"/>
                </a:lnTo>
                <a:cubicBezTo>
                  <a:pt x="133752" y="121086"/>
                  <a:pt x="115415" y="104221"/>
                  <a:pt x="93123" y="104221"/>
                </a:cubicBezTo>
                <a:close/>
                <a:moveTo>
                  <a:pt x="93123" y="95250"/>
                </a:moveTo>
                <a:cubicBezTo>
                  <a:pt x="120449" y="95250"/>
                  <a:pt x="142741" y="116063"/>
                  <a:pt x="144898" y="142617"/>
                </a:cubicBezTo>
                <a:lnTo>
                  <a:pt x="164314" y="142617"/>
                </a:lnTo>
                <a:cubicBezTo>
                  <a:pt x="166831" y="142617"/>
                  <a:pt x="168629" y="144411"/>
                  <a:pt x="168988" y="146564"/>
                </a:cubicBezTo>
                <a:lnTo>
                  <a:pt x="186606" y="288663"/>
                </a:lnTo>
                <a:cubicBezTo>
                  <a:pt x="186966" y="289740"/>
                  <a:pt x="186606" y="291175"/>
                  <a:pt x="185527" y="291893"/>
                </a:cubicBezTo>
                <a:cubicBezTo>
                  <a:pt x="184808" y="292969"/>
                  <a:pt x="183370" y="293328"/>
                  <a:pt x="182291" y="293328"/>
                </a:cubicBezTo>
                <a:lnTo>
                  <a:pt x="4314" y="293328"/>
                </a:lnTo>
                <a:cubicBezTo>
                  <a:pt x="3236" y="293328"/>
                  <a:pt x="2157" y="292969"/>
                  <a:pt x="1079" y="291893"/>
                </a:cubicBezTo>
                <a:cubicBezTo>
                  <a:pt x="359" y="291175"/>
                  <a:pt x="0" y="289740"/>
                  <a:pt x="0" y="288663"/>
                </a:cubicBezTo>
                <a:lnTo>
                  <a:pt x="17977" y="146564"/>
                </a:lnTo>
                <a:cubicBezTo>
                  <a:pt x="18337" y="144411"/>
                  <a:pt x="20135" y="142617"/>
                  <a:pt x="22292" y="142617"/>
                </a:cubicBezTo>
                <a:lnTo>
                  <a:pt x="41708" y="142617"/>
                </a:lnTo>
                <a:cubicBezTo>
                  <a:pt x="44224" y="116063"/>
                  <a:pt x="66157" y="95250"/>
                  <a:pt x="93123" y="95250"/>
                </a:cubicBezTo>
                <a:close/>
                <a:moveTo>
                  <a:pt x="187814" y="8997"/>
                </a:moveTo>
                <a:cubicBezTo>
                  <a:pt x="164046" y="8997"/>
                  <a:pt x="144960" y="28431"/>
                  <a:pt x="144960" y="52184"/>
                </a:cubicBezTo>
                <a:lnTo>
                  <a:pt x="144960" y="59382"/>
                </a:lnTo>
                <a:lnTo>
                  <a:pt x="231027" y="59382"/>
                </a:lnTo>
                <a:lnTo>
                  <a:pt x="231027" y="52184"/>
                </a:lnTo>
                <a:cubicBezTo>
                  <a:pt x="231027" y="28431"/>
                  <a:pt x="211941" y="8997"/>
                  <a:pt x="187814" y="8997"/>
                </a:cubicBezTo>
                <a:close/>
                <a:moveTo>
                  <a:pt x="187814" y="0"/>
                </a:moveTo>
                <a:cubicBezTo>
                  <a:pt x="216623" y="0"/>
                  <a:pt x="240030" y="23393"/>
                  <a:pt x="240030" y="52184"/>
                </a:cubicBezTo>
                <a:lnTo>
                  <a:pt x="240030" y="59382"/>
                </a:lnTo>
                <a:lnTo>
                  <a:pt x="265238" y="59382"/>
                </a:lnTo>
                <a:cubicBezTo>
                  <a:pt x="267399" y="59382"/>
                  <a:pt x="269199" y="61182"/>
                  <a:pt x="269560" y="63341"/>
                </a:cubicBezTo>
                <a:lnTo>
                  <a:pt x="293327" y="253004"/>
                </a:lnTo>
                <a:cubicBezTo>
                  <a:pt x="293327" y="254443"/>
                  <a:pt x="292967" y="255523"/>
                  <a:pt x="292247" y="256603"/>
                </a:cubicBezTo>
                <a:cubicBezTo>
                  <a:pt x="291526" y="257682"/>
                  <a:pt x="290086" y="258402"/>
                  <a:pt x="288646" y="258402"/>
                </a:cubicBezTo>
                <a:lnTo>
                  <a:pt x="195376" y="258402"/>
                </a:lnTo>
                <a:cubicBezTo>
                  <a:pt x="192855" y="258402"/>
                  <a:pt x="190695" y="255883"/>
                  <a:pt x="190695" y="253724"/>
                </a:cubicBezTo>
                <a:cubicBezTo>
                  <a:pt x="190695" y="251204"/>
                  <a:pt x="192855" y="249405"/>
                  <a:pt x="195376" y="249405"/>
                </a:cubicBezTo>
                <a:lnTo>
                  <a:pt x="283964" y="249405"/>
                </a:lnTo>
                <a:lnTo>
                  <a:pt x="279643" y="216655"/>
                </a:lnTo>
                <a:lnTo>
                  <a:pt x="190335" y="216655"/>
                </a:lnTo>
                <a:cubicBezTo>
                  <a:pt x="187814" y="216655"/>
                  <a:pt x="185653" y="214855"/>
                  <a:pt x="185653" y="211976"/>
                </a:cubicBezTo>
                <a:cubicBezTo>
                  <a:pt x="185653" y="209817"/>
                  <a:pt x="187814" y="207657"/>
                  <a:pt x="190335" y="207657"/>
                </a:cubicBezTo>
                <a:lnTo>
                  <a:pt x="278562" y="207657"/>
                </a:lnTo>
                <a:lnTo>
                  <a:pt x="261277" y="68379"/>
                </a:lnTo>
                <a:lnTo>
                  <a:pt x="240030" y="68379"/>
                </a:lnTo>
                <a:lnTo>
                  <a:pt x="240030" y="87454"/>
                </a:lnTo>
                <a:cubicBezTo>
                  <a:pt x="240030" y="90333"/>
                  <a:pt x="237870" y="92132"/>
                  <a:pt x="235349" y="92132"/>
                </a:cubicBezTo>
                <a:cubicBezTo>
                  <a:pt x="232828" y="92132"/>
                  <a:pt x="231027" y="90333"/>
                  <a:pt x="231027" y="87454"/>
                </a:cubicBezTo>
                <a:lnTo>
                  <a:pt x="231027" y="68379"/>
                </a:lnTo>
                <a:lnTo>
                  <a:pt x="144960" y="68379"/>
                </a:lnTo>
                <a:lnTo>
                  <a:pt x="144960" y="87454"/>
                </a:lnTo>
                <a:cubicBezTo>
                  <a:pt x="144960" y="90333"/>
                  <a:pt x="142800" y="92132"/>
                  <a:pt x="140639" y="92132"/>
                </a:cubicBezTo>
                <a:cubicBezTo>
                  <a:pt x="138118" y="92132"/>
                  <a:pt x="135957" y="90333"/>
                  <a:pt x="135957" y="87454"/>
                </a:cubicBezTo>
                <a:lnTo>
                  <a:pt x="135957" y="68379"/>
                </a:lnTo>
                <a:lnTo>
                  <a:pt x="114711" y="68379"/>
                </a:lnTo>
                <a:lnTo>
                  <a:pt x="112190" y="88173"/>
                </a:lnTo>
                <a:cubicBezTo>
                  <a:pt x="111830" y="90693"/>
                  <a:pt x="109669" y="92132"/>
                  <a:pt x="107148" y="92132"/>
                </a:cubicBezTo>
                <a:cubicBezTo>
                  <a:pt x="104628" y="91772"/>
                  <a:pt x="103187" y="89613"/>
                  <a:pt x="103547" y="87094"/>
                </a:cubicBezTo>
                <a:lnTo>
                  <a:pt x="106428" y="63341"/>
                </a:lnTo>
                <a:cubicBezTo>
                  <a:pt x="106788" y="61182"/>
                  <a:pt x="108589" y="59382"/>
                  <a:pt x="110750" y="59382"/>
                </a:cubicBezTo>
                <a:lnTo>
                  <a:pt x="135957" y="59382"/>
                </a:lnTo>
                <a:lnTo>
                  <a:pt x="135957" y="52184"/>
                </a:lnTo>
                <a:cubicBezTo>
                  <a:pt x="135957" y="23393"/>
                  <a:pt x="159365" y="0"/>
                  <a:pt x="187814" y="0"/>
                </a:cubicBezTo>
                <a:close/>
              </a:path>
            </a:pathLst>
          </a:custGeom>
          <a:solidFill>
            <a:schemeClr val="bg1"/>
          </a:solidFill>
          <a:ln>
            <a:noFill/>
          </a:ln>
        </p:spPr>
        <p:txBody>
          <a:bodyPr anchor="ctr"/>
          <a:lstStyle/>
          <a:p>
            <a:endParaRPr lang="en-US" sz="900"/>
          </a:p>
        </p:txBody>
      </p:sp>
      <p:sp>
        <p:nvSpPr>
          <p:cNvPr id="29" name="Freeform 939">
            <a:extLst>
              <a:ext uri="{FF2B5EF4-FFF2-40B4-BE49-F238E27FC236}">
                <a16:creationId xmlns:a16="http://schemas.microsoft.com/office/drawing/2014/main" id="{0FD89451-87CD-5C48-B4B7-C9F617919313}"/>
              </a:ext>
            </a:extLst>
          </p:cNvPr>
          <p:cNvSpPr>
            <a:spLocks noChangeAspect="1"/>
          </p:cNvSpPr>
          <p:nvPr/>
        </p:nvSpPr>
        <p:spPr bwMode="auto">
          <a:xfrm>
            <a:off x="6937302" y="4168697"/>
            <a:ext cx="464342" cy="464342"/>
          </a:xfrm>
          <a:custGeom>
            <a:avLst/>
            <a:gdLst>
              <a:gd name="T0" fmla="*/ 3011771 w 293098"/>
              <a:gd name="T1" fmla="*/ 7671040 h 293328"/>
              <a:gd name="T2" fmla="*/ 2676123 w 293098"/>
              <a:gd name="T3" fmla="*/ 7671040 h 293328"/>
              <a:gd name="T4" fmla="*/ 2309547 w 293098"/>
              <a:gd name="T5" fmla="*/ 5317185 h 293328"/>
              <a:gd name="T6" fmla="*/ 3363275 w 293098"/>
              <a:gd name="T7" fmla="*/ 8138882 h 293328"/>
              <a:gd name="T8" fmla="*/ 2309547 w 293098"/>
              <a:gd name="T9" fmla="*/ 5317185 h 293328"/>
              <a:gd name="T10" fmla="*/ 5022963 w 293098"/>
              <a:gd name="T11" fmla="*/ 2025314 h 293328"/>
              <a:gd name="T12" fmla="*/ 4179952 w 293098"/>
              <a:gd name="T13" fmla="*/ 4481167 h 293328"/>
              <a:gd name="T14" fmla="*/ 3692527 w 293098"/>
              <a:gd name="T15" fmla="*/ 8138882 h 293328"/>
              <a:gd name="T16" fmla="*/ 7538815 w 293098"/>
              <a:gd name="T17" fmla="*/ 8138882 h 293328"/>
              <a:gd name="T18" fmla="*/ 7920842 w 293098"/>
              <a:gd name="T19" fmla="*/ 7446510 h 293328"/>
              <a:gd name="T20" fmla="*/ 8026205 w 293098"/>
              <a:gd name="T21" fmla="*/ 7211383 h 293328"/>
              <a:gd name="T22" fmla="*/ 8276464 w 293098"/>
              <a:gd name="T23" fmla="*/ 6453713 h 293328"/>
              <a:gd name="T24" fmla="*/ 8302807 w 293098"/>
              <a:gd name="T25" fmla="*/ 6205512 h 293328"/>
              <a:gd name="T26" fmla="*/ 8250135 w 293098"/>
              <a:gd name="T27" fmla="*/ 5500129 h 293328"/>
              <a:gd name="T28" fmla="*/ 8250135 w 293098"/>
              <a:gd name="T29" fmla="*/ 5173504 h 293328"/>
              <a:gd name="T30" fmla="*/ 8092095 w 293098"/>
              <a:gd name="T31" fmla="*/ 4376701 h 293328"/>
              <a:gd name="T32" fmla="*/ 5971389 w 293098"/>
              <a:gd name="T33" fmla="*/ 4311343 h 293328"/>
              <a:gd name="T34" fmla="*/ 6050359 w 293098"/>
              <a:gd name="T35" fmla="*/ 3057301 h 293328"/>
              <a:gd name="T36" fmla="*/ 5391801 w 293098"/>
              <a:gd name="T37" fmla="*/ 1685660 h 293328"/>
              <a:gd name="T38" fmla="*/ 6300653 w 293098"/>
              <a:gd name="T39" fmla="*/ 4050098 h 293328"/>
              <a:gd name="T40" fmla="*/ 8776992 w 293098"/>
              <a:gd name="T41" fmla="*/ 4768612 h 293328"/>
              <a:gd name="T42" fmla="*/ 8829705 w 293098"/>
              <a:gd name="T43" fmla="*/ 5839741 h 293328"/>
              <a:gd name="T44" fmla="*/ 8737523 w 293098"/>
              <a:gd name="T45" fmla="*/ 6767227 h 293328"/>
              <a:gd name="T46" fmla="*/ 8302807 w 293098"/>
              <a:gd name="T47" fmla="*/ 7681658 h 293328"/>
              <a:gd name="T48" fmla="*/ 7512500 w 293098"/>
              <a:gd name="T49" fmla="*/ 8465448 h 293328"/>
              <a:gd name="T50" fmla="*/ 1545513 w 293098"/>
              <a:gd name="T51" fmla="*/ 8308702 h 293328"/>
              <a:gd name="T52" fmla="*/ 1980236 w 293098"/>
              <a:gd name="T53" fmla="*/ 8138882 h 293328"/>
              <a:gd name="T54" fmla="*/ 636641 w 293098"/>
              <a:gd name="T55" fmla="*/ 5317185 h 293328"/>
              <a:gd name="T56" fmla="*/ 636641 w 293098"/>
              <a:gd name="T57" fmla="*/ 5003760 h 293328"/>
              <a:gd name="T58" fmla="*/ 3942868 w 293098"/>
              <a:gd name="T59" fmla="*/ 4272152 h 293328"/>
              <a:gd name="T60" fmla="*/ 4667318 w 293098"/>
              <a:gd name="T61" fmla="*/ 1946951 h 293328"/>
              <a:gd name="T62" fmla="*/ 5391801 w 293098"/>
              <a:gd name="T63" fmla="*/ 1685660 h 293328"/>
              <a:gd name="T64" fmla="*/ 328914 w 293098"/>
              <a:gd name="T65" fmla="*/ 5328636 h 293328"/>
              <a:gd name="T66" fmla="*/ 7960206 w 293098"/>
              <a:gd name="T67" fmla="*/ 9638465 h 293328"/>
              <a:gd name="T68" fmla="*/ 10341641 w 293098"/>
              <a:gd name="T69" fmla="*/ 10265362 h 293328"/>
              <a:gd name="T70" fmla="*/ 9696987 w 293098"/>
              <a:gd name="T71" fmla="*/ 7901406 h 293328"/>
              <a:gd name="T72" fmla="*/ 5368217 w 293098"/>
              <a:gd name="T73" fmla="*/ 326516 h 293328"/>
              <a:gd name="T74" fmla="*/ 10736365 w 293098"/>
              <a:gd name="T75" fmla="*/ 5328636 h 293328"/>
              <a:gd name="T76" fmla="*/ 10736365 w 293098"/>
              <a:gd name="T77" fmla="*/ 10448194 h 293328"/>
              <a:gd name="T78" fmla="*/ 10578499 w 293098"/>
              <a:gd name="T79" fmla="*/ 10657173 h 293328"/>
              <a:gd name="T80" fmla="*/ 8078583 w 293098"/>
              <a:gd name="T81" fmla="*/ 9938848 h 293328"/>
              <a:gd name="T82" fmla="*/ 0 w 293098"/>
              <a:gd name="T83" fmla="*/ 5328636 h 293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3098" h="293328">
                <a:moveTo>
                  <a:pt x="77421" y="206375"/>
                </a:moveTo>
                <a:cubicBezTo>
                  <a:pt x="79986" y="206375"/>
                  <a:pt x="82184" y="208573"/>
                  <a:pt x="82184" y="211138"/>
                </a:cubicBezTo>
                <a:cubicBezTo>
                  <a:pt x="82184" y="213702"/>
                  <a:pt x="79986" y="215534"/>
                  <a:pt x="77421" y="215534"/>
                </a:cubicBezTo>
                <a:cubicBezTo>
                  <a:pt x="74857" y="215534"/>
                  <a:pt x="73025" y="213702"/>
                  <a:pt x="73025" y="211138"/>
                </a:cubicBezTo>
                <a:cubicBezTo>
                  <a:pt x="73025" y="208573"/>
                  <a:pt x="74857" y="206375"/>
                  <a:pt x="77421" y="206375"/>
                </a:cubicBezTo>
                <a:close/>
                <a:moveTo>
                  <a:pt x="63021" y="146351"/>
                </a:moveTo>
                <a:lnTo>
                  <a:pt x="63021" y="224014"/>
                </a:lnTo>
                <a:lnTo>
                  <a:pt x="91776" y="224014"/>
                </a:lnTo>
                <a:lnTo>
                  <a:pt x="91776" y="146351"/>
                </a:lnTo>
                <a:lnTo>
                  <a:pt x="63021" y="146351"/>
                </a:lnTo>
                <a:close/>
                <a:moveTo>
                  <a:pt x="146769" y="55026"/>
                </a:moveTo>
                <a:cubicBezTo>
                  <a:pt x="142096" y="55026"/>
                  <a:pt x="138861" y="55385"/>
                  <a:pt x="137064" y="55745"/>
                </a:cubicBezTo>
                <a:cubicBezTo>
                  <a:pt x="138502" y="63655"/>
                  <a:pt x="141018" y="80554"/>
                  <a:pt x="138502" y="88464"/>
                </a:cubicBezTo>
                <a:cubicBezTo>
                  <a:pt x="133829" y="102127"/>
                  <a:pt x="123046" y="113992"/>
                  <a:pt x="114061" y="123340"/>
                </a:cubicBezTo>
                <a:cubicBezTo>
                  <a:pt x="107591" y="130531"/>
                  <a:pt x="100761" y="137722"/>
                  <a:pt x="100761" y="142037"/>
                </a:cubicBezTo>
                <a:lnTo>
                  <a:pt x="100761" y="224014"/>
                </a:lnTo>
                <a:lnTo>
                  <a:pt x="204997" y="224014"/>
                </a:lnTo>
                <a:cubicBezTo>
                  <a:pt x="205357" y="224014"/>
                  <a:pt x="205357" y="224014"/>
                  <a:pt x="205716" y="224014"/>
                </a:cubicBezTo>
                <a:cubicBezTo>
                  <a:pt x="212545" y="223295"/>
                  <a:pt x="217577" y="217901"/>
                  <a:pt x="217577" y="211430"/>
                </a:cubicBezTo>
                <a:cubicBezTo>
                  <a:pt x="217577" y="209272"/>
                  <a:pt x="217218" y="207115"/>
                  <a:pt x="216140" y="204958"/>
                </a:cubicBezTo>
                <a:cubicBezTo>
                  <a:pt x="215421" y="203879"/>
                  <a:pt x="215421" y="202441"/>
                  <a:pt x="216140" y="201003"/>
                </a:cubicBezTo>
                <a:cubicBezTo>
                  <a:pt x="216499" y="199924"/>
                  <a:pt x="217577" y="198845"/>
                  <a:pt x="219015" y="198486"/>
                </a:cubicBezTo>
                <a:cubicBezTo>
                  <a:pt x="225126" y="197407"/>
                  <a:pt x="229439" y="192014"/>
                  <a:pt x="229439" y="186261"/>
                </a:cubicBezTo>
                <a:cubicBezTo>
                  <a:pt x="229439" y="183025"/>
                  <a:pt x="228361" y="179789"/>
                  <a:pt x="225844" y="177632"/>
                </a:cubicBezTo>
                <a:cubicBezTo>
                  <a:pt x="225126" y="176553"/>
                  <a:pt x="224766" y="175475"/>
                  <a:pt x="224766" y="174036"/>
                </a:cubicBezTo>
                <a:cubicBezTo>
                  <a:pt x="224766" y="172598"/>
                  <a:pt x="225485" y="171520"/>
                  <a:pt x="226563" y="170800"/>
                </a:cubicBezTo>
                <a:cubicBezTo>
                  <a:pt x="229798" y="168284"/>
                  <a:pt x="231955" y="164688"/>
                  <a:pt x="231955" y="160733"/>
                </a:cubicBezTo>
                <a:cubicBezTo>
                  <a:pt x="231955" y="154261"/>
                  <a:pt x="228001" y="151385"/>
                  <a:pt x="225126" y="151385"/>
                </a:cubicBezTo>
                <a:cubicBezTo>
                  <a:pt x="222610" y="151385"/>
                  <a:pt x="220812" y="149227"/>
                  <a:pt x="220812" y="146711"/>
                </a:cubicBezTo>
                <a:cubicBezTo>
                  <a:pt x="220812" y="144194"/>
                  <a:pt x="222610" y="142396"/>
                  <a:pt x="225126" y="142396"/>
                </a:cubicBezTo>
                <a:cubicBezTo>
                  <a:pt x="225844" y="142037"/>
                  <a:pt x="230517" y="139520"/>
                  <a:pt x="230517" y="131250"/>
                </a:cubicBezTo>
                <a:cubicBezTo>
                  <a:pt x="230517" y="125138"/>
                  <a:pt x="225485" y="120464"/>
                  <a:pt x="220812" y="120464"/>
                </a:cubicBezTo>
                <a:lnTo>
                  <a:pt x="166538" y="120464"/>
                </a:lnTo>
                <a:cubicBezTo>
                  <a:pt x="165100" y="120464"/>
                  <a:pt x="163662" y="119744"/>
                  <a:pt x="162944" y="118666"/>
                </a:cubicBezTo>
                <a:cubicBezTo>
                  <a:pt x="161865" y="117587"/>
                  <a:pt x="161865" y="116149"/>
                  <a:pt x="162225" y="114711"/>
                </a:cubicBezTo>
                <a:cubicBezTo>
                  <a:pt x="163303" y="110037"/>
                  <a:pt x="166538" y="98172"/>
                  <a:pt x="165100" y="84149"/>
                </a:cubicBezTo>
                <a:cubicBezTo>
                  <a:pt x="163303" y="67610"/>
                  <a:pt x="155755" y="55385"/>
                  <a:pt x="146769" y="55026"/>
                </a:cubicBezTo>
                <a:close/>
                <a:moveTo>
                  <a:pt x="147128" y="46396"/>
                </a:moveTo>
                <a:cubicBezTo>
                  <a:pt x="161146" y="46756"/>
                  <a:pt x="171929" y="61857"/>
                  <a:pt x="173727" y="83430"/>
                </a:cubicBezTo>
                <a:cubicBezTo>
                  <a:pt x="174805" y="94576"/>
                  <a:pt x="173727" y="105003"/>
                  <a:pt x="171929" y="111475"/>
                </a:cubicBezTo>
                <a:lnTo>
                  <a:pt x="220812" y="111475"/>
                </a:lnTo>
                <a:cubicBezTo>
                  <a:pt x="230877" y="111475"/>
                  <a:pt x="239503" y="120823"/>
                  <a:pt x="239503" y="131250"/>
                </a:cubicBezTo>
                <a:cubicBezTo>
                  <a:pt x="239503" y="137722"/>
                  <a:pt x="237346" y="142756"/>
                  <a:pt x="234471" y="146351"/>
                </a:cubicBezTo>
                <a:cubicBezTo>
                  <a:pt x="238065" y="149227"/>
                  <a:pt x="240941" y="154261"/>
                  <a:pt x="240941" y="160733"/>
                </a:cubicBezTo>
                <a:cubicBezTo>
                  <a:pt x="240941" y="165767"/>
                  <a:pt x="238784" y="170800"/>
                  <a:pt x="235190" y="175115"/>
                </a:cubicBezTo>
                <a:cubicBezTo>
                  <a:pt x="237346" y="178351"/>
                  <a:pt x="238425" y="181946"/>
                  <a:pt x="238425" y="186261"/>
                </a:cubicBezTo>
                <a:cubicBezTo>
                  <a:pt x="238425" y="194531"/>
                  <a:pt x="233393" y="202081"/>
                  <a:pt x="225844" y="205677"/>
                </a:cubicBezTo>
                <a:cubicBezTo>
                  <a:pt x="226204" y="207475"/>
                  <a:pt x="226563" y="209272"/>
                  <a:pt x="226563" y="211430"/>
                </a:cubicBezTo>
                <a:cubicBezTo>
                  <a:pt x="226563" y="222576"/>
                  <a:pt x="218296" y="231564"/>
                  <a:pt x="206435" y="232643"/>
                </a:cubicBezTo>
                <a:cubicBezTo>
                  <a:pt x="206435" y="232643"/>
                  <a:pt x="205716" y="233003"/>
                  <a:pt x="204997" y="233003"/>
                </a:cubicBezTo>
                <a:lnTo>
                  <a:pt x="46846" y="233003"/>
                </a:lnTo>
                <a:cubicBezTo>
                  <a:pt x="44330" y="233003"/>
                  <a:pt x="42173" y="230845"/>
                  <a:pt x="42173" y="228688"/>
                </a:cubicBezTo>
                <a:cubicBezTo>
                  <a:pt x="42173" y="226171"/>
                  <a:pt x="44330" y="224014"/>
                  <a:pt x="46846" y="224014"/>
                </a:cubicBezTo>
                <a:lnTo>
                  <a:pt x="54035" y="224014"/>
                </a:lnTo>
                <a:lnTo>
                  <a:pt x="54035" y="146351"/>
                </a:lnTo>
                <a:lnTo>
                  <a:pt x="17373" y="146351"/>
                </a:lnTo>
                <a:cubicBezTo>
                  <a:pt x="14497" y="146351"/>
                  <a:pt x="12700" y="144553"/>
                  <a:pt x="12700" y="142037"/>
                </a:cubicBezTo>
                <a:cubicBezTo>
                  <a:pt x="12700" y="139520"/>
                  <a:pt x="14497" y="137722"/>
                  <a:pt x="17373" y="137722"/>
                </a:cubicBezTo>
                <a:lnTo>
                  <a:pt x="92854" y="137722"/>
                </a:lnTo>
                <a:cubicBezTo>
                  <a:pt x="94651" y="131250"/>
                  <a:pt x="100761" y="125138"/>
                  <a:pt x="107591" y="117587"/>
                </a:cubicBezTo>
                <a:cubicBezTo>
                  <a:pt x="116217" y="108239"/>
                  <a:pt x="125922" y="97452"/>
                  <a:pt x="129876" y="85587"/>
                </a:cubicBezTo>
                <a:cubicBezTo>
                  <a:pt x="131673" y="80194"/>
                  <a:pt x="129157" y="62936"/>
                  <a:pt x="127360" y="53587"/>
                </a:cubicBezTo>
                <a:cubicBezTo>
                  <a:pt x="127000" y="51790"/>
                  <a:pt x="127719" y="49992"/>
                  <a:pt x="129516" y="48913"/>
                </a:cubicBezTo>
                <a:cubicBezTo>
                  <a:pt x="130235" y="48554"/>
                  <a:pt x="135267" y="46037"/>
                  <a:pt x="147128" y="46396"/>
                </a:cubicBezTo>
                <a:close/>
                <a:moveTo>
                  <a:pt x="146485" y="8987"/>
                </a:moveTo>
                <a:cubicBezTo>
                  <a:pt x="70729" y="8987"/>
                  <a:pt x="8976" y="70816"/>
                  <a:pt x="8976" y="146664"/>
                </a:cubicBezTo>
                <a:cubicBezTo>
                  <a:pt x="8976" y="222871"/>
                  <a:pt x="70729" y="284341"/>
                  <a:pt x="146485" y="284341"/>
                </a:cubicBezTo>
                <a:cubicBezTo>
                  <a:pt x="171617" y="284341"/>
                  <a:pt x="196031" y="277870"/>
                  <a:pt x="217214" y="265289"/>
                </a:cubicBezTo>
                <a:cubicBezTo>
                  <a:pt x="218291" y="264570"/>
                  <a:pt x="219727" y="264211"/>
                  <a:pt x="220804" y="264570"/>
                </a:cubicBezTo>
                <a:lnTo>
                  <a:pt x="282198" y="282544"/>
                </a:lnTo>
                <a:lnTo>
                  <a:pt x="264247" y="221074"/>
                </a:lnTo>
                <a:cubicBezTo>
                  <a:pt x="263888" y="219996"/>
                  <a:pt x="264247" y="218558"/>
                  <a:pt x="264606" y="217479"/>
                </a:cubicBezTo>
                <a:cubicBezTo>
                  <a:pt x="277531" y="196271"/>
                  <a:pt x="283993" y="171827"/>
                  <a:pt x="283993" y="146664"/>
                </a:cubicBezTo>
                <a:cubicBezTo>
                  <a:pt x="283993" y="70816"/>
                  <a:pt x="222599" y="8987"/>
                  <a:pt x="146485" y="8987"/>
                </a:cubicBezTo>
                <a:close/>
                <a:moveTo>
                  <a:pt x="146485" y="0"/>
                </a:moveTo>
                <a:cubicBezTo>
                  <a:pt x="227266" y="0"/>
                  <a:pt x="292969" y="66142"/>
                  <a:pt x="292969" y="146664"/>
                </a:cubicBezTo>
                <a:cubicBezTo>
                  <a:pt x="292969" y="172546"/>
                  <a:pt x="286147" y="198068"/>
                  <a:pt x="273222" y="220355"/>
                </a:cubicBezTo>
                <a:lnTo>
                  <a:pt x="292969" y="287576"/>
                </a:lnTo>
                <a:cubicBezTo>
                  <a:pt x="293328" y="289373"/>
                  <a:pt x="292969" y="291171"/>
                  <a:pt x="291533" y="292249"/>
                </a:cubicBezTo>
                <a:cubicBezTo>
                  <a:pt x="290815" y="292968"/>
                  <a:pt x="289738" y="293328"/>
                  <a:pt x="288661" y="293328"/>
                </a:cubicBezTo>
                <a:cubicBezTo>
                  <a:pt x="287943" y="293328"/>
                  <a:pt x="287584" y="293328"/>
                  <a:pt x="287225" y="293328"/>
                </a:cubicBezTo>
                <a:lnTo>
                  <a:pt x="220445" y="273557"/>
                </a:lnTo>
                <a:cubicBezTo>
                  <a:pt x="197826" y="286498"/>
                  <a:pt x="172694" y="293328"/>
                  <a:pt x="146485" y="293328"/>
                </a:cubicBezTo>
                <a:cubicBezTo>
                  <a:pt x="66061" y="293328"/>
                  <a:pt x="0" y="227545"/>
                  <a:pt x="0" y="146664"/>
                </a:cubicBezTo>
                <a:cubicBezTo>
                  <a:pt x="0" y="66142"/>
                  <a:pt x="66061" y="0"/>
                  <a:pt x="146485" y="0"/>
                </a:cubicBezTo>
                <a:close/>
              </a:path>
            </a:pathLst>
          </a:custGeom>
          <a:solidFill>
            <a:schemeClr val="bg1"/>
          </a:solidFill>
          <a:ln>
            <a:noFill/>
          </a:ln>
        </p:spPr>
        <p:txBody>
          <a:bodyPr anchor="ctr"/>
          <a:lstStyle/>
          <a:p>
            <a:endParaRPr lang="en-US" sz="900"/>
          </a:p>
        </p:txBody>
      </p:sp>
      <p:sp>
        <p:nvSpPr>
          <p:cNvPr id="30" name="Freeform 940">
            <a:extLst>
              <a:ext uri="{FF2B5EF4-FFF2-40B4-BE49-F238E27FC236}">
                <a16:creationId xmlns:a16="http://schemas.microsoft.com/office/drawing/2014/main" id="{96CE52B4-D80D-1147-B1DC-49AAF7686E57}"/>
              </a:ext>
            </a:extLst>
          </p:cNvPr>
          <p:cNvSpPr>
            <a:spLocks noChangeAspect="1"/>
          </p:cNvSpPr>
          <p:nvPr/>
        </p:nvSpPr>
        <p:spPr bwMode="auto">
          <a:xfrm>
            <a:off x="1413469" y="4171488"/>
            <a:ext cx="464342" cy="464342"/>
          </a:xfrm>
          <a:custGeom>
            <a:avLst/>
            <a:gdLst>
              <a:gd name="T0" fmla="*/ 10094907 w 293328"/>
              <a:gd name="T1" fmla="*/ 5511422 h 293328"/>
              <a:gd name="T2" fmla="*/ 4550546 w 293328"/>
              <a:gd name="T3" fmla="*/ 4401261 h 293328"/>
              <a:gd name="T4" fmla="*/ 4184428 w 293328"/>
              <a:gd name="T5" fmla="*/ 5798781 h 293328"/>
              <a:gd name="T6" fmla="*/ 5400559 w 293328"/>
              <a:gd name="T7" fmla="*/ 6582348 h 293328"/>
              <a:gd name="T8" fmla="*/ 6472759 w 293328"/>
              <a:gd name="T9" fmla="*/ 5798781 h 293328"/>
              <a:gd name="T10" fmla="*/ 6119705 w 293328"/>
              <a:gd name="T11" fmla="*/ 4401261 h 293328"/>
              <a:gd name="T12" fmla="*/ 5321798 w 293328"/>
              <a:gd name="T13" fmla="*/ 1095835 h 293328"/>
              <a:gd name="T14" fmla="*/ 6224538 w 293328"/>
              <a:gd name="T15" fmla="*/ 1515135 h 293328"/>
              <a:gd name="T16" fmla="*/ 7258088 w 293328"/>
              <a:gd name="T17" fmla="*/ 1764202 h 293328"/>
              <a:gd name="T18" fmla="*/ 7859976 w 293328"/>
              <a:gd name="T19" fmla="*/ 2157309 h 293328"/>
              <a:gd name="T20" fmla="*/ 8461775 w 293328"/>
              <a:gd name="T21" fmla="*/ 3022167 h 293328"/>
              <a:gd name="T22" fmla="*/ 9207529 w 293328"/>
              <a:gd name="T23" fmla="*/ 3703596 h 293328"/>
              <a:gd name="T24" fmla="*/ 9168242 w 293328"/>
              <a:gd name="T25" fmla="*/ 4712642 h 293328"/>
              <a:gd name="T26" fmla="*/ 8815000 w 293328"/>
              <a:gd name="T27" fmla="*/ 4267100 h 293328"/>
              <a:gd name="T28" fmla="*/ 8762695 w 293328"/>
              <a:gd name="T29" fmla="*/ 3677397 h 293328"/>
              <a:gd name="T30" fmla="*/ 8147770 w 293328"/>
              <a:gd name="T31" fmla="*/ 2773181 h 293328"/>
              <a:gd name="T32" fmla="*/ 7624468 w 293328"/>
              <a:gd name="T33" fmla="*/ 2484890 h 293328"/>
              <a:gd name="T34" fmla="*/ 6800175 w 293328"/>
              <a:gd name="T35" fmla="*/ 1711767 h 293328"/>
              <a:gd name="T36" fmla="*/ 5688134 w 293328"/>
              <a:gd name="T37" fmla="*/ 1685538 h 293328"/>
              <a:gd name="T38" fmla="*/ 5112459 w 293328"/>
              <a:gd name="T39" fmla="*/ 1502117 h 293328"/>
              <a:gd name="T40" fmla="*/ 4039633 w 293328"/>
              <a:gd name="T41" fmla="*/ 1724841 h 293328"/>
              <a:gd name="T42" fmla="*/ 3581696 w 293328"/>
              <a:gd name="T43" fmla="*/ 2104830 h 293328"/>
              <a:gd name="T44" fmla="*/ 2561279 w 293328"/>
              <a:gd name="T45" fmla="*/ 2563511 h 293328"/>
              <a:gd name="T46" fmla="*/ 2103257 w 293328"/>
              <a:gd name="T47" fmla="*/ 3585664 h 293328"/>
              <a:gd name="T48" fmla="*/ 1723820 w 293328"/>
              <a:gd name="T49" fmla="*/ 4044268 h 293328"/>
              <a:gd name="T50" fmla="*/ 1501500 w 293328"/>
              <a:gd name="T51" fmla="*/ 5118887 h 293328"/>
              <a:gd name="T52" fmla="*/ 1684654 w 293328"/>
              <a:gd name="T53" fmla="*/ 5695410 h 293328"/>
              <a:gd name="T54" fmla="*/ 1710818 w 293328"/>
              <a:gd name="T55" fmla="*/ 6822380 h 293328"/>
              <a:gd name="T56" fmla="*/ 2495735 w 293328"/>
              <a:gd name="T57" fmla="*/ 7634848 h 293328"/>
              <a:gd name="T58" fmla="*/ 2770578 w 293328"/>
              <a:gd name="T59" fmla="*/ 8159066 h 293328"/>
              <a:gd name="T60" fmla="*/ 3673264 w 293328"/>
              <a:gd name="T61" fmla="*/ 8774958 h 293328"/>
              <a:gd name="T62" fmla="*/ 4261997 w 293328"/>
              <a:gd name="T63" fmla="*/ 8827318 h 293328"/>
              <a:gd name="T64" fmla="*/ 4706832 w 293328"/>
              <a:gd name="T65" fmla="*/ 9181164 h 293328"/>
              <a:gd name="T66" fmla="*/ 3921927 w 293328"/>
              <a:gd name="T67" fmla="*/ 9272849 h 293328"/>
              <a:gd name="T68" fmla="*/ 3280772 w 293328"/>
              <a:gd name="T69" fmla="*/ 8656988 h 293328"/>
              <a:gd name="T70" fmla="*/ 2338782 w 293328"/>
              <a:gd name="T71" fmla="*/ 8316252 h 293328"/>
              <a:gd name="T72" fmla="*/ 1985501 w 293328"/>
              <a:gd name="T73" fmla="*/ 7359697 h 293328"/>
              <a:gd name="T74" fmla="*/ 1422960 w 293328"/>
              <a:gd name="T75" fmla="*/ 6468575 h 293328"/>
              <a:gd name="T76" fmla="*/ 1279018 w 293328"/>
              <a:gd name="T77" fmla="*/ 5760948 h 293328"/>
              <a:gd name="T78" fmla="*/ 1462171 w 293328"/>
              <a:gd name="T79" fmla="*/ 4712642 h 293328"/>
              <a:gd name="T80" fmla="*/ 1409958 w 293328"/>
              <a:gd name="T81" fmla="*/ 3703596 h 293328"/>
              <a:gd name="T82" fmla="*/ 2168654 w 293328"/>
              <a:gd name="T83" fmla="*/ 3022167 h 293328"/>
              <a:gd name="T84" fmla="*/ 2770578 w 293328"/>
              <a:gd name="T85" fmla="*/ 2157309 h 293328"/>
              <a:gd name="T86" fmla="*/ 3372357 w 293328"/>
              <a:gd name="T87" fmla="*/ 1764202 h 293328"/>
              <a:gd name="T88" fmla="*/ 4405936 w 293328"/>
              <a:gd name="T89" fmla="*/ 1515135 h 293328"/>
              <a:gd name="T90" fmla="*/ 5321798 w 293328"/>
              <a:gd name="T91" fmla="*/ 1095835 h 293328"/>
              <a:gd name="T92" fmla="*/ 5165152 w 293328"/>
              <a:gd name="T93" fmla="*/ 10330664 h 293328"/>
              <a:gd name="T94" fmla="*/ 3792097 w 293328"/>
              <a:gd name="T95" fmla="*/ 7705561 h 293328"/>
              <a:gd name="T96" fmla="*/ 3556700 w 293328"/>
              <a:gd name="T97" fmla="*/ 7535724 h 293328"/>
              <a:gd name="T98" fmla="*/ 2563005 w 293328"/>
              <a:gd name="T99" fmla="*/ 4466614 h 293328"/>
              <a:gd name="T100" fmla="*/ 5178176 w 293328"/>
              <a:gd name="T101" fmla="*/ 2546746 h 293328"/>
              <a:gd name="T102" fmla="*/ 7950382 w 293328"/>
              <a:gd name="T103" fmla="*/ 4349099 h 293328"/>
              <a:gd name="T104" fmla="*/ 6799670 w 293328"/>
              <a:gd name="T105" fmla="*/ 5837939 h 293328"/>
              <a:gd name="T106" fmla="*/ 5335118 w 293328"/>
              <a:gd name="T107" fmla="*/ 326516 h 293328"/>
              <a:gd name="T108" fmla="*/ 10617946 w 293328"/>
              <a:gd name="T109" fmla="*/ 5446145 h 293328"/>
              <a:gd name="T110" fmla="*/ 0 w 293328"/>
              <a:gd name="T111" fmla="*/ 5328636 h 2933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3328" h="293328">
                <a:moveTo>
                  <a:pt x="277852" y="151696"/>
                </a:moveTo>
                <a:cubicBezTo>
                  <a:pt x="210908" y="157088"/>
                  <a:pt x="156922" y="211009"/>
                  <a:pt x="151523" y="277870"/>
                </a:cubicBezTo>
                <a:lnTo>
                  <a:pt x="277852" y="151696"/>
                </a:lnTo>
                <a:close/>
                <a:moveTo>
                  <a:pt x="146844" y="81959"/>
                </a:moveTo>
                <a:lnTo>
                  <a:pt x="128489" y="118625"/>
                </a:lnTo>
                <a:cubicBezTo>
                  <a:pt x="127769" y="120423"/>
                  <a:pt x="126689" y="121141"/>
                  <a:pt x="125249" y="121141"/>
                </a:cubicBezTo>
                <a:lnTo>
                  <a:pt x="84579" y="127252"/>
                </a:lnTo>
                <a:lnTo>
                  <a:pt x="114092" y="155651"/>
                </a:lnTo>
                <a:cubicBezTo>
                  <a:pt x="114812" y="156729"/>
                  <a:pt x="115532" y="158167"/>
                  <a:pt x="115172" y="159605"/>
                </a:cubicBezTo>
                <a:lnTo>
                  <a:pt x="108334" y="200225"/>
                </a:lnTo>
                <a:lnTo>
                  <a:pt x="144685" y="181173"/>
                </a:lnTo>
                <a:cubicBezTo>
                  <a:pt x="145764" y="180454"/>
                  <a:pt x="147204" y="180454"/>
                  <a:pt x="148644" y="181173"/>
                </a:cubicBezTo>
                <a:lnTo>
                  <a:pt x="175997" y="195552"/>
                </a:lnTo>
                <a:cubicBezTo>
                  <a:pt x="178156" y="193035"/>
                  <a:pt x="180316" y="190160"/>
                  <a:pt x="182835" y="188003"/>
                </a:cubicBezTo>
                <a:lnTo>
                  <a:pt x="178156" y="159605"/>
                </a:lnTo>
                <a:cubicBezTo>
                  <a:pt x="177797" y="158167"/>
                  <a:pt x="178516" y="156729"/>
                  <a:pt x="179596" y="155651"/>
                </a:cubicBezTo>
                <a:lnTo>
                  <a:pt x="208749" y="127252"/>
                </a:lnTo>
                <a:lnTo>
                  <a:pt x="168439" y="121141"/>
                </a:lnTo>
                <a:cubicBezTo>
                  <a:pt x="166639" y="121141"/>
                  <a:pt x="165560" y="120423"/>
                  <a:pt x="164840" y="118625"/>
                </a:cubicBezTo>
                <a:lnTo>
                  <a:pt x="146844" y="81959"/>
                </a:lnTo>
                <a:close/>
                <a:moveTo>
                  <a:pt x="146477" y="30162"/>
                </a:moveTo>
                <a:cubicBezTo>
                  <a:pt x="150798" y="30162"/>
                  <a:pt x="155119" y="31965"/>
                  <a:pt x="158360" y="35212"/>
                </a:cubicBezTo>
                <a:lnTo>
                  <a:pt x="162681" y="40261"/>
                </a:lnTo>
                <a:cubicBezTo>
                  <a:pt x="165202" y="42425"/>
                  <a:pt x="168443" y="43147"/>
                  <a:pt x="171324" y="41704"/>
                </a:cubicBezTo>
                <a:lnTo>
                  <a:pt x="177806" y="39179"/>
                </a:lnTo>
                <a:cubicBezTo>
                  <a:pt x="181767" y="37376"/>
                  <a:pt x="186448" y="37015"/>
                  <a:pt x="190769" y="38818"/>
                </a:cubicBezTo>
                <a:cubicBezTo>
                  <a:pt x="195091" y="40622"/>
                  <a:pt x="197972" y="44229"/>
                  <a:pt x="199772" y="48557"/>
                </a:cubicBezTo>
                <a:lnTo>
                  <a:pt x="202293" y="54688"/>
                </a:lnTo>
                <a:cubicBezTo>
                  <a:pt x="203373" y="57574"/>
                  <a:pt x="206254" y="59377"/>
                  <a:pt x="209495" y="59738"/>
                </a:cubicBezTo>
                <a:lnTo>
                  <a:pt x="216337" y="59377"/>
                </a:lnTo>
                <a:cubicBezTo>
                  <a:pt x="220658" y="59377"/>
                  <a:pt x="225339" y="60820"/>
                  <a:pt x="228580" y="64427"/>
                </a:cubicBezTo>
                <a:cubicBezTo>
                  <a:pt x="231461" y="67673"/>
                  <a:pt x="233622" y="72001"/>
                  <a:pt x="233262" y="76329"/>
                </a:cubicBezTo>
                <a:lnTo>
                  <a:pt x="232902" y="83182"/>
                </a:lnTo>
                <a:cubicBezTo>
                  <a:pt x="232902" y="86428"/>
                  <a:pt x="235062" y="89314"/>
                  <a:pt x="237943" y="90396"/>
                </a:cubicBezTo>
                <a:lnTo>
                  <a:pt x="244425" y="92920"/>
                </a:lnTo>
                <a:cubicBezTo>
                  <a:pt x="248386" y="94363"/>
                  <a:pt x="251987" y="97609"/>
                  <a:pt x="253428" y="101937"/>
                </a:cubicBezTo>
                <a:cubicBezTo>
                  <a:pt x="255228" y="105905"/>
                  <a:pt x="255228" y="110954"/>
                  <a:pt x="253428" y="114922"/>
                </a:cubicBezTo>
                <a:lnTo>
                  <a:pt x="250547" y="121414"/>
                </a:lnTo>
                <a:cubicBezTo>
                  <a:pt x="249106" y="123939"/>
                  <a:pt x="249826" y="127546"/>
                  <a:pt x="252347" y="129710"/>
                </a:cubicBezTo>
                <a:cubicBezTo>
                  <a:pt x="254148" y="131513"/>
                  <a:pt x="254148" y="134399"/>
                  <a:pt x="252347" y="136202"/>
                </a:cubicBezTo>
                <a:cubicBezTo>
                  <a:pt x="250907" y="137645"/>
                  <a:pt x="248026" y="138005"/>
                  <a:pt x="246225" y="136202"/>
                </a:cubicBezTo>
                <a:cubicBezTo>
                  <a:pt x="241184" y="131513"/>
                  <a:pt x="239744" y="123939"/>
                  <a:pt x="242624" y="117447"/>
                </a:cubicBezTo>
                <a:lnTo>
                  <a:pt x="245145" y="111315"/>
                </a:lnTo>
                <a:cubicBezTo>
                  <a:pt x="246225" y="109512"/>
                  <a:pt x="246225" y="107348"/>
                  <a:pt x="245145" y="105544"/>
                </a:cubicBezTo>
                <a:cubicBezTo>
                  <a:pt x="244785" y="103380"/>
                  <a:pt x="242984" y="101937"/>
                  <a:pt x="241184" y="101216"/>
                </a:cubicBezTo>
                <a:lnTo>
                  <a:pt x="234702" y="98691"/>
                </a:lnTo>
                <a:cubicBezTo>
                  <a:pt x="228220" y="96167"/>
                  <a:pt x="223899" y="90035"/>
                  <a:pt x="224259" y="82821"/>
                </a:cubicBezTo>
                <a:lnTo>
                  <a:pt x="224259" y="76329"/>
                </a:lnTo>
                <a:cubicBezTo>
                  <a:pt x="224259" y="74165"/>
                  <a:pt x="223539" y="72001"/>
                  <a:pt x="222098" y="70558"/>
                </a:cubicBezTo>
                <a:cubicBezTo>
                  <a:pt x="220658" y="69116"/>
                  <a:pt x="218497" y="68394"/>
                  <a:pt x="216337" y="68394"/>
                </a:cubicBezTo>
                <a:lnTo>
                  <a:pt x="209855" y="68394"/>
                </a:lnTo>
                <a:cubicBezTo>
                  <a:pt x="202653" y="68755"/>
                  <a:pt x="196531" y="64427"/>
                  <a:pt x="194010" y="57934"/>
                </a:cubicBezTo>
                <a:lnTo>
                  <a:pt x="191490" y="51442"/>
                </a:lnTo>
                <a:cubicBezTo>
                  <a:pt x="190769" y="49639"/>
                  <a:pt x="189329" y="47835"/>
                  <a:pt x="187168" y="47114"/>
                </a:cubicBezTo>
                <a:cubicBezTo>
                  <a:pt x="185368" y="46393"/>
                  <a:pt x="183207" y="46393"/>
                  <a:pt x="181407" y="47475"/>
                </a:cubicBezTo>
                <a:lnTo>
                  <a:pt x="174925" y="49999"/>
                </a:lnTo>
                <a:cubicBezTo>
                  <a:pt x="168803" y="52885"/>
                  <a:pt x="161241" y="51442"/>
                  <a:pt x="156560" y="46393"/>
                </a:cubicBezTo>
                <a:lnTo>
                  <a:pt x="151878" y="41343"/>
                </a:lnTo>
                <a:cubicBezTo>
                  <a:pt x="150438" y="39900"/>
                  <a:pt x="148637" y="39179"/>
                  <a:pt x="146477" y="39179"/>
                </a:cubicBezTo>
                <a:cubicBezTo>
                  <a:pt x="144316" y="39179"/>
                  <a:pt x="142155" y="39900"/>
                  <a:pt x="140715" y="41343"/>
                </a:cubicBezTo>
                <a:lnTo>
                  <a:pt x="136034" y="46393"/>
                </a:lnTo>
                <a:cubicBezTo>
                  <a:pt x="131352" y="51442"/>
                  <a:pt x="123790" y="52885"/>
                  <a:pt x="117308" y="49999"/>
                </a:cubicBezTo>
                <a:lnTo>
                  <a:pt x="111186" y="47475"/>
                </a:lnTo>
                <a:cubicBezTo>
                  <a:pt x="109386" y="46393"/>
                  <a:pt x="107225" y="46393"/>
                  <a:pt x="105425" y="47114"/>
                </a:cubicBezTo>
                <a:cubicBezTo>
                  <a:pt x="103264" y="47835"/>
                  <a:pt x="101824" y="49639"/>
                  <a:pt x="101104" y="51442"/>
                </a:cubicBezTo>
                <a:lnTo>
                  <a:pt x="98583" y="57934"/>
                </a:lnTo>
                <a:cubicBezTo>
                  <a:pt x="96062" y="64427"/>
                  <a:pt x="89940" y="68755"/>
                  <a:pt x="82738" y="68394"/>
                </a:cubicBezTo>
                <a:lnTo>
                  <a:pt x="76256" y="68394"/>
                </a:lnTo>
                <a:cubicBezTo>
                  <a:pt x="74096" y="68394"/>
                  <a:pt x="71935" y="69116"/>
                  <a:pt x="70495" y="70558"/>
                </a:cubicBezTo>
                <a:cubicBezTo>
                  <a:pt x="69054" y="72001"/>
                  <a:pt x="68334" y="74165"/>
                  <a:pt x="68334" y="76329"/>
                </a:cubicBezTo>
                <a:lnTo>
                  <a:pt x="68694" y="82821"/>
                </a:lnTo>
                <a:cubicBezTo>
                  <a:pt x="68694" y="90035"/>
                  <a:pt x="64373" y="96167"/>
                  <a:pt x="57891" y="98691"/>
                </a:cubicBezTo>
                <a:lnTo>
                  <a:pt x="51409" y="101216"/>
                </a:lnTo>
                <a:cubicBezTo>
                  <a:pt x="49609" y="101937"/>
                  <a:pt x="47808" y="103380"/>
                  <a:pt x="47088" y="105544"/>
                </a:cubicBezTo>
                <a:cubicBezTo>
                  <a:pt x="46368" y="107348"/>
                  <a:pt x="46368" y="109512"/>
                  <a:pt x="47448" y="111315"/>
                </a:cubicBezTo>
                <a:lnTo>
                  <a:pt x="49969" y="117447"/>
                </a:lnTo>
                <a:cubicBezTo>
                  <a:pt x="52850" y="123939"/>
                  <a:pt x="51409" y="131513"/>
                  <a:pt x="46368" y="136202"/>
                </a:cubicBezTo>
                <a:lnTo>
                  <a:pt x="41326" y="140891"/>
                </a:lnTo>
                <a:cubicBezTo>
                  <a:pt x="39886" y="142334"/>
                  <a:pt x="39166" y="144498"/>
                  <a:pt x="39166" y="146301"/>
                </a:cubicBezTo>
                <a:cubicBezTo>
                  <a:pt x="39166" y="148465"/>
                  <a:pt x="39886" y="150629"/>
                  <a:pt x="41326" y="152072"/>
                </a:cubicBezTo>
                <a:lnTo>
                  <a:pt x="46368" y="156761"/>
                </a:lnTo>
                <a:cubicBezTo>
                  <a:pt x="51409" y="161450"/>
                  <a:pt x="52850" y="169024"/>
                  <a:pt x="49969" y="175155"/>
                </a:cubicBezTo>
                <a:lnTo>
                  <a:pt x="47448" y="181648"/>
                </a:lnTo>
                <a:cubicBezTo>
                  <a:pt x="46368" y="183451"/>
                  <a:pt x="46368" y="185615"/>
                  <a:pt x="47088" y="187779"/>
                </a:cubicBezTo>
                <a:cubicBezTo>
                  <a:pt x="47808" y="189583"/>
                  <a:pt x="49609" y="191025"/>
                  <a:pt x="51409" y="191747"/>
                </a:cubicBezTo>
                <a:lnTo>
                  <a:pt x="57891" y="194271"/>
                </a:lnTo>
                <a:cubicBezTo>
                  <a:pt x="64373" y="196796"/>
                  <a:pt x="68694" y="202928"/>
                  <a:pt x="68694" y="210141"/>
                </a:cubicBezTo>
                <a:lnTo>
                  <a:pt x="68334" y="216994"/>
                </a:lnTo>
                <a:cubicBezTo>
                  <a:pt x="68334" y="218798"/>
                  <a:pt x="69054" y="220962"/>
                  <a:pt x="70495" y="222405"/>
                </a:cubicBezTo>
                <a:cubicBezTo>
                  <a:pt x="71935" y="223847"/>
                  <a:pt x="74096" y="224929"/>
                  <a:pt x="76256" y="224569"/>
                </a:cubicBezTo>
                <a:lnTo>
                  <a:pt x="82738" y="224569"/>
                </a:lnTo>
                <a:cubicBezTo>
                  <a:pt x="89940" y="224569"/>
                  <a:pt x="96062" y="228536"/>
                  <a:pt x="98583" y="235028"/>
                </a:cubicBezTo>
                <a:lnTo>
                  <a:pt x="101104" y="241521"/>
                </a:lnTo>
                <a:cubicBezTo>
                  <a:pt x="101824" y="243324"/>
                  <a:pt x="103264" y="245127"/>
                  <a:pt x="105425" y="245488"/>
                </a:cubicBezTo>
                <a:cubicBezTo>
                  <a:pt x="107225" y="246570"/>
                  <a:pt x="109386" y="246570"/>
                  <a:pt x="111186" y="245488"/>
                </a:cubicBezTo>
                <a:lnTo>
                  <a:pt x="117308" y="242963"/>
                </a:lnTo>
                <a:cubicBezTo>
                  <a:pt x="123790" y="240078"/>
                  <a:pt x="131352" y="241521"/>
                  <a:pt x="136034" y="246570"/>
                </a:cubicBezTo>
                <a:cubicBezTo>
                  <a:pt x="137834" y="248373"/>
                  <a:pt x="137834" y="251259"/>
                  <a:pt x="136034" y="252702"/>
                </a:cubicBezTo>
                <a:cubicBezTo>
                  <a:pt x="134233" y="254505"/>
                  <a:pt x="131352" y="254505"/>
                  <a:pt x="129552" y="252702"/>
                </a:cubicBezTo>
                <a:cubicBezTo>
                  <a:pt x="127391" y="250177"/>
                  <a:pt x="123790" y="249816"/>
                  <a:pt x="121269" y="250898"/>
                </a:cubicBezTo>
                <a:lnTo>
                  <a:pt x="114788" y="253784"/>
                </a:lnTo>
                <a:cubicBezTo>
                  <a:pt x="112627" y="254866"/>
                  <a:pt x="110466" y="255226"/>
                  <a:pt x="107946" y="255226"/>
                </a:cubicBezTo>
                <a:cubicBezTo>
                  <a:pt x="105785" y="255226"/>
                  <a:pt x="103624" y="254866"/>
                  <a:pt x="101824" y="253784"/>
                </a:cubicBezTo>
                <a:cubicBezTo>
                  <a:pt x="97863" y="251980"/>
                  <a:pt x="94262" y="248734"/>
                  <a:pt x="92821" y="244406"/>
                </a:cubicBezTo>
                <a:lnTo>
                  <a:pt x="90300" y="238274"/>
                </a:lnTo>
                <a:cubicBezTo>
                  <a:pt x="89220" y="235389"/>
                  <a:pt x="85979" y="233225"/>
                  <a:pt x="83098" y="233225"/>
                </a:cubicBezTo>
                <a:lnTo>
                  <a:pt x="76256" y="233586"/>
                </a:lnTo>
                <a:cubicBezTo>
                  <a:pt x="71935" y="233586"/>
                  <a:pt x="67254" y="231782"/>
                  <a:pt x="64373" y="228897"/>
                </a:cubicBezTo>
                <a:cubicBezTo>
                  <a:pt x="60772" y="225651"/>
                  <a:pt x="59332" y="220962"/>
                  <a:pt x="59332" y="216634"/>
                </a:cubicBezTo>
                <a:lnTo>
                  <a:pt x="59692" y="209781"/>
                </a:lnTo>
                <a:cubicBezTo>
                  <a:pt x="59692" y="206535"/>
                  <a:pt x="57891" y="203649"/>
                  <a:pt x="54650" y="202567"/>
                </a:cubicBezTo>
                <a:lnTo>
                  <a:pt x="48528" y="200042"/>
                </a:lnTo>
                <a:cubicBezTo>
                  <a:pt x="44207" y="198239"/>
                  <a:pt x="40606" y="195354"/>
                  <a:pt x="38806" y="191025"/>
                </a:cubicBezTo>
                <a:cubicBezTo>
                  <a:pt x="37005" y="186697"/>
                  <a:pt x="37365" y="182008"/>
                  <a:pt x="39166" y="178041"/>
                </a:cubicBezTo>
                <a:lnTo>
                  <a:pt x="41686" y="171549"/>
                </a:lnTo>
                <a:cubicBezTo>
                  <a:pt x="43487" y="168663"/>
                  <a:pt x="42407" y="165417"/>
                  <a:pt x="40246" y="162892"/>
                </a:cubicBezTo>
                <a:lnTo>
                  <a:pt x="35205" y="158564"/>
                </a:lnTo>
                <a:cubicBezTo>
                  <a:pt x="32324" y="155318"/>
                  <a:pt x="30163" y="150990"/>
                  <a:pt x="30163" y="146301"/>
                </a:cubicBezTo>
                <a:cubicBezTo>
                  <a:pt x="30163" y="141973"/>
                  <a:pt x="32324" y="137645"/>
                  <a:pt x="35205" y="134399"/>
                </a:cubicBezTo>
                <a:lnTo>
                  <a:pt x="40246" y="129710"/>
                </a:lnTo>
                <a:cubicBezTo>
                  <a:pt x="42407" y="127546"/>
                  <a:pt x="43487" y="123939"/>
                  <a:pt x="41686" y="121414"/>
                </a:cubicBezTo>
                <a:lnTo>
                  <a:pt x="39166" y="114922"/>
                </a:lnTo>
                <a:cubicBezTo>
                  <a:pt x="37365" y="110954"/>
                  <a:pt x="37005" y="105905"/>
                  <a:pt x="38806" y="101937"/>
                </a:cubicBezTo>
                <a:cubicBezTo>
                  <a:pt x="40606" y="97609"/>
                  <a:pt x="44207" y="94363"/>
                  <a:pt x="48528" y="92920"/>
                </a:cubicBezTo>
                <a:lnTo>
                  <a:pt x="54650" y="90396"/>
                </a:lnTo>
                <a:cubicBezTo>
                  <a:pt x="57891" y="89314"/>
                  <a:pt x="59692" y="86428"/>
                  <a:pt x="59692" y="83182"/>
                </a:cubicBezTo>
                <a:lnTo>
                  <a:pt x="59332" y="76329"/>
                </a:lnTo>
                <a:cubicBezTo>
                  <a:pt x="59332" y="71640"/>
                  <a:pt x="60772" y="67673"/>
                  <a:pt x="64373" y="64427"/>
                </a:cubicBezTo>
                <a:cubicBezTo>
                  <a:pt x="67254" y="60820"/>
                  <a:pt x="71575" y="59377"/>
                  <a:pt x="76256" y="59377"/>
                </a:cubicBezTo>
                <a:lnTo>
                  <a:pt x="83098" y="59738"/>
                </a:lnTo>
                <a:cubicBezTo>
                  <a:pt x="86339" y="59377"/>
                  <a:pt x="89220" y="57574"/>
                  <a:pt x="90300" y="54688"/>
                </a:cubicBezTo>
                <a:lnTo>
                  <a:pt x="92821" y="48557"/>
                </a:lnTo>
                <a:cubicBezTo>
                  <a:pt x="94262" y="44229"/>
                  <a:pt x="97863" y="40622"/>
                  <a:pt x="101824" y="38818"/>
                </a:cubicBezTo>
                <a:cubicBezTo>
                  <a:pt x="105785" y="37015"/>
                  <a:pt x="110826" y="37376"/>
                  <a:pt x="114788" y="39179"/>
                </a:cubicBezTo>
                <a:lnTo>
                  <a:pt x="121269" y="41704"/>
                </a:lnTo>
                <a:cubicBezTo>
                  <a:pt x="124150" y="43147"/>
                  <a:pt x="127391" y="42425"/>
                  <a:pt x="129552" y="40261"/>
                </a:cubicBezTo>
                <a:lnTo>
                  <a:pt x="134233" y="35212"/>
                </a:lnTo>
                <a:cubicBezTo>
                  <a:pt x="137474" y="31965"/>
                  <a:pt x="141795" y="30162"/>
                  <a:pt x="146477" y="30162"/>
                </a:cubicBezTo>
                <a:close/>
                <a:moveTo>
                  <a:pt x="146844" y="8987"/>
                </a:moveTo>
                <a:cubicBezTo>
                  <a:pt x="70543" y="8987"/>
                  <a:pt x="8638" y="70816"/>
                  <a:pt x="8638" y="146664"/>
                </a:cubicBezTo>
                <a:cubicBezTo>
                  <a:pt x="8638" y="221434"/>
                  <a:pt x="68383" y="282184"/>
                  <a:pt x="142165" y="284341"/>
                </a:cubicBezTo>
                <a:cubicBezTo>
                  <a:pt x="143245" y="253786"/>
                  <a:pt x="153682" y="225747"/>
                  <a:pt x="170598" y="202741"/>
                </a:cubicBezTo>
                <a:lnTo>
                  <a:pt x="146844" y="189800"/>
                </a:lnTo>
                <a:lnTo>
                  <a:pt x="104375" y="212087"/>
                </a:lnTo>
                <a:cubicBezTo>
                  <a:pt x="103655" y="212447"/>
                  <a:pt x="102935" y="212806"/>
                  <a:pt x="102215" y="212806"/>
                </a:cubicBezTo>
                <a:cubicBezTo>
                  <a:pt x="101495" y="212806"/>
                  <a:pt x="100416" y="212447"/>
                  <a:pt x="99696" y="211728"/>
                </a:cubicBezTo>
                <a:cubicBezTo>
                  <a:pt x="98256" y="211009"/>
                  <a:pt x="97536" y="209212"/>
                  <a:pt x="97896" y="207414"/>
                </a:cubicBezTo>
                <a:lnTo>
                  <a:pt x="105814" y="160683"/>
                </a:lnTo>
                <a:lnTo>
                  <a:pt x="71982" y="127252"/>
                </a:lnTo>
                <a:cubicBezTo>
                  <a:pt x="70543" y="126174"/>
                  <a:pt x="70183" y="124377"/>
                  <a:pt x="70543" y="122939"/>
                </a:cubicBezTo>
                <a:cubicBezTo>
                  <a:pt x="71263" y="121141"/>
                  <a:pt x="72702" y="119704"/>
                  <a:pt x="74142" y="119704"/>
                </a:cubicBezTo>
                <a:lnTo>
                  <a:pt x="121650" y="112874"/>
                </a:lnTo>
                <a:lnTo>
                  <a:pt x="142525" y="70097"/>
                </a:lnTo>
                <a:cubicBezTo>
                  <a:pt x="143965" y="66861"/>
                  <a:pt x="149004" y="66861"/>
                  <a:pt x="150803" y="70097"/>
                </a:cubicBezTo>
                <a:lnTo>
                  <a:pt x="171678" y="112874"/>
                </a:lnTo>
                <a:lnTo>
                  <a:pt x="218826" y="119704"/>
                </a:lnTo>
                <a:cubicBezTo>
                  <a:pt x="220626" y="119704"/>
                  <a:pt x="222066" y="121141"/>
                  <a:pt x="222426" y="122939"/>
                </a:cubicBezTo>
                <a:cubicBezTo>
                  <a:pt x="223145" y="124377"/>
                  <a:pt x="222426" y="126174"/>
                  <a:pt x="221706" y="127252"/>
                </a:cubicBezTo>
                <a:lnTo>
                  <a:pt x="187154" y="160683"/>
                </a:lnTo>
                <a:lnTo>
                  <a:pt x="190753" y="180095"/>
                </a:lnTo>
                <a:cubicBezTo>
                  <a:pt x="215587" y="157448"/>
                  <a:pt x="248339" y="143429"/>
                  <a:pt x="284690" y="142350"/>
                </a:cubicBezTo>
                <a:cubicBezTo>
                  <a:pt x="282171" y="68659"/>
                  <a:pt x="221346" y="8987"/>
                  <a:pt x="146844" y="8987"/>
                </a:cubicBezTo>
                <a:close/>
                <a:moveTo>
                  <a:pt x="146844" y="0"/>
                </a:moveTo>
                <a:cubicBezTo>
                  <a:pt x="227464" y="0"/>
                  <a:pt x="293328" y="66143"/>
                  <a:pt x="293328" y="146664"/>
                </a:cubicBezTo>
                <a:cubicBezTo>
                  <a:pt x="293328" y="148102"/>
                  <a:pt x="292968" y="149180"/>
                  <a:pt x="292248" y="149899"/>
                </a:cubicBezTo>
                <a:lnTo>
                  <a:pt x="149723" y="292249"/>
                </a:lnTo>
                <a:cubicBezTo>
                  <a:pt x="149004" y="292968"/>
                  <a:pt x="147564" y="293328"/>
                  <a:pt x="146844" y="293328"/>
                </a:cubicBezTo>
                <a:cubicBezTo>
                  <a:pt x="65864" y="293328"/>
                  <a:pt x="0" y="227545"/>
                  <a:pt x="0" y="146664"/>
                </a:cubicBezTo>
                <a:cubicBezTo>
                  <a:pt x="0" y="66143"/>
                  <a:pt x="65864" y="0"/>
                  <a:pt x="146844" y="0"/>
                </a:cubicBezTo>
                <a:close/>
              </a:path>
            </a:pathLst>
          </a:custGeom>
          <a:solidFill>
            <a:schemeClr val="bg1"/>
          </a:solidFill>
          <a:ln>
            <a:noFill/>
          </a:ln>
        </p:spPr>
        <p:txBody>
          <a:bodyPr anchor="ctr"/>
          <a:lstStyle/>
          <a:p>
            <a:endParaRPr lang="en-US" sz="900"/>
          </a:p>
        </p:txBody>
      </p:sp>
      <p:sp>
        <p:nvSpPr>
          <p:cNvPr id="31" name="Freeform 941">
            <a:extLst>
              <a:ext uri="{FF2B5EF4-FFF2-40B4-BE49-F238E27FC236}">
                <a16:creationId xmlns:a16="http://schemas.microsoft.com/office/drawing/2014/main" id="{4C26584C-397E-F84B-B64F-18DC7940140E}"/>
              </a:ext>
            </a:extLst>
          </p:cNvPr>
          <p:cNvSpPr>
            <a:spLocks noChangeAspect="1"/>
          </p:cNvSpPr>
          <p:nvPr/>
        </p:nvSpPr>
        <p:spPr bwMode="auto">
          <a:xfrm>
            <a:off x="4175385" y="4168697"/>
            <a:ext cx="464342" cy="464342"/>
          </a:xfrm>
          <a:custGeom>
            <a:avLst/>
            <a:gdLst>
              <a:gd name="T0" fmla="*/ 8791151 w 293297"/>
              <a:gd name="T1" fmla="*/ 9873534 h 293328"/>
              <a:gd name="T2" fmla="*/ 9563036 w 293297"/>
              <a:gd name="T3" fmla="*/ 10265362 h 293328"/>
              <a:gd name="T4" fmla="*/ 10347942 w 293297"/>
              <a:gd name="T5" fmla="*/ 9364179 h 293328"/>
              <a:gd name="T6" fmla="*/ 9876978 w 293297"/>
              <a:gd name="T7" fmla="*/ 8776513 h 293328"/>
              <a:gd name="T8" fmla="*/ 7260594 w 293297"/>
              <a:gd name="T9" fmla="*/ 8358578 h 293328"/>
              <a:gd name="T10" fmla="*/ 9654586 w 293297"/>
              <a:gd name="T11" fmla="*/ 8554467 h 293328"/>
              <a:gd name="T12" fmla="*/ 7208277 w 293297"/>
              <a:gd name="T13" fmla="*/ 6660746 h 293328"/>
              <a:gd name="T14" fmla="*/ 6671911 w 293297"/>
              <a:gd name="T15" fmla="*/ 7209250 h 293328"/>
              <a:gd name="T16" fmla="*/ 7862355 w 293297"/>
              <a:gd name="T17" fmla="*/ 7313723 h 293328"/>
              <a:gd name="T18" fmla="*/ 4099798 w 293297"/>
              <a:gd name="T19" fmla="*/ 2969551 h 293328"/>
              <a:gd name="T20" fmla="*/ 4099798 w 293297"/>
              <a:gd name="T21" fmla="*/ 4156033 h 293328"/>
              <a:gd name="T22" fmla="*/ 4099798 w 293297"/>
              <a:gd name="T23" fmla="*/ 2969551 h 293328"/>
              <a:gd name="T24" fmla="*/ 5010500 w 293297"/>
              <a:gd name="T25" fmla="*/ 3562779 h 293328"/>
              <a:gd name="T26" fmla="*/ 3175872 w 293297"/>
              <a:gd name="T27" fmla="*/ 3562779 h 293328"/>
              <a:gd name="T28" fmla="*/ 4122180 w 293297"/>
              <a:gd name="T29" fmla="*/ 1872354 h 293328"/>
              <a:gd name="T30" fmla="*/ 2417047 w 293297"/>
              <a:gd name="T31" fmla="*/ 3579292 h 293328"/>
              <a:gd name="T32" fmla="*/ 4122180 w 293297"/>
              <a:gd name="T33" fmla="*/ 5995078 h 293328"/>
              <a:gd name="T34" fmla="*/ 5328810 w 293297"/>
              <a:gd name="T35" fmla="*/ 2371298 h 293328"/>
              <a:gd name="T36" fmla="*/ 4122180 w 293297"/>
              <a:gd name="T37" fmla="*/ 1557292 h 293328"/>
              <a:gd name="T38" fmla="*/ 5551781 w 293297"/>
              <a:gd name="T39" fmla="*/ 5010397 h 293328"/>
              <a:gd name="T40" fmla="*/ 6181360 w 293297"/>
              <a:gd name="T41" fmla="*/ 6060737 h 293328"/>
              <a:gd name="T42" fmla="*/ 6181360 w 293297"/>
              <a:gd name="T43" fmla="*/ 6389016 h 293328"/>
              <a:gd name="T44" fmla="*/ 1905551 w 293297"/>
              <a:gd name="T45" fmla="*/ 6231438 h 293328"/>
              <a:gd name="T46" fmla="*/ 3728613 w 293297"/>
              <a:gd name="T47" fmla="*/ 6060737 h 293328"/>
              <a:gd name="T48" fmla="*/ 2692503 w 293297"/>
              <a:gd name="T49" fmla="*/ 2148102 h 293328"/>
              <a:gd name="T50" fmla="*/ 4068543 w 293297"/>
              <a:gd name="T51" fmla="*/ 326516 h 293328"/>
              <a:gd name="T52" fmla="*/ 313994 w 293297"/>
              <a:gd name="T53" fmla="*/ 4074791 h 293328"/>
              <a:gd name="T54" fmla="*/ 4068543 w 293297"/>
              <a:gd name="T55" fmla="*/ 7810025 h 293328"/>
              <a:gd name="T56" fmla="*/ 7823107 w 293297"/>
              <a:gd name="T57" fmla="*/ 4074791 h 293328"/>
              <a:gd name="T58" fmla="*/ 4068543 w 293297"/>
              <a:gd name="T59" fmla="*/ 326516 h 293328"/>
              <a:gd name="T60" fmla="*/ 6946623 w 293297"/>
              <a:gd name="T61" fmla="*/ 1188447 h 293328"/>
              <a:gd name="T62" fmla="*/ 7404468 w 293297"/>
              <a:gd name="T63" fmla="*/ 6399509 h 293328"/>
              <a:gd name="T64" fmla="*/ 8241734 w 293297"/>
              <a:gd name="T65" fmla="*/ 6921938 h 293328"/>
              <a:gd name="T66" fmla="*/ 10491898 w 293297"/>
              <a:gd name="T67" fmla="*/ 8946261 h 293328"/>
              <a:gd name="T68" fmla="*/ 9785448 w 293297"/>
              <a:gd name="T69" fmla="*/ 10487389 h 293328"/>
              <a:gd name="T70" fmla="*/ 8948185 w 293297"/>
              <a:gd name="T71" fmla="*/ 10487389 h 293328"/>
              <a:gd name="T72" fmla="*/ 6933476 w 293297"/>
              <a:gd name="T73" fmla="*/ 8241038 h 293328"/>
              <a:gd name="T74" fmla="*/ 6410235 w 293297"/>
              <a:gd name="T75" fmla="*/ 7405158 h 293328"/>
              <a:gd name="T76" fmla="*/ 1190544 w 293297"/>
              <a:gd name="T77" fmla="*/ 6948058 h 293328"/>
              <a:gd name="T78" fmla="*/ 1190544 w 293297"/>
              <a:gd name="T79" fmla="*/ 1188447 h 2933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3297" h="293328">
                <a:moveTo>
                  <a:pt x="271538" y="241564"/>
                </a:moveTo>
                <a:lnTo>
                  <a:pt x="241687" y="271759"/>
                </a:lnTo>
                <a:lnTo>
                  <a:pt x="252117" y="282544"/>
                </a:lnTo>
                <a:cubicBezTo>
                  <a:pt x="254994" y="285419"/>
                  <a:pt x="259670" y="285419"/>
                  <a:pt x="262906" y="282544"/>
                </a:cubicBezTo>
                <a:lnTo>
                  <a:pt x="282328" y="262773"/>
                </a:lnTo>
                <a:cubicBezTo>
                  <a:pt x="283766" y="261694"/>
                  <a:pt x="284486" y="259537"/>
                  <a:pt x="284486" y="257740"/>
                </a:cubicBezTo>
                <a:cubicBezTo>
                  <a:pt x="284486" y="255583"/>
                  <a:pt x="283766" y="253786"/>
                  <a:pt x="282328" y="252348"/>
                </a:cubicBezTo>
                <a:lnTo>
                  <a:pt x="271538" y="241564"/>
                </a:lnTo>
                <a:close/>
                <a:moveTo>
                  <a:pt x="229818" y="200225"/>
                </a:moveTo>
                <a:lnTo>
                  <a:pt x="199608" y="230061"/>
                </a:lnTo>
                <a:lnTo>
                  <a:pt x="235213" y="265289"/>
                </a:lnTo>
                <a:lnTo>
                  <a:pt x="265424" y="235453"/>
                </a:lnTo>
                <a:lnTo>
                  <a:pt x="229818" y="200225"/>
                </a:lnTo>
                <a:close/>
                <a:moveTo>
                  <a:pt x="198169" y="183330"/>
                </a:moveTo>
                <a:cubicBezTo>
                  <a:pt x="196011" y="186206"/>
                  <a:pt x="193493" y="188722"/>
                  <a:pt x="190976" y="191238"/>
                </a:cubicBezTo>
                <a:cubicBezTo>
                  <a:pt x="188458" y="193754"/>
                  <a:pt x="185941" y="195911"/>
                  <a:pt x="183423" y="198428"/>
                </a:cubicBezTo>
                <a:lnTo>
                  <a:pt x="201046" y="216042"/>
                </a:lnTo>
                <a:lnTo>
                  <a:pt x="216152" y="201303"/>
                </a:lnTo>
                <a:lnTo>
                  <a:pt x="198169" y="183330"/>
                </a:lnTo>
                <a:close/>
                <a:moveTo>
                  <a:pt x="112712" y="81734"/>
                </a:moveTo>
                <a:cubicBezTo>
                  <a:pt x="103641" y="81734"/>
                  <a:pt x="96384" y="88991"/>
                  <a:pt x="96384" y="98062"/>
                </a:cubicBezTo>
                <a:cubicBezTo>
                  <a:pt x="96384" y="107134"/>
                  <a:pt x="103641" y="114391"/>
                  <a:pt x="112712" y="114391"/>
                </a:cubicBezTo>
                <a:cubicBezTo>
                  <a:pt x="121784" y="114391"/>
                  <a:pt x="129041" y="107134"/>
                  <a:pt x="129041" y="98062"/>
                </a:cubicBezTo>
                <a:cubicBezTo>
                  <a:pt x="129041" y="88991"/>
                  <a:pt x="121784" y="81734"/>
                  <a:pt x="112712" y="81734"/>
                </a:cubicBezTo>
                <a:close/>
                <a:moveTo>
                  <a:pt x="112712" y="73025"/>
                </a:moveTo>
                <a:cubicBezTo>
                  <a:pt x="126501" y="73025"/>
                  <a:pt x="137749" y="84274"/>
                  <a:pt x="137749" y="98062"/>
                </a:cubicBezTo>
                <a:cubicBezTo>
                  <a:pt x="137749" y="112214"/>
                  <a:pt x="126501" y="123462"/>
                  <a:pt x="112712" y="123462"/>
                </a:cubicBezTo>
                <a:cubicBezTo>
                  <a:pt x="98924" y="123462"/>
                  <a:pt x="87312" y="112214"/>
                  <a:pt x="87312" y="98062"/>
                </a:cubicBezTo>
                <a:cubicBezTo>
                  <a:pt x="87312" y="84274"/>
                  <a:pt x="98924" y="73025"/>
                  <a:pt x="112712" y="73025"/>
                </a:cubicBezTo>
                <a:close/>
                <a:moveTo>
                  <a:pt x="113326" y="51535"/>
                </a:moveTo>
                <a:cubicBezTo>
                  <a:pt x="100706" y="51535"/>
                  <a:pt x="89167" y="56595"/>
                  <a:pt x="80152" y="65268"/>
                </a:cubicBezTo>
                <a:cubicBezTo>
                  <a:pt x="71498" y="74302"/>
                  <a:pt x="66450" y="85867"/>
                  <a:pt x="66450" y="98515"/>
                </a:cubicBezTo>
                <a:cubicBezTo>
                  <a:pt x="66450" y="111163"/>
                  <a:pt x="71498" y="123089"/>
                  <a:pt x="80152" y="131762"/>
                </a:cubicBezTo>
                <a:lnTo>
                  <a:pt x="113326" y="165009"/>
                </a:lnTo>
                <a:lnTo>
                  <a:pt x="146500" y="131762"/>
                </a:lnTo>
                <a:cubicBezTo>
                  <a:pt x="164529" y="113332"/>
                  <a:pt x="164529" y="83698"/>
                  <a:pt x="146500" y="65268"/>
                </a:cubicBezTo>
                <a:cubicBezTo>
                  <a:pt x="137485" y="56595"/>
                  <a:pt x="125946" y="51535"/>
                  <a:pt x="113326" y="51535"/>
                </a:cubicBezTo>
                <a:close/>
                <a:moveTo>
                  <a:pt x="113326" y="42862"/>
                </a:moveTo>
                <a:cubicBezTo>
                  <a:pt x="128110" y="42862"/>
                  <a:pt x="142173" y="48644"/>
                  <a:pt x="152630" y="59124"/>
                </a:cubicBezTo>
                <a:cubicBezTo>
                  <a:pt x="174265" y="80807"/>
                  <a:pt x="174265" y="116223"/>
                  <a:pt x="152630" y="137906"/>
                </a:cubicBezTo>
                <a:lnTo>
                  <a:pt x="124143" y="166816"/>
                </a:lnTo>
                <a:lnTo>
                  <a:pt x="169938" y="166816"/>
                </a:lnTo>
                <a:cubicBezTo>
                  <a:pt x="172101" y="166816"/>
                  <a:pt x="174265" y="168623"/>
                  <a:pt x="174265" y="171514"/>
                </a:cubicBezTo>
                <a:cubicBezTo>
                  <a:pt x="174265" y="173682"/>
                  <a:pt x="172101" y="175851"/>
                  <a:pt x="169938" y="175851"/>
                </a:cubicBezTo>
                <a:lnTo>
                  <a:pt x="56714" y="175851"/>
                </a:lnTo>
                <a:cubicBezTo>
                  <a:pt x="54551" y="175851"/>
                  <a:pt x="52387" y="173682"/>
                  <a:pt x="52387" y="171514"/>
                </a:cubicBezTo>
                <a:cubicBezTo>
                  <a:pt x="52387" y="168623"/>
                  <a:pt x="54551" y="166816"/>
                  <a:pt x="56714" y="166816"/>
                </a:cubicBezTo>
                <a:lnTo>
                  <a:pt x="102508" y="166816"/>
                </a:lnTo>
                <a:lnTo>
                  <a:pt x="74022" y="137906"/>
                </a:lnTo>
                <a:cubicBezTo>
                  <a:pt x="52387" y="116223"/>
                  <a:pt x="52387" y="80807"/>
                  <a:pt x="74022" y="59124"/>
                </a:cubicBezTo>
                <a:cubicBezTo>
                  <a:pt x="84479" y="48644"/>
                  <a:pt x="98542" y="42862"/>
                  <a:pt x="113326" y="42862"/>
                </a:cubicBezTo>
                <a:close/>
                <a:moveTo>
                  <a:pt x="111852" y="8987"/>
                </a:moveTo>
                <a:cubicBezTo>
                  <a:pt x="84159" y="8987"/>
                  <a:pt x="58624" y="19771"/>
                  <a:pt x="38843" y="39182"/>
                </a:cubicBezTo>
                <a:cubicBezTo>
                  <a:pt x="19422" y="58594"/>
                  <a:pt x="8632" y="84476"/>
                  <a:pt x="8632" y="112155"/>
                </a:cubicBezTo>
                <a:cubicBezTo>
                  <a:pt x="8632" y="139474"/>
                  <a:pt x="19422" y="165356"/>
                  <a:pt x="38843" y="185127"/>
                </a:cubicBezTo>
                <a:cubicBezTo>
                  <a:pt x="58624" y="204539"/>
                  <a:pt x="84159" y="214963"/>
                  <a:pt x="111852" y="214963"/>
                </a:cubicBezTo>
                <a:cubicBezTo>
                  <a:pt x="139186" y="214963"/>
                  <a:pt x="165441" y="204539"/>
                  <a:pt x="184862" y="185127"/>
                </a:cubicBezTo>
                <a:cubicBezTo>
                  <a:pt x="204283" y="165356"/>
                  <a:pt x="215073" y="139474"/>
                  <a:pt x="215073" y="112155"/>
                </a:cubicBezTo>
                <a:cubicBezTo>
                  <a:pt x="215073" y="84476"/>
                  <a:pt x="204283" y="58594"/>
                  <a:pt x="184862" y="39182"/>
                </a:cubicBezTo>
                <a:cubicBezTo>
                  <a:pt x="165441" y="19771"/>
                  <a:pt x="139186" y="8987"/>
                  <a:pt x="111852" y="8987"/>
                </a:cubicBezTo>
                <a:close/>
                <a:moveTo>
                  <a:pt x="111852" y="0"/>
                </a:moveTo>
                <a:cubicBezTo>
                  <a:pt x="142063" y="0"/>
                  <a:pt x="170116" y="11863"/>
                  <a:pt x="190976" y="32712"/>
                </a:cubicBezTo>
                <a:cubicBezTo>
                  <a:pt x="212195" y="54280"/>
                  <a:pt x="223704" y="82319"/>
                  <a:pt x="223704" y="112155"/>
                </a:cubicBezTo>
                <a:cubicBezTo>
                  <a:pt x="223704" y="135520"/>
                  <a:pt x="216511" y="157448"/>
                  <a:pt x="203564" y="176140"/>
                </a:cubicBezTo>
                <a:lnTo>
                  <a:pt x="222266" y="194833"/>
                </a:lnTo>
                <a:lnTo>
                  <a:pt x="226582" y="190519"/>
                </a:lnTo>
                <a:cubicBezTo>
                  <a:pt x="228380" y="188722"/>
                  <a:pt x="231257" y="188722"/>
                  <a:pt x="233055" y="190519"/>
                </a:cubicBezTo>
                <a:lnTo>
                  <a:pt x="288442" y="246237"/>
                </a:lnTo>
                <a:cubicBezTo>
                  <a:pt x="294916" y="252348"/>
                  <a:pt x="294916" y="262773"/>
                  <a:pt x="288442" y="269243"/>
                </a:cubicBezTo>
                <a:lnTo>
                  <a:pt x="269021" y="288654"/>
                </a:lnTo>
                <a:cubicBezTo>
                  <a:pt x="265784" y="291890"/>
                  <a:pt x="261828" y="293328"/>
                  <a:pt x="257512" y="293328"/>
                </a:cubicBezTo>
                <a:cubicBezTo>
                  <a:pt x="253196" y="293328"/>
                  <a:pt x="249240" y="291890"/>
                  <a:pt x="246003" y="288654"/>
                </a:cubicBezTo>
                <a:lnTo>
                  <a:pt x="190616" y="233296"/>
                </a:lnTo>
                <a:cubicBezTo>
                  <a:pt x="188458" y="231139"/>
                  <a:pt x="188458" y="228623"/>
                  <a:pt x="190616" y="226826"/>
                </a:cubicBezTo>
                <a:lnTo>
                  <a:pt x="194572" y="222512"/>
                </a:lnTo>
                <a:lnTo>
                  <a:pt x="176230" y="203820"/>
                </a:lnTo>
                <a:cubicBezTo>
                  <a:pt x="157169" y="217120"/>
                  <a:pt x="135230" y="224309"/>
                  <a:pt x="111852" y="224309"/>
                </a:cubicBezTo>
                <a:cubicBezTo>
                  <a:pt x="82001" y="224309"/>
                  <a:pt x="53948" y="212087"/>
                  <a:pt x="32729" y="191238"/>
                </a:cubicBezTo>
                <a:cubicBezTo>
                  <a:pt x="11509" y="170029"/>
                  <a:pt x="0" y="141991"/>
                  <a:pt x="0" y="112155"/>
                </a:cubicBezTo>
                <a:cubicBezTo>
                  <a:pt x="0" y="82319"/>
                  <a:pt x="11509" y="54280"/>
                  <a:pt x="32729" y="32712"/>
                </a:cubicBezTo>
                <a:cubicBezTo>
                  <a:pt x="53948" y="11863"/>
                  <a:pt x="82001" y="0"/>
                  <a:pt x="111852" y="0"/>
                </a:cubicBezTo>
                <a:close/>
              </a:path>
            </a:pathLst>
          </a:custGeom>
          <a:solidFill>
            <a:schemeClr val="bg1"/>
          </a:solidFill>
          <a:ln>
            <a:noFill/>
          </a:ln>
        </p:spPr>
        <p:txBody>
          <a:bodyPr anchor="ctr"/>
          <a:lstStyle/>
          <a:p>
            <a:endParaRPr lang="en-US" sz="900"/>
          </a:p>
        </p:txBody>
      </p:sp>
      <p:sp>
        <p:nvSpPr>
          <p:cNvPr id="32" name="Freeform 946">
            <a:extLst>
              <a:ext uri="{FF2B5EF4-FFF2-40B4-BE49-F238E27FC236}">
                <a16:creationId xmlns:a16="http://schemas.microsoft.com/office/drawing/2014/main" id="{EBE31A32-37E8-274F-81DE-C16E50DA96CE}"/>
              </a:ext>
            </a:extLst>
          </p:cNvPr>
          <p:cNvSpPr>
            <a:spLocks noChangeAspect="1"/>
          </p:cNvSpPr>
          <p:nvPr/>
        </p:nvSpPr>
        <p:spPr bwMode="auto">
          <a:xfrm>
            <a:off x="4175385" y="1474008"/>
            <a:ext cx="464342" cy="464342"/>
          </a:xfrm>
          <a:custGeom>
            <a:avLst/>
            <a:gdLst>
              <a:gd name="T0" fmla="*/ 4969062 w 293328"/>
              <a:gd name="T1" fmla="*/ 7282885 h 293329"/>
              <a:gd name="T2" fmla="*/ 5659663 w 293328"/>
              <a:gd name="T3" fmla="*/ 7282885 h 293329"/>
              <a:gd name="T4" fmla="*/ 2740911 w 293328"/>
              <a:gd name="T5" fmla="*/ 6944731 h 293329"/>
              <a:gd name="T6" fmla="*/ 2740911 w 293328"/>
              <a:gd name="T7" fmla="*/ 7633985 h 293329"/>
              <a:gd name="T8" fmla="*/ 2740911 w 293328"/>
              <a:gd name="T9" fmla="*/ 6944731 h 293329"/>
              <a:gd name="T10" fmla="*/ 7966750 w 293328"/>
              <a:gd name="T11" fmla="*/ 10056064 h 293329"/>
              <a:gd name="T12" fmla="*/ 8658978 w 293328"/>
              <a:gd name="T13" fmla="*/ 8580288 h 293329"/>
              <a:gd name="T14" fmla="*/ 6882751 w 293328"/>
              <a:gd name="T15" fmla="*/ 6882469 h 293329"/>
              <a:gd name="T16" fmla="*/ 3392400 w 293328"/>
              <a:gd name="T17" fmla="*/ 7126814 h 293329"/>
              <a:gd name="T18" fmla="*/ 5320836 w 293328"/>
              <a:gd name="T19" fmla="*/ 6632627 h 293329"/>
              <a:gd name="T20" fmla="*/ 5320836 w 293328"/>
              <a:gd name="T21" fmla="*/ 7946105 h 293329"/>
              <a:gd name="T22" fmla="*/ 3392400 w 293328"/>
              <a:gd name="T23" fmla="*/ 7451954 h 293329"/>
              <a:gd name="T24" fmla="*/ 2076337 w 293328"/>
              <a:gd name="T25" fmla="*/ 7282885 h 293329"/>
              <a:gd name="T26" fmla="*/ 5331523 w 293328"/>
              <a:gd name="T27" fmla="*/ 4284453 h 293329"/>
              <a:gd name="T28" fmla="*/ 5699345 w 293328"/>
              <a:gd name="T29" fmla="*/ 5900416 h 293329"/>
              <a:gd name="T30" fmla="*/ 6513962 w 293328"/>
              <a:gd name="T31" fmla="*/ 4428957 h 293329"/>
              <a:gd name="T32" fmla="*/ 3741779 w 293328"/>
              <a:gd name="T33" fmla="*/ 4087408 h 293329"/>
              <a:gd name="T34" fmla="*/ 4687717 w 293328"/>
              <a:gd name="T35" fmla="*/ 5900416 h 293329"/>
              <a:gd name="T36" fmla="*/ 3741779 w 293328"/>
              <a:gd name="T37" fmla="*/ 4087408 h 293329"/>
              <a:gd name="T38" fmla="*/ 2191466 w 293328"/>
              <a:gd name="T39" fmla="*/ 5545670 h 293329"/>
              <a:gd name="T40" fmla="*/ 3229408 w 293328"/>
              <a:gd name="T41" fmla="*/ 5900416 h 293329"/>
              <a:gd name="T42" fmla="*/ 2191466 w 293328"/>
              <a:gd name="T43" fmla="*/ 3890238 h 293329"/>
              <a:gd name="T44" fmla="*/ 2178323 w 293328"/>
              <a:gd name="T45" fmla="*/ 3561792 h 293329"/>
              <a:gd name="T46" fmla="*/ 6881809 w 293328"/>
              <a:gd name="T47" fmla="*/ 4205615 h 293329"/>
              <a:gd name="T48" fmla="*/ 6330021 w 293328"/>
              <a:gd name="T49" fmla="*/ 5795290 h 293329"/>
              <a:gd name="T50" fmla="*/ 2533066 w 293328"/>
              <a:gd name="T51" fmla="*/ 6215738 h 293329"/>
              <a:gd name="T52" fmla="*/ 1876147 w 293328"/>
              <a:gd name="T53" fmla="*/ 3706342 h 293329"/>
              <a:gd name="T54" fmla="*/ 1153534 w 293328"/>
              <a:gd name="T55" fmla="*/ 2996857 h 293329"/>
              <a:gd name="T56" fmla="*/ 4665432 w 293328"/>
              <a:gd name="T57" fmla="*/ 1384261 h 293329"/>
              <a:gd name="T58" fmla="*/ 7633915 w 293328"/>
              <a:gd name="T59" fmla="*/ 6066344 h 293329"/>
              <a:gd name="T60" fmla="*/ 7425638 w 293328"/>
              <a:gd name="T61" fmla="*/ 6144970 h 293329"/>
              <a:gd name="T62" fmla="*/ 7620913 w 293328"/>
              <a:gd name="T63" fmla="*/ 4676154 h 293329"/>
              <a:gd name="T64" fmla="*/ 2491166 w 293328"/>
              <a:gd name="T65" fmla="*/ 2669484 h 293329"/>
              <a:gd name="T66" fmla="*/ 2256867 w 293328"/>
              <a:gd name="T67" fmla="*/ 2446542 h 293329"/>
              <a:gd name="T68" fmla="*/ 4688611 w 293328"/>
              <a:gd name="T69" fmla="*/ 326507 h 293329"/>
              <a:gd name="T70" fmla="*/ 4688611 w 293328"/>
              <a:gd name="T71" fmla="*/ 9037376 h 293329"/>
              <a:gd name="T72" fmla="*/ 6464809 w 293328"/>
              <a:gd name="T73" fmla="*/ 6673534 h 293329"/>
              <a:gd name="T74" fmla="*/ 6673772 w 293328"/>
              <a:gd name="T75" fmla="*/ 6464583 h 293329"/>
              <a:gd name="T76" fmla="*/ 9050770 w 293328"/>
              <a:gd name="T77" fmla="*/ 4675475 h 293329"/>
              <a:gd name="T78" fmla="*/ 4688611 w 293328"/>
              <a:gd name="T79" fmla="*/ 0 h 293329"/>
              <a:gd name="T80" fmla="*/ 8658978 w 293328"/>
              <a:gd name="T81" fmla="*/ 7156755 h 293329"/>
              <a:gd name="T82" fmla="*/ 10657173 w 293328"/>
              <a:gd name="T83" fmla="*/ 7940368 h 293329"/>
              <a:gd name="T84" fmla="*/ 8854870 w 293328"/>
              <a:gd name="T85" fmla="*/ 8854585 h 293329"/>
              <a:gd name="T86" fmla="*/ 7940637 w 293328"/>
              <a:gd name="T87" fmla="*/ 10656789 h 293329"/>
              <a:gd name="T88" fmla="*/ 7143972 w 293328"/>
              <a:gd name="T89" fmla="*/ 8658652 h 293329"/>
              <a:gd name="T90" fmla="*/ 0 w 293328"/>
              <a:gd name="T91" fmla="*/ 4675475 h 293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3328" h="293329">
                <a:moveTo>
                  <a:pt x="146451" y="191154"/>
                </a:moveTo>
                <a:cubicBezTo>
                  <a:pt x="141071" y="191154"/>
                  <a:pt x="136768" y="195450"/>
                  <a:pt x="136768" y="200461"/>
                </a:cubicBezTo>
                <a:cubicBezTo>
                  <a:pt x="136768" y="205831"/>
                  <a:pt x="141071" y="210126"/>
                  <a:pt x="146451" y="210126"/>
                </a:cubicBezTo>
                <a:cubicBezTo>
                  <a:pt x="151472" y="210126"/>
                  <a:pt x="155776" y="205831"/>
                  <a:pt x="155776" y="200461"/>
                </a:cubicBezTo>
                <a:cubicBezTo>
                  <a:pt x="155776" y="195450"/>
                  <a:pt x="151472" y="191154"/>
                  <a:pt x="146451" y="191154"/>
                </a:cubicBezTo>
                <a:close/>
                <a:moveTo>
                  <a:pt x="75441" y="191154"/>
                </a:moveTo>
                <a:cubicBezTo>
                  <a:pt x="70420" y="191154"/>
                  <a:pt x="66116" y="195450"/>
                  <a:pt x="66116" y="200461"/>
                </a:cubicBezTo>
                <a:cubicBezTo>
                  <a:pt x="66116" y="205831"/>
                  <a:pt x="70420" y="210126"/>
                  <a:pt x="75441" y="210126"/>
                </a:cubicBezTo>
                <a:cubicBezTo>
                  <a:pt x="80462" y="210126"/>
                  <a:pt x="84765" y="205831"/>
                  <a:pt x="84765" y="200461"/>
                </a:cubicBezTo>
                <a:cubicBezTo>
                  <a:pt x="84765" y="195450"/>
                  <a:pt x="80462" y="191154"/>
                  <a:pt x="75441" y="191154"/>
                </a:cubicBezTo>
                <a:close/>
                <a:moveTo>
                  <a:pt x="189441" y="189441"/>
                </a:moveTo>
                <a:lnTo>
                  <a:pt x="219277" y="276793"/>
                </a:lnTo>
                <a:lnTo>
                  <a:pt x="236172" y="238330"/>
                </a:lnTo>
                <a:cubicBezTo>
                  <a:pt x="236531" y="237611"/>
                  <a:pt x="237610" y="236892"/>
                  <a:pt x="238329" y="236173"/>
                </a:cubicBezTo>
                <a:lnTo>
                  <a:pt x="276792" y="219278"/>
                </a:lnTo>
                <a:lnTo>
                  <a:pt x="189441" y="189441"/>
                </a:lnTo>
                <a:close/>
                <a:moveTo>
                  <a:pt x="75441" y="182563"/>
                </a:moveTo>
                <a:cubicBezTo>
                  <a:pt x="84048" y="182563"/>
                  <a:pt x="91221" y="188290"/>
                  <a:pt x="93373" y="196166"/>
                </a:cubicBezTo>
                <a:lnTo>
                  <a:pt x="128519" y="196166"/>
                </a:lnTo>
                <a:cubicBezTo>
                  <a:pt x="130671" y="188290"/>
                  <a:pt x="137844" y="182563"/>
                  <a:pt x="146451" y="182563"/>
                </a:cubicBezTo>
                <a:cubicBezTo>
                  <a:pt x="156493" y="182563"/>
                  <a:pt x="164741" y="190796"/>
                  <a:pt x="164741" y="200461"/>
                </a:cubicBezTo>
                <a:cubicBezTo>
                  <a:pt x="164741" y="210842"/>
                  <a:pt x="156493" y="218717"/>
                  <a:pt x="146451" y="218717"/>
                </a:cubicBezTo>
                <a:cubicBezTo>
                  <a:pt x="137844" y="218717"/>
                  <a:pt x="130671" y="212990"/>
                  <a:pt x="128519" y="205115"/>
                </a:cubicBezTo>
                <a:lnTo>
                  <a:pt x="93373" y="205115"/>
                </a:lnTo>
                <a:cubicBezTo>
                  <a:pt x="91221" y="212990"/>
                  <a:pt x="84048" y="218717"/>
                  <a:pt x="75441" y="218717"/>
                </a:cubicBezTo>
                <a:cubicBezTo>
                  <a:pt x="65399" y="218717"/>
                  <a:pt x="57150" y="210842"/>
                  <a:pt x="57150" y="200461"/>
                </a:cubicBezTo>
                <a:cubicBezTo>
                  <a:pt x="57150" y="190796"/>
                  <a:pt x="65399" y="182563"/>
                  <a:pt x="75441" y="182563"/>
                </a:cubicBezTo>
                <a:close/>
                <a:moveTo>
                  <a:pt x="146744" y="117929"/>
                </a:moveTo>
                <a:lnTo>
                  <a:pt x="138427" y="162409"/>
                </a:lnTo>
                <a:lnTo>
                  <a:pt x="156870" y="162409"/>
                </a:lnTo>
                <a:cubicBezTo>
                  <a:pt x="160848" y="162409"/>
                  <a:pt x="164102" y="159878"/>
                  <a:pt x="165549" y="156262"/>
                </a:cubicBezTo>
                <a:lnTo>
                  <a:pt x="179290" y="121907"/>
                </a:lnTo>
                <a:lnTo>
                  <a:pt x="146744" y="117929"/>
                </a:lnTo>
                <a:close/>
                <a:moveTo>
                  <a:pt x="102989" y="112505"/>
                </a:moveTo>
                <a:lnTo>
                  <a:pt x="97926" y="162409"/>
                </a:lnTo>
                <a:lnTo>
                  <a:pt x="129025" y="162409"/>
                </a:lnTo>
                <a:lnTo>
                  <a:pt x="137704" y="116482"/>
                </a:lnTo>
                <a:lnTo>
                  <a:pt x="102989" y="112505"/>
                </a:lnTo>
                <a:close/>
                <a:moveTo>
                  <a:pt x="60318" y="107080"/>
                </a:moveTo>
                <a:lnTo>
                  <a:pt x="60318" y="152645"/>
                </a:lnTo>
                <a:cubicBezTo>
                  <a:pt x="60318" y="158070"/>
                  <a:pt x="64657" y="162409"/>
                  <a:pt x="69720" y="162409"/>
                </a:cubicBezTo>
                <a:lnTo>
                  <a:pt x="88886" y="162409"/>
                </a:lnTo>
                <a:lnTo>
                  <a:pt x="94310" y="111420"/>
                </a:lnTo>
                <a:lnTo>
                  <a:pt x="60318" y="107080"/>
                </a:lnTo>
                <a:close/>
                <a:moveTo>
                  <a:pt x="36451" y="77788"/>
                </a:moveTo>
                <a:cubicBezTo>
                  <a:pt x="48385" y="77788"/>
                  <a:pt x="58148" y="86829"/>
                  <a:pt x="59956" y="98039"/>
                </a:cubicBezTo>
                <a:lnTo>
                  <a:pt x="186161" y="113589"/>
                </a:lnTo>
                <a:cubicBezTo>
                  <a:pt x="187246" y="113951"/>
                  <a:pt x="188692" y="114674"/>
                  <a:pt x="189415" y="115759"/>
                </a:cubicBezTo>
                <a:cubicBezTo>
                  <a:pt x="190139" y="116844"/>
                  <a:pt x="190139" y="118652"/>
                  <a:pt x="189777" y="119737"/>
                </a:cubicBezTo>
                <a:lnTo>
                  <a:pt x="174227" y="159516"/>
                </a:lnTo>
                <a:cubicBezTo>
                  <a:pt x="171334" y="166387"/>
                  <a:pt x="164464" y="171088"/>
                  <a:pt x="156870" y="171088"/>
                </a:cubicBezTo>
                <a:lnTo>
                  <a:pt x="69720" y="171088"/>
                </a:lnTo>
                <a:cubicBezTo>
                  <a:pt x="59595" y="171088"/>
                  <a:pt x="51639" y="162771"/>
                  <a:pt x="51639" y="152645"/>
                </a:cubicBezTo>
                <a:lnTo>
                  <a:pt x="51639" y="102017"/>
                </a:lnTo>
                <a:cubicBezTo>
                  <a:pt x="51639" y="93700"/>
                  <a:pt x="44768" y="86829"/>
                  <a:pt x="36451" y="86829"/>
                </a:cubicBezTo>
                <a:cubicBezTo>
                  <a:pt x="33920" y="86829"/>
                  <a:pt x="31750" y="84659"/>
                  <a:pt x="31750" y="82489"/>
                </a:cubicBezTo>
                <a:cubicBezTo>
                  <a:pt x="31750" y="79958"/>
                  <a:pt x="33920" y="77788"/>
                  <a:pt x="36451" y="77788"/>
                </a:cubicBezTo>
                <a:close/>
                <a:moveTo>
                  <a:pt x="128412" y="38100"/>
                </a:moveTo>
                <a:cubicBezTo>
                  <a:pt x="178223" y="38100"/>
                  <a:pt x="218717" y="78893"/>
                  <a:pt x="218717" y="128710"/>
                </a:cubicBezTo>
                <a:cubicBezTo>
                  <a:pt x="218717" y="142428"/>
                  <a:pt x="215492" y="155062"/>
                  <a:pt x="210116" y="166975"/>
                </a:cubicBezTo>
                <a:cubicBezTo>
                  <a:pt x="209400" y="168780"/>
                  <a:pt x="207966" y="169502"/>
                  <a:pt x="206174" y="169502"/>
                </a:cubicBezTo>
                <a:cubicBezTo>
                  <a:pt x="205458" y="169502"/>
                  <a:pt x="204741" y="169502"/>
                  <a:pt x="204383" y="169141"/>
                </a:cubicBezTo>
                <a:cubicBezTo>
                  <a:pt x="201874" y="168419"/>
                  <a:pt x="201158" y="165531"/>
                  <a:pt x="202233" y="163365"/>
                </a:cubicBezTo>
                <a:cubicBezTo>
                  <a:pt x="207250" y="152535"/>
                  <a:pt x="209758" y="140984"/>
                  <a:pt x="209758" y="128710"/>
                </a:cubicBezTo>
                <a:cubicBezTo>
                  <a:pt x="209758" y="83585"/>
                  <a:pt x="173206" y="47125"/>
                  <a:pt x="128412" y="47125"/>
                </a:cubicBezTo>
                <a:cubicBezTo>
                  <a:pt x="105836" y="47125"/>
                  <a:pt x="83976" y="56511"/>
                  <a:pt x="68567" y="73478"/>
                </a:cubicBezTo>
                <a:cubicBezTo>
                  <a:pt x="66775" y="75283"/>
                  <a:pt x="64267" y="75283"/>
                  <a:pt x="62117" y="73839"/>
                </a:cubicBezTo>
                <a:cubicBezTo>
                  <a:pt x="60683" y="72034"/>
                  <a:pt x="60325" y="69146"/>
                  <a:pt x="62117" y="67341"/>
                </a:cubicBezTo>
                <a:cubicBezTo>
                  <a:pt x="78959" y="48569"/>
                  <a:pt x="103327" y="38100"/>
                  <a:pt x="128412" y="38100"/>
                </a:cubicBezTo>
                <a:close/>
                <a:moveTo>
                  <a:pt x="129050" y="8987"/>
                </a:moveTo>
                <a:cubicBezTo>
                  <a:pt x="62907" y="8987"/>
                  <a:pt x="8987" y="62548"/>
                  <a:pt x="8987" y="128691"/>
                </a:cubicBezTo>
                <a:cubicBezTo>
                  <a:pt x="8987" y="194834"/>
                  <a:pt x="62907" y="248754"/>
                  <a:pt x="129050" y="248754"/>
                </a:cubicBezTo>
                <a:cubicBezTo>
                  <a:pt x="152775" y="248754"/>
                  <a:pt x="175062" y="241924"/>
                  <a:pt x="193754" y="229702"/>
                </a:cubicBezTo>
                <a:lnTo>
                  <a:pt x="177938" y="183690"/>
                </a:lnTo>
                <a:cubicBezTo>
                  <a:pt x="177219" y="182252"/>
                  <a:pt x="177578" y="180095"/>
                  <a:pt x="179016" y="179017"/>
                </a:cubicBezTo>
                <a:cubicBezTo>
                  <a:pt x="180095" y="177938"/>
                  <a:pt x="181892" y="177219"/>
                  <a:pt x="183689" y="177938"/>
                </a:cubicBezTo>
                <a:lnTo>
                  <a:pt x="230061" y="193755"/>
                </a:lnTo>
                <a:cubicBezTo>
                  <a:pt x="241923" y="175063"/>
                  <a:pt x="249113" y="152775"/>
                  <a:pt x="249113" y="128691"/>
                </a:cubicBezTo>
                <a:cubicBezTo>
                  <a:pt x="249113" y="62548"/>
                  <a:pt x="195192" y="8987"/>
                  <a:pt x="129050" y="8987"/>
                </a:cubicBezTo>
                <a:close/>
                <a:moveTo>
                  <a:pt x="129050" y="0"/>
                </a:moveTo>
                <a:cubicBezTo>
                  <a:pt x="200225" y="0"/>
                  <a:pt x="258100" y="57875"/>
                  <a:pt x="258100" y="128691"/>
                </a:cubicBezTo>
                <a:cubicBezTo>
                  <a:pt x="258100" y="153854"/>
                  <a:pt x="250910" y="176860"/>
                  <a:pt x="238329" y="196990"/>
                </a:cubicBezTo>
                <a:lnTo>
                  <a:pt x="290092" y="214604"/>
                </a:lnTo>
                <a:cubicBezTo>
                  <a:pt x="292249" y="215323"/>
                  <a:pt x="293328" y="216761"/>
                  <a:pt x="293328" y="218559"/>
                </a:cubicBezTo>
                <a:cubicBezTo>
                  <a:pt x="293328" y="220356"/>
                  <a:pt x="292249" y="222153"/>
                  <a:pt x="290811" y="222872"/>
                </a:cubicBezTo>
                <a:lnTo>
                  <a:pt x="243721" y="243722"/>
                </a:lnTo>
                <a:lnTo>
                  <a:pt x="222872" y="290453"/>
                </a:lnTo>
                <a:cubicBezTo>
                  <a:pt x="222153" y="292250"/>
                  <a:pt x="220715" y="293329"/>
                  <a:pt x="218558" y="293329"/>
                </a:cubicBezTo>
                <a:cubicBezTo>
                  <a:pt x="216761" y="292969"/>
                  <a:pt x="214963" y="292250"/>
                  <a:pt x="214604" y="290093"/>
                </a:cubicBezTo>
                <a:lnTo>
                  <a:pt x="196630" y="238330"/>
                </a:lnTo>
                <a:cubicBezTo>
                  <a:pt x="177219" y="250552"/>
                  <a:pt x="153853" y="257741"/>
                  <a:pt x="129050" y="257741"/>
                </a:cubicBezTo>
                <a:cubicBezTo>
                  <a:pt x="57875" y="257741"/>
                  <a:pt x="0" y="199866"/>
                  <a:pt x="0" y="128691"/>
                </a:cubicBezTo>
                <a:cubicBezTo>
                  <a:pt x="0" y="57875"/>
                  <a:pt x="57875" y="0"/>
                  <a:pt x="129050" y="0"/>
                </a:cubicBezTo>
                <a:close/>
              </a:path>
            </a:pathLst>
          </a:custGeom>
          <a:solidFill>
            <a:schemeClr val="bg1"/>
          </a:solidFill>
          <a:ln>
            <a:noFill/>
          </a:ln>
        </p:spPr>
        <p:txBody>
          <a:bodyPr anchor="ctr"/>
          <a:lstStyle/>
          <a:p>
            <a:endParaRPr lang="en-US" sz="900"/>
          </a:p>
        </p:txBody>
      </p:sp>
      <p:sp>
        <p:nvSpPr>
          <p:cNvPr id="33" name="Freeform 947">
            <a:extLst>
              <a:ext uri="{FF2B5EF4-FFF2-40B4-BE49-F238E27FC236}">
                <a16:creationId xmlns:a16="http://schemas.microsoft.com/office/drawing/2014/main" id="{8E843852-5BA6-AE4B-A45D-66DAF79C681F}"/>
              </a:ext>
            </a:extLst>
          </p:cNvPr>
          <p:cNvSpPr>
            <a:spLocks noChangeAspect="1"/>
          </p:cNvSpPr>
          <p:nvPr/>
        </p:nvSpPr>
        <p:spPr bwMode="auto">
          <a:xfrm>
            <a:off x="6937302" y="1474008"/>
            <a:ext cx="464342" cy="464342"/>
          </a:xfrm>
          <a:custGeom>
            <a:avLst/>
            <a:gdLst>
              <a:gd name="T0" fmla="*/ 10229781 w 293081"/>
              <a:gd name="T1" fmla="*/ 10330306 h 293329"/>
              <a:gd name="T2" fmla="*/ 5476924 w 293081"/>
              <a:gd name="T3" fmla="*/ 9533663 h 293329"/>
              <a:gd name="T4" fmla="*/ 4555340 w 293081"/>
              <a:gd name="T5" fmla="*/ 8932903 h 293329"/>
              <a:gd name="T6" fmla="*/ 8187273 w 293081"/>
              <a:gd name="T7" fmla="*/ 4853406 h 293329"/>
              <a:gd name="T8" fmla="*/ 6762806 w 293081"/>
              <a:gd name="T9" fmla="*/ 6446308 h 293329"/>
              <a:gd name="T10" fmla="*/ 7949830 w 293081"/>
              <a:gd name="T11" fmla="*/ 4853406 h 293329"/>
              <a:gd name="T12" fmla="*/ 6162400 w 293081"/>
              <a:gd name="T13" fmla="*/ 5079026 h 293329"/>
              <a:gd name="T14" fmla="*/ 4607171 w 293081"/>
              <a:gd name="T15" fmla="*/ 6393224 h 293329"/>
              <a:gd name="T16" fmla="*/ 3816636 w 293081"/>
              <a:gd name="T17" fmla="*/ 4853406 h 293329"/>
              <a:gd name="T18" fmla="*/ 2748342 w 293081"/>
              <a:gd name="T19" fmla="*/ 6393224 h 293329"/>
              <a:gd name="T20" fmla="*/ 2510957 w 293081"/>
              <a:gd name="T21" fmla="*/ 6167538 h 293329"/>
              <a:gd name="T22" fmla="*/ 1909022 w 293081"/>
              <a:gd name="T23" fmla="*/ 3983213 h 293329"/>
              <a:gd name="T24" fmla="*/ 2777957 w 293081"/>
              <a:gd name="T25" fmla="*/ 7039236 h 293329"/>
              <a:gd name="T26" fmla="*/ 7873078 w 293081"/>
              <a:gd name="T27" fmla="*/ 7078447 h 293329"/>
              <a:gd name="T28" fmla="*/ 9123895 w 293081"/>
              <a:gd name="T29" fmla="*/ 3983213 h 293329"/>
              <a:gd name="T30" fmla="*/ 7109531 w 293081"/>
              <a:gd name="T31" fmla="*/ 3983213 h 293329"/>
              <a:gd name="T32" fmla="*/ 4502645 w 293081"/>
              <a:gd name="T33" fmla="*/ 3983213 h 293329"/>
              <a:gd name="T34" fmla="*/ 8149555 w 293081"/>
              <a:gd name="T35" fmla="*/ 2899289 h 293329"/>
              <a:gd name="T36" fmla="*/ 9716292 w 293081"/>
              <a:gd name="T37" fmla="*/ 3656691 h 293329"/>
              <a:gd name="T38" fmla="*/ 8149555 w 293081"/>
              <a:gd name="T39" fmla="*/ 2899289 h 293329"/>
              <a:gd name="T40" fmla="*/ 6240568 w 293081"/>
              <a:gd name="T41" fmla="*/ 3656691 h 293329"/>
              <a:gd name="T42" fmla="*/ 7820426 w 293081"/>
              <a:gd name="T43" fmla="*/ 2899289 h 293329"/>
              <a:gd name="T44" fmla="*/ 2935990 w 293081"/>
              <a:gd name="T45" fmla="*/ 2951549 h 293329"/>
              <a:gd name="T46" fmla="*/ 5213632 w 293081"/>
              <a:gd name="T47" fmla="*/ 2951549 h 293329"/>
              <a:gd name="T48" fmla="*/ 329206 w 293081"/>
              <a:gd name="T49" fmla="*/ 2899289 h 293329"/>
              <a:gd name="T50" fmla="*/ 1909022 w 293081"/>
              <a:gd name="T51" fmla="*/ 3656691 h 293329"/>
              <a:gd name="T52" fmla="*/ 329206 w 293081"/>
              <a:gd name="T53" fmla="*/ 2899289 h 293329"/>
              <a:gd name="T54" fmla="*/ 10190286 w 293081"/>
              <a:gd name="T55" fmla="*/ 2572821 h 293329"/>
              <a:gd name="T56" fmla="*/ 5542797 w 293081"/>
              <a:gd name="T57" fmla="*/ 1619461 h 293329"/>
              <a:gd name="T58" fmla="*/ 7227999 w 293081"/>
              <a:gd name="T59" fmla="*/ 1619461 h 293329"/>
              <a:gd name="T60" fmla="*/ 3041256 w 293081"/>
              <a:gd name="T61" fmla="*/ 2572821 h 293329"/>
              <a:gd name="T62" fmla="*/ 3515243 w 293081"/>
              <a:gd name="T63" fmla="*/ 1619461 h 293329"/>
              <a:gd name="T64" fmla="*/ 2672629 w 293081"/>
              <a:gd name="T65" fmla="*/ 2572821 h 293329"/>
              <a:gd name="T66" fmla="*/ 1632526 w 293081"/>
              <a:gd name="T67" fmla="*/ 326507 h 293329"/>
              <a:gd name="T68" fmla="*/ 9123895 w 293081"/>
              <a:gd name="T69" fmla="*/ 326507 h 293329"/>
              <a:gd name="T70" fmla="*/ 9281834 w 293081"/>
              <a:gd name="T71" fmla="*/ 0 h 293329"/>
              <a:gd name="T72" fmla="*/ 10690593 w 293081"/>
              <a:gd name="T73" fmla="*/ 2625081 h 293329"/>
              <a:gd name="T74" fmla="*/ 9716292 w 293081"/>
              <a:gd name="T75" fmla="*/ 3983213 h 293329"/>
              <a:gd name="T76" fmla="*/ 9281834 w 293081"/>
              <a:gd name="T77" fmla="*/ 7365715 h 293329"/>
              <a:gd name="T78" fmla="*/ 9071218 w 293081"/>
              <a:gd name="T79" fmla="*/ 8606439 h 293329"/>
              <a:gd name="T80" fmla="*/ 10730065 w 293081"/>
              <a:gd name="T81" fmla="*/ 10552302 h 293329"/>
              <a:gd name="T82" fmla="*/ 13220 w 293081"/>
              <a:gd name="T83" fmla="*/ 10552302 h 293329"/>
              <a:gd name="T84" fmla="*/ 1685204 w 293081"/>
              <a:gd name="T85" fmla="*/ 8606439 h 293329"/>
              <a:gd name="T86" fmla="*/ 1474507 w 293081"/>
              <a:gd name="T87" fmla="*/ 7365715 h 293329"/>
              <a:gd name="T88" fmla="*/ 1040094 w 293081"/>
              <a:gd name="T89" fmla="*/ 3983213 h 293329"/>
              <a:gd name="T90" fmla="*/ 52652 w 293081"/>
              <a:gd name="T91" fmla="*/ 2625081 h 293329"/>
              <a:gd name="T92" fmla="*/ 1474507 w 293081"/>
              <a:gd name="T93" fmla="*/ 0 h 2933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081" h="293329">
                <a:moveTo>
                  <a:pt x="48110" y="245878"/>
                </a:moveTo>
                <a:lnTo>
                  <a:pt x="14361" y="284342"/>
                </a:lnTo>
                <a:lnTo>
                  <a:pt x="278967" y="284342"/>
                </a:lnTo>
                <a:lnTo>
                  <a:pt x="245218" y="245878"/>
                </a:lnTo>
                <a:lnTo>
                  <a:pt x="169104" y="245878"/>
                </a:lnTo>
                <a:lnTo>
                  <a:pt x="149357" y="262414"/>
                </a:lnTo>
                <a:cubicBezTo>
                  <a:pt x="148639" y="263493"/>
                  <a:pt x="147921" y="263493"/>
                  <a:pt x="146485" y="263493"/>
                </a:cubicBezTo>
                <a:cubicBezTo>
                  <a:pt x="145767" y="263493"/>
                  <a:pt x="144689" y="263493"/>
                  <a:pt x="143612" y="262414"/>
                </a:cubicBezTo>
                <a:lnTo>
                  <a:pt x="124225" y="245878"/>
                </a:lnTo>
                <a:lnTo>
                  <a:pt x="48110" y="245878"/>
                </a:lnTo>
                <a:close/>
                <a:moveTo>
                  <a:pt x="216793" y="133590"/>
                </a:moveTo>
                <a:cubicBezTo>
                  <a:pt x="218591" y="131763"/>
                  <a:pt x="221469" y="131763"/>
                  <a:pt x="223267" y="133590"/>
                </a:cubicBezTo>
                <a:cubicBezTo>
                  <a:pt x="225065" y="135417"/>
                  <a:pt x="225065" y="137974"/>
                  <a:pt x="223267" y="139801"/>
                </a:cubicBezTo>
                <a:lnTo>
                  <a:pt x="187660" y="175973"/>
                </a:lnTo>
                <a:cubicBezTo>
                  <a:pt x="186581" y="176704"/>
                  <a:pt x="185502" y="177435"/>
                  <a:pt x="184423" y="177435"/>
                </a:cubicBezTo>
                <a:cubicBezTo>
                  <a:pt x="183344" y="177435"/>
                  <a:pt x="182265" y="176704"/>
                  <a:pt x="181545" y="175973"/>
                </a:cubicBezTo>
                <a:cubicBezTo>
                  <a:pt x="179387" y="174512"/>
                  <a:pt x="179387" y="171223"/>
                  <a:pt x="181545" y="169762"/>
                </a:cubicBezTo>
                <a:lnTo>
                  <a:pt x="216793" y="133590"/>
                </a:lnTo>
                <a:close/>
                <a:moveTo>
                  <a:pt x="161525" y="133590"/>
                </a:moveTo>
                <a:cubicBezTo>
                  <a:pt x="163337" y="131763"/>
                  <a:pt x="166237" y="131763"/>
                  <a:pt x="168050" y="133590"/>
                </a:cubicBezTo>
                <a:cubicBezTo>
                  <a:pt x="169500" y="135417"/>
                  <a:pt x="169500" y="137974"/>
                  <a:pt x="168050" y="139801"/>
                </a:cubicBezTo>
                <a:lnTo>
                  <a:pt x="131800" y="175973"/>
                </a:lnTo>
                <a:cubicBezTo>
                  <a:pt x="131075" y="176704"/>
                  <a:pt x="129988" y="177435"/>
                  <a:pt x="128900" y="177435"/>
                </a:cubicBezTo>
                <a:cubicBezTo>
                  <a:pt x="127813" y="177435"/>
                  <a:pt x="126725" y="176704"/>
                  <a:pt x="125638" y="175973"/>
                </a:cubicBezTo>
                <a:cubicBezTo>
                  <a:pt x="123825" y="174512"/>
                  <a:pt x="123825" y="171223"/>
                  <a:pt x="125638" y="169762"/>
                </a:cubicBezTo>
                <a:lnTo>
                  <a:pt x="161525" y="133590"/>
                </a:lnTo>
                <a:close/>
                <a:moveTo>
                  <a:pt x="104080" y="133590"/>
                </a:moveTo>
                <a:cubicBezTo>
                  <a:pt x="105878" y="131763"/>
                  <a:pt x="108756" y="131763"/>
                  <a:pt x="110194" y="133590"/>
                </a:cubicBezTo>
                <a:cubicBezTo>
                  <a:pt x="112352" y="135417"/>
                  <a:pt x="112352" y="137974"/>
                  <a:pt x="110194" y="139801"/>
                </a:cubicBezTo>
                <a:lnTo>
                  <a:pt x="74947" y="175973"/>
                </a:lnTo>
                <a:cubicBezTo>
                  <a:pt x="73868" y="176704"/>
                  <a:pt x="72789" y="177435"/>
                  <a:pt x="71710" y="177435"/>
                </a:cubicBezTo>
                <a:cubicBezTo>
                  <a:pt x="70631" y="177435"/>
                  <a:pt x="69193" y="176704"/>
                  <a:pt x="68473" y="175973"/>
                </a:cubicBezTo>
                <a:cubicBezTo>
                  <a:pt x="66675" y="174512"/>
                  <a:pt x="66675" y="171223"/>
                  <a:pt x="68473" y="169762"/>
                </a:cubicBezTo>
                <a:lnTo>
                  <a:pt x="104080" y="133590"/>
                </a:lnTo>
                <a:close/>
                <a:moveTo>
                  <a:pt x="75755" y="96698"/>
                </a:moveTo>
                <a:cubicBezTo>
                  <a:pt x="70370" y="104247"/>
                  <a:pt x="61753" y="109639"/>
                  <a:pt x="52059" y="109639"/>
                </a:cubicBezTo>
                <a:lnTo>
                  <a:pt x="44520" y="109639"/>
                </a:lnTo>
                <a:lnTo>
                  <a:pt x="44520" y="193755"/>
                </a:lnTo>
                <a:lnTo>
                  <a:pt x="75755" y="193755"/>
                </a:lnTo>
                <a:cubicBezTo>
                  <a:pt x="76473" y="193755"/>
                  <a:pt x="77550" y="194474"/>
                  <a:pt x="78628" y="194834"/>
                </a:cubicBezTo>
                <a:lnTo>
                  <a:pt x="146485" y="253427"/>
                </a:lnTo>
                <a:lnTo>
                  <a:pt x="214700" y="194834"/>
                </a:lnTo>
                <a:cubicBezTo>
                  <a:pt x="215418" y="194474"/>
                  <a:pt x="216855" y="193755"/>
                  <a:pt x="217573" y="193755"/>
                </a:cubicBezTo>
                <a:lnTo>
                  <a:pt x="248808" y="193755"/>
                </a:lnTo>
                <a:lnTo>
                  <a:pt x="248808" y="109639"/>
                </a:lnTo>
                <a:lnTo>
                  <a:pt x="241269" y="109639"/>
                </a:lnTo>
                <a:cubicBezTo>
                  <a:pt x="231575" y="109639"/>
                  <a:pt x="222599" y="104247"/>
                  <a:pt x="217573" y="96698"/>
                </a:cubicBezTo>
                <a:cubicBezTo>
                  <a:pt x="212546" y="104247"/>
                  <a:pt x="203929" y="109639"/>
                  <a:pt x="193877" y="109639"/>
                </a:cubicBezTo>
                <a:lnTo>
                  <a:pt x="170181" y="109639"/>
                </a:lnTo>
                <a:cubicBezTo>
                  <a:pt x="160487" y="109639"/>
                  <a:pt x="151511" y="104247"/>
                  <a:pt x="146485" y="96698"/>
                </a:cubicBezTo>
                <a:cubicBezTo>
                  <a:pt x="141458" y="104247"/>
                  <a:pt x="132841" y="109639"/>
                  <a:pt x="122788" y="109639"/>
                </a:cubicBezTo>
                <a:lnTo>
                  <a:pt x="99092" y="109639"/>
                </a:lnTo>
                <a:cubicBezTo>
                  <a:pt x="89398" y="109639"/>
                  <a:pt x="80782" y="104247"/>
                  <a:pt x="75755" y="96698"/>
                </a:cubicBezTo>
                <a:close/>
                <a:moveTo>
                  <a:pt x="222240" y="79802"/>
                </a:moveTo>
                <a:lnTo>
                  <a:pt x="222240" y="81240"/>
                </a:lnTo>
                <a:cubicBezTo>
                  <a:pt x="222240" y="92025"/>
                  <a:pt x="230498" y="100652"/>
                  <a:pt x="241269" y="100652"/>
                </a:cubicBezTo>
                <a:lnTo>
                  <a:pt x="264965" y="100652"/>
                </a:lnTo>
                <a:cubicBezTo>
                  <a:pt x="275377" y="100652"/>
                  <a:pt x="283993" y="92025"/>
                  <a:pt x="283993" y="81240"/>
                </a:cubicBezTo>
                <a:lnTo>
                  <a:pt x="283993" y="79802"/>
                </a:lnTo>
                <a:lnTo>
                  <a:pt x="222240" y="79802"/>
                </a:lnTo>
                <a:close/>
                <a:moveTo>
                  <a:pt x="151152" y="79802"/>
                </a:moveTo>
                <a:lnTo>
                  <a:pt x="151152" y="81240"/>
                </a:lnTo>
                <a:cubicBezTo>
                  <a:pt x="151152" y="92025"/>
                  <a:pt x="159769" y="100652"/>
                  <a:pt x="170181" y="100652"/>
                </a:cubicBezTo>
                <a:lnTo>
                  <a:pt x="193877" y="100652"/>
                </a:lnTo>
                <a:cubicBezTo>
                  <a:pt x="204648" y="100652"/>
                  <a:pt x="213264" y="92025"/>
                  <a:pt x="213264" y="81240"/>
                </a:cubicBezTo>
                <a:lnTo>
                  <a:pt x="213264" y="79802"/>
                </a:lnTo>
                <a:lnTo>
                  <a:pt x="151152" y="79802"/>
                </a:lnTo>
                <a:close/>
                <a:moveTo>
                  <a:pt x="80064" y="79802"/>
                </a:moveTo>
                <a:lnTo>
                  <a:pt x="80064" y="81240"/>
                </a:lnTo>
                <a:cubicBezTo>
                  <a:pt x="80064" y="92025"/>
                  <a:pt x="88680" y="100652"/>
                  <a:pt x="99092" y="100652"/>
                </a:cubicBezTo>
                <a:lnTo>
                  <a:pt x="122788" y="100652"/>
                </a:lnTo>
                <a:cubicBezTo>
                  <a:pt x="133560" y="100652"/>
                  <a:pt x="142176" y="92025"/>
                  <a:pt x="142176" y="81240"/>
                </a:cubicBezTo>
                <a:lnTo>
                  <a:pt x="142176" y="79802"/>
                </a:lnTo>
                <a:lnTo>
                  <a:pt x="80064" y="79802"/>
                </a:lnTo>
                <a:close/>
                <a:moveTo>
                  <a:pt x="8976" y="79802"/>
                </a:moveTo>
                <a:lnTo>
                  <a:pt x="8976" y="81240"/>
                </a:lnTo>
                <a:cubicBezTo>
                  <a:pt x="8976" y="92025"/>
                  <a:pt x="17592" y="100652"/>
                  <a:pt x="28363" y="100652"/>
                </a:cubicBezTo>
                <a:lnTo>
                  <a:pt x="52059" y="100652"/>
                </a:lnTo>
                <a:cubicBezTo>
                  <a:pt x="62471" y="100652"/>
                  <a:pt x="71088" y="92025"/>
                  <a:pt x="71088" y="81240"/>
                </a:cubicBezTo>
                <a:lnTo>
                  <a:pt x="71088" y="79802"/>
                </a:lnTo>
                <a:lnTo>
                  <a:pt x="8976" y="79802"/>
                </a:lnTo>
                <a:close/>
                <a:moveTo>
                  <a:pt x="207161" y="44574"/>
                </a:moveTo>
                <a:lnTo>
                  <a:pt x="220445" y="70816"/>
                </a:lnTo>
                <a:lnTo>
                  <a:pt x="277890" y="70816"/>
                </a:lnTo>
                <a:lnTo>
                  <a:pt x="251322" y="44574"/>
                </a:lnTo>
                <a:lnTo>
                  <a:pt x="207161" y="44574"/>
                </a:lnTo>
                <a:close/>
                <a:moveTo>
                  <a:pt x="151152" y="44574"/>
                </a:moveTo>
                <a:lnTo>
                  <a:pt x="151152" y="70816"/>
                </a:lnTo>
                <a:lnTo>
                  <a:pt x="210392" y="70816"/>
                </a:lnTo>
                <a:lnTo>
                  <a:pt x="197108" y="44574"/>
                </a:lnTo>
                <a:lnTo>
                  <a:pt x="151152" y="44574"/>
                </a:lnTo>
                <a:close/>
                <a:moveTo>
                  <a:pt x="95861" y="44574"/>
                </a:moveTo>
                <a:lnTo>
                  <a:pt x="82936" y="70816"/>
                </a:lnTo>
                <a:lnTo>
                  <a:pt x="142176" y="70816"/>
                </a:lnTo>
                <a:lnTo>
                  <a:pt x="142176" y="44574"/>
                </a:lnTo>
                <a:lnTo>
                  <a:pt x="95861" y="44574"/>
                </a:lnTo>
                <a:close/>
                <a:moveTo>
                  <a:pt x="42006" y="44574"/>
                </a:moveTo>
                <a:lnTo>
                  <a:pt x="15438" y="70816"/>
                </a:lnTo>
                <a:lnTo>
                  <a:pt x="72883" y="70816"/>
                </a:lnTo>
                <a:lnTo>
                  <a:pt x="86167" y="44574"/>
                </a:lnTo>
                <a:lnTo>
                  <a:pt x="42006" y="44574"/>
                </a:lnTo>
                <a:close/>
                <a:moveTo>
                  <a:pt x="44520" y="8987"/>
                </a:moveTo>
                <a:lnTo>
                  <a:pt x="44520" y="35588"/>
                </a:lnTo>
                <a:lnTo>
                  <a:pt x="248808" y="35588"/>
                </a:lnTo>
                <a:lnTo>
                  <a:pt x="248808" y="8987"/>
                </a:lnTo>
                <a:lnTo>
                  <a:pt x="44520" y="8987"/>
                </a:lnTo>
                <a:close/>
                <a:moveTo>
                  <a:pt x="40211" y="0"/>
                </a:moveTo>
                <a:lnTo>
                  <a:pt x="253117" y="0"/>
                </a:lnTo>
                <a:cubicBezTo>
                  <a:pt x="255630" y="0"/>
                  <a:pt x="257784" y="1797"/>
                  <a:pt x="257784" y="4314"/>
                </a:cubicBezTo>
                <a:lnTo>
                  <a:pt x="257784" y="38104"/>
                </a:lnTo>
                <a:lnTo>
                  <a:pt x="291533" y="72254"/>
                </a:lnTo>
                <a:cubicBezTo>
                  <a:pt x="292610" y="73332"/>
                  <a:pt x="292969" y="74410"/>
                  <a:pt x="292969" y="75489"/>
                </a:cubicBezTo>
                <a:lnTo>
                  <a:pt x="292969" y="81240"/>
                </a:lnTo>
                <a:cubicBezTo>
                  <a:pt x="292969" y="97057"/>
                  <a:pt x="280403" y="109639"/>
                  <a:pt x="264965" y="109639"/>
                </a:cubicBezTo>
                <a:lnTo>
                  <a:pt x="257784" y="109639"/>
                </a:lnTo>
                <a:lnTo>
                  <a:pt x="257784" y="198428"/>
                </a:lnTo>
                <a:cubicBezTo>
                  <a:pt x="257784" y="200585"/>
                  <a:pt x="255630" y="202742"/>
                  <a:pt x="253117" y="202742"/>
                </a:cubicBezTo>
                <a:lnTo>
                  <a:pt x="219009" y="202742"/>
                </a:lnTo>
                <a:lnTo>
                  <a:pt x="179156" y="236892"/>
                </a:lnTo>
                <a:lnTo>
                  <a:pt x="247372" y="236892"/>
                </a:lnTo>
                <a:cubicBezTo>
                  <a:pt x="248449" y="236892"/>
                  <a:pt x="249885" y="237611"/>
                  <a:pt x="250603" y="238330"/>
                </a:cubicBezTo>
                <a:lnTo>
                  <a:pt x="291892" y="285780"/>
                </a:lnTo>
                <a:cubicBezTo>
                  <a:pt x="293328" y="287218"/>
                  <a:pt x="293328" y="289015"/>
                  <a:pt x="292610" y="290453"/>
                </a:cubicBezTo>
                <a:cubicBezTo>
                  <a:pt x="291892" y="292250"/>
                  <a:pt x="290456" y="293329"/>
                  <a:pt x="288661" y="293329"/>
                </a:cubicBezTo>
                <a:lnTo>
                  <a:pt x="4667" y="293329"/>
                </a:lnTo>
                <a:cubicBezTo>
                  <a:pt x="2872" y="293329"/>
                  <a:pt x="1077" y="292250"/>
                  <a:pt x="359" y="290453"/>
                </a:cubicBezTo>
                <a:cubicBezTo>
                  <a:pt x="0" y="289015"/>
                  <a:pt x="0" y="287218"/>
                  <a:pt x="1077" y="285780"/>
                </a:cubicBezTo>
                <a:lnTo>
                  <a:pt x="42725" y="238330"/>
                </a:lnTo>
                <a:cubicBezTo>
                  <a:pt x="43443" y="237611"/>
                  <a:pt x="44879" y="236892"/>
                  <a:pt x="45956" y="236892"/>
                </a:cubicBezTo>
                <a:lnTo>
                  <a:pt x="113813" y="236892"/>
                </a:lnTo>
                <a:lnTo>
                  <a:pt x="73960" y="202742"/>
                </a:lnTo>
                <a:lnTo>
                  <a:pt x="40211" y="202742"/>
                </a:lnTo>
                <a:cubicBezTo>
                  <a:pt x="37698" y="202742"/>
                  <a:pt x="35903" y="200585"/>
                  <a:pt x="35903" y="198428"/>
                </a:cubicBezTo>
                <a:lnTo>
                  <a:pt x="35903" y="109639"/>
                </a:lnTo>
                <a:lnTo>
                  <a:pt x="28363" y="109639"/>
                </a:lnTo>
                <a:cubicBezTo>
                  <a:pt x="12925" y="109639"/>
                  <a:pt x="0" y="97057"/>
                  <a:pt x="0" y="81240"/>
                </a:cubicBezTo>
                <a:lnTo>
                  <a:pt x="0" y="75489"/>
                </a:lnTo>
                <a:cubicBezTo>
                  <a:pt x="0" y="74410"/>
                  <a:pt x="359" y="73332"/>
                  <a:pt x="1436" y="72254"/>
                </a:cubicBezTo>
                <a:lnTo>
                  <a:pt x="35903" y="38104"/>
                </a:lnTo>
                <a:lnTo>
                  <a:pt x="35903" y="4314"/>
                </a:lnTo>
                <a:cubicBezTo>
                  <a:pt x="35903" y="1797"/>
                  <a:pt x="37698" y="0"/>
                  <a:pt x="40211" y="0"/>
                </a:cubicBezTo>
                <a:close/>
              </a:path>
            </a:pathLst>
          </a:custGeom>
          <a:solidFill>
            <a:schemeClr val="bg1"/>
          </a:solidFill>
          <a:ln>
            <a:noFill/>
          </a:ln>
        </p:spPr>
        <p:txBody>
          <a:bodyPr anchor="ctr"/>
          <a:lstStyle/>
          <a:p>
            <a:endParaRPr lang="en-US" sz="900"/>
          </a:p>
        </p:txBody>
      </p:sp>
      <p:sp>
        <p:nvSpPr>
          <p:cNvPr id="34" name="Freeform 948">
            <a:extLst>
              <a:ext uri="{FF2B5EF4-FFF2-40B4-BE49-F238E27FC236}">
                <a16:creationId xmlns:a16="http://schemas.microsoft.com/office/drawing/2014/main" id="{6DCAB7DC-AE30-E845-B8BB-AE06F4BF0B42}"/>
              </a:ext>
            </a:extLst>
          </p:cNvPr>
          <p:cNvSpPr>
            <a:spLocks noChangeAspect="1"/>
          </p:cNvSpPr>
          <p:nvPr/>
        </p:nvSpPr>
        <p:spPr bwMode="auto">
          <a:xfrm>
            <a:off x="9699219" y="1501647"/>
            <a:ext cx="464342" cy="409063"/>
          </a:xfrm>
          <a:custGeom>
            <a:avLst/>
            <a:gdLst>
              <a:gd name="T0" fmla="*/ 8349852 w 293328"/>
              <a:gd name="T1" fmla="*/ 8301957 h 258401"/>
              <a:gd name="T2" fmla="*/ 2768565 w 293328"/>
              <a:gd name="T3" fmla="*/ 7968782 h 258401"/>
              <a:gd name="T4" fmla="*/ 2595521 w 293328"/>
              <a:gd name="T5" fmla="*/ 8142044 h 258401"/>
              <a:gd name="T6" fmla="*/ 7427340 w 293328"/>
              <a:gd name="T7" fmla="*/ 8165276 h 258401"/>
              <a:gd name="T8" fmla="*/ 8342689 w 293328"/>
              <a:gd name="T9" fmla="*/ 7246352 h 258401"/>
              <a:gd name="T10" fmla="*/ 2746019 w 293328"/>
              <a:gd name="T11" fmla="*/ 9084214 h 258401"/>
              <a:gd name="T12" fmla="*/ 313909 w 293328"/>
              <a:gd name="T13" fmla="*/ 6379944 h 258401"/>
              <a:gd name="T14" fmla="*/ 1516812 w 293328"/>
              <a:gd name="T15" fmla="*/ 7994594 h 258401"/>
              <a:gd name="T16" fmla="*/ 6028188 w 293328"/>
              <a:gd name="T17" fmla="*/ 7994594 h 258401"/>
              <a:gd name="T18" fmla="*/ 7262820 w 293328"/>
              <a:gd name="T19" fmla="*/ 6005470 h 258401"/>
              <a:gd name="T20" fmla="*/ 8066382 w 293328"/>
              <a:gd name="T21" fmla="*/ 6338572 h 258401"/>
              <a:gd name="T22" fmla="*/ 7262820 w 293328"/>
              <a:gd name="T23" fmla="*/ 6005470 h 258401"/>
              <a:gd name="T24" fmla="*/ 4629065 w 293328"/>
              <a:gd name="T25" fmla="*/ 4108887 h 258401"/>
              <a:gd name="T26" fmla="*/ 5060506 w 293328"/>
              <a:gd name="T27" fmla="*/ 3347514 h 258401"/>
              <a:gd name="T28" fmla="*/ 3334483 w 293328"/>
              <a:gd name="T29" fmla="*/ 6051752 h 258401"/>
              <a:gd name="T30" fmla="*/ 5387413 w 293328"/>
              <a:gd name="T31" fmla="*/ 3347514 h 258401"/>
              <a:gd name="T32" fmla="*/ 5165152 w 293328"/>
              <a:gd name="T33" fmla="*/ 4633951 h 258401"/>
              <a:gd name="T34" fmla="*/ 4145137 w 293328"/>
              <a:gd name="T35" fmla="*/ 4647133 h 258401"/>
              <a:gd name="T36" fmla="*/ 3975178 w 293328"/>
              <a:gd name="T37" fmla="*/ 3347514 h 258401"/>
              <a:gd name="T38" fmla="*/ 1281409 w 293328"/>
              <a:gd name="T39" fmla="*/ 4240142 h 258401"/>
              <a:gd name="T40" fmla="*/ 1725982 w 293328"/>
              <a:gd name="T41" fmla="*/ 4108887 h 258401"/>
              <a:gd name="T42" fmla="*/ 1281409 w 293328"/>
              <a:gd name="T43" fmla="*/ 3347514 h 258401"/>
              <a:gd name="T44" fmla="*/ 3007614 w 293328"/>
              <a:gd name="T45" fmla="*/ 6051752 h 258401"/>
              <a:gd name="T46" fmla="*/ 2366801 w 293328"/>
              <a:gd name="T47" fmla="*/ 4476413 h 258401"/>
              <a:gd name="T48" fmla="*/ 2144534 w 293328"/>
              <a:gd name="T49" fmla="*/ 4633951 h 258401"/>
              <a:gd name="T50" fmla="*/ 1033033 w 293328"/>
              <a:gd name="T51" fmla="*/ 4607672 h 258401"/>
              <a:gd name="T52" fmla="*/ 313909 w 293328"/>
              <a:gd name="T53" fmla="*/ 3347514 h 258401"/>
              <a:gd name="T54" fmla="*/ 8081181 w 293328"/>
              <a:gd name="T55" fmla="*/ 4962172 h 258401"/>
              <a:gd name="T56" fmla="*/ 7636597 w 293328"/>
              <a:gd name="T57" fmla="*/ 2257910 h 258401"/>
              <a:gd name="T58" fmla="*/ 6355072 w 293328"/>
              <a:gd name="T59" fmla="*/ 7994594 h 258401"/>
              <a:gd name="T60" fmla="*/ 9571878 w 293328"/>
              <a:gd name="T61" fmla="*/ 7994594 h 258401"/>
              <a:gd name="T62" fmla="*/ 10343328 w 293328"/>
              <a:gd name="T63" fmla="*/ 7246352 h 258401"/>
              <a:gd name="T64" fmla="*/ 9781055 w 293328"/>
              <a:gd name="T65" fmla="*/ 6918183 h 258401"/>
              <a:gd name="T66" fmla="*/ 9781055 w 293328"/>
              <a:gd name="T67" fmla="*/ 6340609 h 258401"/>
              <a:gd name="T68" fmla="*/ 10343328 w 293328"/>
              <a:gd name="T69" fmla="*/ 6012395 h 258401"/>
              <a:gd name="T70" fmla="*/ 8081181 w 293328"/>
              <a:gd name="T71" fmla="*/ 5290377 h 258401"/>
              <a:gd name="T72" fmla="*/ 6355072 w 293328"/>
              <a:gd name="T73" fmla="*/ 2257910 h 258401"/>
              <a:gd name="T74" fmla="*/ 3112118 w 293328"/>
              <a:gd name="T75" fmla="*/ 1076409 h 258401"/>
              <a:gd name="T76" fmla="*/ 3543702 w 293328"/>
              <a:gd name="T77" fmla="*/ 315023 h 258401"/>
              <a:gd name="T78" fmla="*/ 1830713 w 293328"/>
              <a:gd name="T79" fmla="*/ 3019316 h 258401"/>
              <a:gd name="T80" fmla="*/ 3870609 w 293328"/>
              <a:gd name="T81" fmla="*/ 315023 h 258401"/>
              <a:gd name="T82" fmla="*/ 3713697 w 293328"/>
              <a:gd name="T83" fmla="*/ 1614662 h 258401"/>
              <a:gd name="T84" fmla="*/ 2693707 w 293328"/>
              <a:gd name="T85" fmla="*/ 1601593 h 258401"/>
              <a:gd name="T86" fmla="*/ 2471445 w 293328"/>
              <a:gd name="T87" fmla="*/ 315023 h 258401"/>
              <a:gd name="T88" fmla="*/ 4681277 w 293328"/>
              <a:gd name="T89" fmla="*/ 0 h 258401"/>
              <a:gd name="T90" fmla="*/ 6028188 w 293328"/>
              <a:gd name="T91" fmla="*/ 3019316 h 258401"/>
              <a:gd name="T92" fmla="*/ 7636597 w 293328"/>
              <a:gd name="T93" fmla="*/ 1929718 h 258401"/>
              <a:gd name="T94" fmla="*/ 10657173 w 293328"/>
              <a:gd name="T95" fmla="*/ 5999216 h 258401"/>
              <a:gd name="T96" fmla="*/ 9571878 w 293328"/>
              <a:gd name="T97" fmla="*/ 8322837 h 258401"/>
              <a:gd name="T98" fmla="*/ 3975178 w 293328"/>
              <a:gd name="T99" fmla="*/ 8322837 h 258401"/>
              <a:gd name="T100" fmla="*/ 588459 w 293328"/>
              <a:gd name="T101" fmla="*/ 8322837 h 258401"/>
              <a:gd name="T102" fmla="*/ 0 w 293328"/>
              <a:gd name="T103" fmla="*/ 3189998 h 258401"/>
              <a:gd name="T104" fmla="*/ 1503810 w 293328"/>
              <a:gd name="T105" fmla="*/ 157521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bg1"/>
          </a:solidFill>
          <a:ln>
            <a:noFill/>
          </a:ln>
        </p:spPr>
        <p:txBody>
          <a:bodyPr anchor="ctr"/>
          <a:lstStyle/>
          <a:p>
            <a:endParaRPr lang="en-US" sz="900"/>
          </a:p>
        </p:txBody>
      </p:sp>
      <p:sp>
        <p:nvSpPr>
          <p:cNvPr id="35" name="Freeform 949">
            <a:extLst>
              <a:ext uri="{FF2B5EF4-FFF2-40B4-BE49-F238E27FC236}">
                <a16:creationId xmlns:a16="http://schemas.microsoft.com/office/drawing/2014/main" id="{A33833FF-6570-D744-802A-D803BCC9A27E}"/>
              </a:ext>
            </a:extLst>
          </p:cNvPr>
          <p:cNvSpPr>
            <a:spLocks noChangeAspect="1"/>
          </p:cNvSpPr>
          <p:nvPr/>
        </p:nvSpPr>
        <p:spPr bwMode="auto">
          <a:xfrm>
            <a:off x="1413469" y="1474008"/>
            <a:ext cx="464342" cy="464342"/>
          </a:xfrm>
          <a:custGeom>
            <a:avLst/>
            <a:gdLst>
              <a:gd name="T0" fmla="*/ 1024419 w 293327"/>
              <a:gd name="T1" fmla="*/ 7648542 h 293759"/>
              <a:gd name="T2" fmla="*/ 692140 w 293327"/>
              <a:gd name="T3" fmla="*/ 7648542 h 293759"/>
              <a:gd name="T4" fmla="*/ 9611389 w 293327"/>
              <a:gd name="T5" fmla="*/ 7458004 h 293759"/>
              <a:gd name="T6" fmla="*/ 7519169 w 293327"/>
              <a:gd name="T7" fmla="*/ 8183367 h 293759"/>
              <a:gd name="T8" fmla="*/ 7506098 w 293327"/>
              <a:gd name="T9" fmla="*/ 8597812 h 293759"/>
              <a:gd name="T10" fmla="*/ 9519895 w 293327"/>
              <a:gd name="T11" fmla="*/ 7885464 h 293759"/>
              <a:gd name="T12" fmla="*/ 9611389 w 293327"/>
              <a:gd name="T13" fmla="*/ 7458004 h 293759"/>
              <a:gd name="T14" fmla="*/ 1673882 w 293327"/>
              <a:gd name="T15" fmla="*/ 9737626 h 293759"/>
              <a:gd name="T16" fmla="*/ 10343687 w 293327"/>
              <a:gd name="T17" fmla="*/ 8170401 h 293759"/>
              <a:gd name="T18" fmla="*/ 9546037 w 293327"/>
              <a:gd name="T19" fmla="*/ 8222154 h 293759"/>
              <a:gd name="T20" fmla="*/ 5871499 w 293327"/>
              <a:gd name="T21" fmla="*/ 9180669 h 293759"/>
              <a:gd name="T22" fmla="*/ 4289181 w 293327"/>
              <a:gd name="T23" fmla="*/ 8895723 h 293759"/>
              <a:gd name="T24" fmla="*/ 6904559 w 293327"/>
              <a:gd name="T25" fmla="*/ 8727317 h 293759"/>
              <a:gd name="T26" fmla="*/ 7087604 w 293327"/>
              <a:gd name="T27" fmla="*/ 7989047 h 293759"/>
              <a:gd name="T28" fmla="*/ 4576905 w 293327"/>
              <a:gd name="T29" fmla="*/ 7548643 h 293759"/>
              <a:gd name="T30" fmla="*/ 313910 w 293327"/>
              <a:gd name="T31" fmla="*/ 7134186 h 293759"/>
              <a:gd name="T32" fmla="*/ 1359972 w 293327"/>
              <a:gd name="T33" fmla="*/ 9685880 h 293759"/>
              <a:gd name="T34" fmla="*/ 313910 w 293327"/>
              <a:gd name="T35" fmla="*/ 7134186 h 293759"/>
              <a:gd name="T36" fmla="*/ 1516917 w 293327"/>
              <a:gd name="T37" fmla="*/ 6810337 h 293759"/>
              <a:gd name="T38" fmla="*/ 6773760 w 293327"/>
              <a:gd name="T39" fmla="*/ 7561594 h 293759"/>
              <a:gd name="T40" fmla="*/ 7414530 w 293327"/>
              <a:gd name="T41" fmla="*/ 7885464 h 293759"/>
              <a:gd name="T42" fmla="*/ 9820647 w 293327"/>
              <a:gd name="T43" fmla="*/ 7198905 h 293759"/>
              <a:gd name="T44" fmla="*/ 10016805 w 293327"/>
              <a:gd name="T45" fmla="*/ 7717049 h 293759"/>
              <a:gd name="T46" fmla="*/ 10657531 w 293327"/>
              <a:gd name="T47" fmla="*/ 8183367 h 293759"/>
              <a:gd name="T48" fmla="*/ 4864577 w 293327"/>
              <a:gd name="T49" fmla="*/ 10501849 h 293759"/>
              <a:gd name="T50" fmla="*/ 156867 w 293327"/>
              <a:gd name="T51" fmla="*/ 10009573 h 293759"/>
              <a:gd name="T52" fmla="*/ 0 w 293327"/>
              <a:gd name="T53" fmla="*/ 6965769 h 293759"/>
              <a:gd name="T54" fmla="*/ 6962182 w 293327"/>
              <a:gd name="T55" fmla="*/ 322741 h 293759"/>
              <a:gd name="T56" fmla="*/ 9881876 w 293327"/>
              <a:gd name="T57" fmla="*/ 1703812 h 293759"/>
              <a:gd name="T58" fmla="*/ 6962182 w 293327"/>
              <a:gd name="T59" fmla="*/ 322741 h 293759"/>
              <a:gd name="T60" fmla="*/ 5233922 w 293327"/>
              <a:gd name="T61" fmla="*/ 3523891 h 293759"/>
              <a:gd name="T62" fmla="*/ 5940931 w 293327"/>
              <a:gd name="T63" fmla="*/ 3188267 h 293759"/>
              <a:gd name="T64" fmla="*/ 6634871 w 293327"/>
              <a:gd name="T65" fmla="*/ 3523891 h 293759"/>
              <a:gd name="T66" fmla="*/ 5233922 w 293327"/>
              <a:gd name="T67" fmla="*/ 322741 h 293759"/>
              <a:gd name="T68" fmla="*/ 2000044 w 293327"/>
              <a:gd name="T69" fmla="*/ 1703812 h 293759"/>
              <a:gd name="T70" fmla="*/ 4906608 w 293327"/>
              <a:gd name="T71" fmla="*/ 322741 h 293759"/>
              <a:gd name="T72" fmla="*/ 1829770 w 293327"/>
              <a:gd name="T73" fmla="*/ 0 h 293759"/>
              <a:gd name="T74" fmla="*/ 10196100 w 293327"/>
              <a:gd name="T75" fmla="*/ 154906 h 293759"/>
              <a:gd name="T76" fmla="*/ 10039022 w 293327"/>
              <a:gd name="T77" fmla="*/ 2013599 h 293759"/>
              <a:gd name="T78" fmla="*/ 9724751 w 293327"/>
              <a:gd name="T79" fmla="*/ 6699326 h 293759"/>
              <a:gd name="T80" fmla="*/ 9397399 w 293327"/>
              <a:gd name="T81" fmla="*/ 6699326 h 293759"/>
              <a:gd name="T82" fmla="*/ 6962182 w 293327"/>
              <a:gd name="T83" fmla="*/ 2013599 h 293759"/>
              <a:gd name="T84" fmla="*/ 6883642 w 293327"/>
              <a:gd name="T85" fmla="*/ 3911178 h 293759"/>
              <a:gd name="T86" fmla="*/ 6726497 w 293327"/>
              <a:gd name="T87" fmla="*/ 3923993 h 293759"/>
              <a:gd name="T88" fmla="*/ 5142310 w 293327"/>
              <a:gd name="T89" fmla="*/ 3923993 h 293759"/>
              <a:gd name="T90" fmla="*/ 4906608 w 293327"/>
              <a:gd name="T91" fmla="*/ 3782032 h 293759"/>
              <a:gd name="T92" fmla="*/ 2484433 w 293327"/>
              <a:gd name="T93" fmla="*/ 2013599 h 293759"/>
              <a:gd name="T94" fmla="*/ 2314248 w 293327"/>
              <a:gd name="T95" fmla="*/ 6531494 h 293759"/>
              <a:gd name="T96" fmla="*/ 2157085 w 293327"/>
              <a:gd name="T97" fmla="*/ 2013599 h 293759"/>
              <a:gd name="T98" fmla="*/ 1672725 w 293327"/>
              <a:gd name="T99" fmla="*/ 1858717 h 293759"/>
              <a:gd name="T100" fmla="*/ 1829770 w 293327"/>
              <a:gd name="T101" fmla="*/ 0 h 2937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3327" h="293759">
                <a:moveTo>
                  <a:pt x="23622" y="209550"/>
                </a:moveTo>
                <a:cubicBezTo>
                  <a:pt x="26289" y="209550"/>
                  <a:pt x="28194" y="211382"/>
                  <a:pt x="28194" y="213946"/>
                </a:cubicBezTo>
                <a:cubicBezTo>
                  <a:pt x="28194" y="216511"/>
                  <a:pt x="26289" y="218709"/>
                  <a:pt x="23622" y="218709"/>
                </a:cubicBezTo>
                <a:cubicBezTo>
                  <a:pt x="20955" y="218709"/>
                  <a:pt x="19050" y="216511"/>
                  <a:pt x="19050" y="213946"/>
                </a:cubicBezTo>
                <a:cubicBezTo>
                  <a:pt x="19050" y="211382"/>
                  <a:pt x="20955" y="209550"/>
                  <a:pt x="23622" y="209550"/>
                </a:cubicBezTo>
                <a:close/>
                <a:moveTo>
                  <a:pt x="264534" y="208615"/>
                </a:moveTo>
                <a:cubicBezTo>
                  <a:pt x="262375" y="207529"/>
                  <a:pt x="251218" y="212239"/>
                  <a:pt x="243300" y="215862"/>
                </a:cubicBezTo>
                <a:cubicBezTo>
                  <a:pt x="233222" y="219847"/>
                  <a:pt x="220985" y="224920"/>
                  <a:pt x="206949" y="228905"/>
                </a:cubicBezTo>
                <a:cubicBezTo>
                  <a:pt x="207309" y="231079"/>
                  <a:pt x="207309" y="233615"/>
                  <a:pt x="207309" y="236151"/>
                </a:cubicBezTo>
                <a:cubicBezTo>
                  <a:pt x="206949" y="237238"/>
                  <a:pt x="206949" y="238688"/>
                  <a:pt x="206589" y="240499"/>
                </a:cubicBezTo>
                <a:cubicBezTo>
                  <a:pt x="229983" y="234340"/>
                  <a:pt x="247259" y="227094"/>
                  <a:pt x="259136" y="222021"/>
                </a:cubicBezTo>
                <a:cubicBezTo>
                  <a:pt x="260216" y="221297"/>
                  <a:pt x="261295" y="220934"/>
                  <a:pt x="262015" y="220572"/>
                </a:cubicBezTo>
                <a:cubicBezTo>
                  <a:pt x="265254" y="217674"/>
                  <a:pt x="267054" y="214775"/>
                  <a:pt x="267054" y="212601"/>
                </a:cubicBezTo>
                <a:cubicBezTo>
                  <a:pt x="267054" y="211877"/>
                  <a:pt x="267054" y="210427"/>
                  <a:pt x="264534" y="208615"/>
                </a:cubicBezTo>
                <a:close/>
                <a:moveTo>
                  <a:pt x="46069" y="199558"/>
                </a:moveTo>
                <a:lnTo>
                  <a:pt x="46069" y="272383"/>
                </a:lnTo>
                <a:cubicBezTo>
                  <a:pt x="66584" y="278542"/>
                  <a:pt x="186434" y="310788"/>
                  <a:pt x="277131" y="237963"/>
                </a:cubicBezTo>
                <a:cubicBezTo>
                  <a:pt x="279291" y="236514"/>
                  <a:pt x="284330" y="232166"/>
                  <a:pt x="284689" y="228543"/>
                </a:cubicBezTo>
                <a:cubicBezTo>
                  <a:pt x="284689" y="227456"/>
                  <a:pt x="284330" y="226007"/>
                  <a:pt x="282170" y="224195"/>
                </a:cubicBezTo>
                <a:cubicBezTo>
                  <a:pt x="280371" y="222746"/>
                  <a:pt x="271733" y="226369"/>
                  <a:pt x="262735" y="229992"/>
                </a:cubicBezTo>
                <a:cubicBezTo>
                  <a:pt x="247979" y="236514"/>
                  <a:pt x="225664" y="245934"/>
                  <a:pt x="192912" y="252818"/>
                </a:cubicBezTo>
                <a:cubicBezTo>
                  <a:pt x="185354" y="255354"/>
                  <a:pt x="174917" y="256803"/>
                  <a:pt x="161600" y="256803"/>
                </a:cubicBezTo>
                <a:cubicBezTo>
                  <a:pt x="150443" y="256803"/>
                  <a:pt x="137126" y="256079"/>
                  <a:pt x="122010" y="253542"/>
                </a:cubicBezTo>
                <a:cubicBezTo>
                  <a:pt x="119491" y="253542"/>
                  <a:pt x="118051" y="251369"/>
                  <a:pt x="118051" y="248832"/>
                </a:cubicBezTo>
                <a:cubicBezTo>
                  <a:pt x="118411" y="246296"/>
                  <a:pt x="120570" y="244485"/>
                  <a:pt x="123090" y="244847"/>
                </a:cubicBezTo>
                <a:cubicBezTo>
                  <a:pt x="163400" y="249919"/>
                  <a:pt x="181395" y="247383"/>
                  <a:pt x="190033" y="244122"/>
                </a:cubicBezTo>
                <a:cubicBezTo>
                  <a:pt x="197951" y="240862"/>
                  <a:pt x="198311" y="236876"/>
                  <a:pt x="198311" y="235427"/>
                </a:cubicBezTo>
                <a:cubicBezTo>
                  <a:pt x="198671" y="229992"/>
                  <a:pt x="197591" y="226007"/>
                  <a:pt x="195072" y="223471"/>
                </a:cubicBezTo>
                <a:cubicBezTo>
                  <a:pt x="191833" y="220210"/>
                  <a:pt x="186794" y="220210"/>
                  <a:pt x="186434" y="220210"/>
                </a:cubicBezTo>
                <a:cubicBezTo>
                  <a:pt x="142885" y="220934"/>
                  <a:pt x="135327" y="216224"/>
                  <a:pt x="125969" y="211152"/>
                </a:cubicBezTo>
                <a:cubicBezTo>
                  <a:pt x="116971" y="205717"/>
                  <a:pt x="106894" y="199558"/>
                  <a:pt x="46069" y="199558"/>
                </a:cubicBezTo>
                <a:close/>
                <a:moveTo>
                  <a:pt x="8638" y="199558"/>
                </a:moveTo>
                <a:lnTo>
                  <a:pt x="8638" y="270933"/>
                </a:lnTo>
                <a:lnTo>
                  <a:pt x="37431" y="270933"/>
                </a:lnTo>
                <a:lnTo>
                  <a:pt x="37431" y="199558"/>
                </a:lnTo>
                <a:lnTo>
                  <a:pt x="8638" y="199558"/>
                </a:lnTo>
                <a:close/>
                <a:moveTo>
                  <a:pt x="4319" y="190500"/>
                </a:moveTo>
                <a:lnTo>
                  <a:pt x="41750" y="190500"/>
                </a:lnTo>
                <a:cubicBezTo>
                  <a:pt x="108693" y="190500"/>
                  <a:pt x="120570" y="197021"/>
                  <a:pt x="130648" y="203181"/>
                </a:cubicBezTo>
                <a:cubicBezTo>
                  <a:pt x="138566" y="207891"/>
                  <a:pt x="145404" y="212239"/>
                  <a:pt x="186434" y="211514"/>
                </a:cubicBezTo>
                <a:cubicBezTo>
                  <a:pt x="186434" y="211514"/>
                  <a:pt x="195072" y="211152"/>
                  <a:pt x="201550" y="216949"/>
                </a:cubicBezTo>
                <a:cubicBezTo>
                  <a:pt x="202270" y="218398"/>
                  <a:pt x="203350" y="219123"/>
                  <a:pt x="204070" y="220572"/>
                </a:cubicBezTo>
                <a:cubicBezTo>
                  <a:pt x="217746" y="216587"/>
                  <a:pt x="229983" y="211514"/>
                  <a:pt x="239701" y="207529"/>
                </a:cubicBezTo>
                <a:cubicBezTo>
                  <a:pt x="254817" y="200645"/>
                  <a:pt x="263815" y="196659"/>
                  <a:pt x="270293" y="201369"/>
                </a:cubicBezTo>
                <a:cubicBezTo>
                  <a:pt x="274612" y="204992"/>
                  <a:pt x="275692" y="209340"/>
                  <a:pt x="276052" y="212239"/>
                </a:cubicBezTo>
                <a:cubicBezTo>
                  <a:pt x="276052" y="213326"/>
                  <a:pt x="275692" y="214775"/>
                  <a:pt x="275692" y="215862"/>
                </a:cubicBezTo>
                <a:cubicBezTo>
                  <a:pt x="280730" y="214413"/>
                  <a:pt x="284689" y="214775"/>
                  <a:pt x="287929" y="217311"/>
                </a:cubicBezTo>
                <a:cubicBezTo>
                  <a:pt x="292608" y="221297"/>
                  <a:pt x="293327" y="226007"/>
                  <a:pt x="293327" y="228905"/>
                </a:cubicBezTo>
                <a:cubicBezTo>
                  <a:pt x="292967" y="237963"/>
                  <a:pt x="283970" y="244485"/>
                  <a:pt x="282890" y="245209"/>
                </a:cubicBezTo>
                <a:cubicBezTo>
                  <a:pt x="234662" y="283252"/>
                  <a:pt x="179236" y="293759"/>
                  <a:pt x="133887" y="293759"/>
                </a:cubicBezTo>
                <a:cubicBezTo>
                  <a:pt x="84579" y="293759"/>
                  <a:pt x="46789" y="281803"/>
                  <a:pt x="41030" y="279991"/>
                </a:cubicBezTo>
                <a:lnTo>
                  <a:pt x="4319" y="279991"/>
                </a:lnTo>
                <a:cubicBezTo>
                  <a:pt x="1799" y="279991"/>
                  <a:pt x="0" y="278180"/>
                  <a:pt x="0" y="275281"/>
                </a:cubicBezTo>
                <a:lnTo>
                  <a:pt x="0" y="194848"/>
                </a:lnTo>
                <a:cubicBezTo>
                  <a:pt x="0" y="192311"/>
                  <a:pt x="1799" y="190500"/>
                  <a:pt x="4319" y="190500"/>
                </a:cubicBezTo>
                <a:close/>
                <a:moveTo>
                  <a:pt x="191620" y="9027"/>
                </a:moveTo>
                <a:lnTo>
                  <a:pt x="191620" y="47661"/>
                </a:lnTo>
                <a:lnTo>
                  <a:pt x="271978" y="47661"/>
                </a:lnTo>
                <a:lnTo>
                  <a:pt x="271978" y="9027"/>
                </a:lnTo>
                <a:lnTo>
                  <a:pt x="191620" y="9027"/>
                </a:lnTo>
                <a:close/>
                <a:moveTo>
                  <a:pt x="144053" y="9027"/>
                </a:moveTo>
                <a:lnTo>
                  <a:pt x="144053" y="98571"/>
                </a:lnTo>
                <a:lnTo>
                  <a:pt x="161350" y="89906"/>
                </a:lnTo>
                <a:cubicBezTo>
                  <a:pt x="162071" y="89184"/>
                  <a:pt x="162792" y="89184"/>
                  <a:pt x="163512" y="89184"/>
                </a:cubicBezTo>
                <a:cubicBezTo>
                  <a:pt x="164233" y="89184"/>
                  <a:pt x="164593" y="89184"/>
                  <a:pt x="165314" y="89906"/>
                </a:cubicBezTo>
                <a:lnTo>
                  <a:pt x="182611" y="98571"/>
                </a:lnTo>
                <a:lnTo>
                  <a:pt x="182611" y="9027"/>
                </a:lnTo>
                <a:lnTo>
                  <a:pt x="144053" y="9027"/>
                </a:lnTo>
                <a:close/>
                <a:moveTo>
                  <a:pt x="55046" y="9027"/>
                </a:moveTo>
                <a:lnTo>
                  <a:pt x="55046" y="47661"/>
                </a:lnTo>
                <a:lnTo>
                  <a:pt x="135044" y="47661"/>
                </a:lnTo>
                <a:lnTo>
                  <a:pt x="135044" y="9027"/>
                </a:lnTo>
                <a:lnTo>
                  <a:pt x="55046" y="9027"/>
                </a:lnTo>
                <a:close/>
                <a:moveTo>
                  <a:pt x="50361" y="0"/>
                </a:moveTo>
                <a:lnTo>
                  <a:pt x="276303" y="0"/>
                </a:lnTo>
                <a:cubicBezTo>
                  <a:pt x="278465" y="0"/>
                  <a:pt x="280627" y="1805"/>
                  <a:pt x="280627" y="4333"/>
                </a:cubicBezTo>
                <a:lnTo>
                  <a:pt x="280627" y="51994"/>
                </a:lnTo>
                <a:cubicBezTo>
                  <a:pt x="280627" y="54521"/>
                  <a:pt x="278465" y="56326"/>
                  <a:pt x="276303" y="56326"/>
                </a:cubicBezTo>
                <a:lnTo>
                  <a:pt x="267654" y="56326"/>
                </a:lnTo>
                <a:lnTo>
                  <a:pt x="267654" y="187394"/>
                </a:lnTo>
                <a:cubicBezTo>
                  <a:pt x="267654" y="189560"/>
                  <a:pt x="265492" y="191727"/>
                  <a:pt x="263330" y="191727"/>
                </a:cubicBezTo>
                <a:cubicBezTo>
                  <a:pt x="260807" y="191727"/>
                  <a:pt x="258645" y="189560"/>
                  <a:pt x="258645" y="187394"/>
                </a:cubicBezTo>
                <a:lnTo>
                  <a:pt x="258645" y="56326"/>
                </a:lnTo>
                <a:lnTo>
                  <a:pt x="191620" y="56326"/>
                </a:lnTo>
                <a:lnTo>
                  <a:pt x="191620" y="105793"/>
                </a:lnTo>
                <a:cubicBezTo>
                  <a:pt x="191620" y="107237"/>
                  <a:pt x="190899" y="108681"/>
                  <a:pt x="189458" y="109403"/>
                </a:cubicBezTo>
                <a:cubicBezTo>
                  <a:pt x="188737" y="110126"/>
                  <a:pt x="188016" y="110126"/>
                  <a:pt x="187296" y="110126"/>
                </a:cubicBezTo>
                <a:cubicBezTo>
                  <a:pt x="186575" y="110126"/>
                  <a:pt x="185494" y="110126"/>
                  <a:pt x="185133" y="109764"/>
                </a:cubicBezTo>
                <a:lnTo>
                  <a:pt x="163512" y="98571"/>
                </a:lnTo>
                <a:lnTo>
                  <a:pt x="141531" y="109764"/>
                </a:lnTo>
                <a:cubicBezTo>
                  <a:pt x="140089" y="110487"/>
                  <a:pt x="138648" y="110487"/>
                  <a:pt x="137206" y="109403"/>
                </a:cubicBezTo>
                <a:cubicBezTo>
                  <a:pt x="136125" y="108681"/>
                  <a:pt x="135044" y="107237"/>
                  <a:pt x="135044" y="105793"/>
                </a:cubicBezTo>
                <a:lnTo>
                  <a:pt x="135044" y="56326"/>
                </a:lnTo>
                <a:lnTo>
                  <a:pt x="68379" y="56326"/>
                </a:lnTo>
                <a:lnTo>
                  <a:pt x="68379" y="178006"/>
                </a:lnTo>
                <a:cubicBezTo>
                  <a:pt x="68379" y="180895"/>
                  <a:pt x="66217" y="182700"/>
                  <a:pt x="63695" y="182700"/>
                </a:cubicBezTo>
                <a:cubicBezTo>
                  <a:pt x="61172" y="182700"/>
                  <a:pt x="59370" y="180895"/>
                  <a:pt x="59370" y="178006"/>
                </a:cubicBezTo>
                <a:lnTo>
                  <a:pt x="59370" y="56326"/>
                </a:lnTo>
                <a:lnTo>
                  <a:pt x="50361" y="56326"/>
                </a:lnTo>
                <a:cubicBezTo>
                  <a:pt x="48199" y="56326"/>
                  <a:pt x="46037" y="54521"/>
                  <a:pt x="46037" y="51994"/>
                </a:cubicBezTo>
                <a:lnTo>
                  <a:pt x="46037" y="4333"/>
                </a:lnTo>
                <a:cubicBezTo>
                  <a:pt x="46037" y="1805"/>
                  <a:pt x="48199" y="0"/>
                  <a:pt x="50361" y="0"/>
                </a:cubicBezTo>
                <a:close/>
              </a:path>
            </a:pathLst>
          </a:custGeom>
          <a:solidFill>
            <a:schemeClr val="bg1"/>
          </a:solidFill>
          <a:ln>
            <a:noFill/>
          </a:ln>
        </p:spPr>
        <p:txBody>
          <a:bodyPr anchor="ctr"/>
          <a:lstStyle/>
          <a:p>
            <a:endParaRPr lang="en-US" sz="900"/>
          </a:p>
        </p:txBody>
      </p:sp>
      <p:pic>
        <p:nvPicPr>
          <p:cNvPr id="7" name="Picture 6">
            <a:extLst>
              <a:ext uri="{FF2B5EF4-FFF2-40B4-BE49-F238E27FC236}">
                <a16:creationId xmlns:a16="http://schemas.microsoft.com/office/drawing/2014/main" id="{C789AC09-A60A-2B67-26DC-156EFE34DA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254546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7908BC-BBB8-2043-B317-9C06D992AC38}"/>
              </a:ext>
            </a:extLst>
          </p:cNvPr>
          <p:cNvSpPr/>
          <p:nvPr/>
        </p:nvSpPr>
        <p:spPr>
          <a:xfrm>
            <a:off x="1182688" y="2772955"/>
            <a:ext cx="1480246" cy="1480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5" name="Rectangle 4">
            <a:extLst>
              <a:ext uri="{FF2B5EF4-FFF2-40B4-BE49-F238E27FC236}">
                <a16:creationId xmlns:a16="http://schemas.microsoft.com/office/drawing/2014/main" id="{B4DEA489-3338-0F49-AD2A-089D787F71E1}"/>
              </a:ext>
            </a:extLst>
          </p:cNvPr>
          <p:cNvSpPr/>
          <p:nvPr/>
        </p:nvSpPr>
        <p:spPr>
          <a:xfrm>
            <a:off x="3962400" y="1295400"/>
            <a:ext cx="1480246" cy="1480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6" name="Rectangle 5">
            <a:extLst>
              <a:ext uri="{FF2B5EF4-FFF2-40B4-BE49-F238E27FC236}">
                <a16:creationId xmlns:a16="http://schemas.microsoft.com/office/drawing/2014/main" id="{7A662585-FC63-2741-9F99-81E4C3A6F7C1}"/>
              </a:ext>
            </a:extLst>
          </p:cNvPr>
          <p:cNvSpPr/>
          <p:nvPr/>
        </p:nvSpPr>
        <p:spPr>
          <a:xfrm>
            <a:off x="6798275" y="2772955"/>
            <a:ext cx="1480246" cy="14802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7" name="Rectangle 6">
            <a:extLst>
              <a:ext uri="{FF2B5EF4-FFF2-40B4-BE49-F238E27FC236}">
                <a16:creationId xmlns:a16="http://schemas.microsoft.com/office/drawing/2014/main" id="{4666D1D4-0E18-B444-BCA7-C0A82CEAD3FF}"/>
              </a:ext>
            </a:extLst>
          </p:cNvPr>
          <p:cNvSpPr/>
          <p:nvPr/>
        </p:nvSpPr>
        <p:spPr>
          <a:xfrm>
            <a:off x="9508759" y="1295400"/>
            <a:ext cx="1480246" cy="14802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2" name="Freeform 606">
            <a:extLst>
              <a:ext uri="{FF2B5EF4-FFF2-40B4-BE49-F238E27FC236}">
                <a16:creationId xmlns:a16="http://schemas.microsoft.com/office/drawing/2014/main" id="{3581A903-D2B5-CB46-9021-32609E8661E1}"/>
              </a:ext>
            </a:extLst>
          </p:cNvPr>
          <p:cNvSpPr>
            <a:spLocks noChangeArrowheads="1"/>
          </p:cNvSpPr>
          <p:nvPr/>
        </p:nvSpPr>
        <p:spPr bwMode="auto">
          <a:xfrm>
            <a:off x="9808708" y="1596485"/>
            <a:ext cx="880347" cy="880347"/>
          </a:xfrm>
          <a:custGeom>
            <a:avLst/>
            <a:gdLst>
              <a:gd name="T0" fmla="*/ 246192 w 306028"/>
              <a:gd name="T1" fmla="*/ 298466 h 306027"/>
              <a:gd name="T2" fmla="*/ 263494 w 306028"/>
              <a:gd name="T3" fmla="*/ 291266 h 306027"/>
              <a:gd name="T4" fmla="*/ 246192 w 306028"/>
              <a:gd name="T5" fmla="*/ 291266 h 306027"/>
              <a:gd name="T6" fmla="*/ 49743 w 306028"/>
              <a:gd name="T7" fmla="*/ 298466 h 306027"/>
              <a:gd name="T8" fmla="*/ 59475 w 306028"/>
              <a:gd name="T9" fmla="*/ 291266 h 306027"/>
              <a:gd name="T10" fmla="*/ 42534 w 306028"/>
              <a:gd name="T11" fmla="*/ 291266 h 306027"/>
              <a:gd name="T12" fmla="*/ 67045 w 306028"/>
              <a:gd name="T13" fmla="*/ 198018 h 306027"/>
              <a:gd name="T14" fmla="*/ 63080 w 306028"/>
              <a:gd name="T15" fmla="*/ 283345 h 306027"/>
              <a:gd name="T16" fmla="*/ 238622 w 306028"/>
              <a:gd name="T17" fmla="*/ 272184 h 306027"/>
              <a:gd name="T18" fmla="*/ 227448 w 306028"/>
              <a:gd name="T19" fmla="*/ 186497 h 306027"/>
              <a:gd name="T20" fmla="*/ 272169 w 306028"/>
              <a:gd name="T21" fmla="*/ 119062 h 306027"/>
              <a:gd name="T22" fmla="*/ 286632 w 306028"/>
              <a:gd name="T23" fmla="*/ 140934 h 306027"/>
              <a:gd name="T24" fmla="*/ 272169 w 306028"/>
              <a:gd name="T25" fmla="*/ 126470 h 306027"/>
              <a:gd name="T26" fmla="*/ 272169 w 306028"/>
              <a:gd name="T27" fmla="*/ 119062 h 306027"/>
              <a:gd name="T28" fmla="*/ 36160 w 306028"/>
              <a:gd name="T29" fmla="*/ 122590 h 306027"/>
              <a:gd name="T30" fmla="*/ 21696 w 306028"/>
              <a:gd name="T31" fmla="*/ 137054 h 306027"/>
              <a:gd name="T32" fmla="*/ 14288 w 306028"/>
              <a:gd name="T33" fmla="*/ 137054 h 306027"/>
              <a:gd name="T34" fmla="*/ 267819 w 306028"/>
              <a:gd name="T35" fmla="*/ 112330 h 306027"/>
              <a:gd name="T36" fmla="*/ 246192 w 306028"/>
              <a:gd name="T37" fmla="*/ 272184 h 306027"/>
              <a:gd name="T38" fmla="*/ 272505 w 306028"/>
              <a:gd name="T39" fmla="*/ 283345 h 306027"/>
              <a:gd name="T40" fmla="*/ 283679 w 306028"/>
              <a:gd name="T41" fmla="*/ 169935 h 306027"/>
              <a:gd name="T42" fmla="*/ 268540 w 306028"/>
              <a:gd name="T43" fmla="*/ 168135 h 306027"/>
              <a:gd name="T44" fmla="*/ 285482 w 306028"/>
              <a:gd name="T45" fmla="*/ 160574 h 306027"/>
              <a:gd name="T46" fmla="*/ 289447 w 306028"/>
              <a:gd name="T47" fmla="*/ 118090 h 306027"/>
              <a:gd name="T48" fmla="*/ 37848 w 306028"/>
              <a:gd name="T49" fmla="*/ 112330 h 306027"/>
              <a:gd name="T50" fmla="*/ 7209 w 306028"/>
              <a:gd name="T51" fmla="*/ 137892 h 306027"/>
              <a:gd name="T52" fmla="*/ 20546 w 306028"/>
              <a:gd name="T53" fmla="*/ 160574 h 306027"/>
              <a:gd name="T54" fmla="*/ 37127 w 306028"/>
              <a:gd name="T55" fmla="*/ 168135 h 306027"/>
              <a:gd name="T56" fmla="*/ 22348 w 306028"/>
              <a:gd name="T57" fmla="*/ 169935 h 306027"/>
              <a:gd name="T58" fmla="*/ 33522 w 306028"/>
              <a:gd name="T59" fmla="*/ 283345 h 306027"/>
              <a:gd name="T60" fmla="*/ 59475 w 306028"/>
              <a:gd name="T61" fmla="*/ 272184 h 306027"/>
              <a:gd name="T62" fmla="*/ 37848 w 306028"/>
              <a:gd name="T63" fmla="*/ 112330 h 306027"/>
              <a:gd name="T64" fmla="*/ 96963 w 306028"/>
              <a:gd name="T65" fmla="*/ 78487 h 306027"/>
              <a:gd name="T66" fmla="*/ 209065 w 306028"/>
              <a:gd name="T67" fmla="*/ 178936 h 306027"/>
              <a:gd name="T68" fmla="*/ 182751 w 306028"/>
              <a:gd name="T69" fmla="*/ 52565 h 306027"/>
              <a:gd name="T70" fmla="*/ 122916 w 306028"/>
              <a:gd name="T71" fmla="*/ 7561 h 306027"/>
              <a:gd name="T72" fmla="*/ 51905 w 306028"/>
              <a:gd name="T73" fmla="*/ 110530 h 306027"/>
              <a:gd name="T74" fmla="*/ 67045 w 306028"/>
              <a:gd name="T75" fmla="*/ 182896 h 306027"/>
              <a:gd name="T76" fmla="*/ 89393 w 306028"/>
              <a:gd name="T77" fmla="*/ 178936 h 306027"/>
              <a:gd name="T78" fmla="*/ 122916 w 306028"/>
              <a:gd name="T79" fmla="*/ 45004 h 306027"/>
              <a:gd name="T80" fmla="*/ 216274 w 306028"/>
              <a:gd name="T81" fmla="*/ 78487 h 306027"/>
              <a:gd name="T82" fmla="*/ 227448 w 306028"/>
              <a:gd name="T83" fmla="*/ 178936 h 306027"/>
              <a:gd name="T84" fmla="*/ 238622 w 306028"/>
              <a:gd name="T85" fmla="*/ 140052 h 306027"/>
              <a:gd name="T86" fmla="*/ 253761 w 306028"/>
              <a:gd name="T87" fmla="*/ 78487 h 306027"/>
              <a:gd name="T88" fmla="*/ 122916 w 306028"/>
              <a:gd name="T89" fmla="*/ 7561 h 306027"/>
              <a:gd name="T90" fmla="*/ 182751 w 306028"/>
              <a:gd name="T91" fmla="*/ 0 h 306027"/>
              <a:gd name="T92" fmla="*/ 260970 w 306028"/>
              <a:gd name="T93" fmla="*/ 106569 h 306027"/>
              <a:gd name="T94" fmla="*/ 294132 w 306028"/>
              <a:gd name="T95" fmla="*/ 112330 h 306027"/>
              <a:gd name="T96" fmla="*/ 290888 w 306028"/>
              <a:gd name="T97" fmla="*/ 165975 h 306027"/>
              <a:gd name="T98" fmla="*/ 273947 w 306028"/>
              <a:gd name="T99" fmla="*/ 290906 h 306027"/>
              <a:gd name="T100" fmla="*/ 257366 w 306028"/>
              <a:gd name="T101" fmla="*/ 306027 h 306027"/>
              <a:gd name="T102" fmla="*/ 238622 w 306028"/>
              <a:gd name="T103" fmla="*/ 302427 h 306027"/>
              <a:gd name="T104" fmla="*/ 67045 w 306028"/>
              <a:gd name="T105" fmla="*/ 291266 h 306027"/>
              <a:gd name="T106" fmla="*/ 63080 w 306028"/>
              <a:gd name="T107" fmla="*/ 306027 h 306027"/>
              <a:gd name="T108" fmla="*/ 45778 w 306028"/>
              <a:gd name="T109" fmla="*/ 304947 h 306027"/>
              <a:gd name="T110" fmla="*/ 14778 w 306028"/>
              <a:gd name="T111" fmla="*/ 272184 h 306027"/>
              <a:gd name="T112" fmla="*/ 0 w 306028"/>
              <a:gd name="T113" fmla="*/ 137892 h 306027"/>
              <a:gd name="T114" fmla="*/ 38929 w 306028"/>
              <a:gd name="T115" fmla="*/ 105129 h 306027"/>
              <a:gd name="T116" fmla="*/ 44696 w 306028"/>
              <a:gd name="T117" fmla="*/ 78487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8" h="306027">
                <a:moveTo>
                  <a:pt x="246192" y="291266"/>
                </a:moveTo>
                <a:lnTo>
                  <a:pt x="246192" y="298466"/>
                </a:lnTo>
                <a:lnTo>
                  <a:pt x="255924" y="298466"/>
                </a:lnTo>
                <a:lnTo>
                  <a:pt x="263494" y="291266"/>
                </a:lnTo>
                <a:lnTo>
                  <a:pt x="257366" y="291266"/>
                </a:lnTo>
                <a:lnTo>
                  <a:pt x="246192" y="291266"/>
                </a:lnTo>
                <a:close/>
                <a:moveTo>
                  <a:pt x="42534" y="291266"/>
                </a:moveTo>
                <a:lnTo>
                  <a:pt x="49743" y="298466"/>
                </a:lnTo>
                <a:lnTo>
                  <a:pt x="59475" y="298466"/>
                </a:lnTo>
                <a:lnTo>
                  <a:pt x="59475" y="291266"/>
                </a:lnTo>
                <a:lnTo>
                  <a:pt x="48301" y="291266"/>
                </a:lnTo>
                <a:lnTo>
                  <a:pt x="42534" y="291266"/>
                </a:lnTo>
                <a:close/>
                <a:moveTo>
                  <a:pt x="78219" y="186497"/>
                </a:moveTo>
                <a:cubicBezTo>
                  <a:pt x="72091" y="186497"/>
                  <a:pt x="67045" y="191897"/>
                  <a:pt x="67045" y="198018"/>
                </a:cubicBezTo>
                <a:lnTo>
                  <a:pt x="67045" y="272184"/>
                </a:lnTo>
                <a:cubicBezTo>
                  <a:pt x="67045" y="276505"/>
                  <a:pt x="65603" y="280465"/>
                  <a:pt x="63080" y="283345"/>
                </a:cubicBezTo>
                <a:lnTo>
                  <a:pt x="242587" y="283345"/>
                </a:lnTo>
                <a:cubicBezTo>
                  <a:pt x="240064" y="280465"/>
                  <a:pt x="238622" y="276505"/>
                  <a:pt x="238622" y="272184"/>
                </a:cubicBezTo>
                <a:lnTo>
                  <a:pt x="238622" y="198018"/>
                </a:lnTo>
                <a:cubicBezTo>
                  <a:pt x="238622" y="191897"/>
                  <a:pt x="233936" y="186497"/>
                  <a:pt x="227448" y="186497"/>
                </a:cubicBezTo>
                <a:lnTo>
                  <a:pt x="78219" y="186497"/>
                </a:lnTo>
                <a:close/>
                <a:moveTo>
                  <a:pt x="272169" y="119062"/>
                </a:moveTo>
                <a:cubicBezTo>
                  <a:pt x="282046" y="119062"/>
                  <a:pt x="290160" y="127176"/>
                  <a:pt x="290160" y="137054"/>
                </a:cubicBezTo>
                <a:cubicBezTo>
                  <a:pt x="290160" y="139170"/>
                  <a:pt x="288749" y="140934"/>
                  <a:pt x="286632" y="140934"/>
                </a:cubicBezTo>
                <a:cubicBezTo>
                  <a:pt x="284869" y="140934"/>
                  <a:pt x="283105" y="139170"/>
                  <a:pt x="283105" y="137054"/>
                </a:cubicBezTo>
                <a:cubicBezTo>
                  <a:pt x="283105" y="131057"/>
                  <a:pt x="278166" y="126470"/>
                  <a:pt x="272169" y="126470"/>
                </a:cubicBezTo>
                <a:cubicBezTo>
                  <a:pt x="270052" y="126470"/>
                  <a:pt x="268288" y="124707"/>
                  <a:pt x="268288" y="122590"/>
                </a:cubicBezTo>
                <a:cubicBezTo>
                  <a:pt x="268288" y="120473"/>
                  <a:pt x="270052" y="119062"/>
                  <a:pt x="272169" y="119062"/>
                </a:cubicBezTo>
                <a:close/>
                <a:moveTo>
                  <a:pt x="32632" y="119062"/>
                </a:moveTo>
                <a:cubicBezTo>
                  <a:pt x="34396" y="119062"/>
                  <a:pt x="36160" y="120473"/>
                  <a:pt x="36160" y="122590"/>
                </a:cubicBezTo>
                <a:cubicBezTo>
                  <a:pt x="36160" y="124707"/>
                  <a:pt x="34396" y="126470"/>
                  <a:pt x="32632" y="126470"/>
                </a:cubicBezTo>
                <a:cubicBezTo>
                  <a:pt x="26635" y="126470"/>
                  <a:pt x="21696" y="131057"/>
                  <a:pt x="21696" y="137054"/>
                </a:cubicBezTo>
                <a:cubicBezTo>
                  <a:pt x="21696" y="139170"/>
                  <a:pt x="19932" y="140934"/>
                  <a:pt x="18168" y="140934"/>
                </a:cubicBezTo>
                <a:cubicBezTo>
                  <a:pt x="16052" y="140934"/>
                  <a:pt x="14288" y="139170"/>
                  <a:pt x="14288" y="137054"/>
                </a:cubicBezTo>
                <a:cubicBezTo>
                  <a:pt x="14288" y="127176"/>
                  <a:pt x="22402" y="119062"/>
                  <a:pt x="32632" y="119062"/>
                </a:cubicBezTo>
                <a:close/>
                <a:moveTo>
                  <a:pt x="267819" y="112330"/>
                </a:moveTo>
                <a:cubicBezTo>
                  <a:pt x="255564" y="114490"/>
                  <a:pt x="246192" y="126371"/>
                  <a:pt x="246192" y="140052"/>
                </a:cubicBezTo>
                <a:lnTo>
                  <a:pt x="246192" y="272184"/>
                </a:lnTo>
                <a:cubicBezTo>
                  <a:pt x="246192" y="278665"/>
                  <a:pt x="251238" y="283345"/>
                  <a:pt x="257366" y="283345"/>
                </a:cubicBezTo>
                <a:lnTo>
                  <a:pt x="272505" y="283345"/>
                </a:lnTo>
                <a:cubicBezTo>
                  <a:pt x="278633" y="283345"/>
                  <a:pt x="283679" y="278665"/>
                  <a:pt x="283679" y="272184"/>
                </a:cubicBezTo>
                <a:lnTo>
                  <a:pt x="283679" y="169935"/>
                </a:lnTo>
                <a:cubicBezTo>
                  <a:pt x="280075" y="171015"/>
                  <a:pt x="276110" y="171735"/>
                  <a:pt x="272505" y="171735"/>
                </a:cubicBezTo>
                <a:cubicBezTo>
                  <a:pt x="270342" y="171735"/>
                  <a:pt x="268540" y="169935"/>
                  <a:pt x="268540" y="168135"/>
                </a:cubicBezTo>
                <a:cubicBezTo>
                  <a:pt x="268540" y="165975"/>
                  <a:pt x="270342" y="164175"/>
                  <a:pt x="272505" y="164175"/>
                </a:cubicBezTo>
                <a:cubicBezTo>
                  <a:pt x="276831" y="164175"/>
                  <a:pt x="281517" y="163095"/>
                  <a:pt x="285482" y="160574"/>
                </a:cubicBezTo>
                <a:cubicBezTo>
                  <a:pt x="293412" y="155894"/>
                  <a:pt x="298458" y="147613"/>
                  <a:pt x="298458" y="137892"/>
                </a:cubicBezTo>
                <a:cubicBezTo>
                  <a:pt x="298458" y="130332"/>
                  <a:pt x="294853" y="123131"/>
                  <a:pt x="289447" y="118090"/>
                </a:cubicBezTo>
                <a:cubicBezTo>
                  <a:pt x="283319" y="113050"/>
                  <a:pt x="275389" y="111250"/>
                  <a:pt x="267819" y="112330"/>
                </a:cubicBezTo>
                <a:close/>
                <a:moveTo>
                  <a:pt x="37848" y="112330"/>
                </a:moveTo>
                <a:cubicBezTo>
                  <a:pt x="30278" y="111250"/>
                  <a:pt x="22709" y="113050"/>
                  <a:pt x="16581" y="118090"/>
                </a:cubicBezTo>
                <a:cubicBezTo>
                  <a:pt x="10813" y="123131"/>
                  <a:pt x="7209" y="130332"/>
                  <a:pt x="7209" y="137892"/>
                </a:cubicBezTo>
                <a:cubicBezTo>
                  <a:pt x="7209" y="147613"/>
                  <a:pt x="12255" y="155894"/>
                  <a:pt x="20185" y="160574"/>
                </a:cubicBezTo>
                <a:cubicBezTo>
                  <a:pt x="20546" y="160574"/>
                  <a:pt x="20546" y="160574"/>
                  <a:pt x="20546" y="160574"/>
                </a:cubicBezTo>
                <a:cubicBezTo>
                  <a:pt x="24150" y="163095"/>
                  <a:pt x="28836" y="164175"/>
                  <a:pt x="33522" y="164175"/>
                </a:cubicBezTo>
                <a:cubicBezTo>
                  <a:pt x="35324" y="164175"/>
                  <a:pt x="37127" y="165975"/>
                  <a:pt x="37127" y="168135"/>
                </a:cubicBezTo>
                <a:cubicBezTo>
                  <a:pt x="37127" y="169935"/>
                  <a:pt x="35324" y="171735"/>
                  <a:pt x="33522" y="171735"/>
                </a:cubicBezTo>
                <a:cubicBezTo>
                  <a:pt x="29557" y="171735"/>
                  <a:pt x="25953" y="171015"/>
                  <a:pt x="22348" y="169935"/>
                </a:cubicBezTo>
                <a:lnTo>
                  <a:pt x="22348" y="272184"/>
                </a:lnTo>
                <a:cubicBezTo>
                  <a:pt x="22348" y="278665"/>
                  <a:pt x="27394" y="283345"/>
                  <a:pt x="33522" y="283345"/>
                </a:cubicBezTo>
                <a:lnTo>
                  <a:pt x="48301" y="283345"/>
                </a:lnTo>
                <a:cubicBezTo>
                  <a:pt x="54429" y="283345"/>
                  <a:pt x="59475" y="278665"/>
                  <a:pt x="59475" y="272184"/>
                </a:cubicBezTo>
                <a:lnTo>
                  <a:pt x="59475" y="140052"/>
                </a:lnTo>
                <a:cubicBezTo>
                  <a:pt x="59475" y="126371"/>
                  <a:pt x="50103" y="114490"/>
                  <a:pt x="37848" y="112330"/>
                </a:cubicBezTo>
                <a:close/>
                <a:moveTo>
                  <a:pt x="122916" y="52565"/>
                </a:moveTo>
                <a:cubicBezTo>
                  <a:pt x="108497" y="52565"/>
                  <a:pt x="96963" y="64086"/>
                  <a:pt x="96963" y="78487"/>
                </a:cubicBezTo>
                <a:lnTo>
                  <a:pt x="96963" y="178936"/>
                </a:lnTo>
                <a:lnTo>
                  <a:pt x="209065" y="178936"/>
                </a:lnTo>
                <a:lnTo>
                  <a:pt x="209065" y="78487"/>
                </a:lnTo>
                <a:cubicBezTo>
                  <a:pt x="209065" y="64086"/>
                  <a:pt x="197170" y="52565"/>
                  <a:pt x="182751" y="52565"/>
                </a:cubicBezTo>
                <a:lnTo>
                  <a:pt x="122916" y="52565"/>
                </a:lnTo>
                <a:close/>
                <a:moveTo>
                  <a:pt x="122916" y="7561"/>
                </a:moveTo>
                <a:cubicBezTo>
                  <a:pt x="83986" y="7561"/>
                  <a:pt x="51905" y="39603"/>
                  <a:pt x="51905" y="78487"/>
                </a:cubicBezTo>
                <a:lnTo>
                  <a:pt x="51905" y="110530"/>
                </a:lnTo>
                <a:cubicBezTo>
                  <a:pt x="60917" y="116650"/>
                  <a:pt x="67045" y="127811"/>
                  <a:pt x="67045" y="140052"/>
                </a:cubicBezTo>
                <a:lnTo>
                  <a:pt x="67045" y="182896"/>
                </a:lnTo>
                <a:cubicBezTo>
                  <a:pt x="70289" y="180736"/>
                  <a:pt x="73893" y="178936"/>
                  <a:pt x="78219" y="178936"/>
                </a:cubicBezTo>
                <a:lnTo>
                  <a:pt x="89393" y="178936"/>
                </a:lnTo>
                <a:lnTo>
                  <a:pt x="89393" y="78487"/>
                </a:lnTo>
                <a:cubicBezTo>
                  <a:pt x="89393" y="60125"/>
                  <a:pt x="104532" y="45004"/>
                  <a:pt x="122916" y="45004"/>
                </a:cubicBezTo>
                <a:lnTo>
                  <a:pt x="182751" y="45004"/>
                </a:lnTo>
                <a:cubicBezTo>
                  <a:pt x="201135" y="45004"/>
                  <a:pt x="216274" y="60125"/>
                  <a:pt x="216274" y="78487"/>
                </a:cubicBezTo>
                <a:lnTo>
                  <a:pt x="216274" y="178936"/>
                </a:lnTo>
                <a:lnTo>
                  <a:pt x="227448" y="178936"/>
                </a:lnTo>
                <a:cubicBezTo>
                  <a:pt x="231774" y="178936"/>
                  <a:pt x="235739" y="180736"/>
                  <a:pt x="238622" y="182896"/>
                </a:cubicBezTo>
                <a:lnTo>
                  <a:pt x="238622" y="140052"/>
                </a:lnTo>
                <a:cubicBezTo>
                  <a:pt x="238622" y="127811"/>
                  <a:pt x="244750" y="116650"/>
                  <a:pt x="253761" y="110530"/>
                </a:cubicBezTo>
                <a:lnTo>
                  <a:pt x="253761" y="78487"/>
                </a:lnTo>
                <a:cubicBezTo>
                  <a:pt x="253761" y="39603"/>
                  <a:pt x="222041" y="7561"/>
                  <a:pt x="182751" y="7561"/>
                </a:cubicBezTo>
                <a:lnTo>
                  <a:pt x="122916" y="7561"/>
                </a:lnTo>
                <a:close/>
                <a:moveTo>
                  <a:pt x="122916" y="0"/>
                </a:moveTo>
                <a:lnTo>
                  <a:pt x="182751" y="0"/>
                </a:lnTo>
                <a:cubicBezTo>
                  <a:pt x="226006" y="0"/>
                  <a:pt x="260970" y="35283"/>
                  <a:pt x="260970" y="78487"/>
                </a:cubicBezTo>
                <a:lnTo>
                  <a:pt x="260970" y="106569"/>
                </a:lnTo>
                <a:cubicBezTo>
                  <a:pt x="262773" y="105849"/>
                  <a:pt x="264575" y="105489"/>
                  <a:pt x="266738" y="105129"/>
                </a:cubicBezTo>
                <a:cubicBezTo>
                  <a:pt x="276470" y="103329"/>
                  <a:pt x="286563" y="106209"/>
                  <a:pt x="294132" y="112330"/>
                </a:cubicBezTo>
                <a:cubicBezTo>
                  <a:pt x="301702" y="119171"/>
                  <a:pt x="306028" y="128171"/>
                  <a:pt x="306028" y="137892"/>
                </a:cubicBezTo>
                <a:cubicBezTo>
                  <a:pt x="306028" y="149413"/>
                  <a:pt x="300621" y="159854"/>
                  <a:pt x="290888" y="165975"/>
                </a:cubicBezTo>
                <a:lnTo>
                  <a:pt x="290888" y="272184"/>
                </a:lnTo>
                <a:cubicBezTo>
                  <a:pt x="290888" y="281905"/>
                  <a:pt x="283679" y="290186"/>
                  <a:pt x="273947" y="290906"/>
                </a:cubicBezTo>
                <a:lnTo>
                  <a:pt x="260250" y="304947"/>
                </a:lnTo>
                <a:cubicBezTo>
                  <a:pt x="259529" y="305667"/>
                  <a:pt x="258447" y="306027"/>
                  <a:pt x="257366" y="306027"/>
                </a:cubicBezTo>
                <a:lnTo>
                  <a:pt x="242587" y="306027"/>
                </a:lnTo>
                <a:cubicBezTo>
                  <a:pt x="240424" y="306027"/>
                  <a:pt x="238622" y="304227"/>
                  <a:pt x="238622" y="302427"/>
                </a:cubicBezTo>
                <a:lnTo>
                  <a:pt x="238622" y="291266"/>
                </a:lnTo>
                <a:lnTo>
                  <a:pt x="67045" y="291266"/>
                </a:lnTo>
                <a:lnTo>
                  <a:pt x="67045" y="302427"/>
                </a:lnTo>
                <a:cubicBezTo>
                  <a:pt x="67045" y="304227"/>
                  <a:pt x="65242" y="306027"/>
                  <a:pt x="63080" y="306027"/>
                </a:cubicBezTo>
                <a:lnTo>
                  <a:pt x="48301" y="306027"/>
                </a:lnTo>
                <a:cubicBezTo>
                  <a:pt x="47220" y="306027"/>
                  <a:pt x="46499" y="305667"/>
                  <a:pt x="45778" y="304947"/>
                </a:cubicBezTo>
                <a:lnTo>
                  <a:pt x="31720" y="290906"/>
                </a:lnTo>
                <a:cubicBezTo>
                  <a:pt x="22348" y="290186"/>
                  <a:pt x="14778" y="281905"/>
                  <a:pt x="14778" y="272184"/>
                </a:cubicBezTo>
                <a:lnTo>
                  <a:pt x="14778" y="165975"/>
                </a:lnTo>
                <a:cubicBezTo>
                  <a:pt x="5407" y="159854"/>
                  <a:pt x="0" y="149413"/>
                  <a:pt x="0" y="137892"/>
                </a:cubicBezTo>
                <a:cubicBezTo>
                  <a:pt x="0" y="128171"/>
                  <a:pt x="4325" y="119171"/>
                  <a:pt x="11895" y="112330"/>
                </a:cubicBezTo>
                <a:cubicBezTo>
                  <a:pt x="19464" y="106209"/>
                  <a:pt x="29197" y="103329"/>
                  <a:pt x="38929" y="105129"/>
                </a:cubicBezTo>
                <a:cubicBezTo>
                  <a:pt x="41092" y="105489"/>
                  <a:pt x="42894" y="105849"/>
                  <a:pt x="44696" y="106569"/>
                </a:cubicBezTo>
                <a:lnTo>
                  <a:pt x="44696" y="78487"/>
                </a:lnTo>
                <a:cubicBezTo>
                  <a:pt x="44696" y="35283"/>
                  <a:pt x="79661" y="0"/>
                  <a:pt x="122916" y="0"/>
                </a:cubicBez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13" name="TextBox 12">
            <a:extLst>
              <a:ext uri="{FF2B5EF4-FFF2-40B4-BE49-F238E27FC236}">
                <a16:creationId xmlns:a16="http://schemas.microsoft.com/office/drawing/2014/main" id="{67EA3B66-5256-004E-83DB-0A3867DB5DC7}"/>
              </a:ext>
            </a:extLst>
          </p:cNvPr>
          <p:cNvSpPr txBox="1"/>
          <p:nvPr/>
        </p:nvSpPr>
        <p:spPr>
          <a:xfrm>
            <a:off x="857103" y="4552154"/>
            <a:ext cx="2131417" cy="338554"/>
          </a:xfrm>
          <a:prstGeom prst="rect">
            <a:avLst/>
          </a:prstGeom>
          <a:noFill/>
        </p:spPr>
        <p:txBody>
          <a:bodyPr wrap="none" rtlCol="0" anchor="ctr" anchorCtr="0">
            <a:spAutoFit/>
          </a:bodyPr>
          <a:lstStyle/>
          <a:p>
            <a:pPr algn="ctr"/>
            <a:r>
              <a:rPr lang="en-US" sz="1600" b="1" dirty="0">
                <a:solidFill>
                  <a:schemeClr val="tx2"/>
                </a:solidFill>
                <a:latin typeface="Poppins" pitchFamily="2" charset="77"/>
              </a:rPr>
              <a:t>External Dependencies</a:t>
            </a:r>
          </a:p>
        </p:txBody>
      </p:sp>
      <p:sp>
        <p:nvSpPr>
          <p:cNvPr id="14" name="Subtitle 2">
            <a:extLst>
              <a:ext uri="{FF2B5EF4-FFF2-40B4-BE49-F238E27FC236}">
                <a16:creationId xmlns:a16="http://schemas.microsoft.com/office/drawing/2014/main" id="{0F4A6BC2-8E4D-2C4F-BB50-D0BED325161C}"/>
              </a:ext>
            </a:extLst>
          </p:cNvPr>
          <p:cNvSpPr txBox="1">
            <a:spLocks/>
          </p:cNvSpPr>
          <p:nvPr/>
        </p:nvSpPr>
        <p:spPr>
          <a:xfrm>
            <a:off x="599446" y="4927768"/>
            <a:ext cx="3168064" cy="119689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lvl="0" indent="-171450" algn="just">
              <a:buFont typeface="Arial" panose="020B0604020202020204" pitchFamily="34" charset="0"/>
              <a:buChar char="•"/>
            </a:pPr>
            <a:r>
              <a:rPr lang="en-US" sz="1200" dirty="0">
                <a:solidFill>
                  <a:schemeClr val="tx1"/>
                </a:solidFill>
                <a:latin typeface="Lato Light" panose="020F0502020204030203" pitchFamily="34" charset="0"/>
              </a:rPr>
              <a:t>Establish communication channels with data providers and monitor data availability and quality.</a:t>
            </a:r>
          </a:p>
          <a:p>
            <a:pPr marL="171450" indent="-171450" algn="just">
              <a:buFont typeface="Arial" panose="020B0604020202020204" pitchFamily="34" charset="0"/>
              <a:buChar char="•"/>
            </a:pPr>
            <a:r>
              <a:rPr lang="en-US" sz="1200" dirty="0">
                <a:solidFill>
                  <a:schemeClr val="tx1"/>
                </a:solidFill>
                <a:latin typeface="Lato Light" panose="020F0502020204030203" pitchFamily="34" charset="0"/>
              </a:rPr>
              <a:t>Have alternative data sources identified in case of data unavailability.</a:t>
            </a:r>
          </a:p>
        </p:txBody>
      </p:sp>
      <p:sp>
        <p:nvSpPr>
          <p:cNvPr id="15" name="TextBox 14">
            <a:extLst>
              <a:ext uri="{FF2B5EF4-FFF2-40B4-BE49-F238E27FC236}">
                <a16:creationId xmlns:a16="http://schemas.microsoft.com/office/drawing/2014/main" id="{134C831C-3086-3F4E-B802-A2B0167B81A1}"/>
              </a:ext>
            </a:extLst>
          </p:cNvPr>
          <p:cNvSpPr txBox="1"/>
          <p:nvPr/>
        </p:nvSpPr>
        <p:spPr>
          <a:xfrm>
            <a:off x="3895064" y="3074599"/>
            <a:ext cx="1612236" cy="338554"/>
          </a:xfrm>
          <a:prstGeom prst="rect">
            <a:avLst/>
          </a:prstGeom>
          <a:noFill/>
        </p:spPr>
        <p:txBody>
          <a:bodyPr wrap="none" rtlCol="0" anchor="ctr" anchorCtr="0">
            <a:spAutoFit/>
          </a:bodyPr>
          <a:lstStyle/>
          <a:p>
            <a:pPr algn="ctr"/>
            <a:r>
              <a:rPr lang="en-US" sz="1600" b="1" dirty="0">
                <a:solidFill>
                  <a:schemeClr val="tx2"/>
                </a:solidFill>
                <a:latin typeface="Poppins" pitchFamily="2" charset="77"/>
              </a:rPr>
              <a:t>Time Constraints</a:t>
            </a:r>
          </a:p>
        </p:txBody>
      </p:sp>
      <p:sp>
        <p:nvSpPr>
          <p:cNvPr id="16" name="Subtitle 2">
            <a:extLst>
              <a:ext uri="{FF2B5EF4-FFF2-40B4-BE49-F238E27FC236}">
                <a16:creationId xmlns:a16="http://schemas.microsoft.com/office/drawing/2014/main" id="{A8DDD29B-B0FB-5446-9C67-F2560FCA5731}"/>
              </a:ext>
            </a:extLst>
          </p:cNvPr>
          <p:cNvSpPr txBox="1">
            <a:spLocks/>
          </p:cNvSpPr>
          <p:nvPr/>
        </p:nvSpPr>
        <p:spPr>
          <a:xfrm>
            <a:off x="3572706" y="3460264"/>
            <a:ext cx="2897390" cy="117051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lvl="0" indent="-171450" algn="just">
              <a:buFont typeface="Arial" panose="020B0604020202020204" pitchFamily="34" charset="0"/>
              <a:buChar char="•"/>
            </a:pPr>
            <a:r>
              <a:rPr lang="en-US" sz="1200" dirty="0">
                <a:solidFill>
                  <a:schemeClr val="tx1"/>
                </a:solidFill>
                <a:latin typeface="Lato Light" panose="020F0502020204030203" pitchFamily="34" charset="0"/>
              </a:rPr>
              <a:t>Create a realistic project timeline, considering potential delays and contingencies.</a:t>
            </a:r>
          </a:p>
          <a:p>
            <a:pPr marL="171450" indent="-171450" algn="just">
              <a:buFont typeface="Arial" panose="020B0604020202020204" pitchFamily="34" charset="0"/>
              <a:buChar char="•"/>
            </a:pPr>
            <a:r>
              <a:rPr lang="en-US" sz="1200" dirty="0">
                <a:solidFill>
                  <a:schemeClr val="tx1"/>
                </a:solidFill>
                <a:latin typeface="Lato Light" panose="020F0502020204030203" pitchFamily="34" charset="0"/>
              </a:rPr>
              <a:t>Regularly monitor project progress and adjust as needed to meet deadlines.</a:t>
            </a:r>
          </a:p>
        </p:txBody>
      </p:sp>
      <p:sp>
        <p:nvSpPr>
          <p:cNvPr id="17" name="TextBox 16">
            <a:extLst>
              <a:ext uri="{FF2B5EF4-FFF2-40B4-BE49-F238E27FC236}">
                <a16:creationId xmlns:a16="http://schemas.microsoft.com/office/drawing/2014/main" id="{C64BF85A-4303-E141-B087-982A9435CA6D}"/>
              </a:ext>
            </a:extLst>
          </p:cNvPr>
          <p:cNvSpPr txBox="1"/>
          <p:nvPr/>
        </p:nvSpPr>
        <p:spPr>
          <a:xfrm>
            <a:off x="6494029" y="4552154"/>
            <a:ext cx="1952971" cy="338554"/>
          </a:xfrm>
          <a:prstGeom prst="rect">
            <a:avLst/>
          </a:prstGeom>
          <a:noFill/>
        </p:spPr>
        <p:txBody>
          <a:bodyPr wrap="none" rtlCol="0" anchor="ctr" anchorCtr="0">
            <a:spAutoFit/>
          </a:bodyPr>
          <a:lstStyle/>
          <a:p>
            <a:pPr algn="ctr"/>
            <a:r>
              <a:rPr lang="en-US" sz="1600" b="1" dirty="0">
                <a:solidFill>
                  <a:schemeClr val="tx2"/>
                </a:solidFill>
                <a:latin typeface="Poppins" pitchFamily="2" charset="77"/>
              </a:rPr>
              <a:t>Data Security Breach</a:t>
            </a:r>
          </a:p>
        </p:txBody>
      </p:sp>
      <p:sp>
        <p:nvSpPr>
          <p:cNvPr id="18" name="Subtitle 2">
            <a:extLst>
              <a:ext uri="{FF2B5EF4-FFF2-40B4-BE49-F238E27FC236}">
                <a16:creationId xmlns:a16="http://schemas.microsoft.com/office/drawing/2014/main" id="{B11ED7E4-C714-C640-80DB-5F74D2256D9D}"/>
              </a:ext>
            </a:extLst>
          </p:cNvPr>
          <p:cNvSpPr txBox="1">
            <a:spLocks/>
          </p:cNvSpPr>
          <p:nvPr/>
        </p:nvSpPr>
        <p:spPr>
          <a:xfrm>
            <a:off x="6342039" y="4937819"/>
            <a:ext cx="2256949" cy="117051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indent="-171450" algn="just">
              <a:buFont typeface="Arial" panose="020B0604020202020204" pitchFamily="34" charset="0"/>
              <a:buChar char="•"/>
            </a:pPr>
            <a:r>
              <a:rPr lang="en-US" sz="1200" dirty="0">
                <a:solidFill>
                  <a:schemeClr val="tx1"/>
                </a:solidFill>
                <a:latin typeface="Lato Light" panose="020F0502020204030203" pitchFamily="34" charset="0"/>
              </a:rPr>
              <a:t>Implement robust data security measures, </a:t>
            </a:r>
          </a:p>
          <a:p>
            <a:pPr marL="171450" indent="-171450" algn="just">
              <a:buFont typeface="Arial" panose="020B0604020202020204" pitchFamily="34" charset="0"/>
              <a:buChar char="•"/>
            </a:pPr>
            <a:r>
              <a:rPr lang="en-US" sz="1200" dirty="0">
                <a:solidFill>
                  <a:schemeClr val="tx1"/>
                </a:solidFill>
                <a:latin typeface="Lato Light" panose="020F0502020204030203" pitchFamily="34" charset="0"/>
              </a:rPr>
              <a:t>Educate team members about data security best practices </a:t>
            </a:r>
          </a:p>
        </p:txBody>
      </p:sp>
      <p:sp>
        <p:nvSpPr>
          <p:cNvPr id="19" name="TextBox 18">
            <a:extLst>
              <a:ext uri="{FF2B5EF4-FFF2-40B4-BE49-F238E27FC236}">
                <a16:creationId xmlns:a16="http://schemas.microsoft.com/office/drawing/2014/main" id="{49BAF9B8-C206-A64C-A114-8702DBFDA798}"/>
              </a:ext>
            </a:extLst>
          </p:cNvPr>
          <p:cNvSpPr txBox="1"/>
          <p:nvPr/>
        </p:nvSpPr>
        <p:spPr>
          <a:xfrm>
            <a:off x="9631630" y="3074599"/>
            <a:ext cx="1234504" cy="338554"/>
          </a:xfrm>
          <a:prstGeom prst="rect">
            <a:avLst/>
          </a:prstGeom>
          <a:noFill/>
        </p:spPr>
        <p:txBody>
          <a:bodyPr wrap="none" rtlCol="0" anchor="ctr" anchorCtr="0">
            <a:spAutoFit/>
          </a:bodyPr>
          <a:lstStyle/>
          <a:p>
            <a:pPr algn="ctr"/>
            <a:r>
              <a:rPr lang="en-US" sz="1600" b="1" dirty="0">
                <a:solidFill>
                  <a:schemeClr val="tx2"/>
                </a:solidFill>
                <a:latin typeface="Poppins" pitchFamily="2" charset="77"/>
              </a:rPr>
              <a:t>Scope Creep</a:t>
            </a:r>
          </a:p>
        </p:txBody>
      </p:sp>
      <p:sp>
        <p:nvSpPr>
          <p:cNvPr id="20" name="Subtitle 2">
            <a:extLst>
              <a:ext uri="{FF2B5EF4-FFF2-40B4-BE49-F238E27FC236}">
                <a16:creationId xmlns:a16="http://schemas.microsoft.com/office/drawing/2014/main" id="{31B3B8BC-625B-FC41-8E84-AF383F72C8D4}"/>
              </a:ext>
            </a:extLst>
          </p:cNvPr>
          <p:cNvSpPr txBox="1">
            <a:spLocks/>
          </p:cNvSpPr>
          <p:nvPr/>
        </p:nvSpPr>
        <p:spPr>
          <a:xfrm>
            <a:off x="9120408" y="3460264"/>
            <a:ext cx="2604238" cy="183531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171450" lvl="0" indent="-171450" algn="just">
              <a:buFont typeface="Arial" panose="020B0604020202020204" pitchFamily="34" charset="0"/>
              <a:buChar char="•"/>
            </a:pPr>
            <a:r>
              <a:rPr lang="en-US" sz="1200" dirty="0">
                <a:solidFill>
                  <a:schemeClr val="tx1"/>
                </a:solidFill>
                <a:latin typeface="Lato Light" panose="020F0502020204030203" pitchFamily="34" charset="0"/>
              </a:rPr>
              <a:t>Document and communicate any changes to project scope through proper change management procedures.</a:t>
            </a:r>
          </a:p>
          <a:p>
            <a:pPr marL="171450" lvl="0" indent="-171450" algn="just">
              <a:buFont typeface="Arial" panose="020B0604020202020204" pitchFamily="34" charset="0"/>
              <a:buChar char="•"/>
            </a:pPr>
            <a:r>
              <a:rPr lang="en-US" sz="1200" dirty="0">
                <a:solidFill>
                  <a:schemeClr val="tx1"/>
                </a:solidFill>
                <a:latin typeface="Lato Light" panose="020F0502020204030203" pitchFamily="34" charset="0"/>
              </a:rPr>
              <a:t>Evaluate the impact of scope changes on the project timeline and resources before approving them.</a:t>
            </a:r>
          </a:p>
        </p:txBody>
      </p:sp>
      <p:sp>
        <p:nvSpPr>
          <p:cNvPr id="21" name="Freeform 18">
            <a:extLst>
              <a:ext uri="{FF2B5EF4-FFF2-40B4-BE49-F238E27FC236}">
                <a16:creationId xmlns:a16="http://schemas.microsoft.com/office/drawing/2014/main" id="{6237955D-515B-45C9-9941-CCEE462451CE}"/>
              </a:ext>
            </a:extLst>
          </p:cNvPr>
          <p:cNvSpPr>
            <a:spLocks/>
          </p:cNvSpPr>
          <p:nvPr/>
        </p:nvSpPr>
        <p:spPr bwMode="auto">
          <a:xfrm>
            <a:off x="1643947" y="3170588"/>
            <a:ext cx="642360" cy="760577"/>
          </a:xfrm>
          <a:custGeom>
            <a:avLst/>
            <a:gdLst>
              <a:gd name="T0" fmla="*/ 1889 w 2632"/>
              <a:gd name="T1" fmla="*/ 981 h 2136"/>
              <a:gd name="T2" fmla="*/ 1889 w 2632"/>
              <a:gd name="T3" fmla="*/ 981 h 2136"/>
              <a:gd name="T4" fmla="*/ 1713 w 2632"/>
              <a:gd name="T5" fmla="*/ 508 h 2136"/>
              <a:gd name="T6" fmla="*/ 2400 w 2632"/>
              <a:gd name="T7" fmla="*/ 269 h 2136"/>
              <a:gd name="T8" fmla="*/ 2460 w 2632"/>
              <a:gd name="T9" fmla="*/ 231 h 2136"/>
              <a:gd name="T10" fmla="*/ 2486 w 2632"/>
              <a:gd name="T11" fmla="*/ 117 h 2136"/>
              <a:gd name="T12" fmla="*/ 2479 w 2632"/>
              <a:gd name="T13" fmla="*/ 77 h 2136"/>
              <a:gd name="T14" fmla="*/ 2446 w 2632"/>
              <a:gd name="T15" fmla="*/ 54 h 2136"/>
              <a:gd name="T16" fmla="*/ 1928 w 2632"/>
              <a:gd name="T17" fmla="*/ 0 h 2136"/>
              <a:gd name="T18" fmla="*/ 707 w 2632"/>
              <a:gd name="T19" fmla="*/ 580 h 2136"/>
              <a:gd name="T20" fmla="*/ 571 w 2632"/>
              <a:gd name="T21" fmla="*/ 869 h 2136"/>
              <a:gd name="T22" fmla="*/ 501 w 2632"/>
              <a:gd name="T23" fmla="*/ 1028 h 2136"/>
              <a:gd name="T24" fmla="*/ 379 w 2632"/>
              <a:gd name="T25" fmla="*/ 1079 h 2136"/>
              <a:gd name="T26" fmla="*/ 222 w 2632"/>
              <a:gd name="T27" fmla="*/ 1152 h 2136"/>
              <a:gd name="T28" fmla="*/ 30 w 2632"/>
              <a:gd name="T29" fmla="*/ 1344 h 2136"/>
              <a:gd name="T30" fmla="*/ 20 w 2632"/>
              <a:gd name="T31" fmla="*/ 1433 h 2136"/>
              <a:gd name="T32" fmla="*/ 476 w 2632"/>
              <a:gd name="T33" fmla="*/ 1855 h 2136"/>
              <a:gd name="T34" fmla="*/ 522 w 2632"/>
              <a:gd name="T35" fmla="*/ 1837 h 2136"/>
              <a:gd name="T36" fmla="*/ 549 w 2632"/>
              <a:gd name="T37" fmla="*/ 1810 h 2136"/>
              <a:gd name="T38" fmla="*/ 717 w 2632"/>
              <a:gd name="T39" fmla="*/ 1641 h 2136"/>
              <a:gd name="T40" fmla="*/ 772 w 2632"/>
              <a:gd name="T41" fmla="*/ 1513 h 2136"/>
              <a:gd name="T42" fmla="*/ 846 w 2632"/>
              <a:gd name="T43" fmla="*/ 1349 h 2136"/>
              <a:gd name="T44" fmla="*/ 1176 w 2632"/>
              <a:gd name="T45" fmla="*/ 1218 h 2136"/>
              <a:gd name="T46" fmla="*/ 1465 w 2632"/>
              <a:gd name="T47" fmla="*/ 1344 h 2136"/>
              <a:gd name="T48" fmla="*/ 2257 w 2632"/>
              <a:gd name="T49" fmla="*/ 2136 h 2136"/>
              <a:gd name="T50" fmla="*/ 2414 w 2632"/>
              <a:gd name="T51" fmla="*/ 1999 h 2136"/>
              <a:gd name="T52" fmla="*/ 2632 w 2632"/>
              <a:gd name="T53" fmla="*/ 1724 h 2136"/>
              <a:gd name="T54" fmla="*/ 1889 w 2632"/>
              <a:gd name="T55" fmla="*/ 981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32" h="2136">
                <a:moveTo>
                  <a:pt x="1889" y="981"/>
                </a:moveTo>
                <a:lnTo>
                  <a:pt x="1889" y="981"/>
                </a:lnTo>
                <a:cubicBezTo>
                  <a:pt x="1787" y="879"/>
                  <a:pt x="1631" y="636"/>
                  <a:pt x="1713" y="508"/>
                </a:cubicBezTo>
                <a:cubicBezTo>
                  <a:pt x="1823" y="337"/>
                  <a:pt x="2111" y="220"/>
                  <a:pt x="2400" y="269"/>
                </a:cubicBezTo>
                <a:cubicBezTo>
                  <a:pt x="2427" y="273"/>
                  <a:pt x="2453" y="257"/>
                  <a:pt x="2460" y="231"/>
                </a:cubicBezTo>
                <a:lnTo>
                  <a:pt x="2486" y="117"/>
                </a:lnTo>
                <a:cubicBezTo>
                  <a:pt x="2489" y="104"/>
                  <a:pt x="2487" y="89"/>
                  <a:pt x="2479" y="77"/>
                </a:cubicBezTo>
                <a:cubicBezTo>
                  <a:pt x="2471" y="65"/>
                  <a:pt x="2459" y="57"/>
                  <a:pt x="2446" y="54"/>
                </a:cubicBezTo>
                <a:cubicBezTo>
                  <a:pt x="2260" y="18"/>
                  <a:pt x="2086" y="0"/>
                  <a:pt x="1928" y="0"/>
                </a:cubicBezTo>
                <a:cubicBezTo>
                  <a:pt x="1295" y="0"/>
                  <a:pt x="956" y="293"/>
                  <a:pt x="707" y="580"/>
                </a:cubicBezTo>
                <a:cubicBezTo>
                  <a:pt x="631" y="667"/>
                  <a:pt x="599" y="774"/>
                  <a:pt x="571" y="869"/>
                </a:cubicBezTo>
                <a:cubicBezTo>
                  <a:pt x="550" y="937"/>
                  <a:pt x="530" y="1002"/>
                  <a:pt x="501" y="1028"/>
                </a:cubicBezTo>
                <a:cubicBezTo>
                  <a:pt x="467" y="1059"/>
                  <a:pt x="424" y="1069"/>
                  <a:pt x="379" y="1079"/>
                </a:cubicBezTo>
                <a:cubicBezTo>
                  <a:pt x="327" y="1092"/>
                  <a:pt x="269" y="1106"/>
                  <a:pt x="222" y="1152"/>
                </a:cubicBezTo>
                <a:lnTo>
                  <a:pt x="30" y="1344"/>
                </a:lnTo>
                <a:cubicBezTo>
                  <a:pt x="18" y="1357"/>
                  <a:pt x="0" y="1385"/>
                  <a:pt x="20" y="1433"/>
                </a:cubicBezTo>
                <a:cubicBezTo>
                  <a:pt x="65" y="1541"/>
                  <a:pt x="376" y="1855"/>
                  <a:pt x="476" y="1855"/>
                </a:cubicBezTo>
                <a:cubicBezTo>
                  <a:pt x="494" y="1855"/>
                  <a:pt x="510" y="1849"/>
                  <a:pt x="522" y="1837"/>
                </a:cubicBezTo>
                <a:lnTo>
                  <a:pt x="549" y="1810"/>
                </a:lnTo>
                <a:cubicBezTo>
                  <a:pt x="602" y="1756"/>
                  <a:pt x="689" y="1669"/>
                  <a:pt x="717" y="1641"/>
                </a:cubicBezTo>
                <a:cubicBezTo>
                  <a:pt x="751" y="1608"/>
                  <a:pt x="761" y="1562"/>
                  <a:pt x="772" y="1513"/>
                </a:cubicBezTo>
                <a:cubicBezTo>
                  <a:pt x="784" y="1456"/>
                  <a:pt x="797" y="1398"/>
                  <a:pt x="846" y="1349"/>
                </a:cubicBezTo>
                <a:cubicBezTo>
                  <a:pt x="899" y="1296"/>
                  <a:pt x="1031" y="1218"/>
                  <a:pt x="1176" y="1218"/>
                </a:cubicBezTo>
                <a:cubicBezTo>
                  <a:pt x="1284" y="1218"/>
                  <a:pt x="1382" y="1260"/>
                  <a:pt x="1465" y="1344"/>
                </a:cubicBezTo>
                <a:cubicBezTo>
                  <a:pt x="1535" y="1413"/>
                  <a:pt x="1936" y="1815"/>
                  <a:pt x="2257" y="2136"/>
                </a:cubicBezTo>
                <a:cubicBezTo>
                  <a:pt x="2312" y="2094"/>
                  <a:pt x="2365" y="2048"/>
                  <a:pt x="2414" y="1999"/>
                </a:cubicBezTo>
                <a:cubicBezTo>
                  <a:pt x="2498" y="1915"/>
                  <a:pt x="2571" y="1822"/>
                  <a:pt x="2632" y="1724"/>
                </a:cubicBezTo>
                <a:cubicBezTo>
                  <a:pt x="2309" y="1401"/>
                  <a:pt x="1919" y="1011"/>
                  <a:pt x="1889" y="9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Freeform 22">
            <a:extLst>
              <a:ext uri="{FF2B5EF4-FFF2-40B4-BE49-F238E27FC236}">
                <a16:creationId xmlns:a16="http://schemas.microsoft.com/office/drawing/2014/main" id="{53CE1AD4-5142-496D-A65B-08E6CF0A71E3}"/>
              </a:ext>
            </a:extLst>
          </p:cNvPr>
          <p:cNvSpPr>
            <a:spLocks noEditPoints="1"/>
          </p:cNvSpPr>
          <p:nvPr/>
        </p:nvSpPr>
        <p:spPr bwMode="auto">
          <a:xfrm>
            <a:off x="4478051" y="1794744"/>
            <a:ext cx="693395" cy="682087"/>
          </a:xfrm>
          <a:custGeom>
            <a:avLst/>
            <a:gdLst>
              <a:gd name="T0" fmla="*/ 1095 w 2247"/>
              <a:gd name="T1" fmla="*/ 1514 h 2422"/>
              <a:gd name="T2" fmla="*/ 776 w 2247"/>
              <a:gd name="T3" fmla="*/ 1091 h 2422"/>
              <a:gd name="T4" fmla="*/ 1345 w 2247"/>
              <a:gd name="T5" fmla="*/ 1602 h 2422"/>
              <a:gd name="T6" fmla="*/ 2193 w 2247"/>
              <a:gd name="T7" fmla="*/ 1476 h 2422"/>
              <a:gd name="T8" fmla="*/ 2062 w 2247"/>
              <a:gd name="T9" fmla="*/ 1304 h 2422"/>
              <a:gd name="T10" fmla="*/ 1771 w 2247"/>
              <a:gd name="T11" fmla="*/ 1205 h 2422"/>
              <a:gd name="T12" fmla="*/ 1946 w 2247"/>
              <a:gd name="T13" fmla="*/ 1450 h 2422"/>
              <a:gd name="T14" fmla="*/ 2069 w 2247"/>
              <a:gd name="T15" fmla="*/ 1564 h 2422"/>
              <a:gd name="T16" fmla="*/ 2069 w 2247"/>
              <a:gd name="T17" fmla="*/ 1669 h 2422"/>
              <a:gd name="T18" fmla="*/ 1797 w 2247"/>
              <a:gd name="T19" fmla="*/ 1697 h 2422"/>
              <a:gd name="T20" fmla="*/ 1461 w 2247"/>
              <a:gd name="T21" fmla="*/ 1070 h 2422"/>
              <a:gd name="T22" fmla="*/ 1804 w 2247"/>
              <a:gd name="T23" fmla="*/ 743 h 2422"/>
              <a:gd name="T24" fmla="*/ 2123 w 2247"/>
              <a:gd name="T25" fmla="*/ 790 h 2422"/>
              <a:gd name="T26" fmla="*/ 2056 w 2247"/>
              <a:gd name="T27" fmla="*/ 985 h 2422"/>
              <a:gd name="T28" fmla="*/ 2145 w 2247"/>
              <a:gd name="T29" fmla="*/ 944 h 2422"/>
              <a:gd name="T30" fmla="*/ 2179 w 2247"/>
              <a:gd name="T31" fmla="*/ 757 h 2422"/>
              <a:gd name="T32" fmla="*/ 1831 w 2247"/>
              <a:gd name="T33" fmla="*/ 656 h 2422"/>
              <a:gd name="T34" fmla="*/ 1359 w 2247"/>
              <a:gd name="T35" fmla="*/ 333 h 2422"/>
              <a:gd name="T36" fmla="*/ 1080 w 2247"/>
              <a:gd name="T37" fmla="*/ 3 h 2422"/>
              <a:gd name="T38" fmla="*/ 876 w 2247"/>
              <a:gd name="T39" fmla="*/ 172 h 2422"/>
              <a:gd name="T40" fmla="*/ 712 w 2247"/>
              <a:gd name="T41" fmla="*/ 439 h 2422"/>
              <a:gd name="T42" fmla="*/ 935 w 2247"/>
              <a:gd name="T43" fmla="*/ 598 h 2422"/>
              <a:gd name="T44" fmla="*/ 982 w 2247"/>
              <a:gd name="T45" fmla="*/ 333 h 2422"/>
              <a:gd name="T46" fmla="*/ 1079 w 2247"/>
              <a:gd name="T47" fmla="*/ 149 h 2422"/>
              <a:gd name="T48" fmla="*/ 1092 w 2247"/>
              <a:gd name="T49" fmla="*/ 143 h 2422"/>
              <a:gd name="T50" fmla="*/ 1097 w 2247"/>
              <a:gd name="T51" fmla="*/ 142 h 2422"/>
              <a:gd name="T52" fmla="*/ 1096 w 2247"/>
              <a:gd name="T53" fmla="*/ 142 h 2422"/>
              <a:gd name="T54" fmla="*/ 1108 w 2247"/>
              <a:gd name="T55" fmla="*/ 144 h 2422"/>
              <a:gd name="T56" fmla="*/ 1306 w 2247"/>
              <a:gd name="T57" fmla="*/ 598 h 2422"/>
              <a:gd name="T58" fmla="*/ 730 w 2247"/>
              <a:gd name="T59" fmla="*/ 998 h 2422"/>
              <a:gd name="T60" fmla="*/ 203 w 2247"/>
              <a:gd name="T61" fmla="*/ 984 h 2422"/>
              <a:gd name="T62" fmla="*/ 142 w 2247"/>
              <a:gd name="T63" fmla="*/ 907 h 2422"/>
              <a:gd name="T64" fmla="*/ 120 w 2247"/>
              <a:gd name="T65" fmla="*/ 811 h 2422"/>
              <a:gd name="T66" fmla="*/ 209 w 2247"/>
              <a:gd name="T67" fmla="*/ 749 h 2422"/>
              <a:gd name="T68" fmla="*/ 263 w 2247"/>
              <a:gd name="T69" fmla="*/ 740 h 2422"/>
              <a:gd name="T70" fmla="*/ 801 w 2247"/>
              <a:gd name="T71" fmla="*/ 775 h 2422"/>
              <a:gd name="T72" fmla="*/ 237 w 2247"/>
              <a:gd name="T73" fmla="*/ 669 h 2422"/>
              <a:gd name="T74" fmla="*/ 68 w 2247"/>
              <a:gd name="T75" fmla="*/ 736 h 2422"/>
              <a:gd name="T76" fmla="*/ 238 w 2247"/>
              <a:gd name="T77" fmla="*/ 1142 h 2422"/>
              <a:gd name="T78" fmla="*/ 159 w 2247"/>
              <a:gd name="T79" fmla="*/ 1376 h 2422"/>
              <a:gd name="T80" fmla="*/ 18 w 2247"/>
              <a:gd name="T81" fmla="*/ 1713 h 2422"/>
              <a:gd name="T82" fmla="*/ 185 w 2247"/>
              <a:gd name="T83" fmla="*/ 1833 h 2422"/>
              <a:gd name="T84" fmla="*/ 389 w 2247"/>
              <a:gd name="T85" fmla="*/ 1856 h 2422"/>
              <a:gd name="T86" fmla="*/ 658 w 2247"/>
              <a:gd name="T87" fmla="*/ 1834 h 2422"/>
              <a:gd name="T88" fmla="*/ 411 w 2247"/>
              <a:gd name="T89" fmla="*/ 1674 h 2422"/>
              <a:gd name="T90" fmla="*/ 205 w 2247"/>
              <a:gd name="T91" fmla="*/ 1686 h 2422"/>
              <a:gd name="T92" fmla="*/ 146 w 2247"/>
              <a:gd name="T93" fmla="*/ 1598 h 2422"/>
              <a:gd name="T94" fmla="*/ 441 w 2247"/>
              <a:gd name="T95" fmla="*/ 1294 h 2422"/>
              <a:gd name="T96" fmla="*/ 1334 w 2247"/>
              <a:gd name="T97" fmla="*/ 1711 h 2422"/>
              <a:gd name="T98" fmla="*/ 1123 w 2247"/>
              <a:gd name="T99" fmla="*/ 2335 h 2422"/>
              <a:gd name="T100" fmla="*/ 979 w 2247"/>
              <a:gd name="T101" fmla="*/ 2236 h 2422"/>
              <a:gd name="T102" fmla="*/ 828 w 2247"/>
              <a:gd name="T103" fmla="*/ 1858 h 2422"/>
              <a:gd name="T104" fmla="*/ 896 w 2247"/>
              <a:gd name="T105" fmla="*/ 2206 h 2422"/>
              <a:gd name="T106" fmla="*/ 1055 w 2247"/>
              <a:gd name="T107" fmla="*/ 2414 h 2422"/>
              <a:gd name="T108" fmla="*/ 1252 w 2247"/>
              <a:gd name="T109" fmla="*/ 2314 h 2422"/>
              <a:gd name="T110" fmla="*/ 1427 w 2247"/>
              <a:gd name="T111" fmla="*/ 1740 h 2422"/>
              <a:gd name="T112" fmla="*/ 2033 w 2247"/>
              <a:gd name="T113" fmla="*/ 1821 h 2422"/>
              <a:gd name="T114" fmla="*/ 2104 w 2247"/>
              <a:gd name="T115" fmla="*/ 1804 h 2422"/>
              <a:gd name="T116" fmla="*/ 2240 w 2247"/>
              <a:gd name="T117" fmla="*/ 1654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7" h="2422">
                <a:moveTo>
                  <a:pt x="1345" y="1602"/>
                </a:moveTo>
                <a:lnTo>
                  <a:pt x="1345" y="1602"/>
                </a:lnTo>
                <a:cubicBezTo>
                  <a:pt x="1259" y="1576"/>
                  <a:pt x="1175" y="1546"/>
                  <a:pt x="1095" y="1514"/>
                </a:cubicBezTo>
                <a:cubicBezTo>
                  <a:pt x="945" y="1455"/>
                  <a:pt x="806" y="1390"/>
                  <a:pt x="679" y="1321"/>
                </a:cubicBezTo>
                <a:cubicBezTo>
                  <a:pt x="627" y="1293"/>
                  <a:pt x="577" y="1264"/>
                  <a:pt x="529" y="1234"/>
                </a:cubicBezTo>
                <a:cubicBezTo>
                  <a:pt x="611" y="1181"/>
                  <a:pt x="695" y="1133"/>
                  <a:pt x="776" y="1091"/>
                </a:cubicBezTo>
                <a:cubicBezTo>
                  <a:pt x="975" y="990"/>
                  <a:pt x="1166" y="911"/>
                  <a:pt x="1343" y="853"/>
                </a:cubicBezTo>
                <a:cubicBezTo>
                  <a:pt x="1351" y="928"/>
                  <a:pt x="1356" y="1002"/>
                  <a:pt x="1359" y="1074"/>
                </a:cubicBezTo>
                <a:cubicBezTo>
                  <a:pt x="1365" y="1262"/>
                  <a:pt x="1360" y="1439"/>
                  <a:pt x="1345" y="1602"/>
                </a:cubicBezTo>
                <a:close/>
                <a:moveTo>
                  <a:pt x="2221" y="1529"/>
                </a:moveTo>
                <a:lnTo>
                  <a:pt x="2221" y="1529"/>
                </a:lnTo>
                <a:cubicBezTo>
                  <a:pt x="2213" y="1510"/>
                  <a:pt x="2203" y="1492"/>
                  <a:pt x="2193" y="1476"/>
                </a:cubicBezTo>
                <a:cubicBezTo>
                  <a:pt x="2186" y="1463"/>
                  <a:pt x="2178" y="1451"/>
                  <a:pt x="2170" y="1440"/>
                </a:cubicBezTo>
                <a:cubicBezTo>
                  <a:pt x="2140" y="1396"/>
                  <a:pt x="2112" y="1366"/>
                  <a:pt x="2093" y="1344"/>
                </a:cubicBezTo>
                <a:cubicBezTo>
                  <a:pt x="2074" y="1322"/>
                  <a:pt x="2063" y="1308"/>
                  <a:pt x="2062" y="1304"/>
                </a:cubicBezTo>
                <a:cubicBezTo>
                  <a:pt x="2055" y="1263"/>
                  <a:pt x="2039" y="1213"/>
                  <a:pt x="1984" y="1172"/>
                </a:cubicBezTo>
                <a:cubicBezTo>
                  <a:pt x="1947" y="1144"/>
                  <a:pt x="1904" y="1135"/>
                  <a:pt x="1866" y="1141"/>
                </a:cubicBezTo>
                <a:cubicBezTo>
                  <a:pt x="1827" y="1148"/>
                  <a:pt x="1793" y="1170"/>
                  <a:pt x="1771" y="1205"/>
                </a:cubicBezTo>
                <a:cubicBezTo>
                  <a:pt x="1749" y="1241"/>
                  <a:pt x="1744" y="1282"/>
                  <a:pt x="1752" y="1319"/>
                </a:cubicBezTo>
                <a:cubicBezTo>
                  <a:pt x="1759" y="1357"/>
                  <a:pt x="1779" y="1391"/>
                  <a:pt x="1811" y="1415"/>
                </a:cubicBezTo>
                <a:cubicBezTo>
                  <a:pt x="1860" y="1452"/>
                  <a:pt x="1907" y="1451"/>
                  <a:pt x="1946" y="1450"/>
                </a:cubicBezTo>
                <a:cubicBezTo>
                  <a:pt x="1950" y="1450"/>
                  <a:pt x="1962" y="1458"/>
                  <a:pt x="1981" y="1473"/>
                </a:cubicBezTo>
                <a:cubicBezTo>
                  <a:pt x="2000" y="1488"/>
                  <a:pt x="2025" y="1511"/>
                  <a:pt x="2051" y="1541"/>
                </a:cubicBezTo>
                <a:cubicBezTo>
                  <a:pt x="2057" y="1548"/>
                  <a:pt x="2064" y="1557"/>
                  <a:pt x="2069" y="1564"/>
                </a:cubicBezTo>
                <a:cubicBezTo>
                  <a:pt x="2073" y="1569"/>
                  <a:pt x="2077" y="1574"/>
                  <a:pt x="2081" y="1581"/>
                </a:cubicBezTo>
                <a:cubicBezTo>
                  <a:pt x="2087" y="1593"/>
                  <a:pt x="2094" y="1608"/>
                  <a:pt x="2094" y="1625"/>
                </a:cubicBezTo>
                <a:cubicBezTo>
                  <a:pt x="2094" y="1642"/>
                  <a:pt x="2084" y="1658"/>
                  <a:pt x="2069" y="1669"/>
                </a:cubicBezTo>
                <a:cubicBezTo>
                  <a:pt x="2061" y="1674"/>
                  <a:pt x="2053" y="1678"/>
                  <a:pt x="2043" y="1682"/>
                </a:cubicBezTo>
                <a:cubicBezTo>
                  <a:pt x="2034" y="1686"/>
                  <a:pt x="2027" y="1688"/>
                  <a:pt x="2009" y="1691"/>
                </a:cubicBezTo>
                <a:cubicBezTo>
                  <a:pt x="1948" y="1704"/>
                  <a:pt x="1873" y="1703"/>
                  <a:pt x="1797" y="1697"/>
                </a:cubicBezTo>
                <a:cubicBezTo>
                  <a:pt x="1721" y="1690"/>
                  <a:pt x="1641" y="1677"/>
                  <a:pt x="1561" y="1659"/>
                </a:cubicBezTo>
                <a:cubicBezTo>
                  <a:pt x="1521" y="1650"/>
                  <a:pt x="1481" y="1641"/>
                  <a:pt x="1441" y="1630"/>
                </a:cubicBezTo>
                <a:cubicBezTo>
                  <a:pt x="1465" y="1417"/>
                  <a:pt x="1466" y="1219"/>
                  <a:pt x="1461" y="1070"/>
                </a:cubicBezTo>
                <a:cubicBezTo>
                  <a:pt x="1458" y="990"/>
                  <a:pt x="1453" y="906"/>
                  <a:pt x="1445" y="821"/>
                </a:cubicBezTo>
                <a:cubicBezTo>
                  <a:pt x="1463" y="816"/>
                  <a:pt x="1481" y="811"/>
                  <a:pt x="1498" y="806"/>
                </a:cubicBezTo>
                <a:cubicBezTo>
                  <a:pt x="1607" y="776"/>
                  <a:pt x="1709" y="755"/>
                  <a:pt x="1804" y="743"/>
                </a:cubicBezTo>
                <a:cubicBezTo>
                  <a:pt x="1851" y="737"/>
                  <a:pt x="1895" y="734"/>
                  <a:pt x="1937" y="734"/>
                </a:cubicBezTo>
                <a:cubicBezTo>
                  <a:pt x="1979" y="735"/>
                  <a:pt x="2019" y="738"/>
                  <a:pt x="2052" y="747"/>
                </a:cubicBezTo>
                <a:cubicBezTo>
                  <a:pt x="2086" y="756"/>
                  <a:pt x="2112" y="772"/>
                  <a:pt x="2123" y="790"/>
                </a:cubicBezTo>
                <a:cubicBezTo>
                  <a:pt x="2135" y="808"/>
                  <a:pt x="2135" y="834"/>
                  <a:pt x="2127" y="859"/>
                </a:cubicBezTo>
                <a:cubicBezTo>
                  <a:pt x="2120" y="884"/>
                  <a:pt x="2107" y="908"/>
                  <a:pt x="2095" y="929"/>
                </a:cubicBezTo>
                <a:cubicBezTo>
                  <a:pt x="2082" y="950"/>
                  <a:pt x="2069" y="969"/>
                  <a:pt x="2056" y="985"/>
                </a:cubicBezTo>
                <a:cubicBezTo>
                  <a:pt x="2006" y="1050"/>
                  <a:pt x="1976" y="1083"/>
                  <a:pt x="1983" y="1091"/>
                </a:cubicBezTo>
                <a:cubicBezTo>
                  <a:pt x="1985" y="1094"/>
                  <a:pt x="2004" y="1084"/>
                  <a:pt x="2033" y="1060"/>
                </a:cubicBezTo>
                <a:cubicBezTo>
                  <a:pt x="2062" y="1036"/>
                  <a:pt x="2104" y="1001"/>
                  <a:pt x="2145" y="944"/>
                </a:cubicBezTo>
                <a:cubicBezTo>
                  <a:pt x="2155" y="929"/>
                  <a:pt x="2165" y="914"/>
                  <a:pt x="2174" y="895"/>
                </a:cubicBezTo>
                <a:cubicBezTo>
                  <a:pt x="2182" y="877"/>
                  <a:pt x="2190" y="857"/>
                  <a:pt x="2192" y="833"/>
                </a:cubicBezTo>
                <a:cubicBezTo>
                  <a:pt x="2195" y="809"/>
                  <a:pt x="2192" y="782"/>
                  <a:pt x="2179" y="757"/>
                </a:cubicBezTo>
                <a:cubicBezTo>
                  <a:pt x="2166" y="733"/>
                  <a:pt x="2146" y="714"/>
                  <a:pt x="2124" y="701"/>
                </a:cubicBezTo>
                <a:cubicBezTo>
                  <a:pt x="2080" y="675"/>
                  <a:pt x="2031" y="665"/>
                  <a:pt x="1982" y="659"/>
                </a:cubicBezTo>
                <a:cubicBezTo>
                  <a:pt x="1933" y="653"/>
                  <a:pt x="1882" y="653"/>
                  <a:pt x="1831" y="656"/>
                </a:cubicBezTo>
                <a:cubicBezTo>
                  <a:pt x="1701" y="664"/>
                  <a:pt x="1566" y="690"/>
                  <a:pt x="1435" y="725"/>
                </a:cubicBezTo>
                <a:cubicBezTo>
                  <a:pt x="1429" y="676"/>
                  <a:pt x="1422" y="626"/>
                  <a:pt x="1414" y="577"/>
                </a:cubicBezTo>
                <a:cubicBezTo>
                  <a:pt x="1400" y="494"/>
                  <a:pt x="1382" y="412"/>
                  <a:pt x="1359" y="333"/>
                </a:cubicBezTo>
                <a:cubicBezTo>
                  <a:pt x="1335" y="254"/>
                  <a:pt x="1307" y="178"/>
                  <a:pt x="1260" y="109"/>
                </a:cubicBezTo>
                <a:cubicBezTo>
                  <a:pt x="1236" y="74"/>
                  <a:pt x="1207" y="39"/>
                  <a:pt x="1159" y="17"/>
                </a:cubicBezTo>
                <a:cubicBezTo>
                  <a:pt x="1135" y="6"/>
                  <a:pt x="1106" y="0"/>
                  <a:pt x="1080" y="3"/>
                </a:cubicBezTo>
                <a:cubicBezTo>
                  <a:pt x="1051" y="5"/>
                  <a:pt x="1027" y="14"/>
                  <a:pt x="1007" y="25"/>
                </a:cubicBezTo>
                <a:cubicBezTo>
                  <a:pt x="968" y="48"/>
                  <a:pt x="944" y="76"/>
                  <a:pt x="923" y="101"/>
                </a:cubicBezTo>
                <a:cubicBezTo>
                  <a:pt x="903" y="126"/>
                  <a:pt x="888" y="150"/>
                  <a:pt x="876" y="172"/>
                </a:cubicBezTo>
                <a:cubicBezTo>
                  <a:pt x="850" y="216"/>
                  <a:pt x="834" y="252"/>
                  <a:pt x="822" y="277"/>
                </a:cubicBezTo>
                <a:cubicBezTo>
                  <a:pt x="810" y="303"/>
                  <a:pt x="803" y="318"/>
                  <a:pt x="799" y="320"/>
                </a:cubicBezTo>
                <a:cubicBezTo>
                  <a:pt x="766" y="342"/>
                  <a:pt x="727" y="375"/>
                  <a:pt x="712" y="439"/>
                </a:cubicBezTo>
                <a:cubicBezTo>
                  <a:pt x="701" y="482"/>
                  <a:pt x="710" y="525"/>
                  <a:pt x="731" y="558"/>
                </a:cubicBezTo>
                <a:cubicBezTo>
                  <a:pt x="752" y="591"/>
                  <a:pt x="785" y="615"/>
                  <a:pt x="825" y="622"/>
                </a:cubicBezTo>
                <a:cubicBezTo>
                  <a:pt x="865" y="629"/>
                  <a:pt x="904" y="619"/>
                  <a:pt x="935" y="598"/>
                </a:cubicBezTo>
                <a:cubicBezTo>
                  <a:pt x="966" y="578"/>
                  <a:pt x="989" y="547"/>
                  <a:pt x="997" y="510"/>
                </a:cubicBezTo>
                <a:cubicBezTo>
                  <a:pt x="1012" y="451"/>
                  <a:pt x="992" y="409"/>
                  <a:pt x="976" y="373"/>
                </a:cubicBezTo>
                <a:cubicBezTo>
                  <a:pt x="974" y="370"/>
                  <a:pt x="976" y="356"/>
                  <a:pt x="982" y="333"/>
                </a:cubicBezTo>
                <a:cubicBezTo>
                  <a:pt x="988" y="310"/>
                  <a:pt x="998" y="278"/>
                  <a:pt x="1014" y="242"/>
                </a:cubicBezTo>
                <a:cubicBezTo>
                  <a:pt x="1022" y="225"/>
                  <a:pt x="1031" y="206"/>
                  <a:pt x="1043" y="189"/>
                </a:cubicBezTo>
                <a:cubicBezTo>
                  <a:pt x="1054" y="172"/>
                  <a:pt x="1068" y="157"/>
                  <a:pt x="1079" y="149"/>
                </a:cubicBezTo>
                <a:cubicBezTo>
                  <a:pt x="1082" y="147"/>
                  <a:pt x="1085" y="146"/>
                  <a:pt x="1087" y="145"/>
                </a:cubicBezTo>
                <a:cubicBezTo>
                  <a:pt x="1088" y="144"/>
                  <a:pt x="1089" y="144"/>
                  <a:pt x="1090" y="144"/>
                </a:cubicBezTo>
                <a:cubicBezTo>
                  <a:pt x="1091" y="143"/>
                  <a:pt x="1093" y="143"/>
                  <a:pt x="1092" y="143"/>
                </a:cubicBezTo>
                <a:cubicBezTo>
                  <a:pt x="1091" y="143"/>
                  <a:pt x="1093" y="143"/>
                  <a:pt x="1094" y="143"/>
                </a:cubicBezTo>
                <a:lnTo>
                  <a:pt x="1096" y="142"/>
                </a:lnTo>
                <a:lnTo>
                  <a:pt x="1097" y="142"/>
                </a:lnTo>
                <a:cubicBezTo>
                  <a:pt x="1096" y="142"/>
                  <a:pt x="1099" y="142"/>
                  <a:pt x="1095" y="142"/>
                </a:cubicBezTo>
                <a:lnTo>
                  <a:pt x="1095" y="142"/>
                </a:lnTo>
                <a:lnTo>
                  <a:pt x="1096" y="142"/>
                </a:lnTo>
                <a:lnTo>
                  <a:pt x="1097" y="142"/>
                </a:lnTo>
                <a:cubicBezTo>
                  <a:pt x="1098" y="142"/>
                  <a:pt x="1099" y="142"/>
                  <a:pt x="1100" y="142"/>
                </a:cubicBezTo>
                <a:cubicBezTo>
                  <a:pt x="1102" y="143"/>
                  <a:pt x="1105" y="143"/>
                  <a:pt x="1108" y="144"/>
                </a:cubicBezTo>
                <a:cubicBezTo>
                  <a:pt x="1121" y="149"/>
                  <a:pt x="1141" y="165"/>
                  <a:pt x="1158" y="188"/>
                </a:cubicBezTo>
                <a:cubicBezTo>
                  <a:pt x="1193" y="235"/>
                  <a:pt x="1223" y="301"/>
                  <a:pt x="1247" y="372"/>
                </a:cubicBezTo>
                <a:cubicBezTo>
                  <a:pt x="1271" y="443"/>
                  <a:pt x="1290" y="520"/>
                  <a:pt x="1306" y="598"/>
                </a:cubicBezTo>
                <a:cubicBezTo>
                  <a:pt x="1316" y="650"/>
                  <a:pt x="1324" y="702"/>
                  <a:pt x="1331" y="754"/>
                </a:cubicBezTo>
                <a:cubicBezTo>
                  <a:pt x="1294" y="766"/>
                  <a:pt x="1258" y="777"/>
                  <a:pt x="1222" y="790"/>
                </a:cubicBezTo>
                <a:cubicBezTo>
                  <a:pt x="1029" y="855"/>
                  <a:pt x="856" y="933"/>
                  <a:pt x="730" y="998"/>
                </a:cubicBezTo>
                <a:cubicBezTo>
                  <a:pt x="632" y="1048"/>
                  <a:pt x="529" y="1105"/>
                  <a:pt x="430" y="1170"/>
                </a:cubicBezTo>
                <a:cubicBezTo>
                  <a:pt x="397" y="1148"/>
                  <a:pt x="366" y="1125"/>
                  <a:pt x="337" y="1103"/>
                </a:cubicBezTo>
                <a:cubicBezTo>
                  <a:pt x="288" y="1064"/>
                  <a:pt x="242" y="1025"/>
                  <a:pt x="203" y="984"/>
                </a:cubicBezTo>
                <a:cubicBezTo>
                  <a:pt x="184" y="963"/>
                  <a:pt x="166" y="942"/>
                  <a:pt x="151" y="921"/>
                </a:cubicBezTo>
                <a:lnTo>
                  <a:pt x="146" y="913"/>
                </a:lnTo>
                <a:lnTo>
                  <a:pt x="142" y="907"/>
                </a:lnTo>
                <a:cubicBezTo>
                  <a:pt x="139" y="903"/>
                  <a:pt x="137" y="899"/>
                  <a:pt x="134" y="894"/>
                </a:cubicBezTo>
                <a:cubicBezTo>
                  <a:pt x="130" y="886"/>
                  <a:pt x="125" y="877"/>
                  <a:pt x="122" y="868"/>
                </a:cubicBezTo>
                <a:cubicBezTo>
                  <a:pt x="116" y="849"/>
                  <a:pt x="114" y="829"/>
                  <a:pt x="120" y="811"/>
                </a:cubicBezTo>
                <a:cubicBezTo>
                  <a:pt x="126" y="793"/>
                  <a:pt x="140" y="780"/>
                  <a:pt x="155" y="771"/>
                </a:cubicBezTo>
                <a:cubicBezTo>
                  <a:pt x="170" y="761"/>
                  <a:pt x="187" y="755"/>
                  <a:pt x="203" y="751"/>
                </a:cubicBezTo>
                <a:lnTo>
                  <a:pt x="209" y="749"/>
                </a:lnTo>
                <a:lnTo>
                  <a:pt x="217" y="748"/>
                </a:lnTo>
                <a:lnTo>
                  <a:pt x="232" y="745"/>
                </a:lnTo>
                <a:cubicBezTo>
                  <a:pt x="243" y="743"/>
                  <a:pt x="253" y="741"/>
                  <a:pt x="263" y="740"/>
                </a:cubicBezTo>
                <a:cubicBezTo>
                  <a:pt x="347" y="731"/>
                  <a:pt x="425" y="737"/>
                  <a:pt x="491" y="743"/>
                </a:cubicBezTo>
                <a:cubicBezTo>
                  <a:pt x="557" y="750"/>
                  <a:pt x="614" y="758"/>
                  <a:pt x="659" y="765"/>
                </a:cubicBezTo>
                <a:cubicBezTo>
                  <a:pt x="750" y="778"/>
                  <a:pt x="799" y="785"/>
                  <a:pt x="801" y="775"/>
                </a:cubicBezTo>
                <a:cubicBezTo>
                  <a:pt x="803" y="768"/>
                  <a:pt x="718" y="733"/>
                  <a:pt x="573" y="700"/>
                </a:cubicBezTo>
                <a:cubicBezTo>
                  <a:pt x="501" y="684"/>
                  <a:pt x="414" y="668"/>
                  <a:pt x="315" y="666"/>
                </a:cubicBezTo>
                <a:cubicBezTo>
                  <a:pt x="290" y="666"/>
                  <a:pt x="264" y="667"/>
                  <a:pt x="237" y="669"/>
                </a:cubicBezTo>
                <a:cubicBezTo>
                  <a:pt x="224" y="670"/>
                  <a:pt x="211" y="672"/>
                  <a:pt x="197" y="675"/>
                </a:cubicBezTo>
                <a:cubicBezTo>
                  <a:pt x="182" y="677"/>
                  <a:pt x="166" y="681"/>
                  <a:pt x="151" y="686"/>
                </a:cubicBezTo>
                <a:cubicBezTo>
                  <a:pt x="121" y="696"/>
                  <a:pt x="91" y="712"/>
                  <a:pt x="68" y="736"/>
                </a:cubicBezTo>
                <a:cubicBezTo>
                  <a:pt x="45" y="759"/>
                  <a:pt x="31" y="793"/>
                  <a:pt x="30" y="827"/>
                </a:cubicBezTo>
                <a:cubicBezTo>
                  <a:pt x="29" y="896"/>
                  <a:pt x="75" y="968"/>
                  <a:pt x="110" y="1012"/>
                </a:cubicBezTo>
                <a:cubicBezTo>
                  <a:pt x="149" y="1060"/>
                  <a:pt x="193" y="1102"/>
                  <a:pt x="238" y="1142"/>
                </a:cubicBezTo>
                <a:cubicBezTo>
                  <a:pt x="273" y="1172"/>
                  <a:pt x="308" y="1200"/>
                  <a:pt x="344" y="1227"/>
                </a:cubicBezTo>
                <a:cubicBezTo>
                  <a:pt x="343" y="1228"/>
                  <a:pt x="341" y="1229"/>
                  <a:pt x="339" y="1231"/>
                </a:cubicBezTo>
                <a:cubicBezTo>
                  <a:pt x="276" y="1275"/>
                  <a:pt x="215" y="1323"/>
                  <a:pt x="159" y="1376"/>
                </a:cubicBezTo>
                <a:cubicBezTo>
                  <a:pt x="131" y="1403"/>
                  <a:pt x="104" y="1431"/>
                  <a:pt x="80" y="1462"/>
                </a:cubicBezTo>
                <a:cubicBezTo>
                  <a:pt x="58" y="1489"/>
                  <a:pt x="28" y="1536"/>
                  <a:pt x="15" y="1581"/>
                </a:cubicBezTo>
                <a:cubicBezTo>
                  <a:pt x="0" y="1625"/>
                  <a:pt x="1" y="1673"/>
                  <a:pt x="18" y="1713"/>
                </a:cubicBezTo>
                <a:cubicBezTo>
                  <a:pt x="36" y="1753"/>
                  <a:pt x="68" y="1782"/>
                  <a:pt x="103" y="1802"/>
                </a:cubicBezTo>
                <a:cubicBezTo>
                  <a:pt x="121" y="1811"/>
                  <a:pt x="139" y="1819"/>
                  <a:pt x="157" y="1825"/>
                </a:cubicBezTo>
                <a:cubicBezTo>
                  <a:pt x="166" y="1828"/>
                  <a:pt x="176" y="1831"/>
                  <a:pt x="185" y="1833"/>
                </a:cubicBezTo>
                <a:cubicBezTo>
                  <a:pt x="194" y="1835"/>
                  <a:pt x="200" y="1837"/>
                  <a:pt x="207" y="1838"/>
                </a:cubicBezTo>
                <a:cubicBezTo>
                  <a:pt x="235" y="1844"/>
                  <a:pt x="260" y="1847"/>
                  <a:pt x="283" y="1850"/>
                </a:cubicBezTo>
                <a:cubicBezTo>
                  <a:pt x="328" y="1854"/>
                  <a:pt x="364" y="1855"/>
                  <a:pt x="389" y="1856"/>
                </a:cubicBezTo>
                <a:cubicBezTo>
                  <a:pt x="415" y="1857"/>
                  <a:pt x="430" y="1858"/>
                  <a:pt x="434" y="1861"/>
                </a:cubicBezTo>
                <a:cubicBezTo>
                  <a:pt x="465" y="1884"/>
                  <a:pt x="506" y="1907"/>
                  <a:pt x="566" y="1897"/>
                </a:cubicBezTo>
                <a:cubicBezTo>
                  <a:pt x="606" y="1890"/>
                  <a:pt x="639" y="1866"/>
                  <a:pt x="658" y="1834"/>
                </a:cubicBezTo>
                <a:cubicBezTo>
                  <a:pt x="678" y="1802"/>
                  <a:pt x="685" y="1762"/>
                  <a:pt x="676" y="1721"/>
                </a:cubicBezTo>
                <a:cubicBezTo>
                  <a:pt x="657" y="1640"/>
                  <a:pt x="586" y="1588"/>
                  <a:pt x="518" y="1600"/>
                </a:cubicBezTo>
                <a:cubicBezTo>
                  <a:pt x="463" y="1609"/>
                  <a:pt x="435" y="1644"/>
                  <a:pt x="411" y="1674"/>
                </a:cubicBezTo>
                <a:cubicBezTo>
                  <a:pt x="407" y="1679"/>
                  <a:pt x="360" y="1690"/>
                  <a:pt x="286" y="1692"/>
                </a:cubicBezTo>
                <a:cubicBezTo>
                  <a:pt x="268" y="1692"/>
                  <a:pt x="248" y="1691"/>
                  <a:pt x="228" y="1689"/>
                </a:cubicBezTo>
                <a:cubicBezTo>
                  <a:pt x="217" y="1687"/>
                  <a:pt x="212" y="1687"/>
                  <a:pt x="205" y="1686"/>
                </a:cubicBezTo>
                <a:cubicBezTo>
                  <a:pt x="199" y="1684"/>
                  <a:pt x="192" y="1682"/>
                  <a:pt x="185" y="1680"/>
                </a:cubicBezTo>
                <a:cubicBezTo>
                  <a:pt x="171" y="1674"/>
                  <a:pt x="157" y="1666"/>
                  <a:pt x="148" y="1650"/>
                </a:cubicBezTo>
                <a:cubicBezTo>
                  <a:pt x="140" y="1635"/>
                  <a:pt x="141" y="1616"/>
                  <a:pt x="146" y="1598"/>
                </a:cubicBezTo>
                <a:cubicBezTo>
                  <a:pt x="152" y="1570"/>
                  <a:pt x="195" y="1510"/>
                  <a:pt x="242" y="1462"/>
                </a:cubicBezTo>
                <a:cubicBezTo>
                  <a:pt x="289" y="1413"/>
                  <a:pt x="345" y="1366"/>
                  <a:pt x="404" y="1322"/>
                </a:cubicBezTo>
                <a:cubicBezTo>
                  <a:pt x="416" y="1313"/>
                  <a:pt x="428" y="1304"/>
                  <a:pt x="441" y="1294"/>
                </a:cubicBezTo>
                <a:cubicBezTo>
                  <a:pt x="469" y="1313"/>
                  <a:pt x="497" y="1331"/>
                  <a:pt x="525" y="1348"/>
                </a:cubicBezTo>
                <a:cubicBezTo>
                  <a:pt x="720" y="1467"/>
                  <a:pt x="912" y="1554"/>
                  <a:pt x="1058" y="1612"/>
                </a:cubicBezTo>
                <a:cubicBezTo>
                  <a:pt x="1146" y="1647"/>
                  <a:pt x="1239" y="1681"/>
                  <a:pt x="1334" y="1711"/>
                </a:cubicBezTo>
                <a:cubicBezTo>
                  <a:pt x="1325" y="1783"/>
                  <a:pt x="1314" y="1853"/>
                  <a:pt x="1301" y="1918"/>
                </a:cubicBezTo>
                <a:cubicBezTo>
                  <a:pt x="1277" y="2038"/>
                  <a:pt x="1246" y="2149"/>
                  <a:pt x="1201" y="2237"/>
                </a:cubicBezTo>
                <a:cubicBezTo>
                  <a:pt x="1179" y="2280"/>
                  <a:pt x="1151" y="2319"/>
                  <a:pt x="1123" y="2335"/>
                </a:cubicBezTo>
                <a:cubicBezTo>
                  <a:pt x="1109" y="2343"/>
                  <a:pt x="1097" y="2346"/>
                  <a:pt x="1084" y="2344"/>
                </a:cubicBezTo>
                <a:cubicBezTo>
                  <a:pt x="1072" y="2341"/>
                  <a:pt x="1058" y="2333"/>
                  <a:pt x="1045" y="2322"/>
                </a:cubicBezTo>
                <a:cubicBezTo>
                  <a:pt x="1018" y="2300"/>
                  <a:pt x="997" y="2267"/>
                  <a:pt x="979" y="2236"/>
                </a:cubicBezTo>
                <a:cubicBezTo>
                  <a:pt x="961" y="2205"/>
                  <a:pt x="947" y="2173"/>
                  <a:pt x="935" y="2143"/>
                </a:cubicBezTo>
                <a:cubicBezTo>
                  <a:pt x="910" y="2083"/>
                  <a:pt x="893" y="2030"/>
                  <a:pt x="879" y="1987"/>
                </a:cubicBezTo>
                <a:cubicBezTo>
                  <a:pt x="852" y="1901"/>
                  <a:pt x="838" y="1856"/>
                  <a:pt x="828" y="1858"/>
                </a:cubicBezTo>
                <a:cubicBezTo>
                  <a:pt x="824" y="1858"/>
                  <a:pt x="824" y="1881"/>
                  <a:pt x="829" y="1922"/>
                </a:cubicBezTo>
                <a:cubicBezTo>
                  <a:pt x="833" y="1962"/>
                  <a:pt x="842" y="2020"/>
                  <a:pt x="860" y="2091"/>
                </a:cubicBezTo>
                <a:cubicBezTo>
                  <a:pt x="869" y="2127"/>
                  <a:pt x="881" y="2165"/>
                  <a:pt x="896" y="2206"/>
                </a:cubicBezTo>
                <a:cubicBezTo>
                  <a:pt x="911" y="2246"/>
                  <a:pt x="930" y="2289"/>
                  <a:pt x="959" y="2331"/>
                </a:cubicBezTo>
                <a:cubicBezTo>
                  <a:pt x="974" y="2352"/>
                  <a:pt x="991" y="2373"/>
                  <a:pt x="1014" y="2391"/>
                </a:cubicBezTo>
                <a:cubicBezTo>
                  <a:pt x="1026" y="2400"/>
                  <a:pt x="1039" y="2408"/>
                  <a:pt x="1055" y="2414"/>
                </a:cubicBezTo>
                <a:cubicBezTo>
                  <a:pt x="1070" y="2419"/>
                  <a:pt x="1088" y="2422"/>
                  <a:pt x="1104" y="2421"/>
                </a:cubicBezTo>
                <a:cubicBezTo>
                  <a:pt x="1140" y="2419"/>
                  <a:pt x="1170" y="2402"/>
                  <a:pt x="1194" y="2382"/>
                </a:cubicBezTo>
                <a:cubicBezTo>
                  <a:pt x="1217" y="2362"/>
                  <a:pt x="1236" y="2338"/>
                  <a:pt x="1252" y="2314"/>
                </a:cubicBezTo>
                <a:cubicBezTo>
                  <a:pt x="1284" y="2265"/>
                  <a:pt x="1308" y="2212"/>
                  <a:pt x="1328" y="2157"/>
                </a:cubicBezTo>
                <a:cubicBezTo>
                  <a:pt x="1348" y="2103"/>
                  <a:pt x="1365" y="2047"/>
                  <a:pt x="1379" y="1991"/>
                </a:cubicBezTo>
                <a:cubicBezTo>
                  <a:pt x="1400" y="1907"/>
                  <a:pt x="1415" y="1823"/>
                  <a:pt x="1427" y="1740"/>
                </a:cubicBezTo>
                <a:cubicBezTo>
                  <a:pt x="1464" y="1750"/>
                  <a:pt x="1501" y="1760"/>
                  <a:pt x="1537" y="1769"/>
                </a:cubicBezTo>
                <a:cubicBezTo>
                  <a:pt x="1620" y="1790"/>
                  <a:pt x="1704" y="1807"/>
                  <a:pt x="1786" y="1817"/>
                </a:cubicBezTo>
                <a:cubicBezTo>
                  <a:pt x="1869" y="1827"/>
                  <a:pt x="1951" y="1832"/>
                  <a:pt x="2033" y="1821"/>
                </a:cubicBezTo>
                <a:lnTo>
                  <a:pt x="2048" y="1818"/>
                </a:lnTo>
                <a:cubicBezTo>
                  <a:pt x="2053" y="1817"/>
                  <a:pt x="2061" y="1816"/>
                  <a:pt x="2067" y="1814"/>
                </a:cubicBezTo>
                <a:cubicBezTo>
                  <a:pt x="2079" y="1811"/>
                  <a:pt x="2092" y="1808"/>
                  <a:pt x="2104" y="1804"/>
                </a:cubicBezTo>
                <a:cubicBezTo>
                  <a:pt x="2128" y="1795"/>
                  <a:pt x="2150" y="1784"/>
                  <a:pt x="2169" y="1770"/>
                </a:cubicBezTo>
                <a:cubicBezTo>
                  <a:pt x="2189" y="1755"/>
                  <a:pt x="2205" y="1738"/>
                  <a:pt x="2217" y="1718"/>
                </a:cubicBezTo>
                <a:cubicBezTo>
                  <a:pt x="2230" y="1698"/>
                  <a:pt x="2237" y="1676"/>
                  <a:pt x="2240" y="1654"/>
                </a:cubicBezTo>
                <a:cubicBezTo>
                  <a:pt x="2247" y="1610"/>
                  <a:pt x="2237" y="1567"/>
                  <a:pt x="2221" y="15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Freeform 18">
            <a:extLst>
              <a:ext uri="{FF2B5EF4-FFF2-40B4-BE49-F238E27FC236}">
                <a16:creationId xmlns:a16="http://schemas.microsoft.com/office/drawing/2014/main" id="{59EFACFB-D2F3-42B3-8514-A5D394974B98}"/>
              </a:ext>
            </a:extLst>
          </p:cNvPr>
          <p:cNvSpPr>
            <a:spLocks noEditPoints="1"/>
          </p:cNvSpPr>
          <p:nvPr/>
        </p:nvSpPr>
        <p:spPr bwMode="auto">
          <a:xfrm>
            <a:off x="7316275" y="3221337"/>
            <a:ext cx="509449" cy="601889"/>
          </a:xfrm>
          <a:custGeom>
            <a:avLst/>
            <a:gdLst>
              <a:gd name="T0" fmla="*/ 745 w 1489"/>
              <a:gd name="T1" fmla="*/ 0 h 2387"/>
              <a:gd name="T2" fmla="*/ 745 w 1489"/>
              <a:gd name="T3" fmla="*/ 0 h 2387"/>
              <a:gd name="T4" fmla="*/ 0 w 1489"/>
              <a:gd name="T5" fmla="*/ 744 h 2387"/>
              <a:gd name="T6" fmla="*/ 209 w 1489"/>
              <a:gd name="T7" fmla="*/ 1261 h 2387"/>
              <a:gd name="T8" fmla="*/ 315 w 1489"/>
              <a:gd name="T9" fmla="*/ 1468 h 2387"/>
              <a:gd name="T10" fmla="*/ 315 w 1489"/>
              <a:gd name="T11" fmla="*/ 1613 h 2387"/>
              <a:gd name="T12" fmla="*/ 502 w 1489"/>
              <a:gd name="T13" fmla="*/ 1800 h 2387"/>
              <a:gd name="T14" fmla="*/ 987 w 1489"/>
              <a:gd name="T15" fmla="*/ 1800 h 2387"/>
              <a:gd name="T16" fmla="*/ 1174 w 1489"/>
              <a:gd name="T17" fmla="*/ 1613 h 2387"/>
              <a:gd name="T18" fmla="*/ 1174 w 1489"/>
              <a:gd name="T19" fmla="*/ 1468 h 2387"/>
              <a:gd name="T20" fmla="*/ 1280 w 1489"/>
              <a:gd name="T21" fmla="*/ 1261 h 2387"/>
              <a:gd name="T22" fmla="*/ 1489 w 1489"/>
              <a:gd name="T23" fmla="*/ 744 h 2387"/>
              <a:gd name="T24" fmla="*/ 745 w 1489"/>
              <a:gd name="T25" fmla="*/ 0 h 2387"/>
              <a:gd name="T26" fmla="*/ 996 w 1489"/>
              <a:gd name="T27" fmla="*/ 1849 h 2387"/>
              <a:gd name="T28" fmla="*/ 996 w 1489"/>
              <a:gd name="T29" fmla="*/ 1849 h 2387"/>
              <a:gd name="T30" fmla="*/ 494 w 1489"/>
              <a:gd name="T31" fmla="*/ 1849 h 2387"/>
              <a:gd name="T32" fmla="*/ 404 w 1489"/>
              <a:gd name="T33" fmla="*/ 1939 h 2387"/>
              <a:gd name="T34" fmla="*/ 494 w 1489"/>
              <a:gd name="T35" fmla="*/ 2028 h 2387"/>
              <a:gd name="T36" fmla="*/ 996 w 1489"/>
              <a:gd name="T37" fmla="*/ 2028 h 2387"/>
              <a:gd name="T38" fmla="*/ 1085 w 1489"/>
              <a:gd name="T39" fmla="*/ 1939 h 2387"/>
              <a:gd name="T40" fmla="*/ 996 w 1489"/>
              <a:gd name="T41" fmla="*/ 1849 h 2387"/>
              <a:gd name="T42" fmla="*/ 859 w 1489"/>
              <a:gd name="T43" fmla="*/ 2306 h 2387"/>
              <a:gd name="T44" fmla="*/ 859 w 1489"/>
              <a:gd name="T45" fmla="*/ 2306 h 2387"/>
              <a:gd name="T46" fmla="*/ 630 w 1489"/>
              <a:gd name="T47" fmla="*/ 2306 h 2387"/>
              <a:gd name="T48" fmla="*/ 589 w 1489"/>
              <a:gd name="T49" fmla="*/ 2347 h 2387"/>
              <a:gd name="T50" fmla="*/ 630 w 1489"/>
              <a:gd name="T51" fmla="*/ 2387 h 2387"/>
              <a:gd name="T52" fmla="*/ 859 w 1489"/>
              <a:gd name="T53" fmla="*/ 2387 h 2387"/>
              <a:gd name="T54" fmla="*/ 900 w 1489"/>
              <a:gd name="T55" fmla="*/ 2347 h 2387"/>
              <a:gd name="T56" fmla="*/ 859 w 1489"/>
              <a:gd name="T57" fmla="*/ 2306 h 2387"/>
              <a:gd name="T58" fmla="*/ 996 w 1489"/>
              <a:gd name="T59" fmla="*/ 2078 h 2387"/>
              <a:gd name="T60" fmla="*/ 996 w 1489"/>
              <a:gd name="T61" fmla="*/ 2078 h 2387"/>
              <a:gd name="T62" fmla="*/ 494 w 1489"/>
              <a:gd name="T63" fmla="*/ 2078 h 2387"/>
              <a:gd name="T64" fmla="*/ 404 w 1489"/>
              <a:gd name="T65" fmla="*/ 2167 h 2387"/>
              <a:gd name="T66" fmla="*/ 494 w 1489"/>
              <a:gd name="T67" fmla="*/ 2256 h 2387"/>
              <a:gd name="T68" fmla="*/ 996 w 1489"/>
              <a:gd name="T69" fmla="*/ 2256 h 2387"/>
              <a:gd name="T70" fmla="*/ 1085 w 1489"/>
              <a:gd name="T71" fmla="*/ 2167 h 2387"/>
              <a:gd name="T72" fmla="*/ 996 w 1489"/>
              <a:gd name="T73" fmla="*/ 2078 h 2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387">
                <a:moveTo>
                  <a:pt x="745" y="0"/>
                </a:moveTo>
                <a:lnTo>
                  <a:pt x="745" y="0"/>
                </a:lnTo>
                <a:cubicBezTo>
                  <a:pt x="331" y="0"/>
                  <a:pt x="0" y="333"/>
                  <a:pt x="0" y="744"/>
                </a:cubicBezTo>
                <a:cubicBezTo>
                  <a:pt x="0" y="945"/>
                  <a:pt x="77" y="1131"/>
                  <a:pt x="209" y="1261"/>
                </a:cubicBezTo>
                <a:cubicBezTo>
                  <a:pt x="279" y="1330"/>
                  <a:pt x="315" y="1383"/>
                  <a:pt x="315" y="1468"/>
                </a:cubicBezTo>
                <a:lnTo>
                  <a:pt x="315" y="1613"/>
                </a:lnTo>
                <a:cubicBezTo>
                  <a:pt x="315" y="1716"/>
                  <a:pt x="399" y="1800"/>
                  <a:pt x="502" y="1800"/>
                </a:cubicBezTo>
                <a:lnTo>
                  <a:pt x="987" y="1800"/>
                </a:lnTo>
                <a:cubicBezTo>
                  <a:pt x="1090" y="1800"/>
                  <a:pt x="1174" y="1716"/>
                  <a:pt x="1174" y="1613"/>
                </a:cubicBezTo>
                <a:lnTo>
                  <a:pt x="1174" y="1468"/>
                </a:lnTo>
                <a:cubicBezTo>
                  <a:pt x="1174" y="1383"/>
                  <a:pt x="1210" y="1330"/>
                  <a:pt x="1280" y="1261"/>
                </a:cubicBezTo>
                <a:cubicBezTo>
                  <a:pt x="1413" y="1131"/>
                  <a:pt x="1489" y="945"/>
                  <a:pt x="1489" y="744"/>
                </a:cubicBezTo>
                <a:cubicBezTo>
                  <a:pt x="1489" y="333"/>
                  <a:pt x="1158" y="0"/>
                  <a:pt x="745" y="0"/>
                </a:cubicBezTo>
                <a:close/>
                <a:moveTo>
                  <a:pt x="996" y="1849"/>
                </a:moveTo>
                <a:lnTo>
                  <a:pt x="996" y="1849"/>
                </a:lnTo>
                <a:lnTo>
                  <a:pt x="494" y="1849"/>
                </a:lnTo>
                <a:cubicBezTo>
                  <a:pt x="444" y="1849"/>
                  <a:pt x="404" y="1889"/>
                  <a:pt x="404" y="1939"/>
                </a:cubicBezTo>
                <a:cubicBezTo>
                  <a:pt x="404" y="1988"/>
                  <a:pt x="444" y="2028"/>
                  <a:pt x="494" y="2028"/>
                </a:cubicBezTo>
                <a:lnTo>
                  <a:pt x="996" y="2028"/>
                </a:lnTo>
                <a:cubicBezTo>
                  <a:pt x="1045" y="2028"/>
                  <a:pt x="1085" y="1988"/>
                  <a:pt x="1085" y="1939"/>
                </a:cubicBezTo>
                <a:cubicBezTo>
                  <a:pt x="1085" y="1889"/>
                  <a:pt x="1045" y="1849"/>
                  <a:pt x="996" y="1849"/>
                </a:cubicBezTo>
                <a:close/>
                <a:moveTo>
                  <a:pt x="859" y="2306"/>
                </a:moveTo>
                <a:lnTo>
                  <a:pt x="859" y="2306"/>
                </a:lnTo>
                <a:lnTo>
                  <a:pt x="630" y="2306"/>
                </a:lnTo>
                <a:cubicBezTo>
                  <a:pt x="607" y="2306"/>
                  <a:pt x="589" y="2324"/>
                  <a:pt x="589" y="2347"/>
                </a:cubicBezTo>
                <a:cubicBezTo>
                  <a:pt x="589" y="2369"/>
                  <a:pt x="607" y="2387"/>
                  <a:pt x="630" y="2387"/>
                </a:cubicBezTo>
                <a:lnTo>
                  <a:pt x="859" y="2387"/>
                </a:lnTo>
                <a:cubicBezTo>
                  <a:pt x="882" y="2387"/>
                  <a:pt x="900" y="2369"/>
                  <a:pt x="900" y="2347"/>
                </a:cubicBezTo>
                <a:cubicBezTo>
                  <a:pt x="900" y="2324"/>
                  <a:pt x="882" y="2306"/>
                  <a:pt x="859" y="2306"/>
                </a:cubicBezTo>
                <a:close/>
                <a:moveTo>
                  <a:pt x="996" y="2078"/>
                </a:moveTo>
                <a:lnTo>
                  <a:pt x="996" y="2078"/>
                </a:lnTo>
                <a:lnTo>
                  <a:pt x="494" y="2078"/>
                </a:lnTo>
                <a:cubicBezTo>
                  <a:pt x="444" y="2078"/>
                  <a:pt x="404" y="2117"/>
                  <a:pt x="404" y="2167"/>
                </a:cubicBezTo>
                <a:cubicBezTo>
                  <a:pt x="404" y="2216"/>
                  <a:pt x="444" y="2256"/>
                  <a:pt x="494" y="2256"/>
                </a:cubicBezTo>
                <a:lnTo>
                  <a:pt x="996" y="2256"/>
                </a:lnTo>
                <a:cubicBezTo>
                  <a:pt x="1045" y="2256"/>
                  <a:pt x="1085" y="2216"/>
                  <a:pt x="1085" y="2167"/>
                </a:cubicBezTo>
                <a:cubicBezTo>
                  <a:pt x="1085" y="2117"/>
                  <a:pt x="1045" y="2078"/>
                  <a:pt x="996" y="20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TextBox 23">
            <a:extLst>
              <a:ext uri="{FF2B5EF4-FFF2-40B4-BE49-F238E27FC236}">
                <a16:creationId xmlns:a16="http://schemas.microsoft.com/office/drawing/2014/main" id="{275CBE04-457B-48BE-916E-3C926885D20E}"/>
              </a:ext>
            </a:extLst>
          </p:cNvPr>
          <p:cNvSpPr txBox="1"/>
          <p:nvPr/>
        </p:nvSpPr>
        <p:spPr>
          <a:xfrm>
            <a:off x="2571364" y="301438"/>
            <a:ext cx="6270948" cy="553998"/>
          </a:xfrm>
          <a:prstGeom prst="rect">
            <a:avLst/>
          </a:prstGeom>
          <a:noFill/>
        </p:spPr>
        <p:txBody>
          <a:bodyPr wrap="none" rtlCol="0">
            <a:spAutoFit/>
          </a:bodyPr>
          <a:lstStyle/>
          <a:p>
            <a:pPr algn="ctr"/>
            <a:r>
              <a:rPr lang="en-US" sz="3000" b="1" dirty="0">
                <a:solidFill>
                  <a:schemeClr val="tx2"/>
                </a:solidFill>
                <a:latin typeface="Poppins" pitchFamily="2" charset="77"/>
                <a:cs typeface="Poppins" pitchFamily="2" charset="77"/>
              </a:rPr>
              <a:t>PROJECT CHALLENGES &amp; MITIGATIONS</a:t>
            </a:r>
          </a:p>
        </p:txBody>
      </p:sp>
      <p:sp>
        <p:nvSpPr>
          <p:cNvPr id="25" name="TextBox 24">
            <a:extLst>
              <a:ext uri="{FF2B5EF4-FFF2-40B4-BE49-F238E27FC236}">
                <a16:creationId xmlns:a16="http://schemas.microsoft.com/office/drawing/2014/main" id="{67BCDD56-E05F-482D-85D6-4A071309C95E}"/>
              </a:ext>
            </a:extLst>
          </p:cNvPr>
          <p:cNvSpPr txBox="1"/>
          <p:nvPr/>
        </p:nvSpPr>
        <p:spPr>
          <a:xfrm>
            <a:off x="3804328" y="719448"/>
            <a:ext cx="3994620"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Identified Challenges and Mitigation Strategies</a:t>
            </a:r>
          </a:p>
        </p:txBody>
      </p:sp>
      <p:pic>
        <p:nvPicPr>
          <p:cNvPr id="2" name="Picture 1">
            <a:extLst>
              <a:ext uri="{FF2B5EF4-FFF2-40B4-BE49-F238E27FC236}">
                <a16:creationId xmlns:a16="http://schemas.microsoft.com/office/drawing/2014/main" id="{9583B52F-A53A-99EF-649A-D94CB80CDC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6600" y="369452"/>
            <a:ext cx="721995" cy="314325"/>
          </a:xfrm>
          <a:prstGeom prst="rect">
            <a:avLst/>
          </a:prstGeom>
          <a:noFill/>
        </p:spPr>
      </p:pic>
    </p:spTree>
    <p:extLst>
      <p:ext uri="{BB962C8B-B14F-4D97-AF65-F5344CB8AC3E}">
        <p14:creationId xmlns:p14="http://schemas.microsoft.com/office/powerpoint/2010/main" val="20009986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8453</TotalTime>
  <Words>2190</Words>
  <Application>Microsoft Office PowerPoint</Application>
  <PresentationFormat>Widescreen</PresentationFormat>
  <Paragraphs>282</Paragraphs>
  <Slides>32</Slides>
  <Notes>4</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32</vt:i4>
      </vt:variant>
    </vt:vector>
  </HeadingPairs>
  <TitlesOfParts>
    <vt:vector size="52" baseType="lpstr">
      <vt:lpstr>-apple-system</vt:lpstr>
      <vt:lpstr>Arial</vt:lpstr>
      <vt:lpstr>Calibri</vt:lpstr>
      <vt:lpstr>Cambria</vt:lpstr>
      <vt:lpstr>Corbel</vt:lpstr>
      <vt:lpstr>Euphemia</vt:lpstr>
      <vt:lpstr>Garamond</vt:lpstr>
      <vt:lpstr>Inter</vt:lpstr>
      <vt:lpstr>Lato Light</vt:lpstr>
      <vt:lpstr>League Spartan</vt:lpstr>
      <vt:lpstr>Mukta ExtraLight</vt:lpstr>
      <vt:lpstr>Open Sans Light</vt:lpstr>
      <vt:lpstr>Oswald</vt:lpstr>
      <vt:lpstr>Poppins</vt:lpstr>
      <vt:lpstr>Poppins Light</vt:lpstr>
      <vt:lpstr>Roboto Light</vt:lpstr>
      <vt:lpstr>Symbol</vt:lpstr>
      <vt:lpstr>Times New Roman</vt:lpstr>
      <vt:lpstr>Wingdings</vt:lpstr>
      <vt:lpstr>Banded Design Blue 16x9</vt:lpstr>
      <vt:lpstr>PowerPoint Presentation</vt:lpstr>
      <vt:lpstr>Project Description</vt:lpstr>
      <vt:lpstr>Introduction</vt:lpstr>
      <vt:lpstr>Project Overview</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Onyeka Nwobodo</dc:creator>
  <cp:lastModifiedBy>Onyeka Nwobodo</cp:lastModifiedBy>
  <cp:revision>50</cp:revision>
  <dcterms:created xsi:type="dcterms:W3CDTF">2023-07-31T17:33:26Z</dcterms:created>
  <dcterms:modified xsi:type="dcterms:W3CDTF">2023-09-28T13:42:38Z</dcterms:modified>
</cp:coreProperties>
</file>