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047"/>
  </p:normalViewPr>
  <p:slideViewPr>
    <p:cSldViewPr snapToGrid="0" snapToObjects="1">
      <p:cViewPr varScale="1">
        <p:scale>
          <a:sx n="121" d="100"/>
          <a:sy n="121" d="100"/>
        </p:scale>
        <p:origin x="20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4/21/21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4/21/21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22F4E-E2E7-8449-BE77-5FDF5CD696AE}"/>
              </a:ext>
            </a:extLst>
          </p:cNvPr>
          <p:cNvSpPr>
            <a:spLocks noGrp="1"/>
          </p:cNvSpPr>
          <p:nvPr>
            <p:ph type="ctrTitle"/>
          </p:nvPr>
        </p:nvSpPr>
        <p:spPr/>
        <p:txBody>
          <a:bodyPr/>
          <a:lstStyle/>
          <a:p>
            <a:pPr algn="ctr"/>
            <a:r>
              <a:rPr lang="en-US" dirty="0"/>
              <a:t>Welcome </a:t>
            </a:r>
            <a:br>
              <a:rPr lang="en-US" dirty="0"/>
            </a:br>
            <a:r>
              <a:rPr lang="en-US" dirty="0"/>
              <a:t>to the</a:t>
            </a:r>
            <a:br>
              <a:rPr lang="en-US" dirty="0"/>
            </a:br>
            <a:r>
              <a:rPr lang="en-US" dirty="0"/>
              <a:t> Smart City Hackathon</a:t>
            </a:r>
          </a:p>
        </p:txBody>
      </p:sp>
    </p:spTree>
    <p:extLst>
      <p:ext uri="{BB962C8B-B14F-4D97-AF65-F5344CB8AC3E}">
        <p14:creationId xmlns:p14="http://schemas.microsoft.com/office/powerpoint/2010/main" val="2489150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85B0D-CBE2-7C4F-939A-0949530059F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D81D1D6-66E0-ED46-9C7B-F5942C012159}"/>
              </a:ext>
            </a:extLst>
          </p:cNvPr>
          <p:cNvSpPr>
            <a:spLocks noGrp="1"/>
          </p:cNvSpPr>
          <p:nvPr>
            <p:ph idx="1"/>
          </p:nvPr>
        </p:nvSpPr>
        <p:spPr/>
        <p:txBody>
          <a:bodyPr/>
          <a:lstStyle/>
          <a:p>
            <a:r>
              <a:rPr lang="en-US" dirty="0"/>
              <a:t>Welcome Note and </a:t>
            </a:r>
            <a:r>
              <a:rPr lang="en-US" dirty="0" err="1"/>
              <a:t>Hacakthon</a:t>
            </a:r>
            <a:r>
              <a:rPr lang="en-US" dirty="0"/>
              <a:t> Overview</a:t>
            </a:r>
          </a:p>
          <a:p>
            <a:r>
              <a:rPr lang="en-US" dirty="0"/>
              <a:t>Hackathon and Prize Distribution Details</a:t>
            </a:r>
          </a:p>
          <a:p>
            <a:r>
              <a:rPr lang="en-US" dirty="0"/>
              <a:t>Schedule for the Hackathon</a:t>
            </a:r>
          </a:p>
          <a:p>
            <a:r>
              <a:rPr lang="en-US" dirty="0"/>
              <a:t>TACC System and Data Access</a:t>
            </a:r>
          </a:p>
          <a:p>
            <a:r>
              <a:rPr lang="en-US" dirty="0" err="1"/>
              <a:t>Jupyter</a:t>
            </a:r>
            <a:r>
              <a:rPr lang="en-US" dirty="0"/>
              <a:t> Notebook and other </a:t>
            </a:r>
            <a:r>
              <a:rPr lang="en-US" dirty="0" err="1"/>
              <a:t>steup</a:t>
            </a:r>
            <a:r>
              <a:rPr lang="en-US" dirty="0"/>
              <a:t> required</a:t>
            </a:r>
          </a:p>
          <a:p>
            <a:r>
              <a:rPr lang="en-US" dirty="0"/>
              <a:t>Q&amp;A</a:t>
            </a:r>
          </a:p>
        </p:txBody>
      </p:sp>
    </p:spTree>
    <p:extLst>
      <p:ext uri="{BB962C8B-B14F-4D97-AF65-F5344CB8AC3E}">
        <p14:creationId xmlns:p14="http://schemas.microsoft.com/office/powerpoint/2010/main" val="1673227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E9994-E206-AA43-83A7-9085A291F951}"/>
              </a:ext>
            </a:extLst>
          </p:cNvPr>
          <p:cNvSpPr>
            <a:spLocks noGrp="1"/>
          </p:cNvSpPr>
          <p:nvPr>
            <p:ph type="title"/>
          </p:nvPr>
        </p:nvSpPr>
        <p:spPr/>
        <p:txBody>
          <a:bodyPr/>
          <a:lstStyle/>
          <a:p>
            <a:r>
              <a:rPr lang="en-US" dirty="0"/>
              <a:t>Hackathon Overview</a:t>
            </a:r>
          </a:p>
        </p:txBody>
      </p:sp>
      <p:sp>
        <p:nvSpPr>
          <p:cNvPr id="3" name="Content Placeholder 2">
            <a:extLst>
              <a:ext uri="{FF2B5EF4-FFF2-40B4-BE49-F238E27FC236}">
                <a16:creationId xmlns:a16="http://schemas.microsoft.com/office/drawing/2014/main" id="{C2E7DE53-B506-864A-9FF1-ED0313CC785A}"/>
              </a:ext>
            </a:extLst>
          </p:cNvPr>
          <p:cNvSpPr>
            <a:spLocks noGrp="1"/>
          </p:cNvSpPr>
          <p:nvPr>
            <p:ph idx="1"/>
          </p:nvPr>
        </p:nvSpPr>
        <p:spPr>
          <a:xfrm>
            <a:off x="685801" y="2142067"/>
            <a:ext cx="10131425" cy="3999089"/>
          </a:xfrm>
        </p:spPr>
        <p:txBody>
          <a:bodyPr>
            <a:noAutofit/>
          </a:bodyPr>
          <a:lstStyle/>
          <a:p>
            <a:r>
              <a:rPr lang="en-US" sz="1600" dirty="0"/>
              <a:t>The Good System is proud to present the first Smart City Hackathon. In collaboration with Pecan Street and the City of Austin, this Smart City Hackathon aims to bring together machine learning enthusiasts to build ideas for Smart Cities that focus on improving sustainability of smart energy and water usage. </a:t>
            </a:r>
          </a:p>
          <a:p>
            <a:endParaRPr lang="en-US" sz="1600" dirty="0"/>
          </a:p>
          <a:p>
            <a:r>
              <a:rPr lang="en-US" sz="1600" dirty="0"/>
              <a:t>This virtual hackathon will take place on the 23</a:t>
            </a:r>
            <a:r>
              <a:rPr lang="en-US" sz="1600" baseline="30000" dirty="0"/>
              <a:t>rd </a:t>
            </a:r>
            <a:r>
              <a:rPr lang="en-US" sz="1600" dirty="0"/>
              <a:t>and 24th April 2021. </a:t>
            </a:r>
          </a:p>
          <a:p>
            <a:endParaRPr lang="en-US" sz="1600" dirty="0"/>
          </a:p>
          <a:p>
            <a:r>
              <a:rPr lang="en-US" sz="1600" dirty="0"/>
              <a:t>The total duration of the hackathon is 24 hours (7pm on 23</a:t>
            </a:r>
            <a:r>
              <a:rPr lang="en-US" sz="1600" baseline="30000" dirty="0"/>
              <a:t>rd</a:t>
            </a:r>
            <a:r>
              <a:rPr lang="en-US" sz="1600" dirty="0"/>
              <a:t> April to 7pm on 24</a:t>
            </a:r>
            <a:r>
              <a:rPr lang="en-US" sz="1600" baseline="30000" dirty="0"/>
              <a:t>th</a:t>
            </a:r>
            <a:r>
              <a:rPr lang="en-US" sz="1600" dirty="0"/>
              <a:t> April).</a:t>
            </a:r>
          </a:p>
          <a:p>
            <a:endParaRPr lang="en-US" sz="1600" dirty="0"/>
          </a:p>
          <a:p>
            <a:r>
              <a:rPr lang="en-US" sz="1600" dirty="0"/>
              <a:t>Problem Statement - </a:t>
            </a:r>
            <a:endParaRPr lang="en-US" sz="1600" b="1" dirty="0"/>
          </a:p>
          <a:p>
            <a:r>
              <a:rPr lang="en-US" sz="1600" dirty="0"/>
              <a:t>How can we use machine learning to improve sustainability of smart energy and water usage. </a:t>
            </a:r>
          </a:p>
          <a:p>
            <a:pPr marL="0" indent="0">
              <a:buNone/>
            </a:pPr>
            <a:br>
              <a:rPr lang="en-US" sz="1600" dirty="0"/>
            </a:br>
            <a:endParaRPr lang="en-US" sz="1600" dirty="0"/>
          </a:p>
          <a:p>
            <a:pPr marL="0" indent="0">
              <a:buNone/>
            </a:pPr>
            <a:endParaRPr lang="en-US" sz="1600" dirty="0"/>
          </a:p>
        </p:txBody>
      </p:sp>
    </p:spTree>
    <p:extLst>
      <p:ext uri="{BB962C8B-B14F-4D97-AF65-F5344CB8AC3E}">
        <p14:creationId xmlns:p14="http://schemas.microsoft.com/office/powerpoint/2010/main" val="519562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519B0-63CE-3A4E-9358-80D089AE36CB}"/>
              </a:ext>
            </a:extLst>
          </p:cNvPr>
          <p:cNvSpPr>
            <a:spLocks noGrp="1"/>
          </p:cNvSpPr>
          <p:nvPr>
            <p:ph type="title"/>
          </p:nvPr>
        </p:nvSpPr>
        <p:spPr>
          <a:xfrm>
            <a:off x="685801" y="609600"/>
            <a:ext cx="10131425" cy="1230489"/>
          </a:xfrm>
        </p:spPr>
        <p:txBody>
          <a:bodyPr/>
          <a:lstStyle/>
          <a:p>
            <a:r>
              <a:rPr lang="en-US" dirty="0"/>
              <a:t>Detailed Schedule</a:t>
            </a:r>
          </a:p>
        </p:txBody>
      </p:sp>
      <p:sp>
        <p:nvSpPr>
          <p:cNvPr id="3" name="Content Placeholder 2">
            <a:extLst>
              <a:ext uri="{FF2B5EF4-FFF2-40B4-BE49-F238E27FC236}">
                <a16:creationId xmlns:a16="http://schemas.microsoft.com/office/drawing/2014/main" id="{55491082-0F38-4F4E-B03D-0405D38092CB}"/>
              </a:ext>
            </a:extLst>
          </p:cNvPr>
          <p:cNvSpPr>
            <a:spLocks noGrp="1"/>
          </p:cNvSpPr>
          <p:nvPr>
            <p:ph idx="1"/>
          </p:nvPr>
        </p:nvSpPr>
        <p:spPr>
          <a:xfrm>
            <a:off x="685801" y="2065867"/>
            <a:ext cx="10131425" cy="4594578"/>
          </a:xfrm>
        </p:spPr>
        <p:txBody>
          <a:bodyPr>
            <a:normAutofit/>
          </a:bodyPr>
          <a:lstStyle/>
          <a:p>
            <a:pPr algn="just"/>
            <a:r>
              <a:rPr lang="en-US" dirty="0"/>
              <a:t>We will open a Zoom office hour from 6pm to 7pm on the 23</a:t>
            </a:r>
            <a:r>
              <a:rPr lang="en-US" baseline="30000" dirty="0"/>
              <a:t>rd</a:t>
            </a:r>
            <a:r>
              <a:rPr lang="en-US" dirty="0"/>
              <a:t> of April for troubleshooting account/access problems.</a:t>
            </a:r>
          </a:p>
          <a:p>
            <a:pPr algn="just"/>
            <a:r>
              <a:rPr lang="en-US" dirty="0"/>
              <a:t>23</a:t>
            </a:r>
            <a:r>
              <a:rPr lang="en-US" baseline="30000" dirty="0"/>
              <a:t>rd</a:t>
            </a:r>
            <a:r>
              <a:rPr lang="en-US" dirty="0"/>
              <a:t>  April – 7pm – Data Access will be granted.</a:t>
            </a:r>
          </a:p>
          <a:p>
            <a:pPr algn="just"/>
            <a:r>
              <a:rPr lang="en-US" dirty="0"/>
              <a:t>23</a:t>
            </a:r>
            <a:r>
              <a:rPr lang="en-US" baseline="30000" dirty="0"/>
              <a:t>rd</a:t>
            </a:r>
            <a:r>
              <a:rPr lang="en-US" dirty="0"/>
              <a:t> April – 8pm – Each team will prepare a 1 min 1 slide presentation. This presentation will include the following details - Team Name, Participants, Tasks and Goals to be accomplished by the team.</a:t>
            </a:r>
          </a:p>
          <a:p>
            <a:pPr algn="just"/>
            <a:r>
              <a:rPr lang="en-US" dirty="0"/>
              <a:t>24</a:t>
            </a:r>
            <a:r>
              <a:rPr lang="en-US" baseline="30000" dirty="0"/>
              <a:t>th</a:t>
            </a:r>
            <a:r>
              <a:rPr lang="en-US" dirty="0"/>
              <a:t> April – 7am, 11am and 4pm– The mentors from TACC assisting during the Hackathon will check in with the teams to see if everything is on track.</a:t>
            </a:r>
          </a:p>
          <a:p>
            <a:pPr algn="just"/>
            <a:r>
              <a:rPr lang="en-US" dirty="0"/>
              <a:t>24</a:t>
            </a:r>
            <a:r>
              <a:rPr lang="en-US" baseline="30000" dirty="0"/>
              <a:t>th</a:t>
            </a:r>
            <a:r>
              <a:rPr lang="en-US" dirty="0"/>
              <a:t> April – 7pm – Final code submission on the TACC server</a:t>
            </a:r>
          </a:p>
          <a:p>
            <a:pPr algn="just"/>
            <a:r>
              <a:rPr lang="en-US" dirty="0"/>
              <a:t>24</a:t>
            </a:r>
            <a:r>
              <a:rPr lang="en-US" baseline="30000" dirty="0"/>
              <a:t>th</a:t>
            </a:r>
            <a:r>
              <a:rPr lang="en-US" dirty="0"/>
              <a:t> April – 7pm to 7:40pm – Each team gets 10 minutes to present their prepared presentation. (Accepted presentation formats – ppt, doc, pdf)</a:t>
            </a:r>
          </a:p>
          <a:p>
            <a:pPr algn="just"/>
            <a:r>
              <a:rPr lang="en-US" dirty="0"/>
              <a:t>24</a:t>
            </a:r>
            <a:r>
              <a:rPr lang="en-US" baseline="30000" dirty="0"/>
              <a:t>th</a:t>
            </a:r>
            <a:r>
              <a:rPr lang="en-US" dirty="0"/>
              <a:t> April – 7:40pm to 7:55pm  - Break</a:t>
            </a:r>
          </a:p>
          <a:p>
            <a:pPr algn="just"/>
            <a:r>
              <a:rPr lang="en-US" dirty="0"/>
              <a:t>24</a:t>
            </a:r>
            <a:r>
              <a:rPr lang="en-US" baseline="30000" dirty="0"/>
              <a:t>th</a:t>
            </a:r>
            <a:r>
              <a:rPr lang="en-US" dirty="0"/>
              <a:t> April – 7:55pm – Winner Announcement</a:t>
            </a:r>
          </a:p>
          <a:p>
            <a:pPr algn="just"/>
            <a:endParaRPr lang="en-US" dirty="0"/>
          </a:p>
          <a:p>
            <a:pPr algn="just"/>
            <a:endParaRPr lang="en-US" dirty="0"/>
          </a:p>
        </p:txBody>
      </p:sp>
    </p:spTree>
    <p:extLst>
      <p:ext uri="{BB962C8B-B14F-4D97-AF65-F5344CB8AC3E}">
        <p14:creationId xmlns:p14="http://schemas.microsoft.com/office/powerpoint/2010/main" val="3077145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1DA7-140D-FF40-8670-5CAE6D2069EF}"/>
              </a:ext>
            </a:extLst>
          </p:cNvPr>
          <p:cNvSpPr>
            <a:spLocks noGrp="1"/>
          </p:cNvSpPr>
          <p:nvPr>
            <p:ph type="title"/>
          </p:nvPr>
        </p:nvSpPr>
        <p:spPr/>
        <p:txBody>
          <a:bodyPr/>
          <a:lstStyle/>
          <a:p>
            <a:r>
              <a:rPr lang="en-US" dirty="0"/>
              <a:t>Award Distribution Details</a:t>
            </a:r>
          </a:p>
        </p:txBody>
      </p:sp>
      <p:sp>
        <p:nvSpPr>
          <p:cNvPr id="3" name="Content Placeholder 2">
            <a:extLst>
              <a:ext uri="{FF2B5EF4-FFF2-40B4-BE49-F238E27FC236}">
                <a16:creationId xmlns:a16="http://schemas.microsoft.com/office/drawing/2014/main" id="{877D1352-10D7-FF4B-93B7-2E6DE0A9FCCE}"/>
              </a:ext>
            </a:extLst>
          </p:cNvPr>
          <p:cNvSpPr>
            <a:spLocks noGrp="1"/>
          </p:cNvSpPr>
          <p:nvPr>
            <p:ph idx="1"/>
          </p:nvPr>
        </p:nvSpPr>
        <p:spPr/>
        <p:txBody>
          <a:bodyPr/>
          <a:lstStyle/>
          <a:p>
            <a:r>
              <a:rPr lang="en-US" dirty="0"/>
              <a:t>1</a:t>
            </a:r>
            <a:r>
              <a:rPr lang="en-US" baseline="30000" dirty="0"/>
              <a:t>st</a:t>
            </a:r>
            <a:r>
              <a:rPr lang="en-US" dirty="0"/>
              <a:t> place: $700</a:t>
            </a:r>
          </a:p>
          <a:p>
            <a:r>
              <a:rPr lang="en-US" dirty="0"/>
              <a:t>2nd place: $500</a:t>
            </a:r>
          </a:p>
          <a:p>
            <a:r>
              <a:rPr lang="en-US" dirty="0"/>
              <a:t>3rd place: $300</a:t>
            </a:r>
          </a:p>
          <a:p>
            <a:r>
              <a:rPr lang="en-US" dirty="0"/>
              <a:t>4</a:t>
            </a:r>
            <a:r>
              <a:rPr lang="en-US" baseline="30000" dirty="0"/>
              <a:t>th</a:t>
            </a:r>
            <a:r>
              <a:rPr lang="en-US" dirty="0"/>
              <a:t> place: $300</a:t>
            </a:r>
          </a:p>
          <a:p>
            <a:endParaRPr lang="en-US" dirty="0"/>
          </a:p>
          <a:p>
            <a:r>
              <a:rPr lang="en-US" dirty="0"/>
              <a:t>For any prize valued over $50 - Award recipients must provide their permanent mailing address and Social Security number for issuance of 1099-MISC form for awards that exceed a fair market value of $50.</a:t>
            </a:r>
          </a:p>
          <a:p>
            <a:r>
              <a:rPr lang="en-US" dirty="0"/>
              <a:t>The evaluation for the winners will be based on the votes casted by the judges on the basis of the presentations, tasks completed, prediction accuracy on our custom test data and innovativeness.</a:t>
            </a:r>
          </a:p>
        </p:txBody>
      </p:sp>
    </p:spTree>
    <p:extLst>
      <p:ext uri="{BB962C8B-B14F-4D97-AF65-F5344CB8AC3E}">
        <p14:creationId xmlns:p14="http://schemas.microsoft.com/office/powerpoint/2010/main" val="3256627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B7613-7897-7047-88B7-B074297892F8}"/>
              </a:ext>
            </a:extLst>
          </p:cNvPr>
          <p:cNvSpPr>
            <a:spLocks noGrp="1"/>
          </p:cNvSpPr>
          <p:nvPr>
            <p:ph type="title"/>
          </p:nvPr>
        </p:nvSpPr>
        <p:spPr>
          <a:xfrm>
            <a:off x="877712" y="2359378"/>
            <a:ext cx="10131425" cy="1456267"/>
          </a:xfrm>
        </p:spPr>
        <p:txBody>
          <a:bodyPr/>
          <a:lstStyle/>
          <a:p>
            <a:pPr algn="ctr"/>
            <a:r>
              <a:rPr lang="en-US" dirty="0"/>
              <a:t>TACC System and data access</a:t>
            </a:r>
          </a:p>
        </p:txBody>
      </p:sp>
    </p:spTree>
    <p:extLst>
      <p:ext uri="{BB962C8B-B14F-4D97-AF65-F5344CB8AC3E}">
        <p14:creationId xmlns:p14="http://schemas.microsoft.com/office/powerpoint/2010/main" val="32050196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33</TotalTime>
  <Words>383</Words>
  <Application>Microsoft Macintosh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Celestial</vt:lpstr>
      <vt:lpstr>Welcome  to the  Smart City Hackathon</vt:lpstr>
      <vt:lpstr>Agenda</vt:lpstr>
      <vt:lpstr>Hackathon Overview</vt:lpstr>
      <vt:lpstr>Detailed Schedule</vt:lpstr>
      <vt:lpstr>Award Distribution Details</vt:lpstr>
      <vt:lpstr>TACC System and data access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Smart City Hackathon</dc:title>
  <dc:creator>Pinakini Samant</dc:creator>
  <cp:lastModifiedBy>Pinakini Samant</cp:lastModifiedBy>
  <cp:revision>4</cp:revision>
  <dcterms:created xsi:type="dcterms:W3CDTF">2021-04-21T19:42:04Z</dcterms:created>
  <dcterms:modified xsi:type="dcterms:W3CDTF">2021-04-21T20:15:37Z</dcterms:modified>
</cp:coreProperties>
</file>