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1164" r:id="rId3"/>
    <p:sldId id="1334" r:id="rId4"/>
    <p:sldId id="1335" r:id="rId5"/>
    <p:sldId id="1336" r:id="rId6"/>
    <p:sldId id="1337" r:id="rId7"/>
    <p:sldId id="1338" r:id="rId8"/>
    <p:sldId id="1339" r:id="rId9"/>
    <p:sldId id="1340" r:id="rId10"/>
    <p:sldId id="1341" r:id="rId11"/>
    <p:sldId id="1342" r:id="rId12"/>
    <p:sldId id="1343" r:id="rId13"/>
    <p:sldId id="1344" r:id="rId14"/>
    <p:sldId id="1345" r:id="rId15"/>
    <p:sldId id="1346" r:id="rId16"/>
    <p:sldId id="1347" r:id="rId17"/>
    <p:sldId id="1348" r:id="rId18"/>
    <p:sldId id="1349" r:id="rId19"/>
    <p:sldId id="1350" r:id="rId20"/>
    <p:sldId id="1351" r:id="rId21"/>
    <p:sldId id="1352" r:id="rId22"/>
    <p:sldId id="1353" r:id="rId23"/>
    <p:sldId id="1354" r:id="rId24"/>
    <p:sldId id="1355" r:id="rId25"/>
    <p:sldId id="1356" r:id="rId26"/>
    <p:sldId id="1357" r:id="rId27"/>
    <p:sldId id="1358" r:id="rId28"/>
    <p:sldId id="1359" r:id="rId29"/>
    <p:sldId id="1360" r:id="rId30"/>
    <p:sldId id="1361" r:id="rId31"/>
    <p:sldId id="1362" r:id="rId32"/>
    <p:sldId id="1363" r:id="rId33"/>
    <p:sldId id="1364" r:id="rId34"/>
    <p:sldId id="1365" r:id="rId35"/>
    <p:sldId id="1366" r:id="rId36"/>
    <p:sldId id="1367" r:id="rId37"/>
    <p:sldId id="1368" r:id="rId38"/>
    <p:sldId id="1369" r:id="rId39"/>
    <p:sldId id="1370" r:id="rId40"/>
    <p:sldId id="1371" r:id="rId41"/>
    <p:sldId id="1372" r:id="rId42"/>
    <p:sldId id="1373" r:id="rId43"/>
    <p:sldId id="1374" r:id="rId44"/>
    <p:sldId id="1375" r:id="rId45"/>
    <p:sldId id="1376" r:id="rId46"/>
    <p:sldId id="1377" r:id="rId47"/>
    <p:sldId id="1378" r:id="rId48"/>
    <p:sldId id="1379" r:id="rId49"/>
    <p:sldId id="1380" r:id="rId50"/>
    <p:sldId id="1381" r:id="rId51"/>
    <p:sldId id="1382" r:id="rId52"/>
    <p:sldId id="1384" r:id="rId53"/>
    <p:sldId id="1383" r:id="rId54"/>
    <p:sldId id="83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43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2DA2B-E1B4-4945-B9C1-A96ED8E3D66C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79ED-2A0D-486C-A362-BA44A5D6D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FB13-9B2E-484F-BD14-6F082A9C2208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140D3BC-79EC-42BD-AF26-41F604A06E1C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0D3BC-79EC-42BD-AF26-41F604A06E1C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140D3BC-79EC-42BD-AF26-41F604A06E1C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0D3BC-79EC-42BD-AF26-41F604A06E1C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140D3BC-79EC-42BD-AF26-41F604A06E1C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0D3BC-79EC-42BD-AF26-41F604A06E1C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0D3BC-79EC-42BD-AF26-41F604A06E1C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0D3BC-79EC-42BD-AF26-41F604A06E1C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140D3BC-79EC-42BD-AF26-41F604A06E1C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0D3BC-79EC-42BD-AF26-41F604A06E1C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0D3BC-79EC-42BD-AF26-41F604A06E1C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140D3BC-79EC-42BD-AF26-41F604A06E1C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044E175-7849-428E-8FF6-7454FE64D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2667000"/>
            <a:ext cx="7467600" cy="365760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SIDDHARTHA BANERJEE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RAMAKRISHNA MISSION RESIDENTIAL COLLEGE (AUTONOMOUS), NARENDRAPUR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0"/>
            <a:ext cx="7242175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ALGORITHM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1371600"/>
            <a:ext cx="792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371600" y="13716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3000" y="14478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71600"/>
            <a:ext cx="792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371600" y="14478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18288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71600"/>
            <a:ext cx="792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371600" y="14478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18288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9" y="3657600"/>
            <a:ext cx="792480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1371600"/>
            <a:ext cx="784860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362200"/>
            <a:ext cx="784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524000" y="14478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1371600"/>
            <a:ext cx="784860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362200"/>
            <a:ext cx="784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524000" y="14478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1" y="4343400"/>
            <a:ext cx="78485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716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447800" y="1447800"/>
            <a:ext cx="533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19050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2286000"/>
            <a:ext cx="6781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" y="2743200"/>
            <a:ext cx="77724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716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447800" y="1447800"/>
            <a:ext cx="533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19050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2286000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" y="2667000"/>
            <a:ext cx="77724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2286000"/>
            <a:ext cx="457200" cy="457200"/>
          </a:xfrm>
          <a:prstGeom prst="rect">
            <a:avLst/>
          </a:prstGeom>
          <a:solidFill>
            <a:schemeClr val="bg2">
              <a:lumMod val="50000"/>
              <a:alpha val="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716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447800" y="1447800"/>
            <a:ext cx="533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19050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00" y="2667000"/>
            <a:ext cx="5486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" y="3200400"/>
            <a:ext cx="7772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2286000"/>
            <a:ext cx="457200" cy="457200"/>
          </a:xfrm>
          <a:prstGeom prst="rect">
            <a:avLst/>
          </a:prstGeom>
          <a:solidFill>
            <a:schemeClr val="bg2">
              <a:lumMod val="50000"/>
              <a:alpha val="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716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447800" y="1447800"/>
            <a:ext cx="533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19050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3200400"/>
            <a:ext cx="7010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" y="3657600"/>
            <a:ext cx="77724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2286000"/>
            <a:ext cx="457200" cy="457200"/>
          </a:xfrm>
          <a:prstGeom prst="rect">
            <a:avLst/>
          </a:prstGeom>
          <a:solidFill>
            <a:schemeClr val="bg2">
              <a:lumMod val="50000"/>
              <a:alpha val="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81200" y="2667000"/>
            <a:ext cx="609600" cy="533400"/>
          </a:xfrm>
          <a:prstGeom prst="rect">
            <a:avLst/>
          </a:prstGeom>
          <a:solidFill>
            <a:schemeClr val="bg2">
              <a:lumMod val="50000"/>
              <a:alpha val="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716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447800" y="1447800"/>
            <a:ext cx="533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19050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3657600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" y="4114800"/>
            <a:ext cx="7772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2286000"/>
            <a:ext cx="457200" cy="457200"/>
          </a:xfrm>
          <a:prstGeom prst="rect">
            <a:avLst/>
          </a:prstGeom>
          <a:solidFill>
            <a:schemeClr val="bg2">
              <a:lumMod val="50000"/>
              <a:alpha val="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81200" y="2667000"/>
            <a:ext cx="609600" cy="533400"/>
          </a:xfrm>
          <a:prstGeom prst="rect">
            <a:avLst/>
          </a:prstGeom>
          <a:solidFill>
            <a:schemeClr val="bg2">
              <a:lumMod val="50000"/>
              <a:alpha val="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So far our discussion of algorithms has been confined to single-processor computers.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In this chapter we study algorithms for parallel machines(i.e., </a:t>
            </a:r>
            <a:r>
              <a:rPr lang="en-US" sz="2400" b="1" i="1" dirty="0" smtClean="0"/>
              <a:t>computers with more than one processor</a:t>
            </a:r>
            <a:r>
              <a:rPr lang="en-US" sz="2400" dirty="0" smtClean="0"/>
              <a:t>).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There are many applications in day-to-day life that demand real-time solutions to problems. 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For example, weather forecasting has to be done in a timely fashion. In the case of severe hurricanes or snowstorms, evacuation has to be done in a short period of time.</a:t>
            </a:r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716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447800" y="1447800"/>
            <a:ext cx="533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19050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2286000"/>
            <a:ext cx="457200" cy="457200"/>
          </a:xfrm>
          <a:prstGeom prst="rect">
            <a:avLst/>
          </a:prstGeom>
          <a:solidFill>
            <a:schemeClr val="bg2">
              <a:lumMod val="50000"/>
              <a:alpha val="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81200" y="2667000"/>
            <a:ext cx="609600" cy="533400"/>
          </a:xfrm>
          <a:prstGeom prst="rect">
            <a:avLst/>
          </a:prstGeom>
          <a:solidFill>
            <a:schemeClr val="bg2">
              <a:lumMod val="50000"/>
              <a:alpha val="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552825"/>
            <a:ext cx="79248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371600"/>
            <a:ext cx="792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371600" y="1447800"/>
            <a:ext cx="533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47800" y="3581400"/>
            <a:ext cx="533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0" y="1828800"/>
            <a:ext cx="1447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86400" y="3657600"/>
            <a:ext cx="533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COMPUTATIONAL MODEL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1295400"/>
            <a:ext cx="792479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COMPUTATIONAL MODEL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7924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505200"/>
            <a:ext cx="792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COMPUTATIONAL MODEL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1295400"/>
            <a:ext cx="792480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562600" y="2819400"/>
            <a:ext cx="1828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724400"/>
            <a:ext cx="3124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COMPUTATIONAL MODEL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1295400"/>
            <a:ext cx="792480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85800" y="3276600"/>
            <a:ext cx="7391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772" y="3886200"/>
            <a:ext cx="731062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COMPUTATIONAL MODEL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3276600"/>
            <a:ext cx="7391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772" y="3886200"/>
            <a:ext cx="731062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1" y="1295400"/>
            <a:ext cx="792479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28600" y="1295400"/>
            <a:ext cx="2362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COMPUTATIONAL MODEL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772" y="3886200"/>
            <a:ext cx="731062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295400"/>
            <a:ext cx="7924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COMPUTATIONAL MODEL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772" y="3886200"/>
            <a:ext cx="731062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295400"/>
            <a:ext cx="792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28600" y="1295400"/>
            <a:ext cx="6096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COMPUTATIONAL MODEL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7924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533400" y="1295400"/>
            <a:ext cx="838200" cy="457200"/>
          </a:xfrm>
          <a:prstGeom prst="rect">
            <a:avLst/>
          </a:prstGeom>
          <a:solidFill>
            <a:schemeClr val="bg2">
              <a:lumMod val="50000"/>
              <a:alpha val="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19800" y="3505200"/>
            <a:ext cx="838200" cy="457200"/>
          </a:xfrm>
          <a:prstGeom prst="rect">
            <a:avLst/>
          </a:prstGeom>
          <a:solidFill>
            <a:schemeClr val="bg2">
              <a:lumMod val="50000"/>
              <a:alpha val="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91400" y="4191000"/>
            <a:ext cx="762000" cy="457200"/>
          </a:xfrm>
          <a:prstGeom prst="rect">
            <a:avLst/>
          </a:prstGeom>
          <a:solidFill>
            <a:schemeClr val="bg2">
              <a:lumMod val="50000"/>
              <a:alpha val="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4495800"/>
            <a:ext cx="838200" cy="457200"/>
          </a:xfrm>
          <a:prstGeom prst="rect">
            <a:avLst/>
          </a:prstGeom>
          <a:solidFill>
            <a:schemeClr val="bg2">
              <a:lumMod val="50000"/>
              <a:alpha val="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If an expert system is used to aid a physician in surgical procedures, decisions have to be made within second. 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Programs written for such applications have to perform an enormous amount of computation.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In the forecasting example, large-sized matrices have to be operated on. In the medical example, thousands of rules have to be tried.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Even the fastest single-processor machines may not be able to come up with solutions within tolerable time limits.</a:t>
            </a: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COMPUTATIONAL MODEL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71600"/>
            <a:ext cx="7924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COMPUTATIONAL MODEL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7924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600" y="1752600"/>
            <a:ext cx="2590800" cy="457200"/>
          </a:xfrm>
          <a:prstGeom prst="rect">
            <a:avLst/>
          </a:prstGeom>
          <a:solidFill>
            <a:schemeClr val="bg2">
              <a:lumMod val="50000"/>
              <a:alpha val="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2590800"/>
            <a:ext cx="79248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48600" y="2209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COMPUTATIONAL MODEL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7924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600" y="1752600"/>
            <a:ext cx="2590800" cy="457200"/>
          </a:xfrm>
          <a:prstGeom prst="rect">
            <a:avLst/>
          </a:prstGeom>
          <a:solidFill>
            <a:schemeClr val="bg2">
              <a:lumMod val="50000"/>
              <a:alpha val="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3733800"/>
            <a:ext cx="5486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48600" y="2209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2514600"/>
            <a:ext cx="2895600" cy="457200"/>
          </a:xfrm>
          <a:prstGeom prst="rect">
            <a:avLst/>
          </a:prstGeom>
          <a:solidFill>
            <a:schemeClr val="bg2">
              <a:lumMod val="50000"/>
              <a:alpha val="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COMPUTATIONAL MODEL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7924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600" y="1752600"/>
            <a:ext cx="2590800" cy="457200"/>
          </a:xfrm>
          <a:prstGeom prst="rect">
            <a:avLst/>
          </a:prstGeom>
          <a:solidFill>
            <a:schemeClr val="bg2">
              <a:lumMod val="50000"/>
              <a:alpha val="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48600" y="2209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2514600"/>
            <a:ext cx="2895600" cy="457200"/>
          </a:xfrm>
          <a:prstGeom prst="rect">
            <a:avLst/>
          </a:prstGeom>
          <a:solidFill>
            <a:schemeClr val="bg2">
              <a:lumMod val="50000"/>
              <a:alpha val="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191000"/>
            <a:ext cx="7924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124200" y="3733800"/>
            <a:ext cx="2590800" cy="457200"/>
          </a:xfrm>
          <a:prstGeom prst="rect">
            <a:avLst/>
          </a:prstGeom>
          <a:solidFill>
            <a:schemeClr val="bg2">
              <a:lumMod val="50000"/>
              <a:alpha val="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COMPUTATIONAL MODEL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7924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1371600" y="12954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COMPUTATIONAL MODEL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12954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1219200"/>
            <a:ext cx="792479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248400" y="3962400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COMPUTATIONAL MODEL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12954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3276600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19200"/>
            <a:ext cx="7924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COMPUTATIONAL MODEL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12954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1295400"/>
            <a:ext cx="792480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239000" y="44958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COMPUTATIONAL MODEL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12954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7924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371600" y="2133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12954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COMPUTATIONAL MODEL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12954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7924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371600" y="2133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200400"/>
            <a:ext cx="7848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371600" y="12954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b="1" i="1" dirty="0" smtClean="0"/>
              <a:t>Parallel machines offer the potential of decreasing the solution times enormously.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COMPUTATIONAL MODEL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12954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2133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7848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1" y="2971800"/>
            <a:ext cx="7924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200400" y="525780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2. COMPUTATIONAL MODEL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12954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2133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7848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9718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447800" y="29718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3</a:t>
            </a:r>
            <a:r>
              <a:rPr lang="en-US" sz="2400" b="1" dirty="0" smtClean="0"/>
              <a:t>. </a:t>
            </a:r>
            <a:r>
              <a:rPr lang="en-US" sz="2400" b="1" dirty="0" smtClean="0"/>
              <a:t>SELECTION	</a:t>
            </a:r>
            <a:endParaRPr lang="en-US" sz="2400" b="1" dirty="0" smtClean="0"/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12954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2133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7924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4724400" y="1295400"/>
            <a:ext cx="1447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0" y="236220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3</a:t>
            </a:r>
            <a:r>
              <a:rPr lang="en-US" sz="2400" b="1" dirty="0" smtClean="0"/>
              <a:t>. </a:t>
            </a:r>
            <a:r>
              <a:rPr lang="en-US" sz="2400" b="1" dirty="0" smtClean="0"/>
              <a:t>SELECTION</a:t>
            </a:r>
          </a:p>
          <a:p>
            <a:pPr marL="457200" indent="-457200" algn="just"/>
            <a:r>
              <a:rPr lang="en-US" sz="2400" b="1" dirty="0" smtClean="0"/>
              <a:t>3.1 </a:t>
            </a:r>
            <a:r>
              <a:rPr lang="en-US" sz="2400" b="1" dirty="0" smtClean="0"/>
              <a:t>Maximal Selection with </a:t>
            </a:r>
            <a:r>
              <a:rPr lang="en-US" sz="2400" b="1" dirty="0" smtClean="0"/>
              <a:t>n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Processors </a:t>
            </a:r>
            <a:r>
              <a:rPr lang="en-US" sz="2400" b="1" dirty="0" smtClean="0"/>
              <a:t>	</a:t>
            </a:r>
            <a:endParaRPr lang="en-US" sz="2400" b="1" dirty="0" smtClean="0"/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25146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2133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2438400"/>
            <a:ext cx="1447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0" y="236220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792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3</a:t>
            </a:r>
            <a:r>
              <a:rPr lang="en-US" sz="2400" b="1" dirty="0" smtClean="0"/>
              <a:t>. </a:t>
            </a:r>
            <a:r>
              <a:rPr lang="en-US" sz="2400" b="1" dirty="0" smtClean="0"/>
              <a:t>SELECTION</a:t>
            </a:r>
          </a:p>
          <a:p>
            <a:pPr marL="457200" indent="-457200" algn="just"/>
            <a:r>
              <a:rPr lang="en-US" sz="2400" b="1" dirty="0" smtClean="0"/>
              <a:t>3.1 </a:t>
            </a:r>
            <a:r>
              <a:rPr lang="en-US" sz="2400" b="1" dirty="0" smtClean="0"/>
              <a:t>Maximal Selection with </a:t>
            </a:r>
            <a:r>
              <a:rPr lang="en-US" sz="2400" b="1" dirty="0" smtClean="0"/>
              <a:t>n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Processors </a:t>
            </a:r>
            <a:r>
              <a:rPr lang="en-US" sz="2400" b="1" dirty="0" smtClean="0"/>
              <a:t>	</a:t>
            </a:r>
            <a:endParaRPr lang="en-US" sz="2400" b="1" dirty="0" smtClean="0"/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25146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2133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0" y="236220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1676400"/>
            <a:ext cx="7924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048000" y="4800600"/>
            <a:ext cx="1752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96200" y="495300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3</a:t>
            </a:r>
            <a:r>
              <a:rPr lang="en-US" sz="2400" b="1" dirty="0" smtClean="0"/>
              <a:t>. </a:t>
            </a:r>
            <a:r>
              <a:rPr lang="en-US" sz="2400" b="1" dirty="0" smtClean="0"/>
              <a:t>SELECTION</a:t>
            </a:r>
          </a:p>
          <a:p>
            <a:pPr marL="457200" indent="-457200" algn="just"/>
            <a:r>
              <a:rPr lang="en-US" sz="2400" b="1" dirty="0" smtClean="0"/>
              <a:t>3.1 </a:t>
            </a:r>
            <a:r>
              <a:rPr lang="en-US" sz="2400" b="1" dirty="0" smtClean="0"/>
              <a:t>Maximal Selection with </a:t>
            </a:r>
            <a:r>
              <a:rPr lang="en-US" sz="2400" b="1" dirty="0" smtClean="0"/>
              <a:t>n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Processors </a:t>
            </a:r>
            <a:r>
              <a:rPr lang="en-US" sz="2400" b="1" dirty="0" smtClean="0"/>
              <a:t>	</a:t>
            </a:r>
            <a:endParaRPr lang="en-US" sz="2400" b="1" dirty="0" smtClean="0"/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25146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2133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0" y="236220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0" y="4800600"/>
            <a:ext cx="1752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96200" y="495300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1676400"/>
            <a:ext cx="792479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3</a:t>
            </a:r>
            <a:r>
              <a:rPr lang="en-US" sz="2400" b="1" dirty="0" smtClean="0"/>
              <a:t>. </a:t>
            </a:r>
            <a:r>
              <a:rPr lang="en-US" sz="2400" b="1" dirty="0" smtClean="0"/>
              <a:t>SELECTION</a:t>
            </a:r>
          </a:p>
          <a:p>
            <a:pPr marL="457200" indent="-457200" algn="just"/>
            <a:r>
              <a:rPr lang="en-US" sz="2400" b="1" dirty="0" smtClean="0"/>
              <a:t>3.1 </a:t>
            </a:r>
            <a:r>
              <a:rPr lang="en-US" sz="2400" b="1" dirty="0" smtClean="0"/>
              <a:t>Maximal Selection with </a:t>
            </a:r>
            <a:r>
              <a:rPr lang="en-US" sz="2400" b="1" dirty="0" smtClean="0"/>
              <a:t>n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Processors </a:t>
            </a:r>
            <a:r>
              <a:rPr lang="en-US" sz="2400" b="1" dirty="0" smtClean="0"/>
              <a:t>	</a:t>
            </a:r>
            <a:endParaRPr lang="en-US" sz="2400" b="1" dirty="0" smtClean="0"/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25146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2133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0" y="236220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1600200"/>
            <a:ext cx="792479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1" y="4953000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371600" y="5334000"/>
            <a:ext cx="2057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3</a:t>
            </a:r>
            <a:r>
              <a:rPr lang="en-US" sz="2400" b="1" dirty="0" smtClean="0"/>
              <a:t>. </a:t>
            </a:r>
            <a:r>
              <a:rPr lang="en-US" sz="2400" b="1" dirty="0" smtClean="0"/>
              <a:t>SELECTION</a:t>
            </a:r>
          </a:p>
          <a:p>
            <a:pPr marL="457200" indent="-457200" algn="just"/>
            <a:r>
              <a:rPr lang="en-US" sz="2400" b="1" dirty="0" smtClean="0"/>
              <a:t>3.1 </a:t>
            </a:r>
            <a:r>
              <a:rPr lang="en-US" sz="2400" b="1" dirty="0" smtClean="0"/>
              <a:t>Maximal Selection with </a:t>
            </a:r>
            <a:r>
              <a:rPr lang="en-US" sz="2400" b="1" dirty="0" smtClean="0"/>
              <a:t>n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Processors </a:t>
            </a:r>
            <a:r>
              <a:rPr lang="en-US" sz="2400" b="1" dirty="0" smtClean="0"/>
              <a:t>	</a:t>
            </a:r>
            <a:endParaRPr lang="en-US" sz="2400" b="1" dirty="0" smtClean="0"/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25146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2133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0" y="236220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4953000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371600" y="5334000"/>
            <a:ext cx="2057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133600"/>
            <a:ext cx="792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4343400" y="22098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3</a:t>
            </a:r>
            <a:r>
              <a:rPr lang="en-US" sz="2400" b="1" dirty="0" smtClean="0"/>
              <a:t>. </a:t>
            </a:r>
            <a:r>
              <a:rPr lang="en-US" sz="2400" b="1" dirty="0" smtClean="0"/>
              <a:t>SELECTION</a:t>
            </a:r>
          </a:p>
          <a:p>
            <a:pPr marL="457200" indent="-457200" algn="just"/>
            <a:r>
              <a:rPr lang="en-US" sz="2400" b="1" dirty="0" smtClean="0"/>
              <a:t>3.1 </a:t>
            </a:r>
            <a:r>
              <a:rPr lang="en-US" sz="2400" b="1" dirty="0" smtClean="0"/>
              <a:t>Maximal Selection with n Processors 	</a:t>
            </a:r>
            <a:endParaRPr lang="en-US" sz="2400" b="1" dirty="0" smtClean="0"/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25146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2133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71600" y="5334000"/>
            <a:ext cx="2057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43400" y="22098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7924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267200"/>
            <a:ext cx="7924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5486400" y="5562600"/>
            <a:ext cx="2286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3</a:t>
            </a:r>
            <a:r>
              <a:rPr lang="en-US" sz="2400" b="1" dirty="0" smtClean="0"/>
              <a:t>. </a:t>
            </a:r>
            <a:r>
              <a:rPr lang="en-US" sz="2400" b="1" dirty="0" smtClean="0"/>
              <a:t>SELECTION</a:t>
            </a:r>
          </a:p>
          <a:p>
            <a:pPr marL="457200" indent="-457200" algn="just"/>
            <a:r>
              <a:rPr lang="en-US" sz="2400" b="1" dirty="0" smtClean="0"/>
              <a:t>3.1 </a:t>
            </a:r>
            <a:r>
              <a:rPr lang="en-US" sz="2400" b="1" dirty="0" smtClean="0"/>
              <a:t>Maximal Selection with n Processors 	</a:t>
            </a:r>
            <a:endParaRPr lang="en-US" sz="2400" b="1" dirty="0" smtClean="0"/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25146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2133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33600" y="3429000"/>
            <a:ext cx="2057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43400" y="22098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10200" y="3505200"/>
            <a:ext cx="2286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793882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6096000" y="4495800"/>
            <a:ext cx="1981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716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371600" y="13716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3</a:t>
            </a:r>
            <a:r>
              <a:rPr lang="en-US" sz="2400" b="1" dirty="0" smtClean="0"/>
              <a:t>. </a:t>
            </a:r>
            <a:r>
              <a:rPr lang="en-US" sz="2400" b="1" dirty="0" smtClean="0"/>
              <a:t>SELECTION</a:t>
            </a:r>
          </a:p>
          <a:p>
            <a:pPr marL="457200" indent="-457200" algn="just"/>
            <a:r>
              <a:rPr lang="en-US" sz="2400" b="1" dirty="0" smtClean="0"/>
              <a:t>3.1 </a:t>
            </a:r>
            <a:r>
              <a:rPr lang="en-US" sz="2400" b="1" dirty="0" smtClean="0"/>
              <a:t>Maximal Selection with n Processors 	</a:t>
            </a:r>
            <a:endParaRPr lang="en-US" sz="2400" b="1" dirty="0" smtClean="0"/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25146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2133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33600" y="3429000"/>
            <a:ext cx="2057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43400" y="22098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10200" y="3505200"/>
            <a:ext cx="2286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793882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6096000" y="4038600"/>
            <a:ext cx="1981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495800"/>
            <a:ext cx="7924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4114800" y="5638800"/>
            <a:ext cx="3962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3</a:t>
            </a:r>
            <a:r>
              <a:rPr lang="en-US" sz="2400" b="1" dirty="0" smtClean="0"/>
              <a:t>. </a:t>
            </a:r>
            <a:r>
              <a:rPr lang="en-US" sz="2400" b="1" dirty="0" smtClean="0"/>
              <a:t>SELECTION</a:t>
            </a:r>
          </a:p>
          <a:p>
            <a:pPr marL="457200" indent="-457200" algn="just"/>
            <a:r>
              <a:rPr lang="en-US" sz="2400" b="1" dirty="0" smtClean="0"/>
              <a:t>3.1 </a:t>
            </a:r>
            <a:r>
              <a:rPr lang="en-US" sz="2400" b="1" dirty="0" smtClean="0"/>
              <a:t>Maximal Selection with n Processors 	</a:t>
            </a:r>
            <a:endParaRPr lang="en-US" sz="2400" b="1" dirty="0" smtClean="0"/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25146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743200"/>
            <a:ext cx="7848600" cy="3048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3</a:t>
            </a:r>
            <a:r>
              <a:rPr lang="en-US" sz="2400" b="1" dirty="0" smtClean="0"/>
              <a:t>. </a:t>
            </a:r>
            <a:r>
              <a:rPr lang="en-US" sz="2400" b="1" dirty="0" smtClean="0"/>
              <a:t>SELECTION</a:t>
            </a:r>
          </a:p>
          <a:p>
            <a:pPr marL="457200" indent="-457200" algn="just"/>
            <a:r>
              <a:rPr lang="en-US" sz="2400" b="1" dirty="0" smtClean="0"/>
              <a:t>3.1 </a:t>
            </a:r>
            <a:r>
              <a:rPr lang="en-US" sz="2400" b="1" dirty="0" smtClean="0"/>
              <a:t>Maximal Selection with n Processors 	</a:t>
            </a:r>
            <a:endParaRPr lang="en-US" sz="2400" b="1" dirty="0" smtClean="0"/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25146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495800"/>
            <a:ext cx="7924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4114800" y="5638800"/>
            <a:ext cx="3962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438400"/>
            <a:ext cx="7924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3733800" y="24384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endParaRPr lang="en-US" sz="2400" b="1" dirty="0" smtClean="0"/>
          </a:p>
          <a:p>
            <a:pPr marL="457200" indent="-457200" algn="just"/>
            <a:endParaRPr lang="en-US" sz="2400" b="1" dirty="0" smtClean="0"/>
          </a:p>
          <a:p>
            <a:pPr marL="1828800" lvl="3" indent="-457200">
              <a:buFont typeface="Wingdings" pitchFamily="2" charset="2"/>
              <a:buChar char="ü"/>
            </a:pPr>
            <a:r>
              <a:rPr lang="en-US" sz="2400" dirty="0" smtClean="0"/>
              <a:t>Merging, </a:t>
            </a:r>
            <a:endParaRPr lang="en-US" sz="2400" dirty="0" smtClean="0"/>
          </a:p>
          <a:p>
            <a:pPr marL="1828800" lvl="3" indent="-457200">
              <a:buFont typeface="Wingdings" pitchFamily="2" charset="2"/>
              <a:buChar char="ü"/>
            </a:pPr>
            <a:r>
              <a:rPr lang="en-US" sz="2400" dirty="0" smtClean="0"/>
              <a:t>Sorting</a:t>
            </a:r>
            <a:r>
              <a:rPr lang="en-US" sz="2400" dirty="0" smtClean="0"/>
              <a:t>, </a:t>
            </a:r>
            <a:endParaRPr lang="en-US" sz="2400" dirty="0" smtClean="0"/>
          </a:p>
          <a:p>
            <a:pPr marL="1828800" lvl="3" indent="-457200">
              <a:buFont typeface="Wingdings" pitchFamily="2" charset="2"/>
              <a:buChar char="ü"/>
            </a:pPr>
            <a:r>
              <a:rPr lang="en-US" sz="2400" dirty="0" smtClean="0"/>
              <a:t>Graph </a:t>
            </a:r>
            <a:r>
              <a:rPr lang="en-US" sz="2400" dirty="0" smtClean="0"/>
              <a:t>Algorithms, </a:t>
            </a:r>
            <a:endParaRPr lang="en-US" sz="2400" dirty="0" smtClean="0"/>
          </a:p>
          <a:p>
            <a:pPr marL="1828800" lvl="3" indent="-457200">
              <a:buFont typeface="Wingdings" pitchFamily="2" charset="2"/>
              <a:buChar char="ü"/>
            </a:pPr>
            <a:r>
              <a:rPr lang="en-US" sz="2400" dirty="0" smtClean="0"/>
              <a:t>Computing </a:t>
            </a:r>
            <a:r>
              <a:rPr lang="en-US" sz="2400" dirty="0" smtClean="0"/>
              <a:t>the Convex </a:t>
            </a:r>
            <a:r>
              <a:rPr lang="en-US" sz="2400" dirty="0" smtClean="0"/>
              <a:t>Hull</a:t>
            </a:r>
          </a:p>
          <a:p>
            <a:pPr marL="1828800" lvl="3" indent="-457200">
              <a:buFont typeface="Wingdings" pitchFamily="2" charset="2"/>
              <a:buChar char="ü"/>
            </a:pPr>
            <a:r>
              <a:rPr lang="en-US" sz="2400" b="1" dirty="0" smtClean="0"/>
              <a:t>:</a:t>
            </a:r>
          </a:p>
          <a:p>
            <a:pPr marL="1828800" lvl="3" indent="-457200">
              <a:buFont typeface="Wingdings" pitchFamily="2" charset="2"/>
              <a:buChar char="ü"/>
            </a:pPr>
            <a:r>
              <a:rPr lang="en-US" sz="2400" b="1" dirty="0" smtClean="0"/>
              <a:t>:</a:t>
            </a:r>
            <a:r>
              <a:rPr lang="en-US" sz="2400" b="1" dirty="0" smtClean="0"/>
              <a:t> 	</a:t>
            </a:r>
            <a:endParaRPr lang="en-US" sz="2400" b="1" dirty="0" smtClean="0"/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514600" y="2133600"/>
            <a:ext cx="6096000" cy="1600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Thank you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1371600"/>
            <a:ext cx="7924800" cy="119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1" y="2514600"/>
            <a:ext cx="7924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371600" y="14478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1371600"/>
            <a:ext cx="792479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019800" y="3429000"/>
            <a:ext cx="2133600" cy="457200"/>
          </a:xfrm>
          <a:prstGeom prst="rect">
            <a:avLst/>
          </a:prstGeom>
          <a:solidFill>
            <a:schemeClr val="bg2">
              <a:lumMod val="50000"/>
              <a:alpha val="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38800" y="3886200"/>
            <a:ext cx="2133600" cy="457200"/>
          </a:xfrm>
          <a:prstGeom prst="rect">
            <a:avLst/>
          </a:prstGeom>
          <a:solidFill>
            <a:schemeClr val="bg2">
              <a:lumMod val="50000"/>
              <a:alpha val="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0"/>
            <a:ext cx="784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600200" y="14478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0" y="-152400"/>
            <a:ext cx="8077200" cy="762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i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PRAM ALGORITHM 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762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 smtClean="0"/>
              <a:t>1. INTRODUCTION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0"/>
            <a:ext cx="784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600200" y="14478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505200"/>
            <a:ext cx="784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8615</TotalTime>
  <Words>591</Words>
  <Application>Microsoft Office PowerPoint</Application>
  <PresentationFormat>On-screen Show (4:3)</PresentationFormat>
  <Paragraphs>198</Paragraphs>
  <Slides>54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Opulent</vt:lpstr>
      <vt:lpstr>ALGORITHM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cryptography and Network security </dc:title>
  <dc:creator>dell</dc:creator>
  <cp:lastModifiedBy>dell</cp:lastModifiedBy>
  <cp:revision>582</cp:revision>
  <dcterms:created xsi:type="dcterms:W3CDTF">2020-08-12T05:41:36Z</dcterms:created>
  <dcterms:modified xsi:type="dcterms:W3CDTF">2022-03-08T11:18:04Z</dcterms:modified>
</cp:coreProperties>
</file>