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1164" r:id="rId3"/>
    <p:sldId id="1266" r:id="rId4"/>
    <p:sldId id="1267" r:id="rId5"/>
    <p:sldId id="1268" r:id="rId6"/>
    <p:sldId id="1269" r:id="rId7"/>
    <p:sldId id="1270" r:id="rId8"/>
    <p:sldId id="1271" r:id="rId9"/>
    <p:sldId id="1272" r:id="rId10"/>
    <p:sldId id="1273" r:id="rId11"/>
    <p:sldId id="1274" r:id="rId12"/>
    <p:sldId id="1288" r:id="rId13"/>
    <p:sldId id="1276" r:id="rId14"/>
    <p:sldId id="1277" r:id="rId15"/>
    <p:sldId id="1278" r:id="rId16"/>
    <p:sldId id="1279" r:id="rId17"/>
    <p:sldId id="1280" r:id="rId18"/>
    <p:sldId id="1281" r:id="rId19"/>
    <p:sldId id="1282" r:id="rId20"/>
    <p:sldId id="1283" r:id="rId21"/>
    <p:sldId id="1284" r:id="rId22"/>
    <p:sldId id="1285" r:id="rId23"/>
    <p:sldId id="1286" r:id="rId24"/>
    <p:sldId id="1287" r:id="rId25"/>
    <p:sldId id="1289" r:id="rId26"/>
    <p:sldId id="1290" r:id="rId27"/>
    <p:sldId id="1291" r:id="rId28"/>
    <p:sldId id="1292" r:id="rId29"/>
    <p:sldId id="1293" r:id="rId30"/>
    <p:sldId id="1294" r:id="rId31"/>
    <p:sldId id="1295" r:id="rId32"/>
    <p:sldId id="1296" r:id="rId33"/>
    <p:sldId id="1297" r:id="rId34"/>
    <p:sldId id="1298" r:id="rId35"/>
    <p:sldId id="1299" r:id="rId36"/>
    <p:sldId id="1300" r:id="rId37"/>
    <p:sldId id="1301" r:id="rId38"/>
    <p:sldId id="1302" r:id="rId39"/>
    <p:sldId id="1303" r:id="rId40"/>
    <p:sldId id="1304" r:id="rId41"/>
    <p:sldId id="1305" r:id="rId42"/>
    <p:sldId id="1306" r:id="rId43"/>
    <p:sldId id="1307" r:id="rId44"/>
    <p:sldId id="1308" r:id="rId45"/>
    <p:sldId id="1309" r:id="rId46"/>
    <p:sldId id="1310" r:id="rId47"/>
    <p:sldId id="1311" r:id="rId48"/>
    <p:sldId id="1312" r:id="rId49"/>
    <p:sldId id="1313" r:id="rId50"/>
    <p:sldId id="1314" r:id="rId51"/>
    <p:sldId id="1315" r:id="rId52"/>
    <p:sldId id="1316" r:id="rId53"/>
    <p:sldId id="1317" r:id="rId54"/>
    <p:sldId id="1318" r:id="rId55"/>
    <p:sldId id="1319" r:id="rId56"/>
    <p:sldId id="1320" r:id="rId57"/>
    <p:sldId id="1321" r:id="rId58"/>
    <p:sldId id="1322" r:id="rId59"/>
    <p:sldId id="1323" r:id="rId60"/>
    <p:sldId id="1324" r:id="rId61"/>
    <p:sldId id="1325" r:id="rId62"/>
    <p:sldId id="1326" r:id="rId63"/>
    <p:sldId id="1327" r:id="rId64"/>
    <p:sldId id="1328" r:id="rId65"/>
    <p:sldId id="1332" r:id="rId66"/>
    <p:sldId id="1329" r:id="rId67"/>
    <p:sldId id="1330" r:id="rId68"/>
    <p:sldId id="1331" r:id="rId69"/>
    <p:sldId id="1333" r:id="rId70"/>
    <p:sldId id="835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2DA2B-E1B4-4945-B9C1-A96ED8E3D66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79ED-2A0D-486C-A362-BA44A5D6D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2667000"/>
            <a:ext cx="7467600" cy="36576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SIDDHARTHA BANERJEE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RAMAKRISHNA MISSION RESIDENTIAL COLLEGE (AUTONOMOUS), NARENDRAPUR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7242175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79248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600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5791200" y="1981200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399" y="3124200"/>
            <a:ext cx="792480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 rot="10800000" flipV="1">
            <a:off x="3276601" y="3733800"/>
            <a:ext cx="457200" cy="76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2004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79248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600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5791200" y="1981200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399" y="3048000"/>
            <a:ext cx="792480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 rot="10800000" flipV="1">
            <a:off x="3276601" y="3657600"/>
            <a:ext cx="457200" cy="76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124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399" y="4495800"/>
            <a:ext cx="792480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8600" y="4648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8600" y="14478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1242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04800" y="3124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8486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1752600"/>
            <a:ext cx="2971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2133600"/>
            <a:ext cx="77724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8486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2133600"/>
            <a:ext cx="2819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2514600"/>
            <a:ext cx="7772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8486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2895600"/>
            <a:ext cx="624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3276600"/>
            <a:ext cx="77724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8486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3657600"/>
            <a:ext cx="77724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3276600"/>
            <a:ext cx="6324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8486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4038600"/>
            <a:ext cx="7772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657600"/>
            <a:ext cx="655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8486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4876800"/>
            <a:ext cx="7772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4419600"/>
            <a:ext cx="457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8486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No NP-hard problem can be solved in polynomial time.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Yet</a:t>
            </a:r>
            <a:r>
              <a:rPr lang="en-US" sz="2400" dirty="0" smtClean="0"/>
              <a:t>, many </a:t>
            </a:r>
            <a:r>
              <a:rPr lang="en-US" sz="2400" dirty="0" smtClean="0"/>
              <a:t>NP-hard optimization problems have great practical importance and </a:t>
            </a:r>
            <a:r>
              <a:rPr lang="en-US" sz="2400" dirty="0" smtClean="0"/>
              <a:t>it is </a:t>
            </a:r>
            <a:r>
              <a:rPr lang="en-US" sz="2400" dirty="0" smtClean="0"/>
              <a:t>desirable to solve large instances of these problems in </a:t>
            </a:r>
            <a:r>
              <a:rPr lang="en-US" sz="2400" dirty="0" smtClean="0"/>
              <a:t>a </a:t>
            </a:r>
            <a:r>
              <a:rPr lang="en-US" sz="2400" b="1" dirty="0" smtClean="0"/>
              <a:t>reasonable amount </a:t>
            </a:r>
            <a:r>
              <a:rPr lang="en-US" sz="2400" dirty="0" smtClean="0"/>
              <a:t>of time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best-known algorithms for NP-hard problems have </a:t>
            </a:r>
            <a:r>
              <a:rPr lang="en-US" sz="2400" dirty="0" smtClean="0"/>
              <a:t>a </a:t>
            </a:r>
            <a:r>
              <a:rPr lang="en-US" sz="2400" dirty="0" smtClean="0"/>
              <a:t>worst-case complexity that </a:t>
            </a:r>
            <a:r>
              <a:rPr lang="en-US" sz="2400" dirty="0" smtClean="0"/>
              <a:t>is </a:t>
            </a:r>
            <a:r>
              <a:rPr lang="en-US" sz="2400" b="1" dirty="0" smtClean="0"/>
              <a:t>exponential in </a:t>
            </a:r>
            <a:r>
              <a:rPr lang="en-US" sz="2400" b="1" dirty="0" smtClean="0"/>
              <a:t>the </a:t>
            </a:r>
            <a:r>
              <a:rPr lang="en-US" sz="2400" b="1" dirty="0" smtClean="0"/>
              <a:t>number of inputs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743200"/>
            <a:ext cx="77724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22860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114800"/>
            <a:ext cx="7772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3733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572000"/>
            <a:ext cx="77724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114800"/>
            <a:ext cx="3810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5105400"/>
            <a:ext cx="777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4572000"/>
            <a:ext cx="3810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5105400"/>
            <a:ext cx="1752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7696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211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130342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981200"/>
            <a:ext cx="769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4800" y="2057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276600"/>
            <a:ext cx="563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3886200"/>
            <a:ext cx="7696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7696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211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130342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981200"/>
            <a:ext cx="769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4800" y="2057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91400" y="4724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371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Planar Graph Coloring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52600" y="4343400"/>
            <a:ext cx="6324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3505200"/>
            <a:ext cx="7772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3048000"/>
            <a:ext cx="91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Planar Graph Coloring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52600" y="4343400"/>
            <a:ext cx="6324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3962400"/>
            <a:ext cx="7772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400" y="3505200"/>
            <a:ext cx="1066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The use </a:t>
            </a:r>
            <a:r>
              <a:rPr lang="en-US" sz="2400" dirty="0" smtClean="0"/>
              <a:t>of </a:t>
            </a:r>
            <a:r>
              <a:rPr lang="en-US" sz="2400" dirty="0" smtClean="0"/>
              <a:t>heuristics in </a:t>
            </a:r>
            <a:r>
              <a:rPr lang="en-US" sz="2400" dirty="0" smtClean="0"/>
              <a:t>an </a:t>
            </a:r>
            <a:r>
              <a:rPr lang="en-US" sz="2400" dirty="0" smtClean="0"/>
              <a:t>existing algorithm may enable it </a:t>
            </a:r>
            <a:r>
              <a:rPr lang="en-US" sz="2400" dirty="0" smtClean="0"/>
              <a:t>to </a:t>
            </a:r>
            <a:r>
              <a:rPr lang="en-US" sz="2400" dirty="0" smtClean="0"/>
              <a:t>quickly solve </a:t>
            </a:r>
            <a:r>
              <a:rPr lang="en-US" sz="2400" dirty="0" smtClean="0"/>
              <a:t>a </a:t>
            </a:r>
            <a:r>
              <a:rPr lang="en-US" sz="2400" dirty="0" smtClean="0"/>
              <a:t>large instance of </a:t>
            </a:r>
            <a:r>
              <a:rPr lang="en-US" sz="2400" dirty="0" smtClean="0"/>
              <a:t>a </a:t>
            </a:r>
            <a:r>
              <a:rPr lang="en-US" sz="2400" dirty="0" smtClean="0"/>
              <a:t>problem provided </a:t>
            </a:r>
            <a:r>
              <a:rPr lang="en-US" sz="2400" dirty="0" smtClean="0"/>
              <a:t>the </a:t>
            </a:r>
            <a:r>
              <a:rPr lang="en-US" sz="2400" dirty="0" smtClean="0"/>
              <a:t>heuristic works </a:t>
            </a:r>
            <a:r>
              <a:rPr lang="en-US" sz="2400" dirty="0" smtClean="0"/>
              <a:t>on </a:t>
            </a:r>
            <a:r>
              <a:rPr lang="en-US" sz="2400" dirty="0" smtClean="0"/>
              <a:t>that instance.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 heuristic, however</a:t>
            </a:r>
            <a:r>
              <a:rPr lang="en-US" sz="2400" dirty="0" smtClean="0"/>
              <a:t>, </a:t>
            </a:r>
            <a:r>
              <a:rPr lang="en-US" sz="2400" dirty="0" smtClean="0"/>
              <a:t>does not </a:t>
            </a:r>
            <a:r>
              <a:rPr lang="en-US" sz="2400" dirty="0" smtClean="0"/>
              <a:t>work equally </a:t>
            </a:r>
            <a:r>
              <a:rPr lang="en-US" sz="2400" dirty="0" smtClean="0"/>
              <a:t>effectively on </a:t>
            </a:r>
            <a:r>
              <a:rPr lang="en-US" sz="2400" dirty="0" smtClean="0"/>
              <a:t>all </a:t>
            </a:r>
            <a:r>
              <a:rPr lang="en-US" sz="2400" dirty="0" smtClean="0"/>
              <a:t>problem instances.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Exponential time algorithms</a:t>
            </a:r>
            <a:r>
              <a:rPr lang="en-US" sz="2400" dirty="0" smtClean="0"/>
              <a:t>, even </a:t>
            </a:r>
            <a:r>
              <a:rPr lang="en-US" sz="2400" dirty="0" smtClean="0"/>
              <a:t>coupled with heuristics</a:t>
            </a:r>
            <a:r>
              <a:rPr lang="en-US" sz="2400" dirty="0" smtClean="0"/>
              <a:t>, </a:t>
            </a:r>
            <a:r>
              <a:rPr lang="en-US" sz="2400" dirty="0" smtClean="0"/>
              <a:t>still show </a:t>
            </a:r>
            <a:r>
              <a:rPr lang="en-US" sz="2400" dirty="0" smtClean="0"/>
              <a:t>exponential </a:t>
            </a:r>
            <a:r>
              <a:rPr lang="en-US" sz="2400" dirty="0" smtClean="0"/>
              <a:t>behavior on some set </a:t>
            </a:r>
            <a:r>
              <a:rPr lang="en-US" sz="2400" dirty="0" smtClean="0"/>
              <a:t>of inputs.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Planar Graph Coloring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52600" y="4343400"/>
            <a:ext cx="6324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Planar Graph Coloring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28956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Planar Graph Coloring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28956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3429000"/>
            <a:ext cx="77723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1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676400"/>
            <a:ext cx="784860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4800" y="1752600"/>
            <a:ext cx="167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4800" y="1676400"/>
            <a:ext cx="167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2133600"/>
            <a:ext cx="662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2590800"/>
            <a:ext cx="7772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3429000"/>
            <a:ext cx="7772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If we are to produce an algorithm of </a:t>
            </a:r>
            <a:r>
              <a:rPr lang="en-US" sz="2400" dirty="0" smtClean="0"/>
              <a:t>low </a:t>
            </a:r>
            <a:r>
              <a:rPr lang="en-US" sz="2400" dirty="0" smtClean="0"/>
              <a:t>polynomial complexity to solve NP-hard optimization problem</a:t>
            </a:r>
            <a:r>
              <a:rPr lang="en-US" sz="2400" dirty="0" smtClean="0"/>
              <a:t>, then it is </a:t>
            </a:r>
            <a:r>
              <a:rPr lang="en-US" sz="2400" dirty="0" smtClean="0"/>
              <a:t>necessary to relax the meaning of  “</a:t>
            </a:r>
            <a:r>
              <a:rPr lang="en-US" sz="2400" b="1" dirty="0" smtClean="0"/>
              <a:t>solve</a:t>
            </a:r>
            <a:r>
              <a:rPr lang="en-US" sz="2400" dirty="0" smtClean="0"/>
              <a:t>”. 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In this chapter we discuss two relaxations of </a:t>
            </a:r>
            <a:r>
              <a:rPr lang="en-US" sz="2400" dirty="0" smtClean="0"/>
              <a:t>the </a:t>
            </a:r>
            <a:r>
              <a:rPr lang="en-US" sz="2400" dirty="0" smtClean="0"/>
              <a:t>meaning of “</a:t>
            </a:r>
            <a:r>
              <a:rPr lang="en-US" sz="2400" b="1" dirty="0" smtClean="0"/>
              <a:t>solve”</a:t>
            </a:r>
            <a:r>
              <a:rPr lang="en-US" sz="24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In </a:t>
            </a:r>
            <a:r>
              <a:rPr lang="en-US" sz="2400" dirty="0" smtClean="0"/>
              <a:t>the </a:t>
            </a:r>
            <a:r>
              <a:rPr lang="en-US" sz="2400" dirty="0" smtClean="0"/>
              <a:t>first we remove the </a:t>
            </a:r>
            <a:r>
              <a:rPr lang="en-US" sz="2400" dirty="0" smtClean="0"/>
              <a:t>requirement that the </a:t>
            </a:r>
            <a:r>
              <a:rPr lang="en-US" sz="2400" dirty="0" smtClean="0"/>
              <a:t>algorithm that solves the optimization problem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/>
              <a:t>must always </a:t>
            </a:r>
            <a:r>
              <a:rPr lang="en-US" sz="2400" dirty="0" smtClean="0"/>
              <a:t>generate an optimal solution.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267200"/>
            <a:ext cx="7772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3810000"/>
            <a:ext cx="586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267200"/>
            <a:ext cx="7772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810000"/>
            <a:ext cx="213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7772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4267200"/>
            <a:ext cx="487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ABSOLUTEAPPROXIMATION</a:t>
            </a:r>
          </a:p>
          <a:p>
            <a:pPr marL="457200" indent="-457200" algn="just"/>
            <a:r>
              <a:rPr lang="en-US" sz="2400" b="1" dirty="0" smtClean="0"/>
              <a:t>2.1 </a:t>
            </a:r>
            <a:r>
              <a:rPr lang="en-US" sz="2400" b="1" dirty="0" smtClean="0"/>
              <a:t>Maximum Programs Stored Problem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676400"/>
            <a:ext cx="784860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6764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2438400"/>
            <a:ext cx="67328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3048000"/>
            <a:ext cx="434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505200"/>
            <a:ext cx="426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886200"/>
            <a:ext cx="426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9800" y="1676400"/>
            <a:ext cx="2057400" cy="457200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2438400"/>
            <a:ext cx="67328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24600" y="3048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505200"/>
            <a:ext cx="426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886200"/>
            <a:ext cx="426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0" y="25146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1676400"/>
            <a:ext cx="1676400" cy="457200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2438400"/>
            <a:ext cx="67328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24600" y="3048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35052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886200"/>
            <a:ext cx="426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0" y="25146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1676400"/>
            <a:ext cx="1371600" cy="457200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This requirements replaced by </a:t>
            </a:r>
            <a:r>
              <a:rPr lang="en-US" sz="2400" dirty="0" smtClean="0"/>
              <a:t>the </a:t>
            </a:r>
            <a:r>
              <a:rPr lang="en-US" sz="2400" dirty="0" smtClean="0"/>
              <a:t>requirement that </a:t>
            </a:r>
            <a:r>
              <a:rPr lang="en-US" sz="2400" dirty="0" smtClean="0"/>
              <a:t>the </a:t>
            </a:r>
            <a:r>
              <a:rPr lang="en-US" sz="2400" dirty="0" smtClean="0"/>
              <a:t>algorithm for </a:t>
            </a:r>
            <a:r>
              <a:rPr lang="en-US" sz="2400" dirty="0" smtClean="0"/>
              <a:t>P must </a:t>
            </a:r>
            <a:r>
              <a:rPr lang="en-US" sz="2400" dirty="0" smtClean="0"/>
              <a:t>always generate a </a:t>
            </a:r>
            <a:r>
              <a:rPr lang="en-US" sz="2400" b="1" dirty="0" smtClean="0"/>
              <a:t>feasible solution </a:t>
            </a:r>
            <a:r>
              <a:rPr lang="en-US" sz="2400" dirty="0" smtClean="0"/>
              <a:t>with </a:t>
            </a:r>
            <a:r>
              <a:rPr lang="en-US" sz="2400" dirty="0" smtClean="0"/>
              <a:t>value </a:t>
            </a:r>
            <a:r>
              <a:rPr lang="en-US" sz="2400" dirty="0" smtClean="0"/>
              <a:t>close to the </a:t>
            </a:r>
            <a:r>
              <a:rPr lang="en-US" sz="2400" dirty="0" smtClean="0"/>
              <a:t>value of an </a:t>
            </a:r>
            <a:r>
              <a:rPr lang="en-US" sz="2400" dirty="0" smtClean="0"/>
              <a:t>optimal solution.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A feasible solution with </a:t>
            </a:r>
            <a:r>
              <a:rPr lang="en-US" sz="2400" b="1" i="1" dirty="0" smtClean="0"/>
              <a:t>value </a:t>
            </a:r>
            <a:r>
              <a:rPr lang="en-US" sz="2400" b="1" i="1" dirty="0" smtClean="0"/>
              <a:t>close to </a:t>
            </a:r>
            <a:r>
              <a:rPr lang="en-US" sz="2400" b="1" i="1" dirty="0" smtClean="0"/>
              <a:t>the value of an </a:t>
            </a:r>
            <a:r>
              <a:rPr lang="en-US" sz="2400" b="1" i="1" dirty="0" smtClean="0"/>
              <a:t>optimal solution is called an </a:t>
            </a:r>
            <a:r>
              <a:rPr lang="en-US" sz="2400" b="1" i="1" dirty="0" smtClean="0"/>
              <a:t>approximate solution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An approximation algorithm </a:t>
            </a:r>
            <a:r>
              <a:rPr lang="en-US" sz="2400" dirty="0" smtClean="0"/>
              <a:t>for P is an </a:t>
            </a:r>
            <a:r>
              <a:rPr lang="en-US" sz="2400" dirty="0" smtClean="0"/>
              <a:t>algorithm that generates approximate solutions for  P</a:t>
            </a:r>
            <a:r>
              <a:rPr lang="en-US" sz="2400" dirty="0" smtClean="0"/>
              <a:t>.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2438400"/>
            <a:ext cx="67328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24600" y="3048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35052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3962400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0" y="25146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1676400"/>
            <a:ext cx="1066800" cy="457200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2438400"/>
            <a:ext cx="67328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24600" y="3048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35052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1676400"/>
            <a:ext cx="838200" cy="457200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2438400"/>
            <a:ext cx="67328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24600" y="3048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0" y="1676400"/>
            <a:ext cx="457200" cy="457200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2438400"/>
            <a:ext cx="67328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4950" y="4800600"/>
            <a:ext cx="5886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6644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676400"/>
            <a:ext cx="1097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6644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676400"/>
            <a:ext cx="1097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133600"/>
            <a:ext cx="5105400" cy="187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6644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676400"/>
            <a:ext cx="1097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133600"/>
            <a:ext cx="5105400" cy="187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41148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6644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676400"/>
            <a:ext cx="1097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133600"/>
            <a:ext cx="5105400" cy="187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1148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32766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3810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600200"/>
            <a:ext cx="78486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600200"/>
            <a:ext cx="78486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429000"/>
            <a:ext cx="784859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47800" y="3505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In </a:t>
            </a:r>
            <a:r>
              <a:rPr lang="en-US" sz="2400" dirty="0" smtClean="0"/>
              <a:t>the </a:t>
            </a:r>
            <a:r>
              <a:rPr lang="en-US" sz="2400" dirty="0" smtClean="0"/>
              <a:t>second relaxation we look for </a:t>
            </a:r>
            <a:r>
              <a:rPr lang="en-US" sz="2400" dirty="0" smtClean="0"/>
              <a:t>an </a:t>
            </a:r>
            <a:r>
              <a:rPr lang="en-US" sz="2400" dirty="0" smtClean="0"/>
              <a:t>algorithm for P that </a:t>
            </a:r>
            <a:r>
              <a:rPr lang="en-US" sz="2400" dirty="0" smtClean="0"/>
              <a:t>almost </a:t>
            </a:r>
            <a:r>
              <a:rPr lang="en-US" sz="2400" dirty="0" smtClean="0"/>
              <a:t>always generates optimal solution.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i="1" dirty="0" smtClean="0"/>
              <a:t>As algorithms </a:t>
            </a:r>
            <a:r>
              <a:rPr lang="en-US" sz="2400" b="1" i="1" dirty="0" smtClean="0"/>
              <a:t>with this property </a:t>
            </a:r>
            <a:r>
              <a:rPr lang="en-US" sz="2400" b="1" i="1" dirty="0" smtClean="0"/>
              <a:t>are called probabilistically good algorithms.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l-GR" sz="2400" b="1" dirty="0" smtClean="0"/>
              <a:t>ϵ</a:t>
            </a:r>
            <a:r>
              <a:rPr lang="en-US" sz="2400" b="1" dirty="0" smtClean="0"/>
              <a:t> - APPROXIMATIONS</a:t>
            </a:r>
          </a:p>
          <a:p>
            <a:pPr marL="457200" indent="-457200" algn="just"/>
            <a:r>
              <a:rPr lang="en-US" sz="2400" b="1" dirty="0" smtClean="0"/>
              <a:t>3.1 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84859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47800" y="1676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00200" y="41148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4648200"/>
            <a:ext cx="5257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84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676400"/>
            <a:ext cx="78485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6764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438400"/>
            <a:ext cx="78486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514600"/>
            <a:ext cx="5334000" cy="188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676400"/>
            <a:ext cx="78485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6764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438400"/>
            <a:ext cx="78486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514600"/>
            <a:ext cx="5334000" cy="188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4343399"/>
            <a:ext cx="2667000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47800" y="16002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47800" y="16002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3340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724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600200"/>
            <a:ext cx="77724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1600200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3200400"/>
            <a:ext cx="76962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464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600200"/>
            <a:ext cx="77724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1600200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4038600"/>
            <a:ext cx="769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657600"/>
            <a:ext cx="6172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600200"/>
            <a:ext cx="77724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1600200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4038600"/>
            <a:ext cx="297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4. POLYNOMIAL TIME APPROXIMATION</a:t>
            </a:r>
          </a:p>
          <a:p>
            <a:pPr marL="457200" indent="-457200" algn="just"/>
            <a:r>
              <a:rPr lang="en-US" sz="2400" b="1" dirty="0" smtClean="0"/>
              <a:t>4.1 </a:t>
            </a:r>
            <a:r>
              <a:rPr lang="en-US" sz="2400" b="1" dirty="0" smtClean="0"/>
              <a:t>Scheduling Independent Task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600200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1600200"/>
            <a:ext cx="78009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Let P be a </a:t>
            </a:r>
            <a:r>
              <a:rPr lang="en-US" sz="2400" dirty="0" smtClean="0"/>
              <a:t>problem such </a:t>
            </a:r>
            <a:r>
              <a:rPr lang="en-US" sz="2400" dirty="0" smtClean="0"/>
              <a:t>as the </a:t>
            </a:r>
            <a:r>
              <a:rPr lang="en-US" sz="2400" dirty="0" smtClean="0"/>
              <a:t>knapsack or </a:t>
            </a:r>
            <a:r>
              <a:rPr lang="en-US" sz="2400" dirty="0" smtClean="0"/>
              <a:t>the </a:t>
            </a:r>
            <a:r>
              <a:rPr lang="en-US" sz="2400" dirty="0" smtClean="0"/>
              <a:t>traveling salesperson problem.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Let </a:t>
            </a:r>
            <a:r>
              <a:rPr lang="en-US" sz="2400" b="1" i="1" dirty="0" smtClean="0"/>
              <a:t>I</a:t>
            </a:r>
            <a:r>
              <a:rPr lang="en-US" sz="2400" dirty="0" smtClean="0"/>
              <a:t> be an instance of problem </a:t>
            </a:r>
            <a:r>
              <a:rPr lang="en-US" sz="2400" b="1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/>
              <a:t>and let F*(I) </a:t>
            </a:r>
            <a:r>
              <a:rPr lang="en-US" sz="2400" dirty="0" smtClean="0"/>
              <a:t>be the </a:t>
            </a:r>
            <a:r>
              <a:rPr lang="en-US" sz="2400" dirty="0" smtClean="0"/>
              <a:t>value of </a:t>
            </a:r>
            <a:r>
              <a:rPr lang="en-US" sz="2400" dirty="0" smtClean="0"/>
              <a:t>an optimal solution.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 smtClean="0"/>
              <a:t>approximation </a:t>
            </a:r>
            <a:r>
              <a:rPr lang="en-US" sz="2400" dirty="0" smtClean="0"/>
              <a:t>algorithm generally produces a feasible solution to </a:t>
            </a:r>
            <a:r>
              <a:rPr lang="en-US" sz="2400" b="1" i="1" dirty="0" smtClean="0"/>
              <a:t>I </a:t>
            </a:r>
            <a:r>
              <a:rPr lang="en-US" sz="2400" dirty="0" smtClean="0"/>
              <a:t>whose value Fʹ(</a:t>
            </a:r>
            <a:r>
              <a:rPr lang="en-US" sz="2400" dirty="0" smtClean="0"/>
              <a:t>I</a:t>
            </a:r>
            <a:r>
              <a:rPr lang="en-US" sz="2400" dirty="0" smtClean="0"/>
              <a:t>) is less than </a:t>
            </a:r>
            <a:r>
              <a:rPr lang="en-US" sz="2400" dirty="0" smtClean="0"/>
              <a:t>(</a:t>
            </a:r>
            <a:r>
              <a:rPr lang="en-US" sz="2400" dirty="0" smtClean="0"/>
              <a:t>greater than</a:t>
            </a:r>
            <a:r>
              <a:rPr lang="en-US" sz="2400" dirty="0" smtClean="0"/>
              <a:t>) F*(I</a:t>
            </a:r>
            <a:r>
              <a:rPr lang="en-US" sz="2400" dirty="0" smtClean="0"/>
              <a:t>) if </a:t>
            </a:r>
            <a:r>
              <a:rPr lang="en-US" sz="2400" dirty="0" smtClean="0"/>
              <a:t>P is </a:t>
            </a:r>
            <a:r>
              <a:rPr lang="en-US" sz="2400" dirty="0" smtClean="0"/>
              <a:t>a maximization (minimization) problem.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514600" y="2133600"/>
            <a:ext cx="6096000" cy="1600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Several </a:t>
            </a:r>
            <a:r>
              <a:rPr lang="en-US" sz="2400" dirty="0" smtClean="0"/>
              <a:t>categories of approximation algorithms can be defined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Let </a:t>
            </a:r>
            <a:r>
              <a:rPr lang="en-US" sz="2400" dirty="0" smtClean="0"/>
              <a:t>A be an algorithm that generates a feasible solution to every instance </a:t>
            </a:r>
            <a:r>
              <a:rPr lang="en-US" sz="2400" b="1" i="1" dirty="0" smtClean="0"/>
              <a:t>I</a:t>
            </a:r>
            <a:r>
              <a:rPr lang="en-US" sz="2400" dirty="0" smtClean="0"/>
              <a:t> of a problem P. 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Let </a:t>
            </a:r>
            <a:r>
              <a:rPr lang="en-US" sz="2400" dirty="0" smtClean="0"/>
              <a:t>F*(I</a:t>
            </a:r>
            <a:r>
              <a:rPr lang="en-US" sz="2400" dirty="0" smtClean="0"/>
              <a:t>) be </a:t>
            </a:r>
            <a:r>
              <a:rPr lang="en-US" sz="2400" dirty="0" smtClean="0"/>
              <a:t>the value of an </a:t>
            </a:r>
            <a:r>
              <a:rPr lang="en-US" sz="2400" dirty="0" smtClean="0"/>
              <a:t>optimal solution to I and let Fʹ(I) be the </a:t>
            </a:r>
            <a:r>
              <a:rPr lang="en-US" sz="2400" dirty="0" smtClean="0"/>
              <a:t>value of the </a:t>
            </a:r>
            <a:r>
              <a:rPr lang="en-US" sz="2400" dirty="0" smtClean="0"/>
              <a:t>feasible solution generated by </a:t>
            </a:r>
            <a:r>
              <a:rPr lang="en-US" sz="2400" dirty="0" smtClean="0"/>
              <a:t>A.</a:t>
            </a:r>
            <a:endParaRPr lang="en-US" sz="2400" b="1" i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APPROXIMATION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INTRODUCTION</a:t>
            </a:r>
            <a:endParaRPr lang="en-US" sz="2400" b="1" dirty="0" smtClean="0"/>
          </a:p>
          <a:p>
            <a:pPr marL="457200" indent="-457200" algn="just">
              <a:buAutoNum type="arabicPeriod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79248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600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5791200" y="1981200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ʹ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8466</TotalTime>
  <Words>1010</Words>
  <Application>Microsoft Office PowerPoint</Application>
  <PresentationFormat>On-screen Show (4:3)</PresentationFormat>
  <Paragraphs>298</Paragraphs>
  <Slides>70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Opulent</vt:lpstr>
      <vt:lpstr>ALGORITHM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cryptography and Network security </dc:title>
  <dc:creator>dell</dc:creator>
  <cp:lastModifiedBy>dell</cp:lastModifiedBy>
  <cp:revision>545</cp:revision>
  <dcterms:created xsi:type="dcterms:W3CDTF">2020-08-12T05:41:36Z</dcterms:created>
  <dcterms:modified xsi:type="dcterms:W3CDTF">2022-02-24T07:30:52Z</dcterms:modified>
</cp:coreProperties>
</file>