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307" r:id="rId3"/>
    <p:sldId id="257" r:id="rId4"/>
    <p:sldId id="258" r:id="rId5"/>
    <p:sldId id="300" r:id="rId6"/>
    <p:sldId id="301" r:id="rId7"/>
    <p:sldId id="277" r:id="rId8"/>
    <p:sldId id="278" r:id="rId9"/>
    <p:sldId id="279" r:id="rId10"/>
    <p:sldId id="280" r:id="rId11"/>
    <p:sldId id="282" r:id="rId12"/>
    <p:sldId id="286" r:id="rId13"/>
    <p:sldId id="304" r:id="rId14"/>
    <p:sldId id="291" r:id="rId15"/>
    <p:sldId id="287" r:id="rId16"/>
    <p:sldId id="302" r:id="rId17"/>
    <p:sldId id="306" r:id="rId18"/>
    <p:sldId id="303" r:id="rId19"/>
    <p:sldId id="288" r:id="rId20"/>
    <p:sldId id="308" r:id="rId21"/>
    <p:sldId id="296" r:id="rId22"/>
    <p:sldId id="297" r:id="rId23"/>
    <p:sldId id="289" r:id="rId24"/>
    <p:sldId id="293" r:id="rId25"/>
    <p:sldId id="294" r:id="rId26"/>
    <p:sldId id="295" r:id="rId27"/>
    <p:sldId id="283" r:id="rId28"/>
    <p:sldId id="298" r:id="rId29"/>
    <p:sldId id="285" r:id="rId30"/>
    <p:sldId id="292" r:id="rId31"/>
    <p:sldId id="305" r:id="rId32"/>
    <p:sldId id="273"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PT Sans Narrow" panose="020B0506020203020204" pitchFamily="3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A717E"/>
    <a:srgbClr val="956A77"/>
    <a:srgbClr val="F9AD77"/>
    <a:srgbClr val="6357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108" d="100"/>
          <a:sy n="108" d="100"/>
        </p:scale>
        <p:origin x="797"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fa0f2f83f2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fa0f2f83f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fa0f2f83f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fa0f2f83f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88111ce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288111ce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371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88111ce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288111ce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85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245550" y="1055250"/>
            <a:ext cx="8760600" cy="1794900"/>
          </a:xfrm>
          <a:prstGeom prst="rect">
            <a:avLst/>
          </a:prstGeom>
        </p:spPr>
        <p:txBody>
          <a:bodyPr spcFirstLastPara="1" wrap="square" lIns="91425" tIns="91425" rIns="91425" bIns="91425" anchor="ctr" anchorCtr="0">
            <a:noAutofit/>
          </a:bodyPr>
          <a:lstStyle/>
          <a:p>
            <a:pPr algn="ct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Vrinda" panose="020B0502040204020203" pitchFamily="34" charset="0"/>
              </a:rPr>
              <a:t>Comparative Analysis among Three CNN models to identify blight diseases in Potato plants</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67" name="Google Shape;67;p13"/>
          <p:cNvSpPr txBox="1">
            <a:spLocks noGrp="1"/>
          </p:cNvSpPr>
          <p:nvPr>
            <p:ph type="subTitle" idx="1"/>
          </p:nvPr>
        </p:nvSpPr>
        <p:spPr>
          <a:xfrm>
            <a:off x="2479925" y="2927450"/>
            <a:ext cx="4689900" cy="7926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GB" sz="2200"/>
              <a:t>Shuvojeet Paul   ☸     Souvik Pal</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EF6F9-56FA-9541-53DA-7DB13956974B}"/>
              </a:ext>
            </a:extLst>
          </p:cNvPr>
          <p:cNvSpPr txBox="1"/>
          <p:nvPr/>
        </p:nvSpPr>
        <p:spPr>
          <a:xfrm>
            <a:off x="591879" y="354418"/>
            <a:ext cx="7960242" cy="1384995"/>
          </a:xfrm>
          <a:prstGeom prst="rect">
            <a:avLst/>
          </a:prstGeom>
          <a:noFill/>
        </p:spPr>
        <p:txBody>
          <a:bodyPr wrap="square" rtlCol="0">
            <a:spAutoFit/>
          </a:bodyPr>
          <a:lstStyle/>
          <a:p>
            <a:pPr algn="ctr"/>
            <a:r>
              <a:rPr lang="en-IN" sz="1800" b="1" dirty="0"/>
              <a:t>Pre-processed data</a:t>
            </a:r>
          </a:p>
          <a:p>
            <a:pPr marL="0" lvl="0" indent="0" algn="ctr" rtl="0">
              <a:spcBef>
                <a:spcPts val="0"/>
              </a:spcBef>
              <a:spcAft>
                <a:spcPts val="0"/>
              </a:spcAft>
              <a:buNone/>
            </a:pPr>
            <a:endParaRPr lang="en-US" b="1" dirty="0"/>
          </a:p>
          <a:p>
            <a:pPr marL="0" lvl="0" indent="0" rtl="0">
              <a:spcBef>
                <a:spcPts val="1200"/>
              </a:spcBef>
              <a:spcAft>
                <a:spcPts val="0"/>
              </a:spcAft>
              <a:buNone/>
            </a:pPr>
            <a:r>
              <a:rPr lang="en-US" sz="1400" dirty="0"/>
              <a:t>Data augmentation is a powerful method for increasing the accuracy of modern image classifiers . We applied several augmentation techniques to the raw dataset to improve our model performance and recognition capability.</a:t>
            </a:r>
          </a:p>
        </p:txBody>
      </p:sp>
      <p:pic>
        <p:nvPicPr>
          <p:cNvPr id="3" name="Picture 2">
            <a:extLst>
              <a:ext uri="{FF2B5EF4-FFF2-40B4-BE49-F238E27FC236}">
                <a16:creationId xmlns:a16="http://schemas.microsoft.com/office/drawing/2014/main" id="{832DFB44-9C05-C34F-BA32-2B07AE2E8718}"/>
              </a:ext>
            </a:extLst>
          </p:cNvPr>
          <p:cNvPicPr>
            <a:picLocks noChangeAspect="1"/>
          </p:cNvPicPr>
          <p:nvPr/>
        </p:nvPicPr>
        <p:blipFill rotWithShape="1">
          <a:blip r:embed="rId2"/>
          <a:srcRect l="37768" r="41812"/>
          <a:stretch/>
        </p:blipFill>
        <p:spPr>
          <a:xfrm>
            <a:off x="7686209" y="2117643"/>
            <a:ext cx="920763" cy="2834005"/>
          </a:xfrm>
          <a:prstGeom prst="rect">
            <a:avLst/>
          </a:prstGeom>
        </p:spPr>
      </p:pic>
      <p:sp>
        <p:nvSpPr>
          <p:cNvPr id="5" name="TextBox 4">
            <a:extLst>
              <a:ext uri="{FF2B5EF4-FFF2-40B4-BE49-F238E27FC236}">
                <a16:creationId xmlns:a16="http://schemas.microsoft.com/office/drawing/2014/main" id="{BA51AFE9-3D2B-E503-77BB-01A5767FDBFA}"/>
              </a:ext>
            </a:extLst>
          </p:cNvPr>
          <p:cNvSpPr txBox="1"/>
          <p:nvPr/>
        </p:nvSpPr>
        <p:spPr>
          <a:xfrm>
            <a:off x="2606208" y="3280588"/>
            <a:ext cx="5080001" cy="954107"/>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rPr>
              <a:t>We set the </a:t>
            </a:r>
            <a:r>
              <a:rPr lang="en-IN" sz="1400" dirty="0" err="1">
                <a:effectLst/>
                <a:latin typeface="Times New Roman" panose="02020603050405020304" pitchFamily="18" charset="0"/>
                <a:ea typeface="Calibri" panose="020F0502020204030204" pitchFamily="34" charset="0"/>
              </a:rPr>
              <a:t>shear_range</a:t>
            </a:r>
            <a:r>
              <a:rPr lang="en-IN" sz="1400" dirty="0">
                <a:effectLst/>
                <a:latin typeface="Times New Roman" panose="02020603050405020304" pitchFamily="18" charset="0"/>
                <a:ea typeface="Calibri" panose="020F0502020204030204" pitchFamily="34" charset="0"/>
              </a:rPr>
              <a:t> parameter to </a:t>
            </a:r>
            <a:r>
              <a:rPr lang="en-IN" sz="1400" b="1" dirty="0">
                <a:effectLst/>
                <a:latin typeface="Times New Roman" panose="02020603050405020304" pitchFamily="18" charset="0"/>
                <a:ea typeface="Calibri" panose="020F0502020204030204" pitchFamily="34" charset="0"/>
              </a:rPr>
              <a:t>0.2</a:t>
            </a:r>
            <a:r>
              <a:rPr lang="en-IN" sz="1400" dirty="0">
                <a:effectLst/>
                <a:latin typeface="Times New Roman" panose="02020603050405020304" pitchFamily="18" charset="0"/>
                <a:ea typeface="Calibri" panose="020F0502020204030204" pitchFamily="34" charset="0"/>
              </a:rPr>
              <a:t>, which means that the images will be randomly sheared with a maximum intensity of 20% along either the horizontal or vertical axis.</a:t>
            </a:r>
          </a:p>
          <a:p>
            <a:endParaRPr lang="en-IN" dirty="0"/>
          </a:p>
        </p:txBody>
      </p:sp>
      <p:sp>
        <p:nvSpPr>
          <p:cNvPr id="8" name="TextBox 7">
            <a:extLst>
              <a:ext uri="{FF2B5EF4-FFF2-40B4-BE49-F238E27FC236}">
                <a16:creationId xmlns:a16="http://schemas.microsoft.com/office/drawing/2014/main" id="{7D8CB134-9974-6723-2EC5-2526611B0143}"/>
              </a:ext>
            </a:extLst>
          </p:cNvPr>
          <p:cNvSpPr txBox="1"/>
          <p:nvPr/>
        </p:nvSpPr>
        <p:spPr>
          <a:xfrm>
            <a:off x="666307" y="2117643"/>
            <a:ext cx="5514753" cy="738664"/>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rPr>
              <a:t>Here we set the rescale parameter to </a:t>
            </a:r>
            <a:r>
              <a:rPr lang="en-IN" sz="1400" b="1" dirty="0">
                <a:effectLst/>
                <a:latin typeface="Times New Roman" panose="02020603050405020304" pitchFamily="18" charset="0"/>
                <a:ea typeface="Calibri" panose="020F0502020204030204" pitchFamily="34" charset="0"/>
              </a:rPr>
              <a:t>1./255</a:t>
            </a:r>
            <a:r>
              <a:rPr lang="en-IN" sz="1400" dirty="0">
                <a:effectLst/>
                <a:latin typeface="Times New Roman" panose="02020603050405020304" pitchFamily="18" charset="0"/>
                <a:ea typeface="Calibri" panose="020F0502020204030204" pitchFamily="34" charset="0"/>
              </a:rPr>
              <a:t>, which means that the pixel values of the images will be divided by 255, effectively rescaling them to a range between 0 and 1. </a:t>
            </a:r>
          </a:p>
        </p:txBody>
      </p:sp>
      <p:sp>
        <p:nvSpPr>
          <p:cNvPr id="9" name="Oval 8">
            <a:extLst>
              <a:ext uri="{FF2B5EF4-FFF2-40B4-BE49-F238E27FC236}">
                <a16:creationId xmlns:a16="http://schemas.microsoft.com/office/drawing/2014/main" id="{26D03705-1B6E-B4BB-288E-A8622EF10B04}"/>
              </a:ext>
            </a:extLst>
          </p:cNvPr>
          <p:cNvSpPr/>
          <p:nvPr/>
        </p:nvSpPr>
        <p:spPr>
          <a:xfrm>
            <a:off x="359818" y="2117643"/>
            <a:ext cx="354419" cy="342157"/>
          </a:xfrm>
          <a:prstGeom prst="ellipse">
            <a:avLst/>
          </a:prstGeom>
          <a:solidFill>
            <a:srgbClr val="CA717E"/>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a:t>
            </a:r>
            <a:endParaRPr lang="en-IN" dirty="0"/>
          </a:p>
        </p:txBody>
      </p:sp>
      <p:sp>
        <p:nvSpPr>
          <p:cNvPr id="10" name="Oval 9">
            <a:extLst>
              <a:ext uri="{FF2B5EF4-FFF2-40B4-BE49-F238E27FC236}">
                <a16:creationId xmlns:a16="http://schemas.microsoft.com/office/drawing/2014/main" id="{310B4524-C806-1D38-B691-B867A4CEEC78}"/>
              </a:ext>
            </a:extLst>
          </p:cNvPr>
          <p:cNvSpPr/>
          <p:nvPr/>
        </p:nvSpPr>
        <p:spPr>
          <a:xfrm>
            <a:off x="2251789" y="3280588"/>
            <a:ext cx="354419" cy="342157"/>
          </a:xfrm>
          <a:prstGeom prst="ellipse">
            <a:avLst/>
          </a:prstGeom>
          <a:solidFill>
            <a:srgbClr val="CA717E"/>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99022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EF6F9-56FA-9541-53DA-7DB13956974B}"/>
              </a:ext>
            </a:extLst>
          </p:cNvPr>
          <p:cNvSpPr txBox="1"/>
          <p:nvPr/>
        </p:nvSpPr>
        <p:spPr>
          <a:xfrm>
            <a:off x="357962" y="453655"/>
            <a:ext cx="7960242" cy="369332"/>
          </a:xfrm>
          <a:prstGeom prst="rect">
            <a:avLst/>
          </a:prstGeom>
          <a:noFill/>
        </p:spPr>
        <p:txBody>
          <a:bodyPr wrap="square" rtlCol="0">
            <a:spAutoFit/>
          </a:bodyPr>
          <a:lstStyle/>
          <a:p>
            <a:pPr algn="ctr"/>
            <a:r>
              <a:rPr lang="en-IN" sz="1800" b="1" dirty="0"/>
              <a:t>Pre-processed data (contd.)</a:t>
            </a:r>
          </a:p>
        </p:txBody>
      </p:sp>
      <p:sp>
        <p:nvSpPr>
          <p:cNvPr id="5" name="TextBox 4">
            <a:extLst>
              <a:ext uri="{FF2B5EF4-FFF2-40B4-BE49-F238E27FC236}">
                <a16:creationId xmlns:a16="http://schemas.microsoft.com/office/drawing/2014/main" id="{C9266CC9-3B33-F0BD-0008-EECA099B5B80}"/>
              </a:ext>
            </a:extLst>
          </p:cNvPr>
          <p:cNvSpPr txBox="1"/>
          <p:nvPr/>
        </p:nvSpPr>
        <p:spPr>
          <a:xfrm>
            <a:off x="1889439" y="1497169"/>
            <a:ext cx="5080001" cy="954107"/>
          </a:xfrm>
          <a:prstGeom prst="rect">
            <a:avLst/>
          </a:prstGeom>
          <a:noFill/>
        </p:spPr>
        <p:txBody>
          <a:bodyPr wrap="square" rtlCol="0">
            <a:spAutoFit/>
          </a:bodyPr>
          <a:lstStyle/>
          <a:p>
            <a:pPr marL="133350" lvl="0" rtl="0">
              <a:spcBef>
                <a:spcPts val="1200"/>
              </a:spcBef>
              <a:spcAft>
                <a:spcPts val="0"/>
              </a:spcAft>
              <a:buSzPts val="1500"/>
            </a:pPr>
            <a:r>
              <a:rPr lang="en-IN" sz="1400" dirty="0">
                <a:effectLst/>
                <a:latin typeface="Times New Roman" panose="02020603050405020304" pitchFamily="18" charset="0"/>
                <a:ea typeface="Calibri" panose="020F0502020204030204" pitchFamily="34" charset="0"/>
              </a:rPr>
              <a:t>In this example, the </a:t>
            </a:r>
            <a:r>
              <a:rPr lang="en-IN" sz="1400" dirty="0" err="1">
                <a:effectLst/>
                <a:latin typeface="Times New Roman" panose="02020603050405020304" pitchFamily="18" charset="0"/>
                <a:ea typeface="Calibri" panose="020F0502020204030204" pitchFamily="34" charset="0"/>
              </a:rPr>
              <a:t>zoom_range</a:t>
            </a:r>
            <a:r>
              <a:rPr lang="en-IN" sz="1400" dirty="0">
                <a:effectLst/>
                <a:latin typeface="Times New Roman" panose="02020603050405020304" pitchFamily="18" charset="0"/>
                <a:ea typeface="Calibri" panose="020F0502020204030204" pitchFamily="34" charset="0"/>
              </a:rPr>
              <a:t> parameter is set to </a:t>
            </a:r>
            <a:r>
              <a:rPr lang="en-IN" sz="1400" b="1" dirty="0">
                <a:effectLst/>
                <a:latin typeface="Times New Roman" panose="02020603050405020304" pitchFamily="18" charset="0"/>
                <a:ea typeface="Calibri" panose="020F0502020204030204" pitchFamily="34" charset="0"/>
              </a:rPr>
              <a:t>0.2</a:t>
            </a:r>
            <a:r>
              <a:rPr lang="en-IN" sz="1400" dirty="0">
                <a:effectLst/>
                <a:latin typeface="Times New Roman" panose="02020603050405020304" pitchFamily="18" charset="0"/>
                <a:ea typeface="Calibri" panose="020F0502020204030204" pitchFamily="34" charset="0"/>
              </a:rPr>
              <a:t>, which means that the images will be randomly zoomed with a maximum magnification or shrinkage of 20%.</a:t>
            </a:r>
          </a:p>
          <a:p>
            <a:endParaRPr lang="en-IN" dirty="0"/>
          </a:p>
        </p:txBody>
      </p:sp>
      <p:pic>
        <p:nvPicPr>
          <p:cNvPr id="6" name="Google Shape;96;p17">
            <a:extLst>
              <a:ext uri="{FF2B5EF4-FFF2-40B4-BE49-F238E27FC236}">
                <a16:creationId xmlns:a16="http://schemas.microsoft.com/office/drawing/2014/main" id="{28C14AE7-621F-8F9A-5F27-0E6DF29FD9AD}"/>
              </a:ext>
            </a:extLst>
          </p:cNvPr>
          <p:cNvPicPr preferRelativeResize="0"/>
          <p:nvPr/>
        </p:nvPicPr>
        <p:blipFill rotWithShape="1">
          <a:blip r:embed="rId2">
            <a:alphaModFix/>
          </a:blip>
          <a:srcRect l="55656" r="25617"/>
          <a:stretch/>
        </p:blipFill>
        <p:spPr>
          <a:xfrm>
            <a:off x="6910000" y="1019018"/>
            <a:ext cx="1033652" cy="2488800"/>
          </a:xfrm>
          <a:prstGeom prst="rect">
            <a:avLst/>
          </a:prstGeom>
          <a:noFill/>
          <a:ln>
            <a:noFill/>
          </a:ln>
        </p:spPr>
      </p:pic>
      <p:sp>
        <p:nvSpPr>
          <p:cNvPr id="7" name="TextBox 6">
            <a:extLst>
              <a:ext uri="{FF2B5EF4-FFF2-40B4-BE49-F238E27FC236}">
                <a16:creationId xmlns:a16="http://schemas.microsoft.com/office/drawing/2014/main" id="{CC2AE2D8-4120-2E50-B9C4-F71973B43DC9}"/>
              </a:ext>
            </a:extLst>
          </p:cNvPr>
          <p:cNvSpPr txBox="1"/>
          <p:nvPr/>
        </p:nvSpPr>
        <p:spPr>
          <a:xfrm>
            <a:off x="2023729" y="3257424"/>
            <a:ext cx="4628707" cy="954107"/>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rPr>
              <a:t>Here we set the </a:t>
            </a:r>
            <a:r>
              <a:rPr lang="en-IN" sz="1400" dirty="0" err="1">
                <a:effectLst/>
                <a:latin typeface="Times New Roman" panose="02020603050405020304" pitchFamily="18" charset="0"/>
                <a:ea typeface="Calibri" panose="020F0502020204030204" pitchFamily="34" charset="0"/>
              </a:rPr>
              <a:t>horizontal_flip</a:t>
            </a:r>
            <a:r>
              <a:rPr lang="en-IN" sz="1400" dirty="0">
                <a:effectLst/>
                <a:latin typeface="Times New Roman" panose="02020603050405020304" pitchFamily="18" charset="0"/>
                <a:ea typeface="Calibri" panose="020F0502020204030204" pitchFamily="34" charset="0"/>
              </a:rPr>
              <a:t> parameter to </a:t>
            </a:r>
            <a:r>
              <a:rPr lang="en-IN" sz="1400" b="1" dirty="0">
                <a:effectLst/>
                <a:latin typeface="Times New Roman" panose="02020603050405020304" pitchFamily="18" charset="0"/>
                <a:ea typeface="Calibri" panose="020F0502020204030204" pitchFamily="34" charset="0"/>
              </a:rPr>
              <a:t>True</a:t>
            </a:r>
            <a:r>
              <a:rPr lang="en-IN" sz="1400" dirty="0">
                <a:effectLst/>
                <a:latin typeface="Times New Roman" panose="02020603050405020304" pitchFamily="18" charset="0"/>
                <a:ea typeface="Calibri" panose="020F0502020204030204" pitchFamily="34" charset="0"/>
              </a:rPr>
              <a:t>, which means that the images will be randomly flipped horizontally with a probability of 0.5.</a:t>
            </a:r>
            <a:endParaRPr lang="en-IN" dirty="0">
              <a:latin typeface="Times New Roman" panose="02020603050405020304" pitchFamily="18" charset="0"/>
              <a:ea typeface="Calibri" panose="020F0502020204030204" pitchFamily="34" charset="0"/>
            </a:endParaRPr>
          </a:p>
          <a:p>
            <a:endParaRPr lang="en-IN" dirty="0"/>
          </a:p>
        </p:txBody>
      </p:sp>
      <p:pic>
        <p:nvPicPr>
          <p:cNvPr id="8" name="Google Shape;96;p17">
            <a:extLst>
              <a:ext uri="{FF2B5EF4-FFF2-40B4-BE49-F238E27FC236}">
                <a16:creationId xmlns:a16="http://schemas.microsoft.com/office/drawing/2014/main" id="{4BE84D28-D88A-84F5-2B98-8EB0EC30B081}"/>
              </a:ext>
            </a:extLst>
          </p:cNvPr>
          <p:cNvPicPr preferRelativeResize="0"/>
          <p:nvPr/>
        </p:nvPicPr>
        <p:blipFill rotWithShape="1">
          <a:blip r:embed="rId2">
            <a:alphaModFix/>
          </a:blip>
          <a:srcRect l="74008" r="5864"/>
          <a:stretch/>
        </p:blipFill>
        <p:spPr>
          <a:xfrm>
            <a:off x="976740" y="2437116"/>
            <a:ext cx="1111018" cy="2488800"/>
          </a:xfrm>
          <a:prstGeom prst="rect">
            <a:avLst/>
          </a:prstGeom>
          <a:noFill/>
          <a:ln>
            <a:noFill/>
          </a:ln>
        </p:spPr>
      </p:pic>
      <p:sp>
        <p:nvSpPr>
          <p:cNvPr id="9" name="Oval 8">
            <a:extLst>
              <a:ext uri="{FF2B5EF4-FFF2-40B4-BE49-F238E27FC236}">
                <a16:creationId xmlns:a16="http://schemas.microsoft.com/office/drawing/2014/main" id="{96504019-74B8-2B0B-5589-34C8A0163B59}"/>
              </a:ext>
            </a:extLst>
          </p:cNvPr>
          <p:cNvSpPr/>
          <p:nvPr/>
        </p:nvSpPr>
        <p:spPr>
          <a:xfrm>
            <a:off x="1712229" y="1520389"/>
            <a:ext cx="354419" cy="342157"/>
          </a:xfrm>
          <a:prstGeom prst="ellipse">
            <a:avLst/>
          </a:prstGeom>
          <a:solidFill>
            <a:srgbClr val="CA717E"/>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3</a:t>
            </a:r>
            <a:endParaRPr lang="en-IN" dirty="0"/>
          </a:p>
        </p:txBody>
      </p:sp>
      <p:sp>
        <p:nvSpPr>
          <p:cNvPr id="10" name="Oval 9">
            <a:extLst>
              <a:ext uri="{FF2B5EF4-FFF2-40B4-BE49-F238E27FC236}">
                <a16:creationId xmlns:a16="http://schemas.microsoft.com/office/drawing/2014/main" id="{AC5D7C98-095C-677A-F95A-D0FFAD382A39}"/>
              </a:ext>
            </a:extLst>
          </p:cNvPr>
          <p:cNvSpPr/>
          <p:nvPr/>
        </p:nvSpPr>
        <p:spPr>
          <a:xfrm>
            <a:off x="2087758" y="2929427"/>
            <a:ext cx="354419" cy="342157"/>
          </a:xfrm>
          <a:prstGeom prst="ellipse">
            <a:avLst/>
          </a:prstGeom>
          <a:solidFill>
            <a:srgbClr val="CA717E"/>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4</a:t>
            </a:r>
            <a:endParaRPr lang="en-IN" dirty="0"/>
          </a:p>
        </p:txBody>
      </p:sp>
    </p:spTree>
    <p:extLst>
      <p:ext uri="{BB962C8B-B14F-4D97-AF65-F5344CB8AC3E}">
        <p14:creationId xmlns:p14="http://schemas.microsoft.com/office/powerpoint/2010/main" val="315985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843012-AE9B-DA13-11B6-9E31F59760A9}"/>
              </a:ext>
            </a:extLst>
          </p:cNvPr>
          <p:cNvSpPr txBox="1"/>
          <p:nvPr/>
        </p:nvSpPr>
        <p:spPr>
          <a:xfrm>
            <a:off x="3475071" y="526907"/>
            <a:ext cx="2464985" cy="400110"/>
          </a:xfrm>
          <a:prstGeom prst="rect">
            <a:avLst/>
          </a:prstGeom>
          <a:noFill/>
        </p:spPr>
        <p:txBody>
          <a:bodyPr wrap="square" rtlCol="0">
            <a:spAutoFit/>
          </a:bodyPr>
          <a:lstStyle/>
          <a:p>
            <a:r>
              <a:rPr lang="en-US" sz="2000" b="1" dirty="0"/>
              <a:t>Transfer Learning</a:t>
            </a:r>
            <a:endParaRPr lang="en-IN" sz="2000" b="1" dirty="0"/>
          </a:p>
        </p:txBody>
      </p:sp>
      <p:sp>
        <p:nvSpPr>
          <p:cNvPr id="6" name="TextBox 5">
            <a:extLst>
              <a:ext uri="{FF2B5EF4-FFF2-40B4-BE49-F238E27FC236}">
                <a16:creationId xmlns:a16="http://schemas.microsoft.com/office/drawing/2014/main" id="{6F75D7E2-4848-2DF1-712F-912370169222}"/>
              </a:ext>
            </a:extLst>
          </p:cNvPr>
          <p:cNvSpPr txBox="1"/>
          <p:nvPr/>
        </p:nvSpPr>
        <p:spPr>
          <a:xfrm>
            <a:off x="419410" y="1290458"/>
            <a:ext cx="8305179" cy="2677656"/>
          </a:xfrm>
          <a:prstGeom prst="rect">
            <a:avLst/>
          </a:prstGeom>
          <a:noFill/>
        </p:spPr>
        <p:txBody>
          <a:bodyPr wrap="square" rtlCol="0">
            <a:spAutoFit/>
          </a:bodyPr>
          <a:lstStyle/>
          <a:p>
            <a:r>
              <a:rPr lang="en-US" sz="1200" dirty="0"/>
              <a:t>Transfer learning is a machine learning technique that utilizes knowledge gained from solving one problem to improve </a:t>
            </a:r>
          </a:p>
          <a:p>
            <a:r>
              <a:rPr lang="en-US" sz="1200" dirty="0"/>
              <a:t>performance on a different but related problem.</a:t>
            </a:r>
          </a:p>
          <a:p>
            <a:endParaRPr lang="en-US" sz="1200" dirty="0"/>
          </a:p>
          <a:p>
            <a:r>
              <a:rPr lang="en-US" sz="1200" dirty="0"/>
              <a:t>The </a:t>
            </a:r>
            <a:r>
              <a:rPr lang="en-US" sz="1200" b="1" dirty="0"/>
              <a:t>pre-trained</a:t>
            </a:r>
            <a:r>
              <a:rPr lang="en-US" sz="1200" dirty="0"/>
              <a:t> model, typically a deep neural network, learns generic features in its earlier layers and task-specific features in its later layers.</a:t>
            </a:r>
          </a:p>
          <a:p>
            <a:endParaRPr lang="en-US" sz="1200" dirty="0"/>
          </a:p>
          <a:p>
            <a:r>
              <a:rPr lang="en-US" sz="1200" dirty="0"/>
              <a:t>The pre-trained model acts as a feature extractor or feature generator, and the later layers of the model are adapted or </a:t>
            </a:r>
            <a:r>
              <a:rPr lang="en-US" sz="1200" b="1" dirty="0"/>
              <a:t>fine-tuned</a:t>
            </a:r>
            <a:r>
              <a:rPr lang="en-US" sz="1200" dirty="0"/>
              <a:t> for the target task.</a:t>
            </a:r>
          </a:p>
          <a:p>
            <a:endParaRPr lang="en-US" sz="1200" dirty="0"/>
          </a:p>
          <a:p>
            <a:r>
              <a:rPr lang="en-US" sz="1200" dirty="0"/>
              <a:t>Transfer learning can save computational resources, </a:t>
            </a:r>
            <a:r>
              <a:rPr lang="en-US" sz="1200" b="1" dirty="0"/>
              <a:t>reduce training time</a:t>
            </a:r>
            <a:r>
              <a:rPr lang="en-US" sz="1200" dirty="0"/>
              <a:t>, and </a:t>
            </a:r>
            <a:r>
              <a:rPr lang="en-US" sz="1200" b="1" dirty="0"/>
              <a:t>improve performance</a:t>
            </a:r>
            <a:r>
              <a:rPr lang="en-US" sz="1200" dirty="0"/>
              <a:t>, particularly when the target task has </a:t>
            </a:r>
            <a:r>
              <a:rPr lang="en-US" sz="1200" b="1" dirty="0"/>
              <a:t>limited data</a:t>
            </a:r>
            <a:r>
              <a:rPr lang="en-US" sz="1200" dirty="0"/>
              <a:t>.</a:t>
            </a:r>
          </a:p>
          <a:p>
            <a:endParaRPr lang="en-US" sz="1200" dirty="0"/>
          </a:p>
          <a:p>
            <a:r>
              <a:rPr lang="en-US" sz="1200" dirty="0"/>
              <a:t>It has been successfully applied in various domains such as computer vision, natural language processing, and speech recognition.</a:t>
            </a:r>
            <a:endParaRPr lang="en-IN" sz="1200" dirty="0"/>
          </a:p>
        </p:txBody>
      </p:sp>
      <p:pic>
        <p:nvPicPr>
          <p:cNvPr id="5" name="Picture 4">
            <a:extLst>
              <a:ext uri="{FF2B5EF4-FFF2-40B4-BE49-F238E27FC236}">
                <a16:creationId xmlns:a16="http://schemas.microsoft.com/office/drawing/2014/main" id="{576E5CB8-BA8C-6FBF-6A5C-BA9E03E2C4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256" y="3840358"/>
            <a:ext cx="1351487" cy="1090860"/>
          </a:xfrm>
          <a:prstGeom prst="rect">
            <a:avLst/>
          </a:prstGeom>
        </p:spPr>
      </p:pic>
    </p:spTree>
    <p:extLst>
      <p:ext uri="{BB962C8B-B14F-4D97-AF65-F5344CB8AC3E}">
        <p14:creationId xmlns:p14="http://schemas.microsoft.com/office/powerpoint/2010/main" val="323796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06B92E-6425-C344-B188-C39163B52C8F}"/>
              </a:ext>
            </a:extLst>
          </p:cNvPr>
          <p:cNvSpPr txBox="1"/>
          <p:nvPr/>
        </p:nvSpPr>
        <p:spPr>
          <a:xfrm>
            <a:off x="737191" y="666305"/>
            <a:ext cx="7946065" cy="3600986"/>
          </a:xfrm>
          <a:prstGeom prst="rect">
            <a:avLst/>
          </a:prstGeom>
          <a:noFill/>
        </p:spPr>
        <p:txBody>
          <a:bodyPr wrap="square" rtlCol="0">
            <a:spAutoFit/>
          </a:bodyPr>
          <a:lstStyle/>
          <a:p>
            <a:r>
              <a:rPr lang="en-US" b="1" dirty="0"/>
              <a:t> </a:t>
            </a:r>
            <a:r>
              <a:rPr lang="en-US" sz="1800" b="1" dirty="0"/>
              <a:t>Steps for transfer learning…..</a:t>
            </a:r>
            <a:endParaRPr lang="en-US" sz="1600" b="1" dirty="0"/>
          </a:p>
          <a:p>
            <a:endParaRPr lang="en-US" dirty="0"/>
          </a:p>
          <a:p>
            <a:endParaRPr lang="en-US" dirty="0"/>
          </a:p>
          <a:p>
            <a:pPr marL="285750" indent="-285750">
              <a:buFont typeface="Arial" panose="020B0604020202020204" pitchFamily="34" charset="0"/>
              <a:buChar char="•"/>
            </a:pPr>
            <a:r>
              <a:rPr lang="en-US" dirty="0"/>
              <a:t>Choose a </a:t>
            </a:r>
            <a:r>
              <a:rPr lang="en-US" b="1" dirty="0"/>
              <a:t>pre-trained</a:t>
            </a:r>
            <a:r>
              <a:rPr lang="en-US" dirty="0"/>
              <a:t> model.</a:t>
            </a:r>
          </a:p>
          <a:p>
            <a:endParaRPr lang="en-US" dirty="0"/>
          </a:p>
          <a:p>
            <a:pPr marL="285750" indent="-285750">
              <a:buFont typeface="Arial" panose="020B0604020202020204" pitchFamily="34" charset="0"/>
              <a:buChar char="•"/>
            </a:pPr>
            <a:r>
              <a:rPr lang="en-US" b="1" dirty="0"/>
              <a:t>Remove the last layers </a:t>
            </a:r>
            <a:r>
              <a:rPr lang="en-US" dirty="0"/>
              <a:t>and </a:t>
            </a:r>
            <a:r>
              <a:rPr lang="en-US" b="1" dirty="0"/>
              <a:t>freeze the previous layers</a:t>
            </a:r>
            <a:r>
              <a:rPr lang="en-US" dirty="0"/>
              <a:t>.</a:t>
            </a:r>
          </a:p>
          <a:p>
            <a:endParaRPr lang="en-US" dirty="0"/>
          </a:p>
          <a:p>
            <a:pPr marL="285750" indent="-285750">
              <a:buFont typeface="Arial" panose="020B0604020202020204" pitchFamily="34" charset="0"/>
              <a:buChar char="•"/>
            </a:pPr>
            <a:r>
              <a:rPr lang="en-US" b="1" dirty="0"/>
              <a:t>Add new layers </a:t>
            </a:r>
            <a:r>
              <a:rPr lang="en-US" dirty="0"/>
              <a:t>specific to the target task.</a:t>
            </a:r>
          </a:p>
          <a:p>
            <a:endParaRPr lang="en-US" dirty="0"/>
          </a:p>
          <a:p>
            <a:pPr marL="285750" indent="-285750">
              <a:buFont typeface="Arial" panose="020B0604020202020204" pitchFamily="34" charset="0"/>
              <a:buChar char="•"/>
            </a:pPr>
            <a:r>
              <a:rPr lang="en-US" dirty="0"/>
              <a:t>Prepare the target task </a:t>
            </a:r>
            <a:r>
              <a:rPr lang="en-US" b="1" dirty="0"/>
              <a:t>dataset</a:t>
            </a:r>
            <a:r>
              <a:rPr lang="en-US" dirty="0"/>
              <a:t>.</a:t>
            </a:r>
          </a:p>
          <a:p>
            <a:endParaRPr lang="en-US" dirty="0"/>
          </a:p>
          <a:p>
            <a:pPr marL="285750" indent="-285750">
              <a:buFont typeface="Arial" panose="020B0604020202020204" pitchFamily="34" charset="0"/>
              <a:buChar char="•"/>
            </a:pPr>
            <a:r>
              <a:rPr lang="en-US" dirty="0"/>
              <a:t>Perform </a:t>
            </a:r>
            <a:r>
              <a:rPr lang="en-US" b="1" dirty="0"/>
              <a:t>feature extraction </a:t>
            </a:r>
            <a:r>
              <a:rPr lang="en-US" dirty="0"/>
              <a:t>using the pre-trained model.</a:t>
            </a:r>
          </a:p>
          <a:p>
            <a:endParaRPr lang="en-US" dirty="0"/>
          </a:p>
          <a:p>
            <a:pPr marL="285750" indent="-285750">
              <a:buFont typeface="Arial" panose="020B0604020202020204" pitchFamily="34" charset="0"/>
              <a:buChar char="•"/>
            </a:pPr>
            <a:r>
              <a:rPr lang="en-US" dirty="0"/>
              <a:t>Train the combined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Evaluate</a:t>
            </a:r>
            <a:r>
              <a:rPr lang="en-US" dirty="0"/>
              <a:t> and test the model's performance.</a:t>
            </a:r>
          </a:p>
        </p:txBody>
      </p:sp>
    </p:spTree>
    <p:extLst>
      <p:ext uri="{BB962C8B-B14F-4D97-AF65-F5344CB8AC3E}">
        <p14:creationId xmlns:p14="http://schemas.microsoft.com/office/powerpoint/2010/main" val="6142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7B7F0A-F274-6BA6-99E5-5F1FC77F2FC2}"/>
              </a:ext>
            </a:extLst>
          </p:cNvPr>
          <p:cNvSpPr txBox="1"/>
          <p:nvPr/>
        </p:nvSpPr>
        <p:spPr>
          <a:xfrm flipH="1">
            <a:off x="3402419" y="411126"/>
            <a:ext cx="2339162" cy="369332"/>
          </a:xfrm>
          <a:prstGeom prst="rect">
            <a:avLst/>
          </a:prstGeom>
          <a:noFill/>
        </p:spPr>
        <p:txBody>
          <a:bodyPr wrap="square" rtlCol="0">
            <a:spAutoFit/>
          </a:bodyPr>
          <a:lstStyle/>
          <a:p>
            <a:pPr algn="ctr"/>
            <a:r>
              <a:rPr lang="en-US" sz="1800" b="1" dirty="0"/>
              <a:t>VGG-16</a:t>
            </a:r>
            <a:endParaRPr lang="en-IN" sz="1600" b="1" dirty="0"/>
          </a:p>
        </p:txBody>
      </p:sp>
      <p:sp>
        <p:nvSpPr>
          <p:cNvPr id="3" name="TextBox 2">
            <a:extLst>
              <a:ext uri="{FF2B5EF4-FFF2-40B4-BE49-F238E27FC236}">
                <a16:creationId xmlns:a16="http://schemas.microsoft.com/office/drawing/2014/main" id="{D8AEBB8D-391A-C995-C639-7BEA31B92ED0}"/>
              </a:ext>
            </a:extLst>
          </p:cNvPr>
          <p:cNvSpPr txBox="1"/>
          <p:nvPr/>
        </p:nvSpPr>
        <p:spPr>
          <a:xfrm>
            <a:off x="701749" y="1382232"/>
            <a:ext cx="7740502" cy="3108543"/>
          </a:xfrm>
          <a:prstGeom prst="rect">
            <a:avLst/>
          </a:prstGeom>
          <a:noFill/>
        </p:spPr>
        <p:txBody>
          <a:bodyPr wrap="square" rtlCol="0">
            <a:spAutoFit/>
          </a:bodyPr>
          <a:lstStyle/>
          <a:p>
            <a:pPr marL="285750" indent="-285750">
              <a:buFont typeface="Wingdings" panose="05000000000000000000" pitchFamily="2" charset="2"/>
              <a:buChar char="§"/>
            </a:pPr>
            <a:r>
              <a:rPr lang="en-US" dirty="0"/>
              <a:t>VGG16 is a CNN architecture.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It consists of </a:t>
            </a:r>
            <a:r>
              <a:rPr lang="en-US" b="1" dirty="0"/>
              <a:t>16 layers</a:t>
            </a:r>
            <a:r>
              <a:rPr lang="en-US" dirty="0"/>
              <a:t>, including convolutional and fully connected layers.</a:t>
            </a:r>
          </a:p>
          <a:p>
            <a:endParaRPr lang="en-US" dirty="0"/>
          </a:p>
          <a:p>
            <a:pPr marL="285750" indent="-285750">
              <a:buFont typeface="Wingdings" panose="05000000000000000000" pitchFamily="2" charset="2"/>
              <a:buChar char="§"/>
            </a:pPr>
            <a:r>
              <a:rPr lang="en-US" dirty="0"/>
              <a:t>The output layer has </a:t>
            </a:r>
            <a:r>
              <a:rPr lang="en-US" b="1" dirty="0"/>
              <a:t>1000 neurons </a:t>
            </a:r>
            <a:r>
              <a:rPr lang="en-US" dirty="0"/>
              <a:t>corresponding to the 1000 possible classes for the ImageNet dataset.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architecture is characterized by a uniform structure with </a:t>
            </a:r>
            <a:r>
              <a:rPr lang="en-US" b="1" dirty="0"/>
              <a:t>small filters (3x3)</a:t>
            </a:r>
            <a:r>
              <a:rPr lang="en-US" dirty="0"/>
              <a:t> and </a:t>
            </a:r>
            <a:r>
              <a:rPr lang="en-US" b="1" dirty="0"/>
              <a:t>max</a:t>
            </a:r>
            <a:r>
              <a:rPr lang="en-US" dirty="0"/>
              <a:t> </a:t>
            </a:r>
            <a:r>
              <a:rPr lang="en-US" b="1" dirty="0"/>
              <a:t>pooling </a:t>
            </a:r>
            <a:r>
              <a:rPr lang="en-US" dirty="0"/>
              <a:t>layers.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VGG16 is widely used as a base model for transfer learning in computer vision tasks.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Its </a:t>
            </a:r>
            <a:r>
              <a:rPr lang="en-US" b="1" dirty="0"/>
              <a:t>pre-trained weights enable feature extraction and transfer learning</a:t>
            </a:r>
            <a:r>
              <a:rPr lang="en-US" dirty="0"/>
              <a:t> in image classification tasks.VGG16</a:t>
            </a:r>
            <a:endParaRPr lang="en-IN" dirty="0"/>
          </a:p>
        </p:txBody>
      </p:sp>
    </p:spTree>
    <p:extLst>
      <p:ext uri="{BB962C8B-B14F-4D97-AF65-F5344CB8AC3E}">
        <p14:creationId xmlns:p14="http://schemas.microsoft.com/office/powerpoint/2010/main" val="415183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44AC2D-E168-E968-7FF2-1FAA298D2135}"/>
              </a:ext>
            </a:extLst>
          </p:cNvPr>
          <p:cNvSpPr txBox="1"/>
          <p:nvPr/>
        </p:nvSpPr>
        <p:spPr>
          <a:xfrm>
            <a:off x="2558902" y="460744"/>
            <a:ext cx="4026195" cy="307777"/>
          </a:xfrm>
          <a:prstGeom prst="rect">
            <a:avLst/>
          </a:prstGeom>
          <a:noFill/>
        </p:spPr>
        <p:txBody>
          <a:bodyPr wrap="square" rtlCol="0">
            <a:spAutoFit/>
          </a:bodyPr>
          <a:lstStyle/>
          <a:p>
            <a:pPr algn="ctr"/>
            <a:r>
              <a:rPr lang="en-US" b="1" dirty="0"/>
              <a:t>VGG 16 model architecture </a:t>
            </a:r>
          </a:p>
        </p:txBody>
      </p:sp>
      <p:pic>
        <p:nvPicPr>
          <p:cNvPr id="3" name="Picture 2">
            <a:extLst>
              <a:ext uri="{FF2B5EF4-FFF2-40B4-BE49-F238E27FC236}">
                <a16:creationId xmlns:a16="http://schemas.microsoft.com/office/drawing/2014/main" id="{7584DE56-953F-3465-827C-2637C0694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39" y="847538"/>
            <a:ext cx="6843122" cy="3448424"/>
          </a:xfrm>
          <a:prstGeom prst="rect">
            <a:avLst/>
          </a:prstGeom>
        </p:spPr>
      </p:pic>
    </p:spTree>
    <p:extLst>
      <p:ext uri="{BB962C8B-B14F-4D97-AF65-F5344CB8AC3E}">
        <p14:creationId xmlns:p14="http://schemas.microsoft.com/office/powerpoint/2010/main" val="198406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EB6C36-4E0B-3645-ADAA-C0C15CA62E42}"/>
              </a:ext>
            </a:extLst>
          </p:cNvPr>
          <p:cNvSpPr txBox="1"/>
          <p:nvPr/>
        </p:nvSpPr>
        <p:spPr>
          <a:xfrm>
            <a:off x="3179134" y="411125"/>
            <a:ext cx="2785730" cy="369332"/>
          </a:xfrm>
          <a:prstGeom prst="rect">
            <a:avLst/>
          </a:prstGeom>
          <a:noFill/>
        </p:spPr>
        <p:txBody>
          <a:bodyPr wrap="square" rtlCol="0">
            <a:spAutoFit/>
          </a:bodyPr>
          <a:lstStyle/>
          <a:p>
            <a:pPr algn="ctr"/>
            <a:r>
              <a:rPr lang="en-US" sz="1800" b="1" dirty="0"/>
              <a:t>Inception</a:t>
            </a:r>
            <a:endParaRPr lang="en-IN" sz="1600" b="1" dirty="0"/>
          </a:p>
        </p:txBody>
      </p:sp>
      <p:sp>
        <p:nvSpPr>
          <p:cNvPr id="3" name="TextBox 2">
            <a:extLst>
              <a:ext uri="{FF2B5EF4-FFF2-40B4-BE49-F238E27FC236}">
                <a16:creationId xmlns:a16="http://schemas.microsoft.com/office/drawing/2014/main" id="{9230209C-FCCB-6EDB-75F0-54489F893B55}"/>
              </a:ext>
            </a:extLst>
          </p:cNvPr>
          <p:cNvSpPr txBox="1"/>
          <p:nvPr/>
        </p:nvSpPr>
        <p:spPr>
          <a:xfrm>
            <a:off x="524539" y="1323781"/>
            <a:ext cx="8094921" cy="2893100"/>
          </a:xfrm>
          <a:prstGeom prst="rect">
            <a:avLst/>
          </a:prstGeom>
          <a:noFill/>
        </p:spPr>
        <p:txBody>
          <a:bodyPr wrap="square" rtlCol="0">
            <a:spAutoFit/>
          </a:bodyPr>
          <a:lstStyle/>
          <a:p>
            <a:pPr marL="285750" indent="-285750">
              <a:buFont typeface="Wingdings" panose="05000000000000000000" pitchFamily="2" charset="2"/>
              <a:buChar char="§"/>
            </a:pPr>
            <a:r>
              <a:rPr lang="en-US" dirty="0"/>
              <a:t>The Inception model is a CNN architecture developed by </a:t>
            </a:r>
            <a:r>
              <a:rPr lang="en-US" b="1" dirty="0"/>
              <a:t>Google researchers</a:t>
            </a:r>
            <a:r>
              <a:rPr lang="en-US" dirty="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It aims to balance computational efficiency and model accuracy.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key concept introduced in the Inception model is the use of "</a:t>
            </a:r>
            <a:r>
              <a:rPr lang="en-US" b="1" dirty="0"/>
              <a:t>inception modules</a:t>
            </a:r>
            <a:r>
              <a:rPr lang="en-US" dirty="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Inception modules consist of </a:t>
            </a:r>
            <a:r>
              <a:rPr lang="en-US" b="1" dirty="0"/>
              <a:t>parallel convolutional layers with different filter sizes</a:t>
            </a:r>
            <a:r>
              <a:rPr lang="en-US" dirty="0"/>
              <a:t>, enabling the network to capture information at multiple scales.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allows the model to extract both </a:t>
            </a:r>
            <a:r>
              <a:rPr lang="en-US" b="1" dirty="0"/>
              <a:t>local and global features</a:t>
            </a:r>
            <a:r>
              <a:rPr lang="en-US" dirty="0"/>
              <a:t> from images effectively.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Different versions of the Inception model have been released, such as Inception V2 and Inception V3.</a:t>
            </a:r>
          </a:p>
        </p:txBody>
      </p:sp>
    </p:spTree>
    <p:extLst>
      <p:ext uri="{BB962C8B-B14F-4D97-AF65-F5344CB8AC3E}">
        <p14:creationId xmlns:p14="http://schemas.microsoft.com/office/powerpoint/2010/main" val="295586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7DFDFBD-6ACF-4330-8894-0F007DFE5DF7}"/>
              </a:ext>
            </a:extLst>
          </p:cNvPr>
          <p:cNvGrpSpPr/>
          <p:nvPr/>
        </p:nvGrpSpPr>
        <p:grpSpPr>
          <a:xfrm>
            <a:off x="342067" y="283535"/>
            <a:ext cx="4917506" cy="2083981"/>
            <a:chOff x="0" y="0"/>
            <a:chExt cx="10111123" cy="4923100"/>
          </a:xfrm>
        </p:grpSpPr>
        <p:sp>
          <p:nvSpPr>
            <p:cNvPr id="24" name="Rectangle 23">
              <a:extLst>
                <a:ext uri="{FF2B5EF4-FFF2-40B4-BE49-F238E27FC236}">
                  <a16:creationId xmlns:a16="http://schemas.microsoft.com/office/drawing/2014/main" id="{A2E23D89-3E2D-2E42-677A-7429EC5333F0}"/>
                </a:ext>
              </a:extLst>
            </p:cNvPr>
            <p:cNvSpPr/>
            <p:nvPr/>
          </p:nvSpPr>
          <p:spPr>
            <a:xfrm>
              <a:off x="3730001" y="0"/>
              <a:ext cx="2988486" cy="10050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Filter concatenation</a:t>
              </a:r>
              <a:endParaRPr lang="en-IN" sz="1000" kern="100" dirty="0">
                <a:effectLst/>
                <a:ea typeface="Calibri" panose="020F0502020204030204" pitchFamily="34" charset="0"/>
                <a:cs typeface="Vrinda" panose="020B0502040204020203" pitchFamily="34" charset="0"/>
              </a:endParaRPr>
            </a:p>
          </p:txBody>
        </p:sp>
        <p:sp>
          <p:nvSpPr>
            <p:cNvPr id="25" name="Rectangle 24">
              <a:extLst>
                <a:ext uri="{FF2B5EF4-FFF2-40B4-BE49-F238E27FC236}">
                  <a16:creationId xmlns:a16="http://schemas.microsoft.com/office/drawing/2014/main" id="{3E2106B6-D1D2-95BD-AD20-EE5362E5A120}"/>
                </a:ext>
              </a:extLst>
            </p:cNvPr>
            <p:cNvSpPr/>
            <p:nvPr/>
          </p:nvSpPr>
          <p:spPr>
            <a:xfrm>
              <a:off x="0" y="2082480"/>
              <a:ext cx="2233915" cy="1047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1x1 convolution</a:t>
              </a:r>
              <a:endParaRPr lang="en-IN" sz="1000" kern="100" dirty="0">
                <a:effectLst/>
                <a:ea typeface="Calibri" panose="020F0502020204030204" pitchFamily="34" charset="0"/>
                <a:cs typeface="Vrinda" panose="020B0502040204020203" pitchFamily="34" charset="0"/>
              </a:endParaRPr>
            </a:p>
          </p:txBody>
        </p:sp>
        <p:sp>
          <p:nvSpPr>
            <p:cNvPr id="26" name="Rectangle 25">
              <a:extLst>
                <a:ext uri="{FF2B5EF4-FFF2-40B4-BE49-F238E27FC236}">
                  <a16:creationId xmlns:a16="http://schemas.microsoft.com/office/drawing/2014/main" id="{CD0EEA36-3404-2848-E5ED-704ECD441CAB}"/>
                </a:ext>
              </a:extLst>
            </p:cNvPr>
            <p:cNvSpPr/>
            <p:nvPr/>
          </p:nvSpPr>
          <p:spPr>
            <a:xfrm>
              <a:off x="3902599" y="3918032"/>
              <a:ext cx="2509778" cy="10050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Previous layer</a:t>
              </a:r>
              <a:endParaRPr lang="en-IN" sz="1000" kern="100" dirty="0">
                <a:effectLst/>
                <a:ea typeface="Calibri" panose="020F0502020204030204" pitchFamily="34" charset="0"/>
                <a:cs typeface="Vrinda" panose="020B0502040204020203" pitchFamily="34" charset="0"/>
              </a:endParaRPr>
            </a:p>
          </p:txBody>
        </p:sp>
        <p:sp>
          <p:nvSpPr>
            <p:cNvPr id="27" name="Rectangle 26">
              <a:extLst>
                <a:ext uri="{FF2B5EF4-FFF2-40B4-BE49-F238E27FC236}">
                  <a16:creationId xmlns:a16="http://schemas.microsoft.com/office/drawing/2014/main" id="{24F65289-AB6E-27E8-F3A9-72D828DF6C76}"/>
                </a:ext>
              </a:extLst>
            </p:cNvPr>
            <p:cNvSpPr/>
            <p:nvPr/>
          </p:nvSpPr>
          <p:spPr>
            <a:xfrm>
              <a:off x="5226087" y="2082480"/>
              <a:ext cx="2259300" cy="1047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5x5 convolution</a:t>
              </a:r>
              <a:endParaRPr lang="en-IN" sz="1000" kern="100" dirty="0">
                <a:effectLst/>
                <a:ea typeface="Calibri" panose="020F0502020204030204" pitchFamily="34" charset="0"/>
                <a:cs typeface="Vrinda" panose="020B0502040204020203" pitchFamily="34" charset="0"/>
              </a:endParaRPr>
            </a:p>
          </p:txBody>
        </p:sp>
        <p:sp>
          <p:nvSpPr>
            <p:cNvPr id="28" name="Rectangle 27">
              <a:extLst>
                <a:ext uri="{FF2B5EF4-FFF2-40B4-BE49-F238E27FC236}">
                  <a16:creationId xmlns:a16="http://schemas.microsoft.com/office/drawing/2014/main" id="{344B755C-6E8B-1275-16EF-C84D1C26EE47}"/>
                </a:ext>
              </a:extLst>
            </p:cNvPr>
            <p:cNvSpPr/>
            <p:nvPr/>
          </p:nvSpPr>
          <p:spPr>
            <a:xfrm>
              <a:off x="7851823" y="2082480"/>
              <a:ext cx="2259300" cy="1047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3x3 max pooling</a:t>
              </a:r>
              <a:endParaRPr lang="en-IN" sz="1000" kern="100" dirty="0">
                <a:effectLst/>
                <a:ea typeface="Calibri" panose="020F0502020204030204" pitchFamily="34" charset="0"/>
                <a:cs typeface="Vrinda" panose="020B0502040204020203" pitchFamily="34" charset="0"/>
              </a:endParaRPr>
            </a:p>
          </p:txBody>
        </p:sp>
        <p:sp>
          <p:nvSpPr>
            <p:cNvPr id="29" name="Rectangle 28">
              <a:extLst>
                <a:ext uri="{FF2B5EF4-FFF2-40B4-BE49-F238E27FC236}">
                  <a16:creationId xmlns:a16="http://schemas.microsoft.com/office/drawing/2014/main" id="{B8641E22-EF17-D2DC-B1AE-CC5AE1FB2BC3}"/>
                </a:ext>
              </a:extLst>
            </p:cNvPr>
            <p:cNvSpPr/>
            <p:nvPr/>
          </p:nvSpPr>
          <p:spPr>
            <a:xfrm>
              <a:off x="2600351" y="2082480"/>
              <a:ext cx="2259300" cy="1047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3x3 convolution</a:t>
              </a:r>
              <a:endParaRPr lang="en-IN" sz="1000" kern="100" dirty="0">
                <a:effectLst/>
                <a:ea typeface="Calibri" panose="020F0502020204030204" pitchFamily="34" charset="0"/>
                <a:cs typeface="Vrinda" panose="020B0502040204020203" pitchFamily="34" charset="0"/>
              </a:endParaRPr>
            </a:p>
          </p:txBody>
        </p:sp>
        <p:cxnSp>
          <p:nvCxnSpPr>
            <p:cNvPr id="30" name="Straight Arrow Connector 29">
              <a:extLst>
                <a:ext uri="{FF2B5EF4-FFF2-40B4-BE49-F238E27FC236}">
                  <a16:creationId xmlns:a16="http://schemas.microsoft.com/office/drawing/2014/main" id="{8FB369C3-78E1-40AB-C76A-E0CEF6F0E1C1}"/>
                </a:ext>
              </a:extLst>
            </p:cNvPr>
            <p:cNvCxnSpPr>
              <a:cxnSpLocks/>
              <a:stCxn id="25" idx="0"/>
              <a:endCxn id="24" idx="2"/>
            </p:cNvCxnSpPr>
            <p:nvPr/>
          </p:nvCxnSpPr>
          <p:spPr>
            <a:xfrm flipV="1">
              <a:off x="1116957" y="1005070"/>
              <a:ext cx="4107288" cy="10774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40470EF-D647-AB1F-4357-F0A121EB6B64}"/>
                </a:ext>
              </a:extLst>
            </p:cNvPr>
            <p:cNvCxnSpPr>
              <a:cxnSpLocks/>
              <a:stCxn id="27" idx="0"/>
              <a:endCxn id="24" idx="2"/>
            </p:cNvCxnSpPr>
            <p:nvPr/>
          </p:nvCxnSpPr>
          <p:spPr>
            <a:xfrm flipH="1" flipV="1">
              <a:off x="5224245" y="1005070"/>
              <a:ext cx="1131492" cy="10774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218A14-3925-9C49-0CE7-5D3F0B4EF941}"/>
                </a:ext>
              </a:extLst>
            </p:cNvPr>
            <p:cNvCxnSpPr>
              <a:cxnSpLocks/>
              <a:stCxn id="28" idx="0"/>
              <a:endCxn id="24" idx="2"/>
            </p:cNvCxnSpPr>
            <p:nvPr/>
          </p:nvCxnSpPr>
          <p:spPr>
            <a:xfrm flipH="1" flipV="1">
              <a:off x="5224245" y="1005070"/>
              <a:ext cx="3757228" cy="10774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067810A-E581-668B-A7F0-879D16512430}"/>
                </a:ext>
              </a:extLst>
            </p:cNvPr>
            <p:cNvCxnSpPr>
              <a:cxnSpLocks/>
              <a:stCxn id="29" idx="0"/>
              <a:endCxn id="24" idx="2"/>
            </p:cNvCxnSpPr>
            <p:nvPr/>
          </p:nvCxnSpPr>
          <p:spPr>
            <a:xfrm flipV="1">
              <a:off x="3730001" y="1005070"/>
              <a:ext cx="1494244" cy="10774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16A2210-6D9E-0AB8-1AB2-9EFD9B604DE1}"/>
                </a:ext>
              </a:extLst>
            </p:cNvPr>
            <p:cNvCxnSpPr>
              <a:cxnSpLocks/>
              <a:endCxn id="28" idx="2"/>
            </p:cNvCxnSpPr>
            <p:nvPr/>
          </p:nvCxnSpPr>
          <p:spPr>
            <a:xfrm flipV="1">
              <a:off x="5143426" y="3129988"/>
              <a:ext cx="3838047" cy="77502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90FA1D3-056D-0FAB-B1C2-582C55593ABE}"/>
                </a:ext>
              </a:extLst>
            </p:cNvPr>
            <p:cNvCxnSpPr>
              <a:cxnSpLocks/>
              <a:stCxn id="26" idx="0"/>
              <a:endCxn id="27" idx="2"/>
            </p:cNvCxnSpPr>
            <p:nvPr/>
          </p:nvCxnSpPr>
          <p:spPr>
            <a:xfrm flipV="1">
              <a:off x="5157488" y="3129988"/>
              <a:ext cx="1198249" cy="78804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BF61FC-B5F5-7F63-6000-E4A49AB9FAD4}"/>
                </a:ext>
              </a:extLst>
            </p:cNvPr>
            <p:cNvCxnSpPr>
              <a:cxnSpLocks/>
              <a:endCxn id="29" idx="2"/>
            </p:cNvCxnSpPr>
            <p:nvPr/>
          </p:nvCxnSpPr>
          <p:spPr>
            <a:xfrm flipH="1" flipV="1">
              <a:off x="3730001" y="3129988"/>
              <a:ext cx="1427487" cy="78129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24C79C6-5378-DB54-82C5-F28AA28BDA78}"/>
                </a:ext>
              </a:extLst>
            </p:cNvPr>
            <p:cNvCxnSpPr>
              <a:cxnSpLocks/>
              <a:stCxn id="26" idx="0"/>
              <a:endCxn id="25" idx="2"/>
            </p:cNvCxnSpPr>
            <p:nvPr/>
          </p:nvCxnSpPr>
          <p:spPr>
            <a:xfrm flipH="1" flipV="1">
              <a:off x="1116958" y="3129988"/>
              <a:ext cx="4040530" cy="78804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C009CC89-4E7E-159A-3F21-535E28EB9B3F}"/>
              </a:ext>
            </a:extLst>
          </p:cNvPr>
          <p:cNvGrpSpPr/>
          <p:nvPr/>
        </p:nvGrpSpPr>
        <p:grpSpPr>
          <a:xfrm>
            <a:off x="3655938" y="2585255"/>
            <a:ext cx="5071471" cy="2048082"/>
            <a:chOff x="0" y="0"/>
            <a:chExt cx="8042811" cy="4310734"/>
          </a:xfrm>
        </p:grpSpPr>
        <p:sp>
          <p:nvSpPr>
            <p:cNvPr id="4" name="Rectangle 3">
              <a:extLst>
                <a:ext uri="{FF2B5EF4-FFF2-40B4-BE49-F238E27FC236}">
                  <a16:creationId xmlns:a16="http://schemas.microsoft.com/office/drawing/2014/main" id="{A2E23D89-3E2D-2E42-677A-7429EC5333F0}"/>
                </a:ext>
              </a:extLst>
            </p:cNvPr>
            <p:cNvSpPr/>
            <p:nvPr/>
          </p:nvSpPr>
          <p:spPr>
            <a:xfrm>
              <a:off x="3070891" y="0"/>
              <a:ext cx="2018339" cy="7866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Filter concatenation</a:t>
              </a:r>
              <a:endParaRPr lang="en-IN" sz="1050" kern="100" dirty="0">
                <a:effectLst/>
                <a:ea typeface="Calibri" panose="020F0502020204030204" pitchFamily="34" charset="0"/>
                <a:cs typeface="Vrinda" panose="020B0502040204020203" pitchFamily="34" charset="0"/>
              </a:endParaRPr>
            </a:p>
          </p:txBody>
        </p:sp>
        <p:sp>
          <p:nvSpPr>
            <p:cNvPr id="5" name="Rectangle 4">
              <a:extLst>
                <a:ext uri="{FF2B5EF4-FFF2-40B4-BE49-F238E27FC236}">
                  <a16:creationId xmlns:a16="http://schemas.microsoft.com/office/drawing/2014/main" id="{3E2106B6-D1D2-95BD-AD20-EE5362E5A120}"/>
                </a:ext>
              </a:extLst>
            </p:cNvPr>
            <p:cNvSpPr/>
            <p:nvPr/>
          </p:nvSpPr>
          <p:spPr>
            <a:xfrm>
              <a:off x="0" y="1253261"/>
              <a:ext cx="1607384" cy="8199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1x1 convolution</a:t>
              </a:r>
              <a:endParaRPr lang="en-IN" sz="1050" kern="100" dirty="0">
                <a:effectLst/>
                <a:ea typeface="Calibri" panose="020F0502020204030204" pitchFamily="34" charset="0"/>
                <a:cs typeface="Vrinda" panose="020B0502040204020203" pitchFamily="34" charset="0"/>
              </a:endParaRPr>
            </a:p>
          </p:txBody>
        </p:sp>
        <p:sp>
          <p:nvSpPr>
            <p:cNvPr id="6" name="Rectangle 5">
              <a:extLst>
                <a:ext uri="{FF2B5EF4-FFF2-40B4-BE49-F238E27FC236}">
                  <a16:creationId xmlns:a16="http://schemas.microsoft.com/office/drawing/2014/main" id="{CD0EEA36-3404-2848-E5ED-704ECD441CAB}"/>
                </a:ext>
              </a:extLst>
            </p:cNvPr>
            <p:cNvSpPr/>
            <p:nvPr/>
          </p:nvSpPr>
          <p:spPr>
            <a:xfrm>
              <a:off x="3589890" y="3524048"/>
              <a:ext cx="1805878" cy="7866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Previous</a:t>
              </a:r>
              <a:r>
                <a:rPr lang="en-IN" sz="1600" kern="1200" dirty="0">
                  <a:solidFill>
                    <a:srgbClr val="000000"/>
                  </a:solidFill>
                  <a:effectLst/>
                  <a:ea typeface="Calibri" panose="020F0502020204030204" pitchFamily="34" charset="0"/>
                  <a:cs typeface="Vrinda" panose="020B0502040204020203" pitchFamily="34" charset="0"/>
                </a:rPr>
                <a:t> </a:t>
              </a:r>
              <a:r>
                <a:rPr lang="en-IN" sz="1100" kern="1200" dirty="0">
                  <a:solidFill>
                    <a:srgbClr val="000000"/>
                  </a:solidFill>
                  <a:effectLst/>
                  <a:ea typeface="Calibri" panose="020F0502020204030204" pitchFamily="34" charset="0"/>
                  <a:cs typeface="Vrinda" panose="020B0502040204020203" pitchFamily="34" charset="0"/>
                </a:rPr>
                <a:t>layer</a:t>
              </a:r>
              <a:endParaRPr lang="en-IN" sz="1050" kern="100" dirty="0">
                <a:effectLst/>
                <a:ea typeface="Calibri" panose="020F0502020204030204" pitchFamily="34" charset="0"/>
                <a:cs typeface="Vrinda" panose="020B0502040204020203" pitchFamily="34" charset="0"/>
              </a:endParaRPr>
            </a:p>
          </p:txBody>
        </p:sp>
        <p:sp>
          <p:nvSpPr>
            <p:cNvPr id="7" name="Rectangle 6">
              <a:extLst>
                <a:ext uri="{FF2B5EF4-FFF2-40B4-BE49-F238E27FC236}">
                  <a16:creationId xmlns:a16="http://schemas.microsoft.com/office/drawing/2014/main" id="{24F65289-AB6E-27E8-F3A9-72D828DF6C76}"/>
                </a:ext>
              </a:extLst>
            </p:cNvPr>
            <p:cNvSpPr/>
            <p:nvPr/>
          </p:nvSpPr>
          <p:spPr>
            <a:xfrm>
              <a:off x="4270016" y="1253264"/>
              <a:ext cx="1625649" cy="8199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5x5 convolution</a:t>
              </a:r>
              <a:endParaRPr lang="en-IN" sz="1050" kern="100" dirty="0">
                <a:effectLst/>
                <a:ea typeface="Calibri" panose="020F0502020204030204" pitchFamily="34" charset="0"/>
                <a:cs typeface="Vrinda" panose="020B0502040204020203" pitchFamily="34" charset="0"/>
              </a:endParaRPr>
            </a:p>
          </p:txBody>
        </p:sp>
        <p:sp>
          <p:nvSpPr>
            <p:cNvPr id="8" name="Rectangle 7">
              <a:extLst>
                <a:ext uri="{FF2B5EF4-FFF2-40B4-BE49-F238E27FC236}">
                  <a16:creationId xmlns:a16="http://schemas.microsoft.com/office/drawing/2014/main" id="{344B755C-6E8B-1275-16EF-C84D1C26EE47}"/>
                </a:ext>
              </a:extLst>
            </p:cNvPr>
            <p:cNvSpPr/>
            <p:nvPr/>
          </p:nvSpPr>
          <p:spPr>
            <a:xfrm>
              <a:off x="6417162" y="1253262"/>
              <a:ext cx="1625649" cy="8199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1x1 convolution</a:t>
              </a:r>
              <a:endParaRPr lang="en-IN" sz="1050" kern="100" dirty="0">
                <a:effectLst/>
                <a:ea typeface="Calibri" panose="020F0502020204030204" pitchFamily="34" charset="0"/>
                <a:cs typeface="Vrinda" panose="020B0502040204020203" pitchFamily="34" charset="0"/>
              </a:endParaRPr>
            </a:p>
          </p:txBody>
        </p:sp>
        <p:sp>
          <p:nvSpPr>
            <p:cNvPr id="9" name="Rectangle 8">
              <a:extLst>
                <a:ext uri="{FF2B5EF4-FFF2-40B4-BE49-F238E27FC236}">
                  <a16:creationId xmlns:a16="http://schemas.microsoft.com/office/drawing/2014/main" id="{B8641E22-EF17-D2DC-B1AE-CC5AE1FB2BC3}"/>
                </a:ext>
              </a:extLst>
            </p:cNvPr>
            <p:cNvSpPr/>
            <p:nvPr/>
          </p:nvSpPr>
          <p:spPr>
            <a:xfrm>
              <a:off x="2122870" y="1253261"/>
              <a:ext cx="1625649" cy="8199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3x3 convolution</a:t>
              </a:r>
              <a:endParaRPr lang="en-IN" sz="1050" kern="100" dirty="0">
                <a:effectLst/>
                <a:ea typeface="Calibri" panose="020F0502020204030204" pitchFamily="34" charset="0"/>
                <a:cs typeface="Vrinda" panose="020B0502040204020203" pitchFamily="34" charset="0"/>
              </a:endParaRPr>
            </a:p>
          </p:txBody>
        </p:sp>
        <p:cxnSp>
          <p:nvCxnSpPr>
            <p:cNvPr id="10" name="Straight Arrow Connector 9">
              <a:extLst>
                <a:ext uri="{FF2B5EF4-FFF2-40B4-BE49-F238E27FC236}">
                  <a16:creationId xmlns:a16="http://schemas.microsoft.com/office/drawing/2014/main" id="{8FB369C3-78E1-40AB-C76A-E0CEF6F0E1C1}"/>
                </a:ext>
              </a:extLst>
            </p:cNvPr>
            <p:cNvCxnSpPr>
              <a:cxnSpLocks/>
              <a:stCxn id="5" idx="0"/>
              <a:endCxn id="4" idx="2"/>
            </p:cNvCxnSpPr>
            <p:nvPr/>
          </p:nvCxnSpPr>
          <p:spPr>
            <a:xfrm flipV="1">
              <a:off x="803692" y="786686"/>
              <a:ext cx="3276370" cy="4665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40470EF-D647-AB1F-4357-F0A121EB6B64}"/>
                </a:ext>
              </a:extLst>
            </p:cNvPr>
            <p:cNvCxnSpPr>
              <a:cxnSpLocks/>
              <a:stCxn id="7" idx="0"/>
              <a:endCxn id="4" idx="2"/>
            </p:cNvCxnSpPr>
            <p:nvPr/>
          </p:nvCxnSpPr>
          <p:spPr>
            <a:xfrm flipH="1" flipV="1">
              <a:off x="4080062" y="786686"/>
              <a:ext cx="1002780" cy="4665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218A14-3925-9C49-0CE7-5D3F0B4EF941}"/>
                </a:ext>
              </a:extLst>
            </p:cNvPr>
            <p:cNvCxnSpPr>
              <a:cxnSpLocks/>
              <a:stCxn id="8" idx="0"/>
              <a:endCxn id="4" idx="2"/>
            </p:cNvCxnSpPr>
            <p:nvPr/>
          </p:nvCxnSpPr>
          <p:spPr>
            <a:xfrm flipH="1" flipV="1">
              <a:off x="4080062" y="786686"/>
              <a:ext cx="3149926" cy="4665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067810A-E581-668B-A7F0-879D16512430}"/>
                </a:ext>
              </a:extLst>
            </p:cNvPr>
            <p:cNvCxnSpPr>
              <a:cxnSpLocks/>
              <a:stCxn id="9" idx="0"/>
              <a:endCxn id="4" idx="2"/>
            </p:cNvCxnSpPr>
            <p:nvPr/>
          </p:nvCxnSpPr>
          <p:spPr>
            <a:xfrm flipV="1">
              <a:off x="2935695" y="786686"/>
              <a:ext cx="1144367" cy="4665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6A2210-6D9E-0AB8-1AB2-9EFD9B604DE1}"/>
                </a:ext>
              </a:extLst>
            </p:cNvPr>
            <p:cNvCxnSpPr>
              <a:cxnSpLocks/>
              <a:stCxn id="6" idx="0"/>
              <a:endCxn id="19" idx="2"/>
            </p:cNvCxnSpPr>
            <p:nvPr/>
          </p:nvCxnSpPr>
          <p:spPr>
            <a:xfrm flipV="1">
              <a:off x="4492829" y="3235858"/>
              <a:ext cx="2737157" cy="2881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0FA1D3-056D-0FAB-B1C2-582C55593ABE}"/>
                </a:ext>
              </a:extLst>
            </p:cNvPr>
            <p:cNvCxnSpPr>
              <a:cxnSpLocks/>
              <a:stCxn id="18" idx="0"/>
              <a:endCxn id="7" idx="2"/>
            </p:cNvCxnSpPr>
            <p:nvPr/>
          </p:nvCxnSpPr>
          <p:spPr>
            <a:xfrm flipH="1" flipV="1">
              <a:off x="5082841" y="2073169"/>
              <a:ext cx="6389" cy="34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EBF61FC-B5F5-7F63-6000-E4A49AB9FAD4}"/>
                </a:ext>
              </a:extLst>
            </p:cNvPr>
            <p:cNvCxnSpPr>
              <a:cxnSpLocks/>
              <a:stCxn id="6" idx="0"/>
              <a:endCxn id="18" idx="2"/>
            </p:cNvCxnSpPr>
            <p:nvPr/>
          </p:nvCxnSpPr>
          <p:spPr>
            <a:xfrm flipV="1">
              <a:off x="4492829" y="3235860"/>
              <a:ext cx="596401" cy="2881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32">
              <a:extLst>
                <a:ext uri="{FF2B5EF4-FFF2-40B4-BE49-F238E27FC236}">
                  <a16:creationId xmlns:a16="http://schemas.microsoft.com/office/drawing/2014/main" id="{824C79C6-5378-DB54-82C5-F28AA28BDA78}"/>
                </a:ext>
              </a:extLst>
            </p:cNvPr>
            <p:cNvCxnSpPr>
              <a:cxnSpLocks/>
              <a:stCxn id="6" idx="1"/>
              <a:endCxn id="5" idx="2"/>
            </p:cNvCxnSpPr>
            <p:nvPr/>
          </p:nvCxnSpPr>
          <p:spPr>
            <a:xfrm rot="10800000">
              <a:off x="803692" y="2073167"/>
              <a:ext cx="2786198" cy="1844225"/>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DEFCDB-8109-DD13-D9CE-7A44DB0B914D}"/>
                </a:ext>
              </a:extLst>
            </p:cNvPr>
            <p:cNvSpPr/>
            <p:nvPr/>
          </p:nvSpPr>
          <p:spPr>
            <a:xfrm>
              <a:off x="4276405" y="2415955"/>
              <a:ext cx="1625649" cy="8199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1x1 convolution</a:t>
              </a:r>
              <a:endParaRPr lang="en-IN" sz="1050" kern="100" dirty="0">
                <a:effectLst/>
                <a:ea typeface="Calibri" panose="020F0502020204030204" pitchFamily="34" charset="0"/>
                <a:cs typeface="Vrinda" panose="020B0502040204020203" pitchFamily="34" charset="0"/>
              </a:endParaRPr>
            </a:p>
          </p:txBody>
        </p:sp>
        <p:sp>
          <p:nvSpPr>
            <p:cNvPr id="19" name="Rectangle 18">
              <a:extLst>
                <a:ext uri="{FF2B5EF4-FFF2-40B4-BE49-F238E27FC236}">
                  <a16:creationId xmlns:a16="http://schemas.microsoft.com/office/drawing/2014/main" id="{C5F58790-A292-C342-0DAA-729EE102467D}"/>
                </a:ext>
              </a:extLst>
            </p:cNvPr>
            <p:cNvSpPr/>
            <p:nvPr/>
          </p:nvSpPr>
          <p:spPr>
            <a:xfrm>
              <a:off x="6417161" y="2415953"/>
              <a:ext cx="1625649" cy="8199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3x3 max </a:t>
              </a:r>
              <a:r>
                <a:rPr lang="en-IN" sz="1100" kern="1200" dirty="0" err="1">
                  <a:solidFill>
                    <a:srgbClr val="000000"/>
                  </a:solidFill>
                  <a:effectLst/>
                  <a:ea typeface="Calibri" panose="020F0502020204030204" pitchFamily="34" charset="0"/>
                  <a:cs typeface="Vrinda" panose="020B0502040204020203" pitchFamily="34" charset="0"/>
                </a:rPr>
                <a:t>poolng</a:t>
              </a:r>
              <a:endParaRPr lang="en-IN" sz="1050" kern="100" dirty="0">
                <a:effectLst/>
                <a:ea typeface="Calibri" panose="020F0502020204030204" pitchFamily="34" charset="0"/>
                <a:cs typeface="Vrinda" panose="020B0502040204020203" pitchFamily="34" charset="0"/>
              </a:endParaRPr>
            </a:p>
          </p:txBody>
        </p:sp>
        <p:sp>
          <p:nvSpPr>
            <p:cNvPr id="20" name="Rectangle 19">
              <a:extLst>
                <a:ext uri="{FF2B5EF4-FFF2-40B4-BE49-F238E27FC236}">
                  <a16:creationId xmlns:a16="http://schemas.microsoft.com/office/drawing/2014/main" id="{9F98F351-FB2C-68C1-3937-0CCD897C646D}"/>
                </a:ext>
              </a:extLst>
            </p:cNvPr>
            <p:cNvSpPr/>
            <p:nvPr/>
          </p:nvSpPr>
          <p:spPr>
            <a:xfrm>
              <a:off x="2129260" y="2361357"/>
              <a:ext cx="1625649" cy="8199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IN" sz="1100" kern="1200" dirty="0">
                  <a:solidFill>
                    <a:srgbClr val="000000"/>
                  </a:solidFill>
                  <a:effectLst/>
                  <a:ea typeface="Calibri" panose="020F0502020204030204" pitchFamily="34" charset="0"/>
                  <a:cs typeface="Vrinda" panose="020B0502040204020203" pitchFamily="34" charset="0"/>
                </a:rPr>
                <a:t>1x1 convolution</a:t>
              </a:r>
              <a:endParaRPr lang="en-IN" sz="1050" kern="100" dirty="0">
                <a:effectLst/>
                <a:ea typeface="Calibri" panose="020F0502020204030204" pitchFamily="34" charset="0"/>
                <a:cs typeface="Vrinda" panose="020B0502040204020203" pitchFamily="34" charset="0"/>
              </a:endParaRPr>
            </a:p>
          </p:txBody>
        </p:sp>
        <p:cxnSp>
          <p:nvCxnSpPr>
            <p:cNvPr id="21" name="Straight Arrow Connector 20">
              <a:extLst>
                <a:ext uri="{FF2B5EF4-FFF2-40B4-BE49-F238E27FC236}">
                  <a16:creationId xmlns:a16="http://schemas.microsoft.com/office/drawing/2014/main" id="{E00C2E79-93AD-9C42-5330-9746B0BCBD36}"/>
                </a:ext>
              </a:extLst>
            </p:cNvPr>
            <p:cNvCxnSpPr>
              <a:cxnSpLocks/>
              <a:stCxn id="6" idx="0"/>
              <a:endCxn id="20" idx="2"/>
            </p:cNvCxnSpPr>
            <p:nvPr/>
          </p:nvCxnSpPr>
          <p:spPr>
            <a:xfrm flipH="1" flipV="1">
              <a:off x="2942085" y="3181262"/>
              <a:ext cx="1550744" cy="3427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196BF3C-DAAA-6E73-BF88-C9131F562165}"/>
                </a:ext>
              </a:extLst>
            </p:cNvPr>
            <p:cNvCxnSpPr>
              <a:cxnSpLocks/>
              <a:stCxn id="19" idx="0"/>
              <a:endCxn id="8" idx="2"/>
            </p:cNvCxnSpPr>
            <p:nvPr/>
          </p:nvCxnSpPr>
          <p:spPr>
            <a:xfrm flipV="1">
              <a:off x="7229986" y="2073167"/>
              <a:ext cx="1" cy="34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C971C8-0E5D-8118-3721-50A628B4B856}"/>
                </a:ext>
              </a:extLst>
            </p:cNvPr>
            <p:cNvCxnSpPr>
              <a:cxnSpLocks/>
              <a:stCxn id="20" idx="0"/>
              <a:endCxn id="9" idx="2"/>
            </p:cNvCxnSpPr>
            <p:nvPr/>
          </p:nvCxnSpPr>
          <p:spPr>
            <a:xfrm flipH="1" flipV="1">
              <a:off x="2935695" y="2073166"/>
              <a:ext cx="6390" cy="288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42C28D5B-EC72-8E28-A15B-768411F237FE}"/>
              </a:ext>
            </a:extLst>
          </p:cNvPr>
          <p:cNvSpPr txBox="1"/>
          <p:nvPr/>
        </p:nvSpPr>
        <p:spPr>
          <a:xfrm>
            <a:off x="794726" y="2477628"/>
            <a:ext cx="3366045" cy="558871"/>
          </a:xfrm>
          <a:prstGeom prst="rect">
            <a:avLst/>
          </a:prstGeom>
          <a:noFill/>
        </p:spPr>
        <p:txBody>
          <a:bodyPr wrap="square" rtlCol="0">
            <a:spAutoFit/>
          </a:bodyPr>
          <a:lstStyle/>
          <a:p>
            <a:pPr marL="914400" algn="just">
              <a:lnSpc>
                <a:spcPct val="115000"/>
              </a:lnSpc>
              <a:spcAft>
                <a:spcPts val="800"/>
              </a:spcAft>
            </a:pPr>
            <a:r>
              <a:rPr lang="en-IN" sz="1100" kern="100" dirty="0">
                <a:effectLst/>
                <a:latin typeface="Times New Roman" panose="02020603050405020304" pitchFamily="18" charset="0"/>
                <a:ea typeface="Calibri" panose="020F0502020204030204" pitchFamily="34" charset="0"/>
                <a:cs typeface="Vrinda" panose="020B0502040204020203" pitchFamily="34" charset="0"/>
              </a:rPr>
              <a:t>Inception module, Naïve version</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p>
            <a:endParaRPr lang="en-IN" sz="1100" dirty="0"/>
          </a:p>
        </p:txBody>
      </p:sp>
      <p:sp>
        <p:nvSpPr>
          <p:cNvPr id="39" name="TextBox 38">
            <a:extLst>
              <a:ext uri="{FF2B5EF4-FFF2-40B4-BE49-F238E27FC236}">
                <a16:creationId xmlns:a16="http://schemas.microsoft.com/office/drawing/2014/main" id="{FBDC75E4-491F-D0FE-FB6A-5486B7CA4B31}"/>
              </a:ext>
            </a:extLst>
          </p:cNvPr>
          <p:cNvSpPr txBox="1"/>
          <p:nvPr/>
        </p:nvSpPr>
        <p:spPr>
          <a:xfrm>
            <a:off x="5041145" y="4791208"/>
            <a:ext cx="3055088" cy="430887"/>
          </a:xfrm>
          <a:prstGeom prst="rect">
            <a:avLst/>
          </a:prstGeom>
          <a:noFill/>
        </p:spPr>
        <p:txBody>
          <a:bodyPr wrap="square" rtlCol="0">
            <a:spAutoFit/>
          </a:bodyPr>
          <a:lstStyle/>
          <a:p>
            <a:r>
              <a:rPr lang="en-IN" sz="1100" kern="100" dirty="0">
                <a:effectLst/>
                <a:latin typeface="Times New Roman" panose="02020603050405020304" pitchFamily="18" charset="0"/>
                <a:ea typeface="Calibri" panose="020F0502020204030204" pitchFamily="34" charset="0"/>
                <a:cs typeface="Vrinda" panose="020B0502040204020203" pitchFamily="34" charset="0"/>
              </a:rPr>
              <a:t>Inception module with dimension reductions</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p>
            <a:endParaRPr lang="en-IN" sz="1100" dirty="0"/>
          </a:p>
        </p:txBody>
      </p:sp>
    </p:spTree>
    <p:extLst>
      <p:ext uri="{BB962C8B-B14F-4D97-AF65-F5344CB8AC3E}">
        <p14:creationId xmlns:p14="http://schemas.microsoft.com/office/powerpoint/2010/main" val="330765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87192C-03A0-0803-4D82-82C7B2FF848E}"/>
              </a:ext>
            </a:extLst>
          </p:cNvPr>
          <p:cNvSpPr txBox="1"/>
          <p:nvPr/>
        </p:nvSpPr>
        <p:spPr>
          <a:xfrm>
            <a:off x="3696585" y="405030"/>
            <a:ext cx="1637414" cy="369332"/>
          </a:xfrm>
          <a:prstGeom prst="rect">
            <a:avLst/>
          </a:prstGeom>
          <a:noFill/>
        </p:spPr>
        <p:txBody>
          <a:bodyPr wrap="square" rtlCol="0">
            <a:spAutoFit/>
          </a:bodyPr>
          <a:lstStyle/>
          <a:p>
            <a:pPr algn="ctr"/>
            <a:r>
              <a:rPr lang="en-US" sz="1800" b="1" dirty="0" err="1"/>
              <a:t>Xception</a:t>
            </a:r>
            <a:endParaRPr lang="en-IN" sz="1800" b="1" dirty="0"/>
          </a:p>
        </p:txBody>
      </p:sp>
      <p:sp>
        <p:nvSpPr>
          <p:cNvPr id="3" name="TextBox 2">
            <a:extLst>
              <a:ext uri="{FF2B5EF4-FFF2-40B4-BE49-F238E27FC236}">
                <a16:creationId xmlns:a16="http://schemas.microsoft.com/office/drawing/2014/main" id="{CE3C122F-5C65-03EF-BEA9-25335E02B84F}"/>
              </a:ext>
            </a:extLst>
          </p:cNvPr>
          <p:cNvSpPr txBox="1"/>
          <p:nvPr/>
        </p:nvSpPr>
        <p:spPr>
          <a:xfrm>
            <a:off x="467832" y="1295428"/>
            <a:ext cx="8094921" cy="2677656"/>
          </a:xfrm>
          <a:prstGeom prst="rect">
            <a:avLst/>
          </a:prstGeom>
          <a:noFill/>
        </p:spPr>
        <p:txBody>
          <a:bodyPr wrap="square" rtlCol="0">
            <a:spAutoFit/>
          </a:bodyPr>
          <a:lstStyle/>
          <a:p>
            <a:pPr marL="285750" indent="-285750">
              <a:buFont typeface="Wingdings" panose="05000000000000000000" pitchFamily="2" charset="2"/>
              <a:buChar char="§"/>
            </a:pPr>
            <a:r>
              <a:rPr lang="en-US" dirty="0" err="1"/>
              <a:t>Xception</a:t>
            </a:r>
            <a:r>
              <a:rPr lang="en-US" dirty="0"/>
              <a:t> is a deep convolutional neural network architecture.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It introduces </a:t>
            </a:r>
            <a:r>
              <a:rPr lang="en-US" b="1" dirty="0" err="1"/>
              <a:t>depthwise</a:t>
            </a:r>
            <a:r>
              <a:rPr lang="en-US" b="1" dirty="0"/>
              <a:t> separable </a:t>
            </a:r>
            <a:r>
              <a:rPr lang="en-US" dirty="0"/>
              <a:t>convolutions as a fundamental component.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err="1"/>
              <a:t>Depthwise</a:t>
            </a:r>
            <a:r>
              <a:rPr lang="en-US" dirty="0"/>
              <a:t> separable convolutions consist of separate </a:t>
            </a:r>
            <a:r>
              <a:rPr lang="en-US" b="1" dirty="0" err="1"/>
              <a:t>depthwise</a:t>
            </a:r>
            <a:r>
              <a:rPr lang="en-US" dirty="0"/>
              <a:t> and </a:t>
            </a:r>
            <a:r>
              <a:rPr lang="en-US" b="1" dirty="0"/>
              <a:t>pointwise</a:t>
            </a:r>
            <a:r>
              <a:rPr lang="en-US" dirty="0"/>
              <a:t> convolutions.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err="1"/>
              <a:t>Xception</a:t>
            </a:r>
            <a:r>
              <a:rPr lang="en-US" dirty="0"/>
              <a:t> </a:t>
            </a:r>
            <a:r>
              <a:rPr lang="en-US" b="1" dirty="0"/>
              <a:t>reduces computational complexity</a:t>
            </a:r>
            <a:r>
              <a:rPr lang="en-US" dirty="0"/>
              <a:t> and the number of parameters compared to traditional convolutions.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model efficiently captures spatial information while being computationally efficient.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err="1"/>
              <a:t>Xception's</a:t>
            </a:r>
            <a:r>
              <a:rPr lang="en-US" dirty="0"/>
              <a:t> design offers a balance between performance and efficiency in deep learning tasks.</a:t>
            </a:r>
            <a:endParaRPr lang="en-IN" dirty="0"/>
          </a:p>
        </p:txBody>
      </p:sp>
    </p:spTree>
    <p:extLst>
      <p:ext uri="{BB962C8B-B14F-4D97-AF65-F5344CB8AC3E}">
        <p14:creationId xmlns:p14="http://schemas.microsoft.com/office/powerpoint/2010/main" val="364797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1A3C165-1F92-8500-B562-17475E1F8D3E}"/>
              </a:ext>
            </a:extLst>
          </p:cNvPr>
          <p:cNvSpPr/>
          <p:nvPr/>
        </p:nvSpPr>
        <p:spPr>
          <a:xfrm>
            <a:off x="6521299" y="1708297"/>
            <a:ext cx="830869" cy="287787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 name="TextBox 1">
            <a:extLst>
              <a:ext uri="{FF2B5EF4-FFF2-40B4-BE49-F238E27FC236}">
                <a16:creationId xmlns:a16="http://schemas.microsoft.com/office/drawing/2014/main" id="{F122CB2B-1B99-77DC-0902-4F4C3814F015}"/>
              </a:ext>
            </a:extLst>
          </p:cNvPr>
          <p:cNvSpPr txBox="1"/>
          <p:nvPr/>
        </p:nvSpPr>
        <p:spPr>
          <a:xfrm>
            <a:off x="2672316" y="510363"/>
            <a:ext cx="3799367" cy="307777"/>
          </a:xfrm>
          <a:prstGeom prst="rect">
            <a:avLst/>
          </a:prstGeom>
          <a:noFill/>
        </p:spPr>
        <p:txBody>
          <a:bodyPr wrap="square" rtlCol="0">
            <a:spAutoFit/>
          </a:bodyPr>
          <a:lstStyle/>
          <a:p>
            <a:pPr algn="ctr"/>
            <a:r>
              <a:rPr lang="en-US" b="1" dirty="0"/>
              <a:t>Transfer learning for VGG16 </a:t>
            </a:r>
            <a:endParaRPr lang="en-IN" b="1" dirty="0"/>
          </a:p>
        </p:txBody>
      </p:sp>
      <p:grpSp>
        <p:nvGrpSpPr>
          <p:cNvPr id="6" name="Group 5">
            <a:extLst>
              <a:ext uri="{FF2B5EF4-FFF2-40B4-BE49-F238E27FC236}">
                <a16:creationId xmlns:a16="http://schemas.microsoft.com/office/drawing/2014/main" id="{6D8989F1-166D-1702-8C69-52E0B9B74BA3}"/>
              </a:ext>
            </a:extLst>
          </p:cNvPr>
          <p:cNvGrpSpPr/>
          <p:nvPr/>
        </p:nvGrpSpPr>
        <p:grpSpPr>
          <a:xfrm>
            <a:off x="4136062" y="2422893"/>
            <a:ext cx="1665768" cy="1336158"/>
            <a:chOff x="1006548" y="1930252"/>
            <a:chExt cx="1665768" cy="1336158"/>
          </a:xfrm>
        </p:grpSpPr>
        <p:sp>
          <p:nvSpPr>
            <p:cNvPr id="3" name="Rectangle: Rounded Corners 2">
              <a:extLst>
                <a:ext uri="{FF2B5EF4-FFF2-40B4-BE49-F238E27FC236}">
                  <a16:creationId xmlns:a16="http://schemas.microsoft.com/office/drawing/2014/main" id="{0B90904C-0C47-BCC2-4217-5073DE6CD090}"/>
                </a:ext>
              </a:extLst>
            </p:cNvPr>
            <p:cNvSpPr/>
            <p:nvPr/>
          </p:nvSpPr>
          <p:spPr>
            <a:xfrm>
              <a:off x="1006548" y="1930252"/>
              <a:ext cx="1559442" cy="128299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Dense layer with 256 neurons</a:t>
              </a:r>
              <a:endParaRPr lang="en-IN" dirty="0"/>
            </a:p>
          </p:txBody>
        </p:sp>
        <p:sp>
          <p:nvSpPr>
            <p:cNvPr id="4" name="Rectangle: Rounded Corners 3">
              <a:extLst>
                <a:ext uri="{FF2B5EF4-FFF2-40B4-BE49-F238E27FC236}">
                  <a16:creationId xmlns:a16="http://schemas.microsoft.com/office/drawing/2014/main" id="{88D48006-AB53-CE93-64B9-77DCB3D71320}"/>
                </a:ext>
              </a:extLst>
            </p:cNvPr>
            <p:cNvSpPr/>
            <p:nvPr/>
          </p:nvSpPr>
          <p:spPr>
            <a:xfrm>
              <a:off x="1112874" y="1983414"/>
              <a:ext cx="1559442" cy="128299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AA752208-3734-EF69-20EB-B2184A6AAFB6}"/>
              </a:ext>
            </a:extLst>
          </p:cNvPr>
          <p:cNvGrpSpPr/>
          <p:nvPr/>
        </p:nvGrpSpPr>
        <p:grpSpPr>
          <a:xfrm>
            <a:off x="646689" y="2060414"/>
            <a:ext cx="2475615" cy="2046938"/>
            <a:chOff x="349101" y="1910584"/>
            <a:chExt cx="2475615" cy="2046938"/>
          </a:xfrm>
        </p:grpSpPr>
        <p:pic>
          <p:nvPicPr>
            <p:cNvPr id="35" name="Picture 34">
              <a:extLst>
                <a:ext uri="{FF2B5EF4-FFF2-40B4-BE49-F238E27FC236}">
                  <a16:creationId xmlns:a16="http://schemas.microsoft.com/office/drawing/2014/main" id="{633F44B8-628F-FA51-EC4F-1FCB9345BDD5}"/>
                </a:ext>
              </a:extLst>
            </p:cNvPr>
            <p:cNvPicPr>
              <a:picLocks noChangeAspect="1"/>
            </p:cNvPicPr>
            <p:nvPr/>
          </p:nvPicPr>
          <p:blipFill rotWithShape="1">
            <a:blip r:embed="rId2">
              <a:extLst>
                <a:ext uri="{28A0092B-C50C-407E-A947-70E740481C1C}">
                  <a14:useLocalDpi xmlns:a14="http://schemas.microsoft.com/office/drawing/2010/main" val="0"/>
                </a:ext>
              </a:extLst>
            </a:blip>
            <a:srcRect r="30734"/>
            <a:stretch/>
          </p:blipFill>
          <p:spPr>
            <a:xfrm>
              <a:off x="441181" y="2154739"/>
              <a:ext cx="2163181" cy="1391209"/>
            </a:xfrm>
            <a:prstGeom prst="rect">
              <a:avLst/>
            </a:prstGeom>
          </p:spPr>
        </p:pic>
        <p:grpSp>
          <p:nvGrpSpPr>
            <p:cNvPr id="7" name="Group 6">
              <a:extLst>
                <a:ext uri="{FF2B5EF4-FFF2-40B4-BE49-F238E27FC236}">
                  <a16:creationId xmlns:a16="http://schemas.microsoft.com/office/drawing/2014/main" id="{86A10F2D-BE0C-AB97-EBE8-16D42F3FF98E}"/>
                </a:ext>
              </a:extLst>
            </p:cNvPr>
            <p:cNvGrpSpPr/>
            <p:nvPr/>
          </p:nvGrpSpPr>
          <p:grpSpPr>
            <a:xfrm>
              <a:off x="349101" y="1910584"/>
              <a:ext cx="2475615" cy="2046938"/>
              <a:chOff x="1006548" y="1930252"/>
              <a:chExt cx="1665768" cy="1336158"/>
            </a:xfrm>
          </p:grpSpPr>
          <p:sp>
            <p:nvSpPr>
              <p:cNvPr id="8" name="Rectangle: Rounded Corners 7">
                <a:extLst>
                  <a:ext uri="{FF2B5EF4-FFF2-40B4-BE49-F238E27FC236}">
                    <a16:creationId xmlns:a16="http://schemas.microsoft.com/office/drawing/2014/main" id="{1E52CA4C-2821-9E0C-D017-662D2DB7D6A7}"/>
                  </a:ext>
                </a:extLst>
              </p:cNvPr>
              <p:cNvSpPr/>
              <p:nvPr/>
            </p:nvSpPr>
            <p:spPr>
              <a:xfrm>
                <a:off x="1006548" y="1930252"/>
                <a:ext cx="1559442" cy="128299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18E32996-08C6-F1C0-A234-56CD0F583AEF}"/>
                  </a:ext>
                </a:extLst>
              </p:cNvPr>
              <p:cNvSpPr/>
              <p:nvPr/>
            </p:nvSpPr>
            <p:spPr>
              <a:xfrm>
                <a:off x="1112874" y="1983414"/>
                <a:ext cx="1559442" cy="128299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grpSp>
      </p:grpSp>
      <p:grpSp>
        <p:nvGrpSpPr>
          <p:cNvPr id="13" name="Group 12">
            <a:extLst>
              <a:ext uri="{FF2B5EF4-FFF2-40B4-BE49-F238E27FC236}">
                <a16:creationId xmlns:a16="http://schemas.microsoft.com/office/drawing/2014/main" id="{0FE62187-49EA-586A-C6FE-09E0FE5F0D6F}"/>
              </a:ext>
            </a:extLst>
          </p:cNvPr>
          <p:cNvGrpSpPr/>
          <p:nvPr/>
        </p:nvGrpSpPr>
        <p:grpSpPr>
          <a:xfrm>
            <a:off x="6655979" y="1876203"/>
            <a:ext cx="567070" cy="2415362"/>
            <a:chOff x="6259032" y="1543050"/>
            <a:chExt cx="567070" cy="2415362"/>
          </a:xfrm>
        </p:grpSpPr>
        <p:sp>
          <p:nvSpPr>
            <p:cNvPr id="10" name="Oval 9">
              <a:extLst>
                <a:ext uri="{FF2B5EF4-FFF2-40B4-BE49-F238E27FC236}">
                  <a16:creationId xmlns:a16="http://schemas.microsoft.com/office/drawing/2014/main" id="{5E78FB7D-D676-FCCF-8EF9-CFE4A8323427}"/>
                </a:ext>
              </a:extLst>
            </p:cNvPr>
            <p:cNvSpPr/>
            <p:nvPr/>
          </p:nvSpPr>
          <p:spPr>
            <a:xfrm>
              <a:off x="6259032" y="1543050"/>
              <a:ext cx="567070" cy="539602"/>
            </a:xfrm>
            <a:prstGeom prst="ellipse">
              <a:avLst/>
            </a:prstGeom>
            <a:solidFill>
              <a:schemeClr val="accent3">
                <a:lumMod val="60000"/>
                <a:lumOff val="40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11" name="Oval 10">
              <a:extLst>
                <a:ext uri="{FF2B5EF4-FFF2-40B4-BE49-F238E27FC236}">
                  <a16:creationId xmlns:a16="http://schemas.microsoft.com/office/drawing/2014/main" id="{1EAD43DC-42D2-2221-6F31-7CB97F167113}"/>
                </a:ext>
              </a:extLst>
            </p:cNvPr>
            <p:cNvSpPr/>
            <p:nvPr/>
          </p:nvSpPr>
          <p:spPr>
            <a:xfrm>
              <a:off x="6259032" y="2480930"/>
              <a:ext cx="567070" cy="539602"/>
            </a:xfrm>
            <a:prstGeom prst="ellipse">
              <a:avLst/>
            </a:prstGeom>
            <a:solidFill>
              <a:schemeClr val="accent3">
                <a:lumMod val="60000"/>
                <a:lumOff val="40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2" name="Oval 11">
              <a:extLst>
                <a:ext uri="{FF2B5EF4-FFF2-40B4-BE49-F238E27FC236}">
                  <a16:creationId xmlns:a16="http://schemas.microsoft.com/office/drawing/2014/main" id="{DFC0B52B-1D61-32BB-AB4A-9E480EB691EB}"/>
                </a:ext>
              </a:extLst>
            </p:cNvPr>
            <p:cNvSpPr/>
            <p:nvPr/>
          </p:nvSpPr>
          <p:spPr>
            <a:xfrm>
              <a:off x="6259032" y="3418810"/>
              <a:ext cx="567070" cy="539602"/>
            </a:xfrm>
            <a:prstGeom prst="ellipse">
              <a:avLst/>
            </a:prstGeom>
            <a:solidFill>
              <a:schemeClr val="accent3">
                <a:lumMod val="60000"/>
                <a:lumOff val="40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grpSp>
      <p:cxnSp>
        <p:nvCxnSpPr>
          <p:cNvPr id="16" name="Straight Arrow Connector 15">
            <a:extLst>
              <a:ext uri="{FF2B5EF4-FFF2-40B4-BE49-F238E27FC236}">
                <a16:creationId xmlns:a16="http://schemas.microsoft.com/office/drawing/2014/main" id="{D699AEA2-08F9-D42E-65DE-3C5A2DFAF1D9}"/>
              </a:ext>
            </a:extLst>
          </p:cNvPr>
          <p:cNvCxnSpPr>
            <a:stCxn id="4" idx="3"/>
            <a:endCxn id="10" idx="3"/>
          </p:cNvCxnSpPr>
          <p:nvPr/>
        </p:nvCxnSpPr>
        <p:spPr>
          <a:xfrm flipV="1">
            <a:off x="5801830" y="2336782"/>
            <a:ext cx="937194" cy="78077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0B077F1-9E8C-6B56-A8F5-1DB20515DCA1}"/>
              </a:ext>
            </a:extLst>
          </p:cNvPr>
          <p:cNvCxnSpPr>
            <a:cxnSpLocks/>
            <a:stCxn id="4" idx="3"/>
            <a:endCxn id="11" idx="2"/>
          </p:cNvCxnSpPr>
          <p:nvPr/>
        </p:nvCxnSpPr>
        <p:spPr>
          <a:xfrm flipV="1">
            <a:off x="5801830" y="3083884"/>
            <a:ext cx="854149" cy="3366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4DC6C65-1E2A-75FC-876B-8154CE6AD735}"/>
              </a:ext>
            </a:extLst>
          </p:cNvPr>
          <p:cNvCxnSpPr>
            <a:cxnSpLocks/>
            <a:stCxn id="4" idx="3"/>
            <a:endCxn id="12" idx="2"/>
          </p:cNvCxnSpPr>
          <p:nvPr/>
        </p:nvCxnSpPr>
        <p:spPr>
          <a:xfrm>
            <a:off x="5801830" y="3117553"/>
            <a:ext cx="854149" cy="90421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5CCC9D-20FE-213D-0F1B-AC0DD5FACE68}"/>
              </a:ext>
            </a:extLst>
          </p:cNvPr>
          <p:cNvSpPr txBox="1"/>
          <p:nvPr/>
        </p:nvSpPr>
        <p:spPr>
          <a:xfrm flipH="1">
            <a:off x="7323881" y="1992115"/>
            <a:ext cx="1336514" cy="307777"/>
          </a:xfrm>
          <a:prstGeom prst="rect">
            <a:avLst/>
          </a:prstGeom>
          <a:noFill/>
        </p:spPr>
        <p:txBody>
          <a:bodyPr wrap="square" rtlCol="0">
            <a:spAutoFit/>
          </a:bodyPr>
          <a:lstStyle/>
          <a:p>
            <a:r>
              <a:rPr lang="en-US" dirty="0"/>
              <a:t>Healthy </a:t>
            </a:r>
            <a:endParaRPr lang="en-IN" dirty="0"/>
          </a:p>
        </p:txBody>
      </p:sp>
      <p:sp>
        <p:nvSpPr>
          <p:cNvPr id="24" name="TextBox 23">
            <a:extLst>
              <a:ext uri="{FF2B5EF4-FFF2-40B4-BE49-F238E27FC236}">
                <a16:creationId xmlns:a16="http://schemas.microsoft.com/office/drawing/2014/main" id="{09AC27AD-3B1C-0E44-26E6-06ED19DDB52C}"/>
              </a:ext>
            </a:extLst>
          </p:cNvPr>
          <p:cNvSpPr txBox="1"/>
          <p:nvPr/>
        </p:nvSpPr>
        <p:spPr>
          <a:xfrm flipH="1">
            <a:off x="7323881" y="3867875"/>
            <a:ext cx="1336514" cy="307777"/>
          </a:xfrm>
          <a:prstGeom prst="rect">
            <a:avLst/>
          </a:prstGeom>
          <a:noFill/>
        </p:spPr>
        <p:txBody>
          <a:bodyPr wrap="square" rtlCol="0">
            <a:spAutoFit/>
          </a:bodyPr>
          <a:lstStyle/>
          <a:p>
            <a:r>
              <a:rPr lang="en-US" dirty="0"/>
              <a:t>Late Blight</a:t>
            </a:r>
            <a:endParaRPr lang="en-IN" dirty="0"/>
          </a:p>
        </p:txBody>
      </p:sp>
      <p:sp>
        <p:nvSpPr>
          <p:cNvPr id="25" name="TextBox 24">
            <a:extLst>
              <a:ext uri="{FF2B5EF4-FFF2-40B4-BE49-F238E27FC236}">
                <a16:creationId xmlns:a16="http://schemas.microsoft.com/office/drawing/2014/main" id="{D242EE9D-D543-B234-D9A9-26EAC1429A32}"/>
              </a:ext>
            </a:extLst>
          </p:cNvPr>
          <p:cNvSpPr txBox="1"/>
          <p:nvPr/>
        </p:nvSpPr>
        <p:spPr>
          <a:xfrm flipH="1">
            <a:off x="7361272" y="2929995"/>
            <a:ext cx="1336514" cy="307777"/>
          </a:xfrm>
          <a:prstGeom prst="rect">
            <a:avLst/>
          </a:prstGeom>
          <a:noFill/>
        </p:spPr>
        <p:txBody>
          <a:bodyPr wrap="square" rtlCol="0">
            <a:spAutoFit/>
          </a:bodyPr>
          <a:lstStyle/>
          <a:p>
            <a:r>
              <a:rPr lang="en-US" dirty="0"/>
              <a:t>Early Blight</a:t>
            </a:r>
            <a:endParaRPr lang="en-IN" dirty="0"/>
          </a:p>
        </p:txBody>
      </p:sp>
      <p:sp>
        <p:nvSpPr>
          <p:cNvPr id="28" name="TextBox 27">
            <a:extLst>
              <a:ext uri="{FF2B5EF4-FFF2-40B4-BE49-F238E27FC236}">
                <a16:creationId xmlns:a16="http://schemas.microsoft.com/office/drawing/2014/main" id="{B36D7F03-89C6-486A-F4AC-44CDEF79101A}"/>
              </a:ext>
            </a:extLst>
          </p:cNvPr>
          <p:cNvSpPr txBox="1"/>
          <p:nvPr/>
        </p:nvSpPr>
        <p:spPr>
          <a:xfrm>
            <a:off x="5890311" y="1428026"/>
            <a:ext cx="2475615" cy="276999"/>
          </a:xfrm>
          <a:prstGeom prst="rect">
            <a:avLst/>
          </a:prstGeom>
          <a:noFill/>
        </p:spPr>
        <p:txBody>
          <a:bodyPr wrap="square" rtlCol="0">
            <a:spAutoFit/>
          </a:bodyPr>
          <a:lstStyle/>
          <a:p>
            <a:r>
              <a:rPr lang="en-US" sz="1200" dirty="0"/>
              <a:t>Output layer with three class</a:t>
            </a:r>
            <a:endParaRPr lang="en-IN" sz="1200" dirty="0"/>
          </a:p>
        </p:txBody>
      </p:sp>
      <p:cxnSp>
        <p:nvCxnSpPr>
          <p:cNvPr id="29" name="Straight Arrow Connector 28">
            <a:extLst>
              <a:ext uri="{FF2B5EF4-FFF2-40B4-BE49-F238E27FC236}">
                <a16:creationId xmlns:a16="http://schemas.microsoft.com/office/drawing/2014/main" id="{DC2AA65C-FCDB-56CE-C91B-7B88EDC91388}"/>
              </a:ext>
            </a:extLst>
          </p:cNvPr>
          <p:cNvCxnSpPr>
            <a:cxnSpLocks/>
            <a:stCxn id="9" idx="3"/>
            <a:endCxn id="4" idx="1"/>
          </p:cNvCxnSpPr>
          <p:nvPr/>
        </p:nvCxnSpPr>
        <p:spPr>
          <a:xfrm flipV="1">
            <a:off x="3122304" y="3117553"/>
            <a:ext cx="1120084" cy="705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FAE8B4B-8101-3318-1CF5-1551AA0312B0}"/>
              </a:ext>
            </a:extLst>
          </p:cNvPr>
          <p:cNvSpPr txBox="1"/>
          <p:nvPr/>
        </p:nvSpPr>
        <p:spPr>
          <a:xfrm>
            <a:off x="999460" y="4175652"/>
            <a:ext cx="1798442" cy="461665"/>
          </a:xfrm>
          <a:prstGeom prst="rect">
            <a:avLst/>
          </a:prstGeom>
          <a:noFill/>
        </p:spPr>
        <p:txBody>
          <a:bodyPr wrap="square" rtlCol="0">
            <a:spAutoFit/>
          </a:bodyPr>
          <a:lstStyle/>
          <a:p>
            <a:pPr algn="ctr"/>
            <a:r>
              <a:rPr lang="en-US" sz="1200" dirty="0"/>
              <a:t>VGG-16 without last three dense layer</a:t>
            </a:r>
            <a:endParaRPr lang="en-IN" sz="1200" dirty="0"/>
          </a:p>
        </p:txBody>
      </p:sp>
    </p:spTree>
    <p:extLst>
      <p:ext uri="{BB962C8B-B14F-4D97-AF65-F5344CB8AC3E}">
        <p14:creationId xmlns:p14="http://schemas.microsoft.com/office/powerpoint/2010/main" val="384144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106331-188C-700E-44BE-FD335BF43732}"/>
              </a:ext>
            </a:extLst>
          </p:cNvPr>
          <p:cNvSpPr txBox="1"/>
          <p:nvPr/>
        </p:nvSpPr>
        <p:spPr>
          <a:xfrm>
            <a:off x="1609060" y="263370"/>
            <a:ext cx="6485861" cy="4939814"/>
          </a:xfrm>
          <a:prstGeom prst="rect">
            <a:avLst/>
          </a:prstGeom>
          <a:noFill/>
        </p:spPr>
        <p:txBody>
          <a:bodyPr wrap="square" rtlCol="0">
            <a:spAutoFit/>
          </a:bodyPr>
          <a:lstStyle/>
          <a:p>
            <a:pPr algn="ctr"/>
            <a:r>
              <a:rPr lang="en-IN" sz="2000" b="1" dirty="0"/>
              <a:t>Content</a:t>
            </a:r>
          </a:p>
          <a:p>
            <a:pPr algn="ctr"/>
            <a:endParaRPr lang="en-IN" sz="2000" b="1" dirty="0"/>
          </a:p>
          <a:p>
            <a:pPr marL="342900" indent="-342900">
              <a:lnSpc>
                <a:spcPct val="150000"/>
              </a:lnSpc>
              <a:buAutoNum type="arabicPeriod"/>
            </a:pPr>
            <a:r>
              <a:rPr lang="en-IN" sz="1800" dirty="0"/>
              <a:t>Introduction</a:t>
            </a:r>
          </a:p>
          <a:p>
            <a:pPr marL="342900" indent="-342900">
              <a:lnSpc>
                <a:spcPct val="150000"/>
              </a:lnSpc>
              <a:buAutoNum type="arabicPeriod"/>
            </a:pPr>
            <a:r>
              <a:rPr lang="en-IN" sz="1600" dirty="0"/>
              <a:t>Literature Review</a:t>
            </a:r>
          </a:p>
          <a:p>
            <a:pPr marL="342900" indent="-342900">
              <a:lnSpc>
                <a:spcPct val="150000"/>
              </a:lnSpc>
              <a:buAutoNum type="arabicPeriod"/>
            </a:pPr>
            <a:r>
              <a:rPr lang="en-IN" sz="1600" dirty="0"/>
              <a:t>Proposed Method</a:t>
            </a:r>
          </a:p>
          <a:p>
            <a:pPr marL="342900" indent="-342900">
              <a:lnSpc>
                <a:spcPct val="150000"/>
              </a:lnSpc>
              <a:buAutoNum type="arabicPeriod"/>
            </a:pPr>
            <a:r>
              <a:rPr lang="en-IN" sz="1600" dirty="0"/>
              <a:t>Dataset</a:t>
            </a:r>
          </a:p>
          <a:p>
            <a:pPr marL="342900" indent="-342900">
              <a:lnSpc>
                <a:spcPct val="150000"/>
              </a:lnSpc>
              <a:buAutoNum type="arabicPeriod"/>
            </a:pPr>
            <a:r>
              <a:rPr lang="en-IN" sz="1600" dirty="0"/>
              <a:t>Data Pre-processing</a:t>
            </a:r>
          </a:p>
          <a:p>
            <a:pPr marL="342900" indent="-342900">
              <a:lnSpc>
                <a:spcPct val="150000"/>
              </a:lnSpc>
              <a:buAutoNum type="arabicPeriod"/>
            </a:pPr>
            <a:r>
              <a:rPr lang="en-IN" sz="1600" dirty="0"/>
              <a:t>Background</a:t>
            </a:r>
          </a:p>
          <a:p>
            <a:pPr marL="342900" indent="-342900">
              <a:lnSpc>
                <a:spcPct val="150000"/>
              </a:lnSpc>
              <a:buAutoNum type="arabicPeriod"/>
            </a:pPr>
            <a:r>
              <a:rPr lang="en-IN" sz="1600" dirty="0"/>
              <a:t>Models</a:t>
            </a:r>
          </a:p>
          <a:p>
            <a:pPr marL="342900" indent="-342900">
              <a:lnSpc>
                <a:spcPct val="150000"/>
              </a:lnSpc>
              <a:buAutoNum type="arabicPeriod"/>
            </a:pPr>
            <a:r>
              <a:rPr lang="en-IN" sz="1600" dirty="0"/>
              <a:t>Result &amp; Analysis</a:t>
            </a:r>
          </a:p>
          <a:p>
            <a:pPr marL="342900" indent="-342900">
              <a:lnSpc>
                <a:spcPct val="150000"/>
              </a:lnSpc>
              <a:buAutoNum type="arabicPeriod"/>
            </a:pPr>
            <a:r>
              <a:rPr lang="en-IN" sz="1600" dirty="0"/>
              <a:t>Conclusion</a:t>
            </a:r>
          </a:p>
          <a:p>
            <a:pPr marL="342900" indent="-342900">
              <a:lnSpc>
                <a:spcPct val="150000"/>
              </a:lnSpc>
              <a:buAutoNum type="arabicPeriod"/>
            </a:pPr>
            <a:r>
              <a:rPr lang="en-IN" sz="1600" dirty="0"/>
              <a:t>Reference </a:t>
            </a:r>
          </a:p>
          <a:p>
            <a:pPr marL="342900" indent="-342900">
              <a:buAutoNum type="arabicPeriod"/>
            </a:pPr>
            <a:endParaRPr lang="en-IN" sz="1600" dirty="0"/>
          </a:p>
          <a:p>
            <a:pPr marL="342900" indent="-342900">
              <a:buAutoNum type="arabicPeriod"/>
            </a:pPr>
            <a:endParaRPr lang="en-IN" sz="1600" dirty="0"/>
          </a:p>
        </p:txBody>
      </p:sp>
    </p:spTree>
    <p:extLst>
      <p:ext uri="{BB962C8B-B14F-4D97-AF65-F5344CB8AC3E}">
        <p14:creationId xmlns:p14="http://schemas.microsoft.com/office/powerpoint/2010/main" val="1737837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B5D9D5-9C3B-D867-C27B-B00CAAFDC3DC}"/>
              </a:ext>
            </a:extLst>
          </p:cNvPr>
          <p:cNvSpPr txBox="1"/>
          <p:nvPr/>
        </p:nvSpPr>
        <p:spPr>
          <a:xfrm>
            <a:off x="1791587" y="2279362"/>
            <a:ext cx="5560826" cy="584775"/>
          </a:xfrm>
          <a:prstGeom prst="rect">
            <a:avLst/>
          </a:prstGeom>
          <a:noFill/>
        </p:spPr>
        <p:txBody>
          <a:bodyPr wrap="square" rtlCol="0">
            <a:spAutoFit/>
          </a:bodyPr>
          <a:lstStyle/>
          <a:p>
            <a:pPr algn="ctr"/>
            <a:r>
              <a:rPr lang="en-US" sz="3200" b="1" dirty="0"/>
              <a:t>Result &amp; Analysis</a:t>
            </a:r>
            <a:endParaRPr lang="en-IN" sz="1600" b="1" dirty="0"/>
          </a:p>
        </p:txBody>
      </p:sp>
    </p:spTree>
    <p:extLst>
      <p:ext uri="{BB962C8B-B14F-4D97-AF65-F5344CB8AC3E}">
        <p14:creationId xmlns:p14="http://schemas.microsoft.com/office/powerpoint/2010/main" val="4183691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91364-6E2F-4D05-75F1-8144B5A79873}"/>
              </a:ext>
            </a:extLst>
          </p:cNvPr>
          <p:cNvSpPr txBox="1"/>
          <p:nvPr/>
        </p:nvSpPr>
        <p:spPr>
          <a:xfrm>
            <a:off x="1915324" y="208427"/>
            <a:ext cx="5560826" cy="584775"/>
          </a:xfrm>
          <a:prstGeom prst="rect">
            <a:avLst/>
          </a:prstGeom>
          <a:noFill/>
        </p:spPr>
        <p:txBody>
          <a:bodyPr wrap="square" rtlCol="0">
            <a:spAutoFit/>
          </a:bodyPr>
          <a:lstStyle/>
          <a:p>
            <a:pPr algn="ctr"/>
            <a:r>
              <a:rPr lang="en-US" sz="1600" b="1" dirty="0"/>
              <a:t>Highest accuracy for VGG-16 at learning rate 0.001 </a:t>
            </a:r>
          </a:p>
          <a:p>
            <a:pPr algn="ctr"/>
            <a:endParaRPr lang="en-IN" sz="1600" b="1" dirty="0"/>
          </a:p>
        </p:txBody>
      </p:sp>
      <p:sp>
        <p:nvSpPr>
          <p:cNvPr id="14" name="TextBox 13">
            <a:extLst>
              <a:ext uri="{FF2B5EF4-FFF2-40B4-BE49-F238E27FC236}">
                <a16:creationId xmlns:a16="http://schemas.microsoft.com/office/drawing/2014/main" id="{B9690F30-3535-5219-76CA-10E00B111F21}"/>
              </a:ext>
            </a:extLst>
          </p:cNvPr>
          <p:cNvSpPr txBox="1"/>
          <p:nvPr/>
        </p:nvSpPr>
        <p:spPr>
          <a:xfrm>
            <a:off x="6730411" y="2625820"/>
            <a:ext cx="1491478" cy="276999"/>
          </a:xfrm>
          <a:prstGeom prst="rect">
            <a:avLst/>
          </a:prstGeom>
          <a:noFill/>
        </p:spPr>
        <p:txBody>
          <a:bodyPr wrap="square">
            <a:spAutoFit/>
          </a:bodyPr>
          <a:lstStyle/>
          <a:p>
            <a:pPr algn="ctr"/>
            <a:r>
              <a:rPr lang="en-US" sz="1200" dirty="0"/>
              <a:t>Accuracy </a:t>
            </a:r>
            <a:endParaRPr lang="en-IN" sz="1200" dirty="0"/>
          </a:p>
        </p:txBody>
      </p:sp>
      <p:sp>
        <p:nvSpPr>
          <p:cNvPr id="15" name="TextBox 14">
            <a:extLst>
              <a:ext uri="{FF2B5EF4-FFF2-40B4-BE49-F238E27FC236}">
                <a16:creationId xmlns:a16="http://schemas.microsoft.com/office/drawing/2014/main" id="{796B26CB-C6EF-168D-D01E-94E04AF537AA}"/>
              </a:ext>
            </a:extLst>
          </p:cNvPr>
          <p:cNvSpPr txBox="1"/>
          <p:nvPr/>
        </p:nvSpPr>
        <p:spPr>
          <a:xfrm>
            <a:off x="6915076" y="4754209"/>
            <a:ext cx="1491478" cy="276999"/>
          </a:xfrm>
          <a:prstGeom prst="rect">
            <a:avLst/>
          </a:prstGeom>
          <a:noFill/>
        </p:spPr>
        <p:txBody>
          <a:bodyPr wrap="square">
            <a:spAutoFit/>
          </a:bodyPr>
          <a:lstStyle/>
          <a:p>
            <a:pPr algn="ctr"/>
            <a:r>
              <a:rPr lang="en-US" sz="1200" dirty="0"/>
              <a:t>Loss </a:t>
            </a:r>
            <a:endParaRPr lang="en-IN" sz="1200" dirty="0"/>
          </a:p>
        </p:txBody>
      </p:sp>
      <p:sp>
        <p:nvSpPr>
          <p:cNvPr id="18" name="TextBox 17">
            <a:extLst>
              <a:ext uri="{FF2B5EF4-FFF2-40B4-BE49-F238E27FC236}">
                <a16:creationId xmlns:a16="http://schemas.microsoft.com/office/drawing/2014/main" id="{784F22B8-0F2B-2039-FE74-441F70176E99}"/>
              </a:ext>
            </a:extLst>
          </p:cNvPr>
          <p:cNvSpPr txBox="1"/>
          <p:nvPr/>
        </p:nvSpPr>
        <p:spPr>
          <a:xfrm>
            <a:off x="402585" y="1138498"/>
            <a:ext cx="5755758" cy="954107"/>
          </a:xfrm>
          <a:prstGeom prst="rect">
            <a:avLst/>
          </a:prstGeom>
          <a:noFill/>
        </p:spPr>
        <p:txBody>
          <a:bodyPr wrap="square" rtlCol="0">
            <a:spAutoFit/>
          </a:bodyPr>
          <a:lstStyle/>
          <a:p>
            <a:pPr algn="just"/>
            <a:r>
              <a:rPr lang="en-US" dirty="0"/>
              <a:t>With a learning rate of 0.001, the VGG16 model demonstrated excellent performance across different optimizers. The highest validation accuracy of </a:t>
            </a:r>
            <a:r>
              <a:rPr lang="en-US" b="1" dirty="0"/>
              <a:t>97.82%</a:t>
            </a:r>
            <a:r>
              <a:rPr lang="en-US" dirty="0"/>
              <a:t> with the </a:t>
            </a:r>
            <a:r>
              <a:rPr lang="en-US" dirty="0" err="1"/>
              <a:t>AdamW</a:t>
            </a:r>
            <a:r>
              <a:rPr lang="en-US" dirty="0"/>
              <a:t> optimizer demonstrates the model's capability to achieve exceptional accuracy.</a:t>
            </a:r>
            <a:endParaRPr lang="en-IN" dirty="0"/>
          </a:p>
        </p:txBody>
      </p:sp>
      <p:graphicFrame>
        <p:nvGraphicFramePr>
          <p:cNvPr id="4" name="Table 3">
            <a:extLst>
              <a:ext uri="{FF2B5EF4-FFF2-40B4-BE49-F238E27FC236}">
                <a16:creationId xmlns:a16="http://schemas.microsoft.com/office/drawing/2014/main" id="{BBEF9586-D919-D4BB-48D9-BBD13F4BDC7D}"/>
              </a:ext>
            </a:extLst>
          </p:cNvPr>
          <p:cNvGraphicFramePr>
            <a:graphicFrameLocks noGrp="1"/>
          </p:cNvGraphicFramePr>
          <p:nvPr>
            <p:extLst>
              <p:ext uri="{D42A27DB-BD31-4B8C-83A1-F6EECF244321}">
                <p14:modId xmlns:p14="http://schemas.microsoft.com/office/powerpoint/2010/main" val="3106841754"/>
              </p:ext>
            </p:extLst>
          </p:nvPr>
        </p:nvGraphicFramePr>
        <p:xfrm>
          <a:off x="683234" y="2764319"/>
          <a:ext cx="4050030" cy="1378842"/>
        </p:xfrm>
        <a:graphic>
          <a:graphicData uri="http://schemas.openxmlformats.org/drawingml/2006/table">
            <a:tbl>
              <a:tblPr firstRow="1" firstCol="1" bandRow="1"/>
              <a:tblGrid>
                <a:gridCol w="1908175">
                  <a:extLst>
                    <a:ext uri="{9D8B030D-6E8A-4147-A177-3AD203B41FA5}">
                      <a16:colId xmlns:a16="http://schemas.microsoft.com/office/drawing/2014/main" val="2194187694"/>
                    </a:ext>
                  </a:extLst>
                </a:gridCol>
                <a:gridCol w="2141855">
                  <a:extLst>
                    <a:ext uri="{9D8B030D-6E8A-4147-A177-3AD203B41FA5}">
                      <a16:colId xmlns:a16="http://schemas.microsoft.com/office/drawing/2014/main" val="736018365"/>
                    </a:ext>
                  </a:extLst>
                </a:gridCol>
              </a:tblGrid>
              <a:tr h="0">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Optimizer</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Validation Accuracy (%)</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63377400"/>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Adagrad</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91.14</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153731892"/>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95.76</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466842434"/>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AdamW</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97.82</a:t>
                      </a:r>
                      <a:endParaRPr lang="en-IN" sz="1100" b="1"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665300757"/>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RMSProp</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88.89</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3467197"/>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SGD</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93.04</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01693615"/>
                  </a:ext>
                </a:extLst>
              </a:tr>
            </a:tbl>
          </a:graphicData>
        </a:graphic>
      </p:graphicFrame>
      <p:pic>
        <p:nvPicPr>
          <p:cNvPr id="5" name="Picture 4">
            <a:extLst>
              <a:ext uri="{FF2B5EF4-FFF2-40B4-BE49-F238E27FC236}">
                <a16:creationId xmlns:a16="http://schemas.microsoft.com/office/drawing/2014/main" id="{785954E1-F6E8-F862-7721-414D3D088AA3}"/>
              </a:ext>
            </a:extLst>
          </p:cNvPr>
          <p:cNvPicPr>
            <a:picLocks noChangeAspect="1"/>
          </p:cNvPicPr>
          <p:nvPr/>
        </p:nvPicPr>
        <p:blipFill rotWithShape="1">
          <a:blip r:embed="rId2">
            <a:extLst>
              <a:ext uri="{28A0092B-C50C-407E-A947-70E740481C1C}">
                <a14:useLocalDpi xmlns:a14="http://schemas.microsoft.com/office/drawing/2010/main" val="0"/>
              </a:ext>
            </a:extLst>
          </a:blip>
          <a:srcRect l="4786" t="11698" r="9594" b="6234"/>
          <a:stretch/>
        </p:blipFill>
        <p:spPr bwMode="auto">
          <a:xfrm>
            <a:off x="6254838" y="999824"/>
            <a:ext cx="2262277" cy="1625996"/>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674D62A-0F56-2E99-5C77-FAEB9FBB9FE6}"/>
              </a:ext>
            </a:extLst>
          </p:cNvPr>
          <p:cNvPicPr>
            <a:picLocks noChangeAspect="1"/>
          </p:cNvPicPr>
          <p:nvPr/>
        </p:nvPicPr>
        <p:blipFill rotWithShape="1">
          <a:blip r:embed="rId3">
            <a:extLst>
              <a:ext uri="{28A0092B-C50C-407E-A947-70E740481C1C}">
                <a14:useLocalDpi xmlns:a14="http://schemas.microsoft.com/office/drawing/2010/main" val="0"/>
              </a:ext>
            </a:extLst>
          </a:blip>
          <a:srcRect l="7711" t="11344" r="9329" b="6411"/>
          <a:stretch/>
        </p:blipFill>
        <p:spPr bwMode="auto">
          <a:xfrm>
            <a:off x="6382538" y="3109441"/>
            <a:ext cx="2262277" cy="168243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0151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91364-6E2F-4D05-75F1-8144B5A79873}"/>
              </a:ext>
            </a:extLst>
          </p:cNvPr>
          <p:cNvSpPr txBox="1"/>
          <p:nvPr/>
        </p:nvSpPr>
        <p:spPr>
          <a:xfrm>
            <a:off x="1952851" y="148404"/>
            <a:ext cx="5560826" cy="584775"/>
          </a:xfrm>
          <a:prstGeom prst="rect">
            <a:avLst/>
          </a:prstGeom>
          <a:noFill/>
        </p:spPr>
        <p:txBody>
          <a:bodyPr wrap="square" rtlCol="0">
            <a:spAutoFit/>
          </a:bodyPr>
          <a:lstStyle/>
          <a:p>
            <a:pPr algn="ctr"/>
            <a:r>
              <a:rPr lang="en-US" sz="1600" b="1" dirty="0"/>
              <a:t>Highest accuracy for VGG-16 at learning rate 0.0001 </a:t>
            </a:r>
          </a:p>
          <a:p>
            <a:pPr algn="ctr"/>
            <a:endParaRPr lang="en-IN" sz="1600" b="1" dirty="0"/>
          </a:p>
        </p:txBody>
      </p:sp>
      <p:sp>
        <p:nvSpPr>
          <p:cNvPr id="14" name="TextBox 13">
            <a:extLst>
              <a:ext uri="{FF2B5EF4-FFF2-40B4-BE49-F238E27FC236}">
                <a16:creationId xmlns:a16="http://schemas.microsoft.com/office/drawing/2014/main" id="{B9690F30-3535-5219-76CA-10E00B111F21}"/>
              </a:ext>
            </a:extLst>
          </p:cNvPr>
          <p:cNvSpPr txBox="1"/>
          <p:nvPr/>
        </p:nvSpPr>
        <p:spPr>
          <a:xfrm>
            <a:off x="6730411" y="2625820"/>
            <a:ext cx="1491478" cy="276999"/>
          </a:xfrm>
          <a:prstGeom prst="rect">
            <a:avLst/>
          </a:prstGeom>
          <a:noFill/>
        </p:spPr>
        <p:txBody>
          <a:bodyPr wrap="square">
            <a:spAutoFit/>
          </a:bodyPr>
          <a:lstStyle/>
          <a:p>
            <a:pPr algn="ctr"/>
            <a:r>
              <a:rPr lang="en-US" sz="1200" dirty="0"/>
              <a:t>Accuracy </a:t>
            </a:r>
            <a:endParaRPr lang="en-IN" sz="1200" dirty="0"/>
          </a:p>
        </p:txBody>
      </p:sp>
      <p:sp>
        <p:nvSpPr>
          <p:cNvPr id="15" name="TextBox 14">
            <a:extLst>
              <a:ext uri="{FF2B5EF4-FFF2-40B4-BE49-F238E27FC236}">
                <a16:creationId xmlns:a16="http://schemas.microsoft.com/office/drawing/2014/main" id="{796B26CB-C6EF-168D-D01E-94E04AF537AA}"/>
              </a:ext>
            </a:extLst>
          </p:cNvPr>
          <p:cNvSpPr txBox="1"/>
          <p:nvPr/>
        </p:nvSpPr>
        <p:spPr>
          <a:xfrm>
            <a:off x="6915076" y="4754209"/>
            <a:ext cx="1491478" cy="276999"/>
          </a:xfrm>
          <a:prstGeom prst="rect">
            <a:avLst/>
          </a:prstGeom>
          <a:noFill/>
        </p:spPr>
        <p:txBody>
          <a:bodyPr wrap="square">
            <a:spAutoFit/>
          </a:bodyPr>
          <a:lstStyle/>
          <a:p>
            <a:pPr algn="ctr"/>
            <a:r>
              <a:rPr lang="en-US" sz="1200" dirty="0"/>
              <a:t>Loss </a:t>
            </a:r>
            <a:endParaRPr lang="en-IN" sz="1200" dirty="0"/>
          </a:p>
        </p:txBody>
      </p:sp>
      <p:sp>
        <p:nvSpPr>
          <p:cNvPr id="18" name="TextBox 17">
            <a:extLst>
              <a:ext uri="{FF2B5EF4-FFF2-40B4-BE49-F238E27FC236}">
                <a16:creationId xmlns:a16="http://schemas.microsoft.com/office/drawing/2014/main" id="{784F22B8-0F2B-2039-FE74-441F70176E99}"/>
              </a:ext>
            </a:extLst>
          </p:cNvPr>
          <p:cNvSpPr txBox="1"/>
          <p:nvPr/>
        </p:nvSpPr>
        <p:spPr>
          <a:xfrm>
            <a:off x="402585" y="1138498"/>
            <a:ext cx="5755758" cy="1384995"/>
          </a:xfrm>
          <a:prstGeom prst="rect">
            <a:avLst/>
          </a:prstGeom>
          <a:noFill/>
        </p:spPr>
        <p:txBody>
          <a:bodyPr wrap="square" rtlCol="0">
            <a:spAutoFit/>
          </a:bodyPr>
          <a:lstStyle/>
          <a:p>
            <a:pPr algn="just"/>
            <a:r>
              <a:rPr lang="en-US" dirty="0"/>
              <a:t>When utilizing a learning rate of 0.0001, the VGG16 model exhibited strong performance across different optimizers. These results highlight the VGG16 model's capability to capture intricate patterns and features within the dataset, resulting in accurate predictions. The model's consistent high accuracy with a learning rate of 0.0001 demonstrates its effectiveness in various optimization scenarios.</a:t>
            </a:r>
            <a:endParaRPr lang="en-IN" dirty="0"/>
          </a:p>
        </p:txBody>
      </p:sp>
      <p:graphicFrame>
        <p:nvGraphicFramePr>
          <p:cNvPr id="4" name="Table 3">
            <a:extLst>
              <a:ext uri="{FF2B5EF4-FFF2-40B4-BE49-F238E27FC236}">
                <a16:creationId xmlns:a16="http://schemas.microsoft.com/office/drawing/2014/main" id="{B82CB911-B1F6-5701-7DFB-E964DF2F8C0E}"/>
              </a:ext>
            </a:extLst>
          </p:cNvPr>
          <p:cNvGraphicFramePr>
            <a:graphicFrameLocks noGrp="1"/>
          </p:cNvGraphicFramePr>
          <p:nvPr>
            <p:extLst>
              <p:ext uri="{D42A27DB-BD31-4B8C-83A1-F6EECF244321}">
                <p14:modId xmlns:p14="http://schemas.microsoft.com/office/powerpoint/2010/main" val="1660685116"/>
              </p:ext>
            </p:extLst>
          </p:nvPr>
        </p:nvGraphicFramePr>
        <p:xfrm>
          <a:off x="683234" y="3036479"/>
          <a:ext cx="4050030" cy="1378842"/>
        </p:xfrm>
        <a:graphic>
          <a:graphicData uri="http://schemas.openxmlformats.org/drawingml/2006/table">
            <a:tbl>
              <a:tblPr firstRow="1" firstCol="1" bandRow="1"/>
              <a:tblGrid>
                <a:gridCol w="1908175">
                  <a:extLst>
                    <a:ext uri="{9D8B030D-6E8A-4147-A177-3AD203B41FA5}">
                      <a16:colId xmlns:a16="http://schemas.microsoft.com/office/drawing/2014/main" val="1184557465"/>
                    </a:ext>
                  </a:extLst>
                </a:gridCol>
                <a:gridCol w="2141855">
                  <a:extLst>
                    <a:ext uri="{9D8B030D-6E8A-4147-A177-3AD203B41FA5}">
                      <a16:colId xmlns:a16="http://schemas.microsoft.com/office/drawing/2014/main" val="3744959684"/>
                    </a:ext>
                  </a:extLst>
                </a:gridCol>
              </a:tblGrid>
              <a:tr h="0">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Optimizer</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Validation Accuracy (%)</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16517835"/>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Adagrad</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83.27</a:t>
                      </a:r>
                      <a:r>
                        <a:rPr lang="en-IN" sz="1400" kern="100" dirty="0">
                          <a:effectLst/>
                          <a:latin typeface="Times New Roman" panose="02020603050405020304" pitchFamily="18" charset="0"/>
                          <a:ea typeface="Calibri" panose="020F0502020204030204" pitchFamily="34" charset="0"/>
                          <a:cs typeface="Vrinda" panose="020B0502040204020203" pitchFamily="34" charset="0"/>
                        </a:rPr>
                        <a:t> </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282354177"/>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96.52</a:t>
                      </a:r>
                      <a:endParaRPr lang="en-IN" sz="1100" b="1"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299215544"/>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AdamW</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96.00</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08952345"/>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RMSProp</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91.81</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878258895"/>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SGD</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87.67</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6947668"/>
                  </a:ext>
                </a:extLst>
              </a:tr>
            </a:tbl>
          </a:graphicData>
        </a:graphic>
      </p:graphicFrame>
      <p:sp>
        <p:nvSpPr>
          <p:cNvPr id="8" name="Rectangle 7">
            <a:extLst>
              <a:ext uri="{FF2B5EF4-FFF2-40B4-BE49-F238E27FC236}">
                <a16:creationId xmlns:a16="http://schemas.microsoft.com/office/drawing/2014/main" id="{66A9A4D6-1AF3-21BE-C059-10E1D43EB2FB}"/>
              </a:ext>
            </a:extLst>
          </p:cNvPr>
          <p:cNvSpPr/>
          <p:nvPr/>
        </p:nvSpPr>
        <p:spPr>
          <a:xfrm>
            <a:off x="6321060" y="895736"/>
            <a:ext cx="2385234" cy="1724272"/>
          </a:xfrm>
          <a:prstGeom prst="rect">
            <a:avLst/>
          </a:prstGeom>
          <a:blipFill dpi="0" rotWithShape="1">
            <a:blip r:embed="rId2">
              <a:extLst>
                <a:ext uri="{28A0092B-C50C-407E-A947-70E740481C1C}">
                  <a14:useLocalDpi xmlns:a14="http://schemas.microsoft.com/office/drawing/2010/main" val="0"/>
                </a:ext>
              </a:extLst>
            </a:blip>
            <a:srcRect/>
            <a:stretch>
              <a:fillRect l="-7610" t="-13127" r="-10437" b="-597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Rectangle 15">
            <a:extLst>
              <a:ext uri="{FF2B5EF4-FFF2-40B4-BE49-F238E27FC236}">
                <a16:creationId xmlns:a16="http://schemas.microsoft.com/office/drawing/2014/main" id="{CE4A4101-743A-AB54-52E9-2021B23271EC}"/>
              </a:ext>
            </a:extLst>
          </p:cNvPr>
          <p:cNvSpPr/>
          <p:nvPr/>
        </p:nvSpPr>
        <p:spPr>
          <a:xfrm>
            <a:off x="6321060" y="3036479"/>
            <a:ext cx="2535809" cy="1766023"/>
          </a:xfrm>
          <a:prstGeom prst="rect">
            <a:avLst/>
          </a:prstGeom>
          <a:blipFill dpi="0" rotWithShape="1">
            <a:blip r:embed="rId3">
              <a:extLst>
                <a:ext uri="{28A0092B-C50C-407E-A947-70E740481C1C}">
                  <a14:useLocalDpi xmlns:a14="http://schemas.microsoft.com/office/drawing/2010/main" val="0"/>
                </a:ext>
              </a:extLst>
            </a:blip>
            <a:srcRect/>
            <a:stretch>
              <a:fillRect l="-8728" t="-13647" r="-10546" b="-67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2116486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91364-6E2F-4D05-75F1-8144B5A79873}"/>
              </a:ext>
            </a:extLst>
          </p:cNvPr>
          <p:cNvSpPr txBox="1"/>
          <p:nvPr/>
        </p:nvSpPr>
        <p:spPr>
          <a:xfrm>
            <a:off x="1952851" y="148404"/>
            <a:ext cx="5560826" cy="584775"/>
          </a:xfrm>
          <a:prstGeom prst="rect">
            <a:avLst/>
          </a:prstGeom>
          <a:noFill/>
        </p:spPr>
        <p:txBody>
          <a:bodyPr wrap="square" rtlCol="0">
            <a:spAutoFit/>
          </a:bodyPr>
          <a:lstStyle/>
          <a:p>
            <a:pPr algn="ctr"/>
            <a:r>
              <a:rPr lang="en-US" sz="1600" b="1" dirty="0"/>
              <a:t>Highest accuracy for inception at learning rate 0.001 </a:t>
            </a:r>
          </a:p>
          <a:p>
            <a:pPr algn="ctr"/>
            <a:endParaRPr lang="en-IN" sz="1600" b="1" dirty="0"/>
          </a:p>
        </p:txBody>
      </p:sp>
      <p:grpSp>
        <p:nvGrpSpPr>
          <p:cNvPr id="19" name="Group 18">
            <a:extLst>
              <a:ext uri="{FF2B5EF4-FFF2-40B4-BE49-F238E27FC236}">
                <a16:creationId xmlns:a16="http://schemas.microsoft.com/office/drawing/2014/main" id="{A4B551DF-2FD4-F590-D744-C2C111FDF4A9}"/>
              </a:ext>
            </a:extLst>
          </p:cNvPr>
          <p:cNvGrpSpPr/>
          <p:nvPr/>
        </p:nvGrpSpPr>
        <p:grpSpPr>
          <a:xfrm>
            <a:off x="6231203" y="813617"/>
            <a:ext cx="2408131" cy="2089202"/>
            <a:chOff x="1630850" y="3090529"/>
            <a:chExt cx="2408131" cy="2089202"/>
          </a:xfrm>
        </p:grpSpPr>
        <p:pic>
          <p:nvPicPr>
            <p:cNvPr id="10" name="Picture 9">
              <a:extLst>
                <a:ext uri="{FF2B5EF4-FFF2-40B4-BE49-F238E27FC236}">
                  <a16:creationId xmlns:a16="http://schemas.microsoft.com/office/drawing/2014/main" id="{7A2B122A-63D3-A310-6A0B-F949C303CB50}"/>
                </a:ext>
              </a:extLst>
            </p:cNvPr>
            <p:cNvPicPr>
              <a:picLocks noChangeAspect="1"/>
            </p:cNvPicPr>
            <p:nvPr/>
          </p:nvPicPr>
          <p:blipFill rotWithShape="1">
            <a:blip r:embed="rId2">
              <a:extLst>
                <a:ext uri="{28A0092B-C50C-407E-A947-70E740481C1C}">
                  <a14:useLocalDpi xmlns:a14="http://schemas.microsoft.com/office/drawing/2010/main" val="0"/>
                </a:ext>
              </a:extLst>
            </a:blip>
            <a:srcRect l="3368" t="9297" r="8123" b="4451"/>
            <a:stretch/>
          </p:blipFill>
          <p:spPr bwMode="auto">
            <a:xfrm>
              <a:off x="1630850" y="3090529"/>
              <a:ext cx="2408131" cy="1760701"/>
            </a:xfrm>
            <a:prstGeom prst="rect">
              <a:avLst/>
            </a:prstGeom>
            <a:noFill/>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B9690F30-3535-5219-76CA-10E00B111F21}"/>
                </a:ext>
              </a:extLst>
            </p:cNvPr>
            <p:cNvSpPr txBox="1"/>
            <p:nvPr/>
          </p:nvSpPr>
          <p:spPr>
            <a:xfrm>
              <a:off x="2130058" y="4902732"/>
              <a:ext cx="1491478" cy="276999"/>
            </a:xfrm>
            <a:prstGeom prst="rect">
              <a:avLst/>
            </a:prstGeom>
            <a:noFill/>
          </p:spPr>
          <p:txBody>
            <a:bodyPr wrap="square">
              <a:spAutoFit/>
            </a:bodyPr>
            <a:lstStyle/>
            <a:p>
              <a:pPr algn="ctr"/>
              <a:r>
                <a:rPr lang="en-US" sz="1200" dirty="0"/>
                <a:t>Accuracy </a:t>
              </a:r>
              <a:endParaRPr lang="en-IN" sz="1200" dirty="0"/>
            </a:p>
          </p:txBody>
        </p:sp>
      </p:grpSp>
      <p:grpSp>
        <p:nvGrpSpPr>
          <p:cNvPr id="22" name="Group 21">
            <a:extLst>
              <a:ext uri="{FF2B5EF4-FFF2-40B4-BE49-F238E27FC236}">
                <a16:creationId xmlns:a16="http://schemas.microsoft.com/office/drawing/2014/main" id="{90AE1A4F-4D2C-A091-042E-93E9B58D69CD}"/>
              </a:ext>
            </a:extLst>
          </p:cNvPr>
          <p:cNvGrpSpPr/>
          <p:nvPr/>
        </p:nvGrpSpPr>
        <p:grpSpPr>
          <a:xfrm>
            <a:off x="6305477" y="2902819"/>
            <a:ext cx="2341346" cy="2128389"/>
            <a:chOff x="5406969" y="2907142"/>
            <a:chExt cx="2341346" cy="2128389"/>
          </a:xfrm>
        </p:grpSpPr>
        <p:pic>
          <p:nvPicPr>
            <p:cNvPr id="11" name="Picture 10">
              <a:extLst>
                <a:ext uri="{FF2B5EF4-FFF2-40B4-BE49-F238E27FC236}">
                  <a16:creationId xmlns:a16="http://schemas.microsoft.com/office/drawing/2014/main" id="{B8AB0B66-1BAE-12F8-EDFD-1A0A340A6B9C}"/>
                </a:ext>
              </a:extLst>
            </p:cNvPr>
            <p:cNvPicPr>
              <a:picLocks noChangeAspect="1"/>
            </p:cNvPicPr>
            <p:nvPr/>
          </p:nvPicPr>
          <p:blipFill rotWithShape="1">
            <a:blip r:embed="rId3">
              <a:extLst>
                <a:ext uri="{28A0092B-C50C-407E-A947-70E740481C1C}">
                  <a14:useLocalDpi xmlns:a14="http://schemas.microsoft.com/office/drawing/2010/main" val="0"/>
                </a:ext>
              </a:extLst>
            </a:blip>
            <a:srcRect l="6221" t="8621" r="7701" b="3167"/>
            <a:stretch/>
          </p:blipFill>
          <p:spPr bwMode="auto">
            <a:xfrm>
              <a:off x="5406969" y="2907142"/>
              <a:ext cx="2341346" cy="1799889"/>
            </a:xfrm>
            <a:prstGeom prst="rect">
              <a:avLst/>
            </a:prstGeom>
            <a:noFill/>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796B26CB-C6EF-168D-D01E-94E04AF537AA}"/>
                </a:ext>
              </a:extLst>
            </p:cNvPr>
            <p:cNvSpPr txBox="1"/>
            <p:nvPr/>
          </p:nvSpPr>
          <p:spPr>
            <a:xfrm>
              <a:off x="6016568" y="4758532"/>
              <a:ext cx="1491478" cy="276999"/>
            </a:xfrm>
            <a:prstGeom prst="rect">
              <a:avLst/>
            </a:prstGeom>
            <a:noFill/>
          </p:spPr>
          <p:txBody>
            <a:bodyPr wrap="square">
              <a:spAutoFit/>
            </a:bodyPr>
            <a:lstStyle/>
            <a:p>
              <a:pPr algn="ctr"/>
              <a:r>
                <a:rPr lang="en-US" sz="1200" dirty="0"/>
                <a:t>Loss </a:t>
              </a:r>
              <a:endParaRPr lang="en-IN" sz="1200" dirty="0"/>
            </a:p>
          </p:txBody>
        </p:sp>
      </p:grpSp>
      <p:graphicFrame>
        <p:nvGraphicFramePr>
          <p:cNvPr id="17" name="Table 16">
            <a:extLst>
              <a:ext uri="{FF2B5EF4-FFF2-40B4-BE49-F238E27FC236}">
                <a16:creationId xmlns:a16="http://schemas.microsoft.com/office/drawing/2014/main" id="{9F336502-4FD2-CB69-F53B-1AE14906E63A}"/>
              </a:ext>
            </a:extLst>
          </p:cNvPr>
          <p:cNvGraphicFramePr>
            <a:graphicFrameLocks noGrp="1"/>
          </p:cNvGraphicFramePr>
          <p:nvPr>
            <p:extLst>
              <p:ext uri="{D42A27DB-BD31-4B8C-83A1-F6EECF244321}">
                <p14:modId xmlns:p14="http://schemas.microsoft.com/office/powerpoint/2010/main" val="4205854902"/>
              </p:ext>
            </p:extLst>
          </p:nvPr>
        </p:nvGraphicFramePr>
        <p:xfrm>
          <a:off x="402585" y="2764319"/>
          <a:ext cx="4169415" cy="1378842"/>
        </p:xfrm>
        <a:graphic>
          <a:graphicData uri="http://schemas.openxmlformats.org/drawingml/2006/table">
            <a:tbl>
              <a:tblPr firstRow="1" firstCol="1" bandRow="1"/>
              <a:tblGrid>
                <a:gridCol w="1964424">
                  <a:extLst>
                    <a:ext uri="{9D8B030D-6E8A-4147-A177-3AD203B41FA5}">
                      <a16:colId xmlns:a16="http://schemas.microsoft.com/office/drawing/2014/main" val="1464189745"/>
                    </a:ext>
                  </a:extLst>
                </a:gridCol>
                <a:gridCol w="2204991">
                  <a:extLst>
                    <a:ext uri="{9D8B030D-6E8A-4147-A177-3AD203B41FA5}">
                      <a16:colId xmlns:a16="http://schemas.microsoft.com/office/drawing/2014/main" val="3811147592"/>
                    </a:ext>
                  </a:extLst>
                </a:gridCol>
              </a:tblGrid>
              <a:tr h="179007">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Optimizer</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Validation Accuracy(%)</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27157883"/>
                  </a:ext>
                </a:extLst>
              </a:tr>
              <a:tr h="179007">
                <a:tc>
                  <a:txBody>
                    <a:bodyPr/>
                    <a:lstStyle/>
                    <a:p>
                      <a:pPr>
                        <a:lnSpc>
                          <a:spcPct val="115000"/>
                        </a:lnSpc>
                        <a:spcAft>
                          <a:spcPts val="800"/>
                        </a:spcAft>
                      </a:pPr>
                      <a:r>
                        <a:rPr lang="en-IN" sz="1400" kern="100" dirty="0" err="1">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Adagrad</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95.58</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981114326"/>
                  </a:ext>
                </a:extLst>
              </a:tr>
              <a:tr h="179007">
                <a:tc>
                  <a:txBody>
                    <a:bodyPr/>
                    <a:lstStyle/>
                    <a:p>
                      <a:pP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95.79</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173279264"/>
                  </a:ext>
                </a:extLst>
              </a:tr>
              <a:tr h="179007">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AdamW</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95.19</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928438211"/>
                  </a:ext>
                </a:extLst>
              </a:tr>
              <a:tr h="179007">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RMSProp</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92.68</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690226029"/>
                  </a:ext>
                </a:extLst>
              </a:tr>
              <a:tr h="179007">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SGD</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96.73</a:t>
                      </a:r>
                      <a:endParaRPr lang="en-IN" sz="1100" b="1"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9431136"/>
                  </a:ext>
                </a:extLst>
              </a:tr>
            </a:tbl>
          </a:graphicData>
        </a:graphic>
      </p:graphicFrame>
      <p:sp>
        <p:nvSpPr>
          <p:cNvPr id="18" name="TextBox 17">
            <a:extLst>
              <a:ext uri="{FF2B5EF4-FFF2-40B4-BE49-F238E27FC236}">
                <a16:creationId xmlns:a16="http://schemas.microsoft.com/office/drawing/2014/main" id="{784F22B8-0F2B-2039-FE74-441F70176E99}"/>
              </a:ext>
            </a:extLst>
          </p:cNvPr>
          <p:cNvSpPr txBox="1"/>
          <p:nvPr/>
        </p:nvSpPr>
        <p:spPr>
          <a:xfrm>
            <a:off x="402585" y="1138498"/>
            <a:ext cx="5755758" cy="954107"/>
          </a:xfrm>
          <a:prstGeom prst="rect">
            <a:avLst/>
          </a:prstGeom>
          <a:noFill/>
        </p:spPr>
        <p:txBody>
          <a:bodyPr wrap="square" rtlCol="0">
            <a:spAutoFit/>
          </a:bodyPr>
          <a:lstStyle/>
          <a:p>
            <a:pPr algn="just"/>
            <a:r>
              <a:rPr lang="en-US" dirty="0"/>
              <a:t>With a learning rate of 0.001, the Inception model displayed impressive performance across various </a:t>
            </a:r>
            <a:r>
              <a:rPr lang="en-US" dirty="0" err="1"/>
              <a:t>optimizers.These</a:t>
            </a:r>
            <a:r>
              <a:rPr lang="en-US" dirty="0"/>
              <a:t> results highlight the model's ability to effectively learn and capture intricate patterns and features within the given dataset.</a:t>
            </a:r>
            <a:endParaRPr lang="en-IN" dirty="0"/>
          </a:p>
        </p:txBody>
      </p:sp>
    </p:spTree>
    <p:extLst>
      <p:ext uri="{BB962C8B-B14F-4D97-AF65-F5344CB8AC3E}">
        <p14:creationId xmlns:p14="http://schemas.microsoft.com/office/powerpoint/2010/main" val="4189378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91364-6E2F-4D05-75F1-8144B5A79873}"/>
              </a:ext>
            </a:extLst>
          </p:cNvPr>
          <p:cNvSpPr txBox="1"/>
          <p:nvPr/>
        </p:nvSpPr>
        <p:spPr>
          <a:xfrm>
            <a:off x="1952851" y="148404"/>
            <a:ext cx="5560826" cy="584775"/>
          </a:xfrm>
          <a:prstGeom prst="rect">
            <a:avLst/>
          </a:prstGeom>
          <a:noFill/>
        </p:spPr>
        <p:txBody>
          <a:bodyPr wrap="square" rtlCol="0">
            <a:spAutoFit/>
          </a:bodyPr>
          <a:lstStyle/>
          <a:p>
            <a:pPr algn="ctr"/>
            <a:r>
              <a:rPr lang="en-US" sz="1600" b="1" dirty="0"/>
              <a:t>Highest accuracy for inception at learning rate 0.0001 </a:t>
            </a:r>
          </a:p>
          <a:p>
            <a:pPr algn="ctr"/>
            <a:endParaRPr lang="en-IN" sz="1600" b="1" dirty="0"/>
          </a:p>
        </p:txBody>
      </p:sp>
      <p:sp>
        <p:nvSpPr>
          <p:cNvPr id="18" name="TextBox 17">
            <a:extLst>
              <a:ext uri="{FF2B5EF4-FFF2-40B4-BE49-F238E27FC236}">
                <a16:creationId xmlns:a16="http://schemas.microsoft.com/office/drawing/2014/main" id="{784F22B8-0F2B-2039-FE74-441F70176E99}"/>
              </a:ext>
            </a:extLst>
          </p:cNvPr>
          <p:cNvSpPr txBox="1"/>
          <p:nvPr/>
        </p:nvSpPr>
        <p:spPr>
          <a:xfrm>
            <a:off x="402585" y="1138498"/>
            <a:ext cx="5755758" cy="954107"/>
          </a:xfrm>
          <a:prstGeom prst="rect">
            <a:avLst/>
          </a:prstGeom>
          <a:noFill/>
        </p:spPr>
        <p:txBody>
          <a:bodyPr wrap="square" rtlCol="0">
            <a:spAutoFit/>
          </a:bodyPr>
          <a:lstStyle/>
          <a:p>
            <a:pPr algn="just"/>
            <a:r>
              <a:rPr lang="en-US" dirty="0"/>
              <a:t>When using a learning rate of 0.0001, the Inception model showcased strong performance across different optimizers. These results highlight the model's ability to capture intricate patterns and features within the dataset, resulting in accurate predictions.</a:t>
            </a:r>
            <a:endParaRPr lang="en-IN" dirty="0"/>
          </a:p>
        </p:txBody>
      </p:sp>
      <p:graphicFrame>
        <p:nvGraphicFramePr>
          <p:cNvPr id="4" name="Table 3">
            <a:extLst>
              <a:ext uri="{FF2B5EF4-FFF2-40B4-BE49-F238E27FC236}">
                <a16:creationId xmlns:a16="http://schemas.microsoft.com/office/drawing/2014/main" id="{E3DB7B6E-3060-2C95-A226-A88FFD075506}"/>
              </a:ext>
            </a:extLst>
          </p:cNvPr>
          <p:cNvGraphicFramePr>
            <a:graphicFrameLocks noGrp="1"/>
          </p:cNvGraphicFramePr>
          <p:nvPr>
            <p:extLst>
              <p:ext uri="{D42A27DB-BD31-4B8C-83A1-F6EECF244321}">
                <p14:modId xmlns:p14="http://schemas.microsoft.com/office/powerpoint/2010/main" val="3983446745"/>
              </p:ext>
            </p:extLst>
          </p:nvPr>
        </p:nvGraphicFramePr>
        <p:xfrm>
          <a:off x="521970" y="2764319"/>
          <a:ext cx="4050030" cy="1378842"/>
        </p:xfrm>
        <a:graphic>
          <a:graphicData uri="http://schemas.openxmlformats.org/drawingml/2006/table">
            <a:tbl>
              <a:tblPr firstRow="1" firstCol="1" bandRow="1"/>
              <a:tblGrid>
                <a:gridCol w="1908175">
                  <a:extLst>
                    <a:ext uri="{9D8B030D-6E8A-4147-A177-3AD203B41FA5}">
                      <a16:colId xmlns:a16="http://schemas.microsoft.com/office/drawing/2014/main" val="50234616"/>
                    </a:ext>
                  </a:extLst>
                </a:gridCol>
                <a:gridCol w="2141855">
                  <a:extLst>
                    <a:ext uri="{9D8B030D-6E8A-4147-A177-3AD203B41FA5}">
                      <a16:colId xmlns:a16="http://schemas.microsoft.com/office/drawing/2014/main" val="666697853"/>
                    </a:ext>
                  </a:extLst>
                </a:gridCol>
              </a:tblGrid>
              <a:tr h="0">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Optimizer</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Validation Accuracy(%)</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95641884"/>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Adagrad</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92.58</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785936763"/>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96.74</a:t>
                      </a:r>
                      <a:endParaRPr lang="en-IN" sz="1100" b="1"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44540842"/>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AdamW</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96.41</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327872934"/>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RMSProp</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94.05</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133013884"/>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SGD</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95.15</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47280591"/>
                  </a:ext>
                </a:extLst>
              </a:tr>
            </a:tbl>
          </a:graphicData>
        </a:graphic>
      </p:graphicFrame>
      <p:grpSp>
        <p:nvGrpSpPr>
          <p:cNvPr id="8" name="Group 7">
            <a:extLst>
              <a:ext uri="{FF2B5EF4-FFF2-40B4-BE49-F238E27FC236}">
                <a16:creationId xmlns:a16="http://schemas.microsoft.com/office/drawing/2014/main" id="{441DE6BF-1910-FE96-AEF9-A56BB64BE454}"/>
              </a:ext>
            </a:extLst>
          </p:cNvPr>
          <p:cNvGrpSpPr/>
          <p:nvPr/>
        </p:nvGrpSpPr>
        <p:grpSpPr>
          <a:xfrm>
            <a:off x="6276223" y="842037"/>
            <a:ext cx="2399853" cy="2006009"/>
            <a:chOff x="6158343" y="825930"/>
            <a:chExt cx="2399853" cy="2006009"/>
          </a:xfrm>
        </p:grpSpPr>
        <p:sp>
          <p:nvSpPr>
            <p:cNvPr id="14" name="TextBox 13">
              <a:extLst>
                <a:ext uri="{FF2B5EF4-FFF2-40B4-BE49-F238E27FC236}">
                  <a16:creationId xmlns:a16="http://schemas.microsoft.com/office/drawing/2014/main" id="{B9690F30-3535-5219-76CA-10E00B111F21}"/>
                </a:ext>
              </a:extLst>
            </p:cNvPr>
            <p:cNvSpPr txBox="1"/>
            <p:nvPr/>
          </p:nvSpPr>
          <p:spPr>
            <a:xfrm>
              <a:off x="6730410" y="2554940"/>
              <a:ext cx="1491478" cy="276999"/>
            </a:xfrm>
            <a:prstGeom prst="rect">
              <a:avLst/>
            </a:prstGeom>
            <a:noFill/>
          </p:spPr>
          <p:txBody>
            <a:bodyPr wrap="square">
              <a:spAutoFit/>
            </a:bodyPr>
            <a:lstStyle/>
            <a:p>
              <a:pPr algn="ctr"/>
              <a:r>
                <a:rPr lang="en-US" sz="1200" dirty="0"/>
                <a:t>Accuracy </a:t>
              </a:r>
              <a:endParaRPr lang="en-IN" sz="1200" dirty="0"/>
            </a:p>
          </p:txBody>
        </p:sp>
        <p:pic>
          <p:nvPicPr>
            <p:cNvPr id="5" name="Picture 4">
              <a:extLst>
                <a:ext uri="{FF2B5EF4-FFF2-40B4-BE49-F238E27FC236}">
                  <a16:creationId xmlns:a16="http://schemas.microsoft.com/office/drawing/2014/main" id="{6F377E72-7A8E-0535-26D9-9EE79CEB37BD}"/>
                </a:ext>
              </a:extLst>
            </p:cNvPr>
            <p:cNvPicPr>
              <a:picLocks noChangeAspect="1"/>
            </p:cNvPicPr>
            <p:nvPr/>
          </p:nvPicPr>
          <p:blipFill rotWithShape="1">
            <a:blip r:embed="rId2">
              <a:extLst>
                <a:ext uri="{28A0092B-C50C-407E-A947-70E740481C1C}">
                  <a14:useLocalDpi xmlns:a14="http://schemas.microsoft.com/office/drawing/2010/main" val="0"/>
                </a:ext>
              </a:extLst>
            </a:blip>
            <a:srcRect l="4254" t="8509" r="7999" b="3751"/>
            <a:stretch/>
          </p:blipFill>
          <p:spPr bwMode="auto">
            <a:xfrm>
              <a:off x="6158343" y="825930"/>
              <a:ext cx="2399853" cy="1799890"/>
            </a:xfrm>
            <a:prstGeom prst="rect">
              <a:avLst/>
            </a:prstGeom>
            <a:noFill/>
            <a:ln>
              <a:noFill/>
            </a:ln>
            <a:extLst>
              <a:ext uri="{53640926-AAD7-44D8-BBD7-CCE9431645EC}">
                <a14:shadowObscured xmlns:a14="http://schemas.microsoft.com/office/drawing/2010/main"/>
              </a:ext>
            </a:extLst>
          </p:spPr>
        </p:pic>
      </p:grpSp>
      <p:grpSp>
        <p:nvGrpSpPr>
          <p:cNvPr id="7" name="Group 6">
            <a:extLst>
              <a:ext uri="{FF2B5EF4-FFF2-40B4-BE49-F238E27FC236}">
                <a16:creationId xmlns:a16="http://schemas.microsoft.com/office/drawing/2014/main" id="{CFD31840-CCB3-37F5-4D38-11CCDDE08677}"/>
              </a:ext>
            </a:extLst>
          </p:cNvPr>
          <p:cNvGrpSpPr/>
          <p:nvPr/>
        </p:nvGrpSpPr>
        <p:grpSpPr>
          <a:xfrm>
            <a:off x="6276223" y="2947891"/>
            <a:ext cx="2399853" cy="2083317"/>
            <a:chOff x="6276223" y="2947891"/>
            <a:chExt cx="2399853" cy="2083317"/>
          </a:xfrm>
        </p:grpSpPr>
        <p:sp>
          <p:nvSpPr>
            <p:cNvPr id="15" name="TextBox 14">
              <a:extLst>
                <a:ext uri="{FF2B5EF4-FFF2-40B4-BE49-F238E27FC236}">
                  <a16:creationId xmlns:a16="http://schemas.microsoft.com/office/drawing/2014/main" id="{796B26CB-C6EF-168D-D01E-94E04AF537AA}"/>
                </a:ext>
              </a:extLst>
            </p:cNvPr>
            <p:cNvSpPr txBox="1"/>
            <p:nvPr/>
          </p:nvSpPr>
          <p:spPr>
            <a:xfrm>
              <a:off x="6915076" y="4754209"/>
              <a:ext cx="1491478" cy="276999"/>
            </a:xfrm>
            <a:prstGeom prst="rect">
              <a:avLst/>
            </a:prstGeom>
            <a:noFill/>
          </p:spPr>
          <p:txBody>
            <a:bodyPr wrap="square">
              <a:spAutoFit/>
            </a:bodyPr>
            <a:lstStyle/>
            <a:p>
              <a:pPr algn="ctr"/>
              <a:r>
                <a:rPr lang="en-US" sz="1200" dirty="0"/>
                <a:t>Loss </a:t>
              </a:r>
              <a:endParaRPr lang="en-IN" sz="1200" dirty="0"/>
            </a:p>
          </p:txBody>
        </p:sp>
        <p:pic>
          <p:nvPicPr>
            <p:cNvPr id="6" name="Picture 5">
              <a:extLst>
                <a:ext uri="{FF2B5EF4-FFF2-40B4-BE49-F238E27FC236}">
                  <a16:creationId xmlns:a16="http://schemas.microsoft.com/office/drawing/2014/main" id="{80C93254-3A42-7754-A269-9A55C15A0C92}"/>
                </a:ext>
              </a:extLst>
            </p:cNvPr>
            <p:cNvPicPr>
              <a:picLocks noChangeAspect="1"/>
            </p:cNvPicPr>
            <p:nvPr/>
          </p:nvPicPr>
          <p:blipFill rotWithShape="1">
            <a:blip r:embed="rId3">
              <a:extLst>
                <a:ext uri="{28A0092B-C50C-407E-A947-70E740481C1C}">
                  <a14:useLocalDpi xmlns:a14="http://schemas.microsoft.com/office/drawing/2010/main" val="0"/>
                </a:ext>
              </a:extLst>
            </a:blip>
            <a:srcRect l="6093" t="9788" r="7993" b="3976"/>
            <a:stretch/>
          </p:blipFill>
          <p:spPr bwMode="auto">
            <a:xfrm>
              <a:off x="6276223" y="2947891"/>
              <a:ext cx="2399853" cy="1806318"/>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579200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91364-6E2F-4D05-75F1-8144B5A79873}"/>
              </a:ext>
            </a:extLst>
          </p:cNvPr>
          <p:cNvSpPr txBox="1"/>
          <p:nvPr/>
        </p:nvSpPr>
        <p:spPr>
          <a:xfrm>
            <a:off x="1952851" y="148404"/>
            <a:ext cx="5560826" cy="584775"/>
          </a:xfrm>
          <a:prstGeom prst="rect">
            <a:avLst/>
          </a:prstGeom>
          <a:noFill/>
        </p:spPr>
        <p:txBody>
          <a:bodyPr wrap="square" rtlCol="0">
            <a:spAutoFit/>
          </a:bodyPr>
          <a:lstStyle/>
          <a:p>
            <a:pPr algn="ctr"/>
            <a:r>
              <a:rPr lang="en-US" sz="1600" b="1" dirty="0"/>
              <a:t>Highest accuracy for </a:t>
            </a:r>
            <a:r>
              <a:rPr lang="en-US" sz="1600" b="1" dirty="0" err="1"/>
              <a:t>Xception</a:t>
            </a:r>
            <a:r>
              <a:rPr lang="en-US" sz="1600" b="1" dirty="0"/>
              <a:t> at learning rate 0.001 </a:t>
            </a:r>
          </a:p>
          <a:p>
            <a:pPr algn="ctr"/>
            <a:endParaRPr lang="en-IN" sz="1600" b="1" dirty="0"/>
          </a:p>
        </p:txBody>
      </p:sp>
      <p:sp>
        <p:nvSpPr>
          <p:cNvPr id="18" name="TextBox 17">
            <a:extLst>
              <a:ext uri="{FF2B5EF4-FFF2-40B4-BE49-F238E27FC236}">
                <a16:creationId xmlns:a16="http://schemas.microsoft.com/office/drawing/2014/main" id="{784F22B8-0F2B-2039-FE74-441F70176E99}"/>
              </a:ext>
            </a:extLst>
          </p:cNvPr>
          <p:cNvSpPr txBox="1"/>
          <p:nvPr/>
        </p:nvSpPr>
        <p:spPr>
          <a:xfrm>
            <a:off x="402585" y="1138498"/>
            <a:ext cx="5755758" cy="954107"/>
          </a:xfrm>
          <a:prstGeom prst="rect">
            <a:avLst/>
          </a:prstGeom>
          <a:noFill/>
        </p:spPr>
        <p:txBody>
          <a:bodyPr wrap="square" rtlCol="0">
            <a:spAutoFit/>
          </a:bodyPr>
          <a:lstStyle/>
          <a:p>
            <a:pPr algn="just"/>
            <a:r>
              <a:rPr lang="en-US" dirty="0"/>
              <a:t>When using a learning rate of 0.001, the </a:t>
            </a:r>
            <a:r>
              <a:rPr lang="en-US" dirty="0" err="1"/>
              <a:t>Xception</a:t>
            </a:r>
            <a:r>
              <a:rPr lang="en-US" dirty="0"/>
              <a:t> model exhibited strong performance across different optimizers. Despite slightly lower accuracies compared to some other models, the </a:t>
            </a:r>
            <a:r>
              <a:rPr lang="en-US" dirty="0" err="1"/>
              <a:t>Xception</a:t>
            </a:r>
            <a:r>
              <a:rPr lang="en-US" dirty="0"/>
              <a:t> model still performed well with a learning rate of 0.001.</a:t>
            </a:r>
            <a:endParaRPr lang="en-IN" dirty="0"/>
          </a:p>
        </p:txBody>
      </p:sp>
      <p:sp>
        <p:nvSpPr>
          <p:cNvPr id="14" name="TextBox 13">
            <a:extLst>
              <a:ext uri="{FF2B5EF4-FFF2-40B4-BE49-F238E27FC236}">
                <a16:creationId xmlns:a16="http://schemas.microsoft.com/office/drawing/2014/main" id="{B9690F30-3535-5219-76CA-10E00B111F21}"/>
              </a:ext>
            </a:extLst>
          </p:cNvPr>
          <p:cNvSpPr txBox="1"/>
          <p:nvPr/>
        </p:nvSpPr>
        <p:spPr>
          <a:xfrm>
            <a:off x="6848290" y="2571047"/>
            <a:ext cx="1491478" cy="276999"/>
          </a:xfrm>
          <a:prstGeom prst="rect">
            <a:avLst/>
          </a:prstGeom>
          <a:noFill/>
        </p:spPr>
        <p:txBody>
          <a:bodyPr wrap="square">
            <a:spAutoFit/>
          </a:bodyPr>
          <a:lstStyle/>
          <a:p>
            <a:pPr algn="ctr"/>
            <a:r>
              <a:rPr lang="en-US" sz="1200" dirty="0"/>
              <a:t>Accuracy </a:t>
            </a:r>
            <a:endParaRPr lang="en-IN" sz="1200" dirty="0"/>
          </a:p>
        </p:txBody>
      </p:sp>
      <p:sp>
        <p:nvSpPr>
          <p:cNvPr id="15" name="TextBox 14">
            <a:extLst>
              <a:ext uri="{FF2B5EF4-FFF2-40B4-BE49-F238E27FC236}">
                <a16:creationId xmlns:a16="http://schemas.microsoft.com/office/drawing/2014/main" id="{796B26CB-C6EF-168D-D01E-94E04AF537AA}"/>
              </a:ext>
            </a:extLst>
          </p:cNvPr>
          <p:cNvSpPr txBox="1"/>
          <p:nvPr/>
        </p:nvSpPr>
        <p:spPr>
          <a:xfrm>
            <a:off x="6894759" y="4718097"/>
            <a:ext cx="1491478" cy="276999"/>
          </a:xfrm>
          <a:prstGeom prst="rect">
            <a:avLst/>
          </a:prstGeom>
          <a:noFill/>
        </p:spPr>
        <p:txBody>
          <a:bodyPr wrap="square">
            <a:spAutoFit/>
          </a:bodyPr>
          <a:lstStyle/>
          <a:p>
            <a:pPr algn="ctr"/>
            <a:r>
              <a:rPr lang="en-US" sz="1200" dirty="0"/>
              <a:t>Loss </a:t>
            </a:r>
            <a:endParaRPr lang="en-IN" sz="1200" dirty="0"/>
          </a:p>
        </p:txBody>
      </p:sp>
      <p:graphicFrame>
        <p:nvGraphicFramePr>
          <p:cNvPr id="9" name="Table 8">
            <a:extLst>
              <a:ext uri="{FF2B5EF4-FFF2-40B4-BE49-F238E27FC236}">
                <a16:creationId xmlns:a16="http://schemas.microsoft.com/office/drawing/2014/main" id="{B50AB767-2FBD-CA6A-FB5D-6D8AA66FA838}"/>
              </a:ext>
            </a:extLst>
          </p:cNvPr>
          <p:cNvGraphicFramePr>
            <a:graphicFrameLocks noGrp="1"/>
          </p:cNvGraphicFramePr>
          <p:nvPr>
            <p:extLst>
              <p:ext uri="{D42A27DB-BD31-4B8C-83A1-F6EECF244321}">
                <p14:modId xmlns:p14="http://schemas.microsoft.com/office/powerpoint/2010/main" val="2817208637"/>
              </p:ext>
            </p:extLst>
          </p:nvPr>
        </p:nvGraphicFramePr>
        <p:xfrm>
          <a:off x="521970" y="2848046"/>
          <a:ext cx="4050030" cy="1378842"/>
        </p:xfrm>
        <a:graphic>
          <a:graphicData uri="http://schemas.openxmlformats.org/drawingml/2006/table">
            <a:tbl>
              <a:tblPr firstRow="1" firstCol="1" bandRow="1"/>
              <a:tblGrid>
                <a:gridCol w="1908175">
                  <a:extLst>
                    <a:ext uri="{9D8B030D-6E8A-4147-A177-3AD203B41FA5}">
                      <a16:colId xmlns:a16="http://schemas.microsoft.com/office/drawing/2014/main" val="1283551340"/>
                    </a:ext>
                  </a:extLst>
                </a:gridCol>
                <a:gridCol w="2141855">
                  <a:extLst>
                    <a:ext uri="{9D8B030D-6E8A-4147-A177-3AD203B41FA5}">
                      <a16:colId xmlns:a16="http://schemas.microsoft.com/office/drawing/2014/main" val="935021056"/>
                    </a:ext>
                  </a:extLst>
                </a:gridCol>
              </a:tblGrid>
              <a:tr h="0">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Optimizer</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Validation Accuracy(%)</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3513074"/>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Adagrad</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94.26</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677962986"/>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93.80</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422940928"/>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AdamW</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93.47</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303964211"/>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RMSProp</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93.21</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877213975"/>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SGD</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95.02</a:t>
                      </a:r>
                      <a:endParaRPr lang="en-IN" sz="1100" b="1"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4527069"/>
                  </a:ext>
                </a:extLst>
              </a:tr>
            </a:tbl>
          </a:graphicData>
        </a:graphic>
      </p:graphicFrame>
      <p:pic>
        <p:nvPicPr>
          <p:cNvPr id="10" name="Picture 9">
            <a:extLst>
              <a:ext uri="{FF2B5EF4-FFF2-40B4-BE49-F238E27FC236}">
                <a16:creationId xmlns:a16="http://schemas.microsoft.com/office/drawing/2014/main" id="{E9E686A3-876B-C4A7-4A65-ABEDBFD3326A}"/>
              </a:ext>
            </a:extLst>
          </p:cNvPr>
          <p:cNvPicPr>
            <a:picLocks noChangeAspect="1"/>
          </p:cNvPicPr>
          <p:nvPr/>
        </p:nvPicPr>
        <p:blipFill rotWithShape="1">
          <a:blip r:embed="rId2">
            <a:extLst>
              <a:ext uri="{28A0092B-C50C-407E-A947-70E740481C1C}">
                <a14:useLocalDpi xmlns:a14="http://schemas.microsoft.com/office/drawing/2010/main" val="0"/>
              </a:ext>
            </a:extLst>
          </a:blip>
          <a:srcRect l="5052" t="11521" r="9328" b="6588"/>
          <a:stretch/>
        </p:blipFill>
        <p:spPr bwMode="auto">
          <a:xfrm>
            <a:off x="6227122" y="833024"/>
            <a:ext cx="2428637" cy="1741915"/>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BC8434A3-BC0C-A42B-A2B4-5A2C6C864ACE}"/>
              </a:ext>
            </a:extLst>
          </p:cNvPr>
          <p:cNvPicPr>
            <a:picLocks noChangeAspect="1"/>
          </p:cNvPicPr>
          <p:nvPr/>
        </p:nvPicPr>
        <p:blipFill rotWithShape="1">
          <a:blip r:embed="rId3">
            <a:extLst>
              <a:ext uri="{28A0092B-C50C-407E-A947-70E740481C1C}">
                <a14:useLocalDpi xmlns:a14="http://schemas.microsoft.com/office/drawing/2010/main" val="0"/>
              </a:ext>
            </a:extLst>
          </a:blip>
          <a:srcRect l="7844" t="10990" r="9195" b="6410"/>
          <a:stretch/>
        </p:blipFill>
        <p:spPr bwMode="auto">
          <a:xfrm>
            <a:off x="6299358" y="2904914"/>
            <a:ext cx="2428637" cy="18131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4635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91364-6E2F-4D05-75F1-8144B5A79873}"/>
              </a:ext>
            </a:extLst>
          </p:cNvPr>
          <p:cNvSpPr txBox="1"/>
          <p:nvPr/>
        </p:nvSpPr>
        <p:spPr>
          <a:xfrm>
            <a:off x="1952851" y="148404"/>
            <a:ext cx="5560826" cy="584775"/>
          </a:xfrm>
          <a:prstGeom prst="rect">
            <a:avLst/>
          </a:prstGeom>
          <a:noFill/>
        </p:spPr>
        <p:txBody>
          <a:bodyPr wrap="square" rtlCol="0">
            <a:spAutoFit/>
          </a:bodyPr>
          <a:lstStyle/>
          <a:p>
            <a:pPr algn="ctr"/>
            <a:r>
              <a:rPr lang="en-US" sz="1600" b="1" dirty="0"/>
              <a:t>Highest accuracy for </a:t>
            </a:r>
            <a:r>
              <a:rPr lang="en-US" sz="1600" b="1" dirty="0" err="1"/>
              <a:t>Xception</a:t>
            </a:r>
            <a:r>
              <a:rPr lang="en-US" sz="1600" b="1" dirty="0"/>
              <a:t> at learning rate 0.0001 </a:t>
            </a:r>
          </a:p>
          <a:p>
            <a:pPr algn="ctr"/>
            <a:endParaRPr lang="en-IN" sz="1600" b="1" dirty="0"/>
          </a:p>
        </p:txBody>
      </p:sp>
      <p:sp>
        <p:nvSpPr>
          <p:cNvPr id="18" name="TextBox 17">
            <a:extLst>
              <a:ext uri="{FF2B5EF4-FFF2-40B4-BE49-F238E27FC236}">
                <a16:creationId xmlns:a16="http://schemas.microsoft.com/office/drawing/2014/main" id="{784F22B8-0F2B-2039-FE74-441F70176E99}"/>
              </a:ext>
            </a:extLst>
          </p:cNvPr>
          <p:cNvSpPr txBox="1"/>
          <p:nvPr/>
        </p:nvSpPr>
        <p:spPr>
          <a:xfrm>
            <a:off x="402585" y="1138498"/>
            <a:ext cx="5755758" cy="1169551"/>
          </a:xfrm>
          <a:prstGeom prst="rect">
            <a:avLst/>
          </a:prstGeom>
          <a:noFill/>
        </p:spPr>
        <p:txBody>
          <a:bodyPr wrap="square" rtlCol="0">
            <a:spAutoFit/>
          </a:bodyPr>
          <a:lstStyle/>
          <a:p>
            <a:pPr algn="just"/>
            <a:r>
              <a:rPr lang="en-US" dirty="0"/>
              <a:t>With a learning rate of 0.0001, the </a:t>
            </a:r>
            <a:r>
              <a:rPr lang="en-US" dirty="0" err="1"/>
              <a:t>Xception</a:t>
            </a:r>
            <a:r>
              <a:rPr lang="en-US" dirty="0"/>
              <a:t> model demonstrated competitive performance across different optimizers. Although slightly lower than some other models, the </a:t>
            </a:r>
            <a:r>
              <a:rPr lang="en-US" dirty="0" err="1"/>
              <a:t>Xception</a:t>
            </a:r>
            <a:r>
              <a:rPr lang="en-US" dirty="0"/>
              <a:t> model still achieved respectable accuracy with a learning rate of 0.0001, showcasing its effectiveness in various optimization scenarios.</a:t>
            </a:r>
            <a:endParaRPr lang="en-IN" dirty="0"/>
          </a:p>
        </p:txBody>
      </p:sp>
      <p:sp>
        <p:nvSpPr>
          <p:cNvPr id="14" name="TextBox 13">
            <a:extLst>
              <a:ext uri="{FF2B5EF4-FFF2-40B4-BE49-F238E27FC236}">
                <a16:creationId xmlns:a16="http://schemas.microsoft.com/office/drawing/2014/main" id="{B9690F30-3535-5219-76CA-10E00B111F21}"/>
              </a:ext>
            </a:extLst>
          </p:cNvPr>
          <p:cNvSpPr txBox="1"/>
          <p:nvPr/>
        </p:nvSpPr>
        <p:spPr>
          <a:xfrm>
            <a:off x="6848290" y="2571047"/>
            <a:ext cx="1491478" cy="276999"/>
          </a:xfrm>
          <a:prstGeom prst="rect">
            <a:avLst/>
          </a:prstGeom>
          <a:noFill/>
        </p:spPr>
        <p:txBody>
          <a:bodyPr wrap="square">
            <a:spAutoFit/>
          </a:bodyPr>
          <a:lstStyle/>
          <a:p>
            <a:pPr algn="ctr"/>
            <a:r>
              <a:rPr lang="en-US" sz="1200" dirty="0"/>
              <a:t>Accuracy </a:t>
            </a:r>
            <a:endParaRPr lang="en-IN" sz="1200" dirty="0"/>
          </a:p>
        </p:txBody>
      </p:sp>
      <p:sp>
        <p:nvSpPr>
          <p:cNvPr id="15" name="TextBox 14">
            <a:extLst>
              <a:ext uri="{FF2B5EF4-FFF2-40B4-BE49-F238E27FC236}">
                <a16:creationId xmlns:a16="http://schemas.microsoft.com/office/drawing/2014/main" id="{796B26CB-C6EF-168D-D01E-94E04AF537AA}"/>
              </a:ext>
            </a:extLst>
          </p:cNvPr>
          <p:cNvSpPr txBox="1"/>
          <p:nvPr/>
        </p:nvSpPr>
        <p:spPr>
          <a:xfrm>
            <a:off x="6894759" y="4718097"/>
            <a:ext cx="1491478" cy="276999"/>
          </a:xfrm>
          <a:prstGeom prst="rect">
            <a:avLst/>
          </a:prstGeom>
          <a:noFill/>
        </p:spPr>
        <p:txBody>
          <a:bodyPr wrap="square">
            <a:spAutoFit/>
          </a:bodyPr>
          <a:lstStyle/>
          <a:p>
            <a:pPr algn="ctr"/>
            <a:r>
              <a:rPr lang="en-US" sz="1200" dirty="0"/>
              <a:t>Loss </a:t>
            </a:r>
            <a:endParaRPr lang="en-IN" sz="1200" dirty="0"/>
          </a:p>
        </p:txBody>
      </p:sp>
      <p:graphicFrame>
        <p:nvGraphicFramePr>
          <p:cNvPr id="4" name="Table 3">
            <a:extLst>
              <a:ext uri="{FF2B5EF4-FFF2-40B4-BE49-F238E27FC236}">
                <a16:creationId xmlns:a16="http://schemas.microsoft.com/office/drawing/2014/main" id="{AE61FC97-1EB4-95CE-3C4C-A7501363219B}"/>
              </a:ext>
            </a:extLst>
          </p:cNvPr>
          <p:cNvGraphicFramePr>
            <a:graphicFrameLocks noGrp="1"/>
          </p:cNvGraphicFramePr>
          <p:nvPr>
            <p:extLst>
              <p:ext uri="{D42A27DB-BD31-4B8C-83A1-F6EECF244321}">
                <p14:modId xmlns:p14="http://schemas.microsoft.com/office/powerpoint/2010/main" val="4132982761"/>
              </p:ext>
            </p:extLst>
          </p:nvPr>
        </p:nvGraphicFramePr>
        <p:xfrm>
          <a:off x="683234" y="2904914"/>
          <a:ext cx="4050030" cy="1378842"/>
        </p:xfrm>
        <a:graphic>
          <a:graphicData uri="http://schemas.openxmlformats.org/drawingml/2006/table">
            <a:tbl>
              <a:tblPr firstRow="1" firstCol="1" bandRow="1"/>
              <a:tblGrid>
                <a:gridCol w="1908175">
                  <a:extLst>
                    <a:ext uri="{9D8B030D-6E8A-4147-A177-3AD203B41FA5}">
                      <a16:colId xmlns:a16="http://schemas.microsoft.com/office/drawing/2014/main" val="1182399660"/>
                    </a:ext>
                  </a:extLst>
                </a:gridCol>
                <a:gridCol w="2141855">
                  <a:extLst>
                    <a:ext uri="{9D8B030D-6E8A-4147-A177-3AD203B41FA5}">
                      <a16:colId xmlns:a16="http://schemas.microsoft.com/office/drawing/2014/main" val="4277702981"/>
                    </a:ext>
                  </a:extLst>
                </a:gridCol>
              </a:tblGrid>
              <a:tr h="0">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Optimizer</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Validation Accuracy(%)</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49324297"/>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Adagrad</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92.38</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612904599"/>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95.05</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367487477"/>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AdamW</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95.14</a:t>
                      </a:r>
                      <a:endParaRPr lang="en-IN" sz="1100" b="1"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945541821"/>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RMSProp</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91.96</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549887"/>
                  </a:ext>
                </a:extLst>
              </a:tr>
              <a:tr h="0">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SGD</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93.87</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6645744"/>
                  </a:ext>
                </a:extLst>
              </a:tr>
            </a:tbl>
          </a:graphicData>
        </a:graphic>
      </p:graphicFrame>
      <p:pic>
        <p:nvPicPr>
          <p:cNvPr id="5" name="Picture 4">
            <a:extLst>
              <a:ext uri="{FF2B5EF4-FFF2-40B4-BE49-F238E27FC236}">
                <a16:creationId xmlns:a16="http://schemas.microsoft.com/office/drawing/2014/main" id="{6EC6CB0C-ECE3-41CF-BB78-DA3297203E95}"/>
              </a:ext>
            </a:extLst>
          </p:cNvPr>
          <p:cNvPicPr>
            <a:picLocks noChangeAspect="1"/>
          </p:cNvPicPr>
          <p:nvPr/>
        </p:nvPicPr>
        <p:blipFill rotWithShape="1">
          <a:blip r:embed="rId2">
            <a:extLst>
              <a:ext uri="{28A0092B-C50C-407E-A947-70E740481C1C}">
                <a14:useLocalDpi xmlns:a14="http://schemas.microsoft.com/office/drawing/2010/main" val="0"/>
              </a:ext>
            </a:extLst>
          </a:blip>
          <a:srcRect l="5052" t="11522" r="9328" b="6233"/>
          <a:stretch/>
        </p:blipFill>
        <p:spPr bwMode="auto">
          <a:xfrm>
            <a:off x="6421788" y="876738"/>
            <a:ext cx="2344481" cy="1689018"/>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6120F744-8771-E0A6-A897-0EDE01FEAB12}"/>
              </a:ext>
            </a:extLst>
          </p:cNvPr>
          <p:cNvPicPr>
            <a:picLocks noChangeAspect="1"/>
          </p:cNvPicPr>
          <p:nvPr/>
        </p:nvPicPr>
        <p:blipFill rotWithShape="1">
          <a:blip r:embed="rId3">
            <a:extLst>
              <a:ext uri="{28A0092B-C50C-407E-A947-70E740481C1C}">
                <a14:useLocalDpi xmlns:a14="http://schemas.microsoft.com/office/drawing/2010/main" val="0"/>
              </a:ext>
            </a:extLst>
          </a:blip>
          <a:srcRect l="7179" t="11521" r="9195" b="6588"/>
          <a:stretch/>
        </p:blipFill>
        <p:spPr bwMode="auto">
          <a:xfrm>
            <a:off x="6421788" y="2922096"/>
            <a:ext cx="2344482" cy="172195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0225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3F80F0-F577-D07A-151F-74C36654579C}"/>
              </a:ext>
            </a:extLst>
          </p:cNvPr>
          <p:cNvSpPr txBox="1"/>
          <p:nvPr/>
        </p:nvSpPr>
        <p:spPr>
          <a:xfrm>
            <a:off x="3182679" y="323089"/>
            <a:ext cx="2778641" cy="369332"/>
          </a:xfrm>
          <a:prstGeom prst="rect">
            <a:avLst/>
          </a:prstGeom>
          <a:noFill/>
        </p:spPr>
        <p:txBody>
          <a:bodyPr wrap="square" rtlCol="0">
            <a:spAutoFit/>
          </a:bodyPr>
          <a:lstStyle/>
          <a:p>
            <a:pPr algn="ctr"/>
            <a:r>
              <a:rPr lang="en-IN" sz="1800" b="1" dirty="0"/>
              <a:t>Result &amp; Analysis</a:t>
            </a:r>
            <a:endParaRPr lang="en-IN" b="1" dirty="0"/>
          </a:p>
        </p:txBody>
      </p:sp>
      <p:sp>
        <p:nvSpPr>
          <p:cNvPr id="7" name="TextBox 6">
            <a:extLst>
              <a:ext uri="{FF2B5EF4-FFF2-40B4-BE49-F238E27FC236}">
                <a16:creationId xmlns:a16="http://schemas.microsoft.com/office/drawing/2014/main" id="{45611123-4C2F-3044-4F86-A562BA4710BF}"/>
              </a:ext>
            </a:extLst>
          </p:cNvPr>
          <p:cNvSpPr txBox="1"/>
          <p:nvPr/>
        </p:nvSpPr>
        <p:spPr>
          <a:xfrm>
            <a:off x="694659" y="785225"/>
            <a:ext cx="7896448" cy="523220"/>
          </a:xfrm>
          <a:prstGeom prst="rect">
            <a:avLst/>
          </a:prstGeom>
          <a:noFill/>
        </p:spPr>
        <p:txBody>
          <a:bodyPr wrap="square" rtlCol="0">
            <a:spAutoFit/>
          </a:bodyPr>
          <a:lstStyle/>
          <a:p>
            <a:r>
              <a:rPr lang="en-IN" kern="100" dirty="0">
                <a:effectLst/>
                <a:latin typeface="Times New Roman" panose="02020603050405020304" pitchFamily="18" charset="0"/>
                <a:ea typeface="Calibri" panose="020F0502020204030204" pitchFamily="34" charset="0"/>
                <a:cs typeface="Vrinda" panose="020B0502040204020203" pitchFamily="34" charset="0"/>
              </a:rPr>
              <a:t>Table. 8. shows the results in the form of table for different optimizers. The optimizers are implemented with three different models (VGG16, Inception, </a:t>
            </a:r>
            <a:r>
              <a:rPr lang="en-IN" kern="100" dirty="0" err="1">
                <a:effectLst/>
                <a:latin typeface="Times New Roman" panose="02020603050405020304" pitchFamily="18" charset="0"/>
                <a:ea typeface="Calibri" panose="020F0502020204030204" pitchFamily="34" charset="0"/>
                <a:cs typeface="Vrinda" panose="020B0502040204020203" pitchFamily="34" charset="0"/>
              </a:rPr>
              <a:t>Xception</a:t>
            </a:r>
            <a:r>
              <a:rPr lang="en-IN" kern="100" dirty="0">
                <a:effectLst/>
                <a:latin typeface="Times New Roman" panose="02020603050405020304" pitchFamily="18" charset="0"/>
                <a:ea typeface="Calibri" panose="020F0502020204030204" pitchFamily="34" charset="0"/>
                <a:cs typeface="Vrinda" panose="020B0502040204020203" pitchFamily="34" charset="0"/>
              </a:rPr>
              <a:t>). </a:t>
            </a:r>
          </a:p>
        </p:txBody>
      </p:sp>
      <p:graphicFrame>
        <p:nvGraphicFramePr>
          <p:cNvPr id="9" name="Table 8">
            <a:extLst>
              <a:ext uri="{FF2B5EF4-FFF2-40B4-BE49-F238E27FC236}">
                <a16:creationId xmlns:a16="http://schemas.microsoft.com/office/drawing/2014/main" id="{2E9D4FA5-35E8-A901-DD05-CC481A57E341}"/>
              </a:ext>
            </a:extLst>
          </p:cNvPr>
          <p:cNvGraphicFramePr>
            <a:graphicFrameLocks noGrp="1"/>
          </p:cNvGraphicFramePr>
          <p:nvPr>
            <p:extLst>
              <p:ext uri="{D42A27DB-BD31-4B8C-83A1-F6EECF244321}">
                <p14:modId xmlns:p14="http://schemas.microsoft.com/office/powerpoint/2010/main" val="3210480631"/>
              </p:ext>
            </p:extLst>
          </p:nvPr>
        </p:nvGraphicFramePr>
        <p:xfrm>
          <a:off x="1708299" y="1515272"/>
          <a:ext cx="5287924" cy="3482030"/>
        </p:xfrm>
        <a:graphic>
          <a:graphicData uri="http://schemas.openxmlformats.org/drawingml/2006/table">
            <a:tbl>
              <a:tblPr firstRow="1" firstCol="1" bandRow="1"/>
              <a:tblGrid>
                <a:gridCol w="1134317">
                  <a:extLst>
                    <a:ext uri="{9D8B030D-6E8A-4147-A177-3AD203B41FA5}">
                      <a16:colId xmlns:a16="http://schemas.microsoft.com/office/drawing/2014/main" val="425810495"/>
                    </a:ext>
                  </a:extLst>
                </a:gridCol>
                <a:gridCol w="1383717">
                  <a:extLst>
                    <a:ext uri="{9D8B030D-6E8A-4147-A177-3AD203B41FA5}">
                      <a16:colId xmlns:a16="http://schemas.microsoft.com/office/drawing/2014/main" val="2508961787"/>
                    </a:ext>
                  </a:extLst>
                </a:gridCol>
                <a:gridCol w="1384945">
                  <a:extLst>
                    <a:ext uri="{9D8B030D-6E8A-4147-A177-3AD203B41FA5}">
                      <a16:colId xmlns:a16="http://schemas.microsoft.com/office/drawing/2014/main" val="4069349354"/>
                    </a:ext>
                  </a:extLst>
                </a:gridCol>
                <a:gridCol w="1384945">
                  <a:extLst>
                    <a:ext uri="{9D8B030D-6E8A-4147-A177-3AD203B41FA5}">
                      <a16:colId xmlns:a16="http://schemas.microsoft.com/office/drawing/2014/main" val="288687745"/>
                    </a:ext>
                  </a:extLst>
                </a:gridCol>
              </a:tblGrid>
              <a:tr h="207587">
                <a:tc rowSpan="2">
                  <a:txBody>
                    <a:bodyPr/>
                    <a:lstStyle/>
                    <a:p>
                      <a:pPr algn="ctr">
                        <a:lnSpc>
                          <a:spcPct val="115000"/>
                        </a:lnSpc>
                        <a:spcAft>
                          <a:spcPts val="800"/>
                        </a:spcAft>
                      </a:pPr>
                      <a:r>
                        <a:rPr lang="en-IN" sz="12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Optimizers</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rowSpan="2">
                  <a:txBody>
                    <a:bodyPr/>
                    <a:lstStyle/>
                    <a:p>
                      <a:pPr algn="ctr">
                        <a:lnSpc>
                          <a:spcPct val="115000"/>
                        </a:lnSpc>
                        <a:spcAft>
                          <a:spcPts val="800"/>
                        </a:spcAft>
                      </a:pPr>
                      <a:r>
                        <a:rPr lang="en-IN" sz="12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Models</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algn="ctr">
                        <a:lnSpc>
                          <a:spcPct val="115000"/>
                        </a:lnSpc>
                        <a:spcAft>
                          <a:spcPts val="800"/>
                        </a:spcAft>
                      </a:pPr>
                      <a:r>
                        <a:rPr lang="en-IN" sz="12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Validation Accuracy (%)</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865678114"/>
                  </a:ext>
                </a:extLst>
              </a:tr>
              <a:tr h="178744">
                <a:tc vMerge="1">
                  <a:txBody>
                    <a:bodyPr/>
                    <a:lstStyle/>
                    <a:p>
                      <a:endParaRPr lang="en-IN"/>
                    </a:p>
                  </a:txBody>
                  <a:tcPr/>
                </a:tc>
                <a:tc vMerge="1">
                  <a:txBody>
                    <a:bodyPr/>
                    <a:lstStyle/>
                    <a:p>
                      <a:endParaRPr lang="en-IN"/>
                    </a:p>
                  </a:txBody>
                  <a:tcPr/>
                </a:tc>
                <a:tc>
                  <a:txBody>
                    <a:bodyPr/>
                    <a:lstStyle/>
                    <a:p>
                      <a:pPr algn="ctr">
                        <a:lnSpc>
                          <a:spcPct val="115000"/>
                        </a:lnSpc>
                        <a:spcAft>
                          <a:spcPts val="800"/>
                        </a:spcAft>
                      </a:pPr>
                      <a:r>
                        <a:rPr lang="en-IN" sz="10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Lr-0.001</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Lr-0.0001</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109856303"/>
                  </a:ext>
                </a:extLst>
              </a:tr>
              <a:tr h="226703">
                <a:tc rowSpan="3">
                  <a:txBody>
                    <a:bodyPr/>
                    <a:lstStyle/>
                    <a:p>
                      <a:pPr algn="ctr">
                        <a:lnSpc>
                          <a:spcPct val="115000"/>
                        </a:lnSpc>
                        <a:spcAft>
                          <a:spcPts val="800"/>
                        </a:spcAft>
                      </a:pPr>
                      <a:r>
                        <a:rPr lang="en-IN" sz="10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VGG16</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95.77</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96.52</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424155844"/>
                  </a:ext>
                </a:extLst>
              </a:tr>
              <a:tr h="199538">
                <a:tc vMerge="1">
                  <a:txBody>
                    <a:bodyPr/>
                    <a:lstStyle/>
                    <a:p>
                      <a:endParaRPr lang="en-IN"/>
                    </a:p>
                  </a:txBody>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Inception</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95.79</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96.74</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383565166"/>
                  </a:ext>
                </a:extLst>
              </a:tr>
              <a:tr h="197562">
                <a:tc vMerge="1">
                  <a:txBody>
                    <a:bodyPr/>
                    <a:lstStyle/>
                    <a:p>
                      <a:endParaRPr lang="en-IN"/>
                    </a:p>
                  </a:txBody>
                  <a:tcPr/>
                </a:tc>
                <a:tc>
                  <a:txBody>
                    <a:bodyPr/>
                    <a:lstStyle/>
                    <a:p>
                      <a:pPr algn="ctr">
                        <a:lnSpc>
                          <a:spcPct val="115000"/>
                        </a:lnSpc>
                        <a:spcAft>
                          <a:spcPts val="800"/>
                        </a:spcAft>
                      </a:pPr>
                      <a:r>
                        <a:rPr lang="en-IN" sz="1000" kern="100" dirty="0" err="1">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Xception</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93.80</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95.05</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582733837"/>
                  </a:ext>
                </a:extLst>
              </a:tr>
              <a:tr h="178744">
                <a:tc rowSpan="3">
                  <a:txBody>
                    <a:bodyPr/>
                    <a:lstStyle/>
                    <a:p>
                      <a:pPr algn="ctr">
                        <a:lnSpc>
                          <a:spcPct val="115000"/>
                        </a:lnSpc>
                        <a:spcAft>
                          <a:spcPts val="800"/>
                        </a:spcAft>
                      </a:pPr>
                      <a:r>
                        <a:rPr lang="en-IN" sz="10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AdamW</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VGG16</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CA717E"/>
                    </a:solidFill>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97.82</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CA717E"/>
                    </a:solidFill>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96.5</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127712320"/>
                  </a:ext>
                </a:extLst>
              </a:tr>
              <a:tr h="178744">
                <a:tc vMerge="1">
                  <a:txBody>
                    <a:bodyPr/>
                    <a:lstStyle/>
                    <a:p>
                      <a:endParaRPr lang="en-IN"/>
                    </a:p>
                  </a:txBody>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Inception</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95.19</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96.41</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453184726"/>
                  </a:ext>
                </a:extLst>
              </a:tr>
              <a:tr h="209416">
                <a:tc vMerge="1">
                  <a:txBody>
                    <a:bodyPr/>
                    <a:lstStyle/>
                    <a:p>
                      <a:endParaRPr lang="en-IN"/>
                    </a:p>
                  </a:txBody>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Xception</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93.47</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95.10</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44679711"/>
                  </a:ext>
                </a:extLst>
              </a:tr>
              <a:tr h="198055">
                <a:tc rowSpan="3">
                  <a:txBody>
                    <a:bodyPr/>
                    <a:lstStyle/>
                    <a:p>
                      <a:pPr algn="ctr">
                        <a:lnSpc>
                          <a:spcPct val="115000"/>
                        </a:lnSpc>
                        <a:spcAft>
                          <a:spcPts val="800"/>
                        </a:spcAft>
                      </a:pPr>
                      <a:r>
                        <a:rPr lang="en-IN" sz="1000" b="1" kern="100" dirty="0" err="1">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Adagrad</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VGG16</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91.14</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83.27</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92185478"/>
                  </a:ext>
                </a:extLst>
              </a:tr>
              <a:tr h="220282">
                <a:tc vMerge="1">
                  <a:txBody>
                    <a:bodyPr/>
                    <a:lstStyle/>
                    <a:p>
                      <a:endParaRPr lang="en-IN"/>
                    </a:p>
                  </a:txBody>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Inception</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95.58</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92.58</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1728709"/>
                  </a:ext>
                </a:extLst>
              </a:tr>
              <a:tr h="253374">
                <a:tc vMerge="1">
                  <a:txBody>
                    <a:bodyPr/>
                    <a:lstStyle/>
                    <a:p>
                      <a:endParaRPr lang="en-IN"/>
                    </a:p>
                  </a:txBody>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Xception</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94.26</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92.32</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969971894"/>
                  </a:ext>
                </a:extLst>
              </a:tr>
              <a:tr h="200526">
                <a:tc rowSpan="3">
                  <a:txBody>
                    <a:bodyPr/>
                    <a:lstStyle/>
                    <a:p>
                      <a:pPr algn="ctr">
                        <a:lnSpc>
                          <a:spcPct val="115000"/>
                        </a:lnSpc>
                        <a:spcAft>
                          <a:spcPts val="800"/>
                        </a:spcAft>
                      </a:pPr>
                      <a:r>
                        <a:rPr lang="en-IN" sz="10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RMSProp</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VGG16</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88.89</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91.89</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12147735"/>
                  </a:ext>
                </a:extLst>
              </a:tr>
              <a:tr h="228184">
                <a:tc vMerge="1">
                  <a:txBody>
                    <a:bodyPr/>
                    <a:lstStyle/>
                    <a:p>
                      <a:endParaRPr lang="en-IN"/>
                    </a:p>
                  </a:txBody>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Inception</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92.68</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94.05</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251712210"/>
                  </a:ext>
                </a:extLst>
              </a:tr>
              <a:tr h="205958">
                <a:tc vMerge="1">
                  <a:txBody>
                    <a:bodyPr/>
                    <a:lstStyle/>
                    <a:p>
                      <a:endParaRPr lang="en-IN"/>
                    </a:p>
                  </a:txBody>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Xception</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93.21</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91.96</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137505604"/>
                  </a:ext>
                </a:extLst>
              </a:tr>
              <a:tr h="198550">
                <a:tc rowSpan="3">
                  <a:txBody>
                    <a:bodyPr/>
                    <a:lstStyle/>
                    <a:p>
                      <a:pPr algn="ctr">
                        <a:lnSpc>
                          <a:spcPct val="115000"/>
                        </a:lnSpc>
                        <a:spcAft>
                          <a:spcPts val="800"/>
                        </a:spcAft>
                      </a:pPr>
                      <a:r>
                        <a:rPr lang="en-IN" sz="1000" b="1"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SGD</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VGG16</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93.04</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87.61</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504657197"/>
                  </a:ext>
                </a:extLst>
              </a:tr>
              <a:tr h="201019">
                <a:tc vMerge="1">
                  <a:txBody>
                    <a:bodyPr/>
                    <a:lstStyle/>
                    <a:p>
                      <a:endParaRPr lang="en-IN"/>
                    </a:p>
                  </a:txBody>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Inception</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96.73</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95.15</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484774187"/>
                  </a:ext>
                </a:extLst>
              </a:tr>
              <a:tr h="199044">
                <a:tc vMerge="1">
                  <a:txBody>
                    <a:bodyPr/>
                    <a:lstStyle/>
                    <a:p>
                      <a:endParaRPr lang="en-IN"/>
                    </a:p>
                  </a:txBody>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Xception</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95.02</a:t>
                      </a:r>
                      <a:endParaRPr lang="en-IN" sz="80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15000"/>
                        </a:lnSpc>
                        <a:spcAft>
                          <a:spcPts val="800"/>
                        </a:spcAft>
                      </a:pPr>
                      <a:r>
                        <a:rPr lang="en-IN" sz="10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93.87</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50632" marR="50632"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675563608"/>
                  </a:ext>
                </a:extLst>
              </a:tr>
            </a:tbl>
          </a:graphicData>
        </a:graphic>
      </p:graphicFrame>
    </p:spTree>
    <p:extLst>
      <p:ext uri="{BB962C8B-B14F-4D97-AF65-F5344CB8AC3E}">
        <p14:creationId xmlns:p14="http://schemas.microsoft.com/office/powerpoint/2010/main" val="731054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3217E-F374-A66B-550D-A8E59F0B7105}"/>
              </a:ext>
            </a:extLst>
          </p:cNvPr>
          <p:cNvSpPr txBox="1"/>
          <p:nvPr/>
        </p:nvSpPr>
        <p:spPr>
          <a:xfrm>
            <a:off x="758456" y="306324"/>
            <a:ext cx="7627088" cy="3600986"/>
          </a:xfrm>
          <a:prstGeom prst="rect">
            <a:avLst/>
          </a:prstGeom>
          <a:noFill/>
        </p:spPr>
        <p:txBody>
          <a:bodyPr wrap="square" rtlCol="0">
            <a:spAutoFit/>
          </a:bodyPr>
          <a:lstStyle/>
          <a:p>
            <a:pPr algn="ctr"/>
            <a:r>
              <a:rPr lang="en-US" sz="1800" b="1" dirty="0">
                <a:latin typeface="Söhne"/>
              </a:rPr>
              <a:t>Summary</a:t>
            </a:r>
            <a:r>
              <a:rPr lang="en-US" sz="1800" b="1" i="0" dirty="0">
                <a:effectLst/>
                <a:latin typeface="Söhne"/>
              </a:rPr>
              <a:t> of the result</a:t>
            </a:r>
          </a:p>
          <a:p>
            <a:pPr algn="ctr"/>
            <a:endParaRPr lang="en-US" b="1" i="0" dirty="0">
              <a:effectLst/>
              <a:latin typeface="Söhne"/>
            </a:endParaRPr>
          </a:p>
          <a:p>
            <a:pPr algn="l">
              <a:buFont typeface="Arial" panose="020B0604020202020204" pitchFamily="34" charset="0"/>
              <a:buChar char="•"/>
            </a:pPr>
            <a:r>
              <a:rPr lang="en-US" b="1" i="0" dirty="0">
                <a:effectLst/>
                <a:latin typeface="Söhne"/>
              </a:rPr>
              <a:t>VGG16</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Achieved impressive validation accuracies across different optimizers, particularly with </a:t>
            </a:r>
            <a:r>
              <a:rPr lang="en-US" b="1" i="0" dirty="0" err="1">
                <a:effectLst/>
                <a:latin typeface="Söhne"/>
              </a:rPr>
              <a:t>AdamW</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Highest accuracy: </a:t>
            </a:r>
            <a:r>
              <a:rPr lang="en-US" b="1" i="0" dirty="0">
                <a:effectLst/>
                <a:latin typeface="Söhne"/>
              </a:rPr>
              <a:t>97.82%</a:t>
            </a:r>
            <a:r>
              <a:rPr lang="en-US" b="0" i="0" dirty="0">
                <a:effectLst/>
                <a:latin typeface="Söhne"/>
              </a:rPr>
              <a:t> with </a:t>
            </a:r>
            <a:r>
              <a:rPr lang="en-US" b="1" i="0" dirty="0" err="1">
                <a:effectLst/>
                <a:latin typeface="Söhne"/>
              </a:rPr>
              <a:t>AdamW</a:t>
            </a:r>
            <a:r>
              <a:rPr lang="en-US" b="0" i="0" dirty="0">
                <a:effectLst/>
                <a:latin typeface="Söhne"/>
              </a:rPr>
              <a:t> and learning rate </a:t>
            </a:r>
            <a:r>
              <a:rPr lang="en-US" b="1" i="0" dirty="0">
                <a:effectLst/>
                <a:latin typeface="Söhne"/>
              </a:rPr>
              <a:t>0.001</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Second highest accuracy: </a:t>
            </a:r>
            <a:r>
              <a:rPr lang="en-US" b="1" i="0" dirty="0">
                <a:effectLst/>
                <a:latin typeface="Söhne"/>
              </a:rPr>
              <a:t>96.5%</a:t>
            </a:r>
            <a:r>
              <a:rPr lang="en-US" b="0" i="0" dirty="0">
                <a:effectLst/>
                <a:latin typeface="Söhne"/>
              </a:rPr>
              <a:t> with </a:t>
            </a:r>
            <a:r>
              <a:rPr lang="en-US" b="1" i="0" dirty="0" err="1">
                <a:effectLst/>
                <a:latin typeface="Söhne"/>
              </a:rPr>
              <a:t>AdamW</a:t>
            </a:r>
            <a:r>
              <a:rPr lang="en-US" b="0" i="0" dirty="0">
                <a:effectLst/>
                <a:latin typeface="Söhne"/>
              </a:rPr>
              <a:t> and learning rate </a:t>
            </a:r>
            <a:r>
              <a:rPr lang="en-US" b="1" i="0" dirty="0">
                <a:effectLst/>
                <a:latin typeface="Söhne"/>
              </a:rPr>
              <a:t>0.0001</a:t>
            </a:r>
            <a:r>
              <a:rPr lang="en-US" b="0" i="0" dirty="0">
                <a:effectLst/>
                <a:latin typeface="Söhne"/>
              </a:rPr>
              <a:t>.</a:t>
            </a:r>
          </a:p>
          <a:p>
            <a:pPr marL="457200" lvl="1" algn="l"/>
            <a:endParaRPr lang="en-US" b="0" i="0" dirty="0">
              <a:effectLst/>
              <a:latin typeface="Söhne"/>
            </a:endParaRPr>
          </a:p>
          <a:p>
            <a:pPr algn="l">
              <a:buFont typeface="Arial" panose="020B0604020202020204" pitchFamily="34" charset="0"/>
              <a:buChar char="•"/>
            </a:pPr>
            <a:r>
              <a:rPr lang="en-US" b="1" i="0" dirty="0">
                <a:effectLst/>
                <a:latin typeface="Söhne"/>
              </a:rPr>
              <a:t>Inception</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Also performed well in terms of validation accuracies.</a:t>
            </a:r>
          </a:p>
          <a:p>
            <a:pPr marL="742950" lvl="1" indent="-285750" algn="l">
              <a:buFont typeface="Arial" panose="020B0604020202020204" pitchFamily="34" charset="0"/>
              <a:buChar char="•"/>
            </a:pPr>
            <a:r>
              <a:rPr lang="en-US" b="0" i="0" dirty="0">
                <a:effectLst/>
                <a:latin typeface="Söhne"/>
              </a:rPr>
              <a:t>Highest accuracy: </a:t>
            </a:r>
            <a:r>
              <a:rPr lang="en-US" b="1" i="0" dirty="0">
                <a:effectLst/>
                <a:latin typeface="Söhne"/>
              </a:rPr>
              <a:t>95.19%</a:t>
            </a:r>
            <a:r>
              <a:rPr lang="en-US" b="0" i="0" dirty="0">
                <a:effectLst/>
                <a:latin typeface="Söhne"/>
              </a:rPr>
              <a:t> with </a:t>
            </a:r>
            <a:r>
              <a:rPr lang="en-US" b="1" i="0" dirty="0" err="1">
                <a:effectLst/>
                <a:latin typeface="Söhne"/>
              </a:rPr>
              <a:t>AdamW</a:t>
            </a:r>
            <a:r>
              <a:rPr lang="en-US" b="0" i="0" dirty="0">
                <a:effectLst/>
                <a:latin typeface="Söhne"/>
              </a:rPr>
              <a:t> and learning rate </a:t>
            </a:r>
            <a:r>
              <a:rPr lang="en-US" b="1" i="0" dirty="0">
                <a:effectLst/>
                <a:latin typeface="Söhne"/>
              </a:rPr>
              <a:t>0.001</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Second highest accuracy: </a:t>
            </a:r>
            <a:r>
              <a:rPr lang="en-US" b="1" i="0" dirty="0">
                <a:effectLst/>
                <a:latin typeface="Söhne"/>
              </a:rPr>
              <a:t>96.41%</a:t>
            </a:r>
            <a:r>
              <a:rPr lang="en-US" b="0" i="0" dirty="0">
                <a:effectLst/>
                <a:latin typeface="Söhne"/>
              </a:rPr>
              <a:t> with </a:t>
            </a:r>
            <a:r>
              <a:rPr lang="en-US" b="1" i="0" dirty="0" err="1">
                <a:effectLst/>
                <a:latin typeface="Söhne"/>
              </a:rPr>
              <a:t>AdamW</a:t>
            </a:r>
            <a:r>
              <a:rPr lang="en-US" b="0" i="0" dirty="0">
                <a:effectLst/>
                <a:latin typeface="Söhne"/>
              </a:rPr>
              <a:t> and learning rate </a:t>
            </a:r>
            <a:r>
              <a:rPr lang="en-US" b="1" i="0" dirty="0">
                <a:effectLst/>
                <a:latin typeface="Söhne"/>
              </a:rPr>
              <a:t>0.0001</a:t>
            </a:r>
            <a:r>
              <a:rPr lang="en-US" b="0" i="0" dirty="0">
                <a:effectLst/>
                <a:latin typeface="Söhne"/>
              </a:rPr>
              <a:t>.</a:t>
            </a:r>
          </a:p>
          <a:p>
            <a:pPr marL="457200" lvl="1" algn="l"/>
            <a:endParaRPr lang="en-US" b="0" i="0" dirty="0">
              <a:effectLst/>
              <a:latin typeface="Söhne"/>
            </a:endParaRPr>
          </a:p>
          <a:p>
            <a:pPr algn="l">
              <a:buFont typeface="Arial" panose="020B0604020202020204" pitchFamily="34" charset="0"/>
              <a:buChar char="•"/>
            </a:pPr>
            <a:r>
              <a:rPr lang="en-US" b="1" i="0" dirty="0" err="1">
                <a:effectLst/>
                <a:latin typeface="Söhne"/>
              </a:rPr>
              <a:t>Xception</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Showed slightly lower accuracies compared to VGG16 and Inception.</a:t>
            </a:r>
          </a:p>
          <a:p>
            <a:pPr marL="742950" lvl="1" indent="-285750" algn="l">
              <a:buFont typeface="Arial" panose="020B0604020202020204" pitchFamily="34" charset="0"/>
              <a:buChar char="•"/>
            </a:pPr>
            <a:r>
              <a:rPr lang="en-US" b="0" i="0" dirty="0">
                <a:effectLst/>
                <a:latin typeface="Söhne"/>
              </a:rPr>
              <a:t>Highest accuracy: </a:t>
            </a:r>
            <a:r>
              <a:rPr lang="en-US" b="1" i="0" dirty="0">
                <a:effectLst/>
                <a:latin typeface="Söhne"/>
              </a:rPr>
              <a:t>95.10%</a:t>
            </a:r>
            <a:r>
              <a:rPr lang="en-US" b="0" i="0" dirty="0">
                <a:effectLst/>
                <a:latin typeface="Söhne"/>
              </a:rPr>
              <a:t> with </a:t>
            </a:r>
            <a:r>
              <a:rPr lang="en-US" b="1" i="0" dirty="0" err="1">
                <a:effectLst/>
                <a:latin typeface="Söhne"/>
              </a:rPr>
              <a:t>AdamW</a:t>
            </a:r>
            <a:r>
              <a:rPr lang="en-US" b="0" i="0" dirty="0">
                <a:effectLst/>
                <a:latin typeface="Söhne"/>
              </a:rPr>
              <a:t> and learning rate </a:t>
            </a:r>
            <a:r>
              <a:rPr lang="en-US" b="1" i="0" dirty="0">
                <a:effectLst/>
                <a:latin typeface="Söhne"/>
              </a:rPr>
              <a:t>0.0001</a:t>
            </a:r>
            <a:r>
              <a:rPr lang="en-US" b="0" i="0" dirty="0">
                <a:effectLst/>
                <a:latin typeface="Söhne"/>
              </a:rPr>
              <a:t>.</a:t>
            </a:r>
          </a:p>
        </p:txBody>
      </p:sp>
    </p:spTree>
    <p:extLst>
      <p:ext uri="{BB962C8B-B14F-4D97-AF65-F5344CB8AC3E}">
        <p14:creationId xmlns:p14="http://schemas.microsoft.com/office/powerpoint/2010/main" val="110595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46956E-2450-CF69-4C0C-E88FEA6E4DC9}"/>
              </a:ext>
            </a:extLst>
          </p:cNvPr>
          <p:cNvSpPr txBox="1"/>
          <p:nvPr/>
        </p:nvSpPr>
        <p:spPr>
          <a:xfrm>
            <a:off x="857693" y="1153744"/>
            <a:ext cx="7428614" cy="523220"/>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rPr>
              <a:t>It was observed that </a:t>
            </a:r>
            <a:r>
              <a:rPr lang="en-IN" sz="1400" b="1" dirty="0">
                <a:effectLst/>
                <a:latin typeface="Times New Roman" panose="02020603050405020304" pitchFamily="18" charset="0"/>
                <a:ea typeface="Calibri" panose="020F0502020204030204" pitchFamily="34" charset="0"/>
              </a:rPr>
              <a:t>VGG16</a:t>
            </a:r>
            <a:r>
              <a:rPr lang="en-IN" sz="1400" dirty="0">
                <a:effectLst/>
                <a:latin typeface="Times New Roman" panose="02020603050405020304" pitchFamily="18" charset="0"/>
                <a:ea typeface="Calibri" panose="020F0502020204030204" pitchFamily="34" charset="0"/>
              </a:rPr>
              <a:t> with </a:t>
            </a:r>
            <a:r>
              <a:rPr lang="en-IN" sz="1400" b="1" dirty="0" err="1">
                <a:effectLst/>
                <a:latin typeface="Times New Roman" panose="02020603050405020304" pitchFamily="18" charset="0"/>
                <a:ea typeface="Calibri" panose="020F0502020204030204" pitchFamily="34" charset="0"/>
              </a:rPr>
              <a:t>AdamW</a:t>
            </a:r>
            <a:r>
              <a:rPr lang="en-IN" sz="1400" dirty="0">
                <a:effectLst/>
                <a:latin typeface="Times New Roman" panose="02020603050405020304" pitchFamily="18" charset="0"/>
                <a:ea typeface="Calibri" panose="020F0502020204030204" pitchFamily="34" charset="0"/>
              </a:rPr>
              <a:t> optimizer at learning rate </a:t>
            </a:r>
            <a:r>
              <a:rPr lang="en-IN" sz="1400" b="1" dirty="0">
                <a:effectLst/>
                <a:latin typeface="Times New Roman" panose="02020603050405020304" pitchFamily="18" charset="0"/>
                <a:ea typeface="Calibri" panose="020F0502020204030204" pitchFamily="34" charset="0"/>
              </a:rPr>
              <a:t>0.001</a:t>
            </a:r>
            <a:r>
              <a:rPr lang="en-IN" sz="1400" dirty="0">
                <a:effectLst/>
                <a:latin typeface="Times New Roman" panose="02020603050405020304" pitchFamily="18" charset="0"/>
                <a:ea typeface="Calibri" panose="020F0502020204030204" pitchFamily="34" charset="0"/>
              </a:rPr>
              <a:t> achieved the highest validation accuracy of </a:t>
            </a:r>
            <a:r>
              <a:rPr lang="en-IN" sz="1400" b="1" dirty="0">
                <a:effectLst/>
                <a:latin typeface="Times New Roman" panose="02020603050405020304" pitchFamily="18" charset="0"/>
                <a:ea typeface="Calibri" panose="020F0502020204030204" pitchFamily="34" charset="0"/>
              </a:rPr>
              <a:t>97.82%</a:t>
            </a:r>
            <a:r>
              <a:rPr lang="en-IN" sz="1400" dirty="0">
                <a:effectLst/>
                <a:latin typeface="Times New Roman" panose="02020603050405020304" pitchFamily="18" charset="0"/>
                <a:ea typeface="Calibri" panose="020F0502020204030204" pitchFamily="34" charset="0"/>
              </a:rPr>
              <a:t>. </a:t>
            </a:r>
            <a:endParaRPr lang="en-IN" dirty="0"/>
          </a:p>
        </p:txBody>
      </p:sp>
      <p:grpSp>
        <p:nvGrpSpPr>
          <p:cNvPr id="9" name="Group 8">
            <a:extLst>
              <a:ext uri="{FF2B5EF4-FFF2-40B4-BE49-F238E27FC236}">
                <a16:creationId xmlns:a16="http://schemas.microsoft.com/office/drawing/2014/main" id="{770CF197-5703-98D4-2316-E8A6CF5A84FF}"/>
              </a:ext>
            </a:extLst>
          </p:cNvPr>
          <p:cNvGrpSpPr/>
          <p:nvPr/>
        </p:nvGrpSpPr>
        <p:grpSpPr>
          <a:xfrm>
            <a:off x="1491772" y="2153710"/>
            <a:ext cx="2828925" cy="2347397"/>
            <a:chOff x="1282331" y="1434810"/>
            <a:chExt cx="2828925" cy="2347397"/>
          </a:xfrm>
        </p:grpSpPr>
        <p:sp>
          <p:nvSpPr>
            <p:cNvPr id="7" name="TextBox 6">
              <a:extLst>
                <a:ext uri="{FF2B5EF4-FFF2-40B4-BE49-F238E27FC236}">
                  <a16:creationId xmlns:a16="http://schemas.microsoft.com/office/drawing/2014/main" id="{01E5EF71-FF57-8759-7C83-C46E2A484960}"/>
                </a:ext>
              </a:extLst>
            </p:cNvPr>
            <p:cNvSpPr txBox="1"/>
            <p:nvPr/>
          </p:nvSpPr>
          <p:spPr>
            <a:xfrm>
              <a:off x="1909652" y="1434810"/>
              <a:ext cx="1808199" cy="307777"/>
            </a:xfrm>
            <a:prstGeom prst="rect">
              <a:avLst/>
            </a:prstGeom>
            <a:noFill/>
          </p:spPr>
          <p:txBody>
            <a:bodyPr wrap="square" rtlCol="0">
              <a:spAutoFit/>
            </a:bodyPr>
            <a:lstStyle/>
            <a:p>
              <a:r>
                <a:rPr lang="en-IN" dirty="0"/>
                <a:t>Validation Accuracy</a:t>
              </a:r>
            </a:p>
          </p:txBody>
        </p:sp>
        <p:pic>
          <p:nvPicPr>
            <p:cNvPr id="6" name="Picture 5">
              <a:extLst>
                <a:ext uri="{FF2B5EF4-FFF2-40B4-BE49-F238E27FC236}">
                  <a16:creationId xmlns:a16="http://schemas.microsoft.com/office/drawing/2014/main" id="{524C1E9C-5EBA-B6AB-5F9C-9F9143EACF95}"/>
                </a:ext>
              </a:extLst>
            </p:cNvPr>
            <p:cNvPicPr>
              <a:picLocks noChangeAspect="1"/>
            </p:cNvPicPr>
            <p:nvPr/>
          </p:nvPicPr>
          <p:blipFill rotWithShape="1">
            <a:blip r:embed="rId2">
              <a:extLst>
                <a:ext uri="{28A0092B-C50C-407E-A947-70E740481C1C}">
                  <a14:useLocalDpi xmlns:a14="http://schemas.microsoft.com/office/drawing/2010/main" val="0"/>
                </a:ext>
              </a:extLst>
            </a:blip>
            <a:srcRect l="4786" t="11698" r="9594" b="6234"/>
            <a:stretch/>
          </p:blipFill>
          <p:spPr bwMode="auto">
            <a:xfrm>
              <a:off x="1282331" y="1748937"/>
              <a:ext cx="2828925" cy="2033270"/>
            </a:xfrm>
            <a:prstGeom prst="rect">
              <a:avLst/>
            </a:prstGeom>
            <a:noFill/>
            <a:ln>
              <a:noFill/>
            </a:ln>
            <a:extLst>
              <a:ext uri="{53640926-AAD7-44D8-BBD7-CCE9431645EC}">
                <a14:shadowObscured xmlns:a14="http://schemas.microsoft.com/office/drawing/2010/main"/>
              </a:ext>
            </a:extLst>
          </p:spPr>
        </p:pic>
      </p:grpSp>
      <p:grpSp>
        <p:nvGrpSpPr>
          <p:cNvPr id="10" name="Group 9">
            <a:extLst>
              <a:ext uri="{FF2B5EF4-FFF2-40B4-BE49-F238E27FC236}">
                <a16:creationId xmlns:a16="http://schemas.microsoft.com/office/drawing/2014/main" id="{F11C1839-B238-86E2-EE28-9E770BEB8E0D}"/>
              </a:ext>
            </a:extLst>
          </p:cNvPr>
          <p:cNvGrpSpPr/>
          <p:nvPr/>
        </p:nvGrpSpPr>
        <p:grpSpPr>
          <a:xfrm>
            <a:off x="5050782" y="2153710"/>
            <a:ext cx="2742565" cy="2330261"/>
            <a:chOff x="5291787" y="1451946"/>
            <a:chExt cx="2742565" cy="2330261"/>
          </a:xfrm>
        </p:grpSpPr>
        <p:sp>
          <p:nvSpPr>
            <p:cNvPr id="5" name="TextBox 4">
              <a:extLst>
                <a:ext uri="{FF2B5EF4-FFF2-40B4-BE49-F238E27FC236}">
                  <a16:creationId xmlns:a16="http://schemas.microsoft.com/office/drawing/2014/main" id="{E89B602A-0359-17FF-A45C-06CDBA1FC385}"/>
                </a:ext>
              </a:extLst>
            </p:cNvPr>
            <p:cNvSpPr txBox="1"/>
            <p:nvPr/>
          </p:nvSpPr>
          <p:spPr>
            <a:xfrm>
              <a:off x="5844029" y="1451946"/>
              <a:ext cx="1808199" cy="307777"/>
            </a:xfrm>
            <a:prstGeom prst="rect">
              <a:avLst/>
            </a:prstGeom>
            <a:noFill/>
          </p:spPr>
          <p:txBody>
            <a:bodyPr wrap="square" rtlCol="0">
              <a:spAutoFit/>
            </a:bodyPr>
            <a:lstStyle/>
            <a:p>
              <a:r>
                <a:rPr lang="en-IN" dirty="0"/>
                <a:t>Validation Loss</a:t>
              </a:r>
            </a:p>
          </p:txBody>
        </p:sp>
        <p:pic>
          <p:nvPicPr>
            <p:cNvPr id="8" name="Picture 7">
              <a:extLst>
                <a:ext uri="{FF2B5EF4-FFF2-40B4-BE49-F238E27FC236}">
                  <a16:creationId xmlns:a16="http://schemas.microsoft.com/office/drawing/2014/main" id="{C85C5B44-BF9F-BE5B-B00B-0068B0C90B4B}"/>
                </a:ext>
              </a:extLst>
            </p:cNvPr>
            <p:cNvPicPr>
              <a:picLocks noChangeAspect="1"/>
            </p:cNvPicPr>
            <p:nvPr/>
          </p:nvPicPr>
          <p:blipFill rotWithShape="1">
            <a:blip r:embed="rId3">
              <a:extLst>
                <a:ext uri="{28A0092B-C50C-407E-A947-70E740481C1C}">
                  <a14:useLocalDpi xmlns:a14="http://schemas.microsoft.com/office/drawing/2010/main" val="0"/>
                </a:ext>
              </a:extLst>
            </a:blip>
            <a:srcRect l="7711" t="11344" r="9329" b="6411"/>
            <a:stretch/>
          </p:blipFill>
          <p:spPr bwMode="auto">
            <a:xfrm>
              <a:off x="5291787" y="1742587"/>
              <a:ext cx="2742565" cy="2039620"/>
            </a:xfrm>
            <a:prstGeom prst="rect">
              <a:avLst/>
            </a:prstGeom>
            <a:noFill/>
            <a:ln>
              <a:noFill/>
            </a:ln>
            <a:extLst>
              <a:ext uri="{53640926-AAD7-44D8-BBD7-CCE9431645EC}">
                <a14:shadowObscured xmlns:a14="http://schemas.microsoft.com/office/drawing/2010/main"/>
              </a:ext>
            </a:extLst>
          </p:spPr>
        </p:pic>
      </p:grpSp>
      <p:sp>
        <p:nvSpPr>
          <p:cNvPr id="11" name="TextBox 10">
            <a:extLst>
              <a:ext uri="{FF2B5EF4-FFF2-40B4-BE49-F238E27FC236}">
                <a16:creationId xmlns:a16="http://schemas.microsoft.com/office/drawing/2014/main" id="{B1CD0232-03CC-7286-49D0-7152798E8FB9}"/>
              </a:ext>
            </a:extLst>
          </p:cNvPr>
          <p:cNvSpPr txBox="1"/>
          <p:nvPr/>
        </p:nvSpPr>
        <p:spPr>
          <a:xfrm>
            <a:off x="450114" y="642738"/>
            <a:ext cx="2757376" cy="338554"/>
          </a:xfrm>
          <a:prstGeom prst="rect">
            <a:avLst/>
          </a:prstGeom>
          <a:noFill/>
        </p:spPr>
        <p:txBody>
          <a:bodyPr wrap="square" rtlCol="0">
            <a:spAutoFit/>
          </a:bodyPr>
          <a:lstStyle/>
          <a:p>
            <a:pPr algn="ctr"/>
            <a:r>
              <a:rPr lang="en-US" sz="1600" b="1" dirty="0"/>
              <a:t>Highest accuracy</a:t>
            </a:r>
            <a:endParaRPr lang="en-IN" sz="1600" b="1" dirty="0"/>
          </a:p>
        </p:txBody>
      </p:sp>
    </p:spTree>
    <p:extLst>
      <p:ext uri="{BB962C8B-B14F-4D97-AF65-F5344CB8AC3E}">
        <p14:creationId xmlns:p14="http://schemas.microsoft.com/office/powerpoint/2010/main" val="336780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body" idx="1"/>
          </p:nvPr>
        </p:nvSpPr>
        <p:spPr>
          <a:xfrm>
            <a:off x="384950" y="786810"/>
            <a:ext cx="8520600" cy="3700130"/>
          </a:xfrm>
          <a:prstGeom prst="rect">
            <a:avLst/>
          </a:prstGeom>
        </p:spPr>
        <p:txBody>
          <a:bodyPr spcFirstLastPara="1" wrap="square" lIns="91425" tIns="91425" rIns="91425" bIns="91425" anchor="t" anchorCtr="0">
            <a:normAutofit fontScale="92500" lnSpcReduction="20000"/>
          </a:bodyPr>
          <a:lstStyle/>
          <a:p>
            <a:pPr marL="285750" lvl="0" indent="-285750" algn="l" rtl="0">
              <a:spcBef>
                <a:spcPts val="0"/>
              </a:spcBef>
              <a:spcAft>
                <a:spcPts val="0"/>
              </a:spcAft>
              <a:buFontTx/>
              <a:buChar char="-"/>
            </a:pPr>
            <a:r>
              <a:rPr lang="en-US" sz="1400" dirty="0">
                <a:solidFill>
                  <a:srgbClr val="000000"/>
                </a:solidFill>
              </a:rPr>
              <a:t>The study focuses on the challenges of feeding a growing global population while preserving natural ecosystems through sustainable agriculture practices.</a:t>
            </a:r>
          </a:p>
          <a:p>
            <a:pPr marL="0" lvl="0" indent="0" algn="l" rtl="0">
              <a:spcBef>
                <a:spcPts val="0"/>
              </a:spcBef>
              <a:spcAft>
                <a:spcPts val="0"/>
              </a:spcAft>
              <a:buNone/>
            </a:pPr>
            <a:endParaRPr lang="en-US" sz="1400" dirty="0">
              <a:solidFill>
                <a:srgbClr val="000000"/>
              </a:solidFill>
            </a:endParaRPr>
          </a:p>
          <a:p>
            <a:pPr marL="285750" lvl="0" indent="-285750" algn="l" rtl="0">
              <a:spcBef>
                <a:spcPts val="0"/>
              </a:spcBef>
              <a:spcAft>
                <a:spcPts val="0"/>
              </a:spcAft>
              <a:buFontTx/>
              <a:buChar char="-"/>
            </a:pPr>
            <a:r>
              <a:rPr lang="en-US" sz="1400" dirty="0">
                <a:solidFill>
                  <a:srgbClr val="000000"/>
                </a:solidFill>
              </a:rPr>
              <a:t>Agriculture is a key tool for reducing poverty and fostering economic development, with potatoes being one of the most widely farmed crops.</a:t>
            </a:r>
          </a:p>
          <a:p>
            <a:pPr marL="0" lvl="0" indent="0" algn="l" rtl="0">
              <a:spcBef>
                <a:spcPts val="0"/>
              </a:spcBef>
              <a:spcAft>
                <a:spcPts val="0"/>
              </a:spcAft>
              <a:buNone/>
            </a:pPr>
            <a:endParaRPr lang="en-US" sz="1400" dirty="0">
              <a:solidFill>
                <a:srgbClr val="000000"/>
              </a:solidFill>
            </a:endParaRPr>
          </a:p>
          <a:p>
            <a:pPr marL="285750" lvl="0" indent="-285750" algn="l" rtl="0">
              <a:spcBef>
                <a:spcPts val="0"/>
              </a:spcBef>
              <a:spcAft>
                <a:spcPts val="0"/>
              </a:spcAft>
              <a:buFontTx/>
              <a:buChar char="-"/>
            </a:pPr>
            <a:r>
              <a:rPr lang="en-US" sz="1400" dirty="0">
                <a:solidFill>
                  <a:srgbClr val="000000"/>
                </a:solidFill>
              </a:rPr>
              <a:t>Potato plants are susceptible to diseases that can hinder agricultural development, emphasizing the need for early detection and treatment.</a:t>
            </a:r>
          </a:p>
          <a:p>
            <a:pPr marL="0" lvl="0" indent="0" algn="l" rtl="0">
              <a:spcBef>
                <a:spcPts val="0"/>
              </a:spcBef>
              <a:spcAft>
                <a:spcPts val="0"/>
              </a:spcAft>
              <a:buNone/>
            </a:pPr>
            <a:endParaRPr lang="en-US" sz="1400" dirty="0">
              <a:solidFill>
                <a:srgbClr val="000000"/>
              </a:solidFill>
            </a:endParaRPr>
          </a:p>
          <a:p>
            <a:pPr marL="285750" lvl="0" indent="-285750" algn="l" rtl="0">
              <a:spcBef>
                <a:spcPts val="0"/>
              </a:spcBef>
              <a:spcAft>
                <a:spcPts val="0"/>
              </a:spcAft>
              <a:buFontTx/>
              <a:buChar char="-"/>
            </a:pPr>
            <a:r>
              <a:rPr lang="en-US" sz="1400" dirty="0">
                <a:solidFill>
                  <a:srgbClr val="000000"/>
                </a:solidFill>
              </a:rPr>
              <a:t>Deep learning algorithms, particularly convolutional neural networks (CNNs), are well-suited for improving classification accuracy.</a:t>
            </a:r>
          </a:p>
          <a:p>
            <a:pPr marL="0" lvl="0" indent="0" algn="l" rtl="0">
              <a:spcBef>
                <a:spcPts val="0"/>
              </a:spcBef>
              <a:spcAft>
                <a:spcPts val="0"/>
              </a:spcAft>
              <a:buNone/>
            </a:pPr>
            <a:endParaRPr lang="en-US" sz="1400" dirty="0">
              <a:solidFill>
                <a:srgbClr val="000000"/>
              </a:solidFill>
            </a:endParaRPr>
          </a:p>
          <a:p>
            <a:pPr marL="0" lvl="0" indent="0" algn="l" rtl="0">
              <a:spcBef>
                <a:spcPts val="0"/>
              </a:spcBef>
              <a:spcAft>
                <a:spcPts val="0"/>
              </a:spcAft>
              <a:buNone/>
            </a:pPr>
            <a:r>
              <a:rPr lang="en-US" sz="1400" dirty="0">
                <a:solidFill>
                  <a:srgbClr val="000000"/>
                </a:solidFill>
              </a:rPr>
              <a:t>-      Various well-known CNN architectures, such as VGG16, </a:t>
            </a:r>
            <a:r>
              <a:rPr lang="en-US" sz="1400" dirty="0" err="1">
                <a:solidFill>
                  <a:srgbClr val="000000"/>
                </a:solidFill>
              </a:rPr>
              <a:t>Xception</a:t>
            </a:r>
            <a:r>
              <a:rPr lang="en-US" sz="1400" dirty="0">
                <a:solidFill>
                  <a:srgbClr val="000000"/>
                </a:solidFill>
              </a:rPr>
              <a:t>, and Inception, are tested in the study.</a:t>
            </a:r>
          </a:p>
          <a:p>
            <a:pPr marL="0" lvl="0" indent="0" algn="l" rtl="0">
              <a:spcBef>
                <a:spcPts val="0"/>
              </a:spcBef>
              <a:spcAft>
                <a:spcPts val="0"/>
              </a:spcAft>
              <a:buNone/>
            </a:pPr>
            <a:endParaRPr lang="en-US" sz="1400" dirty="0">
              <a:solidFill>
                <a:srgbClr val="000000"/>
              </a:solidFill>
            </a:endParaRPr>
          </a:p>
          <a:p>
            <a:pPr marL="285750" lvl="0" indent="-285750" algn="l" rtl="0">
              <a:spcBef>
                <a:spcPts val="0"/>
              </a:spcBef>
              <a:spcAft>
                <a:spcPts val="0"/>
              </a:spcAft>
              <a:buFontTx/>
              <a:buChar char="-"/>
            </a:pPr>
            <a:r>
              <a:rPr lang="en-US" sz="1400" dirty="0">
                <a:solidFill>
                  <a:srgbClr val="000000"/>
                </a:solidFill>
              </a:rPr>
              <a:t>The study compares the classification results of different architectures on the potato dataset.</a:t>
            </a:r>
          </a:p>
          <a:p>
            <a:pPr marL="0" lvl="0" indent="0" algn="l" rtl="0">
              <a:spcBef>
                <a:spcPts val="0"/>
              </a:spcBef>
              <a:spcAft>
                <a:spcPts val="0"/>
              </a:spcAft>
              <a:buNone/>
            </a:pPr>
            <a:endParaRPr lang="en-US" sz="1400" dirty="0">
              <a:solidFill>
                <a:srgbClr val="000000"/>
              </a:solidFill>
            </a:endParaRPr>
          </a:p>
          <a:p>
            <a:pPr marL="0" lvl="0" indent="0" algn="l" rtl="0">
              <a:spcBef>
                <a:spcPts val="0"/>
              </a:spcBef>
              <a:spcAft>
                <a:spcPts val="0"/>
              </a:spcAft>
              <a:buNone/>
            </a:pPr>
            <a:r>
              <a:rPr lang="en-US" sz="1400" dirty="0">
                <a:solidFill>
                  <a:srgbClr val="000000"/>
                </a:solidFill>
              </a:rPr>
              <a:t>-      The aim is to enhance potato production by deep learning algorithms, contributing to a strong food security system and addressing agricultural development challenges.</a:t>
            </a:r>
            <a:endParaRPr lang="en-US" sz="1200" dirty="0">
              <a:solidFill>
                <a:srgbClr val="000000"/>
              </a:solidFill>
            </a:endParaRPr>
          </a:p>
        </p:txBody>
      </p:sp>
      <p:sp>
        <p:nvSpPr>
          <p:cNvPr id="4" name="TextBox 3">
            <a:extLst>
              <a:ext uri="{FF2B5EF4-FFF2-40B4-BE49-F238E27FC236}">
                <a16:creationId xmlns:a16="http://schemas.microsoft.com/office/drawing/2014/main" id="{30758527-6B4A-9860-0171-C79DF624E2BD}"/>
              </a:ext>
            </a:extLst>
          </p:cNvPr>
          <p:cNvSpPr txBox="1"/>
          <p:nvPr/>
        </p:nvSpPr>
        <p:spPr>
          <a:xfrm>
            <a:off x="3799367" y="212650"/>
            <a:ext cx="1545266" cy="369332"/>
          </a:xfrm>
          <a:prstGeom prst="rect">
            <a:avLst/>
          </a:prstGeom>
          <a:noFill/>
        </p:spPr>
        <p:txBody>
          <a:bodyPr wrap="square" rtlCol="0">
            <a:spAutoFit/>
          </a:bodyPr>
          <a:lstStyle/>
          <a:p>
            <a:pPr algn="ctr"/>
            <a:r>
              <a:rPr lang="en-US" sz="1800" b="1" dirty="0"/>
              <a:t>Introduction</a:t>
            </a:r>
            <a:endParaRPr lang="en-US" sz="12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1C231-CC1D-08A4-5B7A-A13CF0E35731}"/>
              </a:ext>
            </a:extLst>
          </p:cNvPr>
          <p:cNvSpPr txBox="1"/>
          <p:nvPr/>
        </p:nvSpPr>
        <p:spPr>
          <a:xfrm>
            <a:off x="3921639" y="161718"/>
            <a:ext cx="1593113" cy="369332"/>
          </a:xfrm>
          <a:prstGeom prst="rect">
            <a:avLst/>
          </a:prstGeom>
          <a:noFill/>
        </p:spPr>
        <p:txBody>
          <a:bodyPr wrap="square" rtlCol="0">
            <a:spAutoFit/>
          </a:bodyPr>
          <a:lstStyle/>
          <a:p>
            <a:pPr algn="ctr"/>
            <a:r>
              <a:rPr lang="en-US" sz="1800" b="1" dirty="0"/>
              <a:t>conclusion</a:t>
            </a:r>
            <a:endParaRPr lang="en-IN" sz="1800" b="1" dirty="0"/>
          </a:p>
        </p:txBody>
      </p:sp>
      <p:sp>
        <p:nvSpPr>
          <p:cNvPr id="4" name="TextBox 3">
            <a:extLst>
              <a:ext uri="{FF2B5EF4-FFF2-40B4-BE49-F238E27FC236}">
                <a16:creationId xmlns:a16="http://schemas.microsoft.com/office/drawing/2014/main" id="{3FF0180F-79E0-13F9-DADF-6ABE310E1530}"/>
              </a:ext>
            </a:extLst>
          </p:cNvPr>
          <p:cNvSpPr txBox="1"/>
          <p:nvPr/>
        </p:nvSpPr>
        <p:spPr>
          <a:xfrm>
            <a:off x="652130" y="686242"/>
            <a:ext cx="7839739" cy="4185761"/>
          </a:xfrm>
          <a:prstGeom prst="rect">
            <a:avLst/>
          </a:prstGeom>
          <a:noFill/>
        </p:spPr>
        <p:txBody>
          <a:bodyPr wrap="square" rtlCol="0">
            <a:spAutoFit/>
          </a:bodyPr>
          <a:lstStyle/>
          <a:p>
            <a:pPr marL="285750" indent="-285750">
              <a:buFontTx/>
              <a:buChar char="-"/>
            </a:pPr>
            <a:r>
              <a:rPr lang="en-US" dirty="0"/>
              <a:t>VGG16 consistently achieved high validation accuracy, with values ranging from 88.89% to 97.82%.</a:t>
            </a:r>
          </a:p>
          <a:p>
            <a:pPr marL="285750" indent="-285750">
              <a:buFontTx/>
              <a:buChar char="-"/>
            </a:pPr>
            <a:r>
              <a:rPr lang="en-US" dirty="0"/>
              <a:t>Inception also showed competitive performance with validation accuracy ranging from 92.68% to 96.73%.</a:t>
            </a:r>
          </a:p>
          <a:p>
            <a:pPr marL="285750" indent="-285750">
              <a:buFontTx/>
              <a:buChar char="-"/>
            </a:pPr>
            <a:r>
              <a:rPr lang="en-US" dirty="0" err="1"/>
              <a:t>Xception</a:t>
            </a:r>
            <a:r>
              <a:rPr lang="en-US" dirty="0"/>
              <a:t> had slightly lower validation accuracy compared to VGG16 and Inception, ranging from 91.96% to 95.10%.</a:t>
            </a:r>
          </a:p>
          <a:p>
            <a:pPr marL="285750" indent="-285750">
              <a:buFontTx/>
              <a:buChar char="-"/>
            </a:pPr>
            <a:endParaRPr lang="en-US" dirty="0"/>
          </a:p>
          <a:p>
            <a:pPr marL="285750" indent="-285750">
              <a:buFontTx/>
              <a:buChar char="-"/>
            </a:pPr>
            <a:r>
              <a:rPr lang="en-US" dirty="0"/>
              <a:t>The </a:t>
            </a:r>
            <a:r>
              <a:rPr lang="en-US" b="1" dirty="0"/>
              <a:t>learning rate of 0.001</a:t>
            </a:r>
            <a:r>
              <a:rPr lang="en-US" dirty="0"/>
              <a:t> generally yielded higher accuracy for </a:t>
            </a:r>
            <a:r>
              <a:rPr lang="en-US" b="1" dirty="0"/>
              <a:t>VGG16</a:t>
            </a:r>
            <a:r>
              <a:rPr lang="en-US" dirty="0"/>
              <a:t> and </a:t>
            </a:r>
            <a:r>
              <a:rPr lang="en-US" b="1" dirty="0"/>
              <a:t>Inception</a:t>
            </a:r>
            <a:r>
              <a:rPr lang="en-US" dirty="0"/>
              <a:t> models, while a learning rate of 0.0001 yielded higher accuracy for </a:t>
            </a:r>
            <a:r>
              <a:rPr lang="en-US" dirty="0" err="1"/>
              <a:t>Xception</a:t>
            </a:r>
            <a:r>
              <a:rPr lang="en-US" dirty="0"/>
              <a:t>.</a:t>
            </a:r>
          </a:p>
          <a:p>
            <a:pPr marL="285750" indent="-285750">
              <a:buFontTx/>
              <a:buChar char="-"/>
            </a:pPr>
            <a:endParaRPr lang="en-US" dirty="0"/>
          </a:p>
          <a:p>
            <a:pPr marL="285750" indent="-285750">
              <a:buFontTx/>
              <a:buChar char="-"/>
            </a:pPr>
            <a:r>
              <a:rPr lang="en-US" dirty="0"/>
              <a:t>Overall, </a:t>
            </a:r>
            <a:r>
              <a:rPr lang="en-US" b="1" dirty="0"/>
              <a:t>VGG16</a:t>
            </a:r>
            <a:r>
              <a:rPr lang="en-US" dirty="0"/>
              <a:t> and </a:t>
            </a:r>
            <a:r>
              <a:rPr lang="en-US" b="1" dirty="0"/>
              <a:t>Inception</a:t>
            </a:r>
            <a:r>
              <a:rPr lang="en-US" dirty="0"/>
              <a:t> demonstrated strong performance and stability across different optimizers and learning rates.</a:t>
            </a:r>
            <a:endParaRPr lang="en-US" dirty="0">
              <a:latin typeface="Söhne"/>
            </a:endParaRPr>
          </a:p>
          <a:p>
            <a:pPr marL="285750" indent="-285750">
              <a:buFontTx/>
              <a:buChar char="-"/>
            </a:pPr>
            <a:endParaRPr lang="en-US" b="0" i="0" dirty="0">
              <a:effectLst/>
              <a:latin typeface="Söhne"/>
            </a:endParaRPr>
          </a:p>
          <a:p>
            <a:pPr marL="285750" indent="-285750">
              <a:buFontTx/>
              <a:buChar char="-"/>
            </a:pPr>
            <a:r>
              <a:rPr lang="en-US" b="0" i="0" dirty="0">
                <a:effectLst/>
                <a:latin typeface="Söhne"/>
              </a:rPr>
              <a:t>The choice of optimizer and learning rate significantly affected the performance of the models.</a:t>
            </a:r>
          </a:p>
          <a:p>
            <a:pPr marL="285750" indent="-285750">
              <a:buFontTx/>
              <a:buChar char="-"/>
            </a:pPr>
            <a:endParaRPr kumimoji="0" lang="en-US" sz="1400" b="1" i="0" u="none" strike="noStrike" kern="0" cap="none" spc="0" normalizeH="0" baseline="0" noProof="0" dirty="0">
              <a:ln>
                <a:noFill/>
              </a:ln>
              <a:solidFill>
                <a:srgbClr val="000000"/>
              </a:solidFill>
              <a:effectLst/>
              <a:uLnTx/>
              <a:uFillTx/>
              <a:latin typeface="Söhne"/>
              <a:cs typeface="Arial"/>
              <a:sym typeface="Arial"/>
            </a:endParaRPr>
          </a:p>
          <a:p>
            <a:pPr marL="285750" indent="-285750">
              <a:buFontTx/>
              <a:buChar char="-"/>
            </a:pPr>
            <a:r>
              <a:rPr kumimoji="0" lang="en-US" sz="1400" b="1" i="0" u="none" strike="noStrike" kern="0" cap="none" spc="0" normalizeH="0" baseline="0" noProof="0" dirty="0">
                <a:ln>
                  <a:noFill/>
                </a:ln>
                <a:solidFill>
                  <a:srgbClr val="000000"/>
                </a:solidFill>
                <a:effectLst/>
                <a:uLnTx/>
                <a:uFillTx/>
                <a:latin typeface="Söhne"/>
                <a:cs typeface="Arial"/>
                <a:sym typeface="Arial"/>
              </a:rPr>
              <a:t>VGG16</a:t>
            </a:r>
            <a:r>
              <a:rPr kumimoji="0" lang="en-US" sz="1400" b="0" i="0" u="none" strike="noStrike" kern="0" cap="none" spc="0" normalizeH="0" baseline="0" noProof="0" dirty="0">
                <a:ln>
                  <a:noFill/>
                </a:ln>
                <a:solidFill>
                  <a:srgbClr val="000000"/>
                </a:solidFill>
                <a:effectLst/>
                <a:uLnTx/>
                <a:uFillTx/>
                <a:latin typeface="Söhne"/>
                <a:cs typeface="Arial"/>
                <a:sym typeface="Arial"/>
              </a:rPr>
              <a:t> consistently outperformed Inception and </a:t>
            </a:r>
            <a:r>
              <a:rPr kumimoji="0" lang="en-US" sz="1400" b="0" i="0" u="none" strike="noStrike" kern="0" cap="none" spc="0" normalizeH="0" baseline="0" noProof="0" dirty="0" err="1">
                <a:ln>
                  <a:noFill/>
                </a:ln>
                <a:solidFill>
                  <a:srgbClr val="000000"/>
                </a:solidFill>
                <a:effectLst/>
                <a:uLnTx/>
                <a:uFillTx/>
                <a:latin typeface="Söhne"/>
                <a:cs typeface="Arial"/>
                <a:sym typeface="Arial"/>
              </a:rPr>
              <a:t>Xception</a:t>
            </a:r>
            <a:r>
              <a:rPr kumimoji="0" lang="en-US" sz="1400" b="0" i="0" u="none" strike="noStrike" kern="0" cap="none" spc="0" normalizeH="0" baseline="0" noProof="0" dirty="0">
                <a:ln>
                  <a:noFill/>
                </a:ln>
                <a:solidFill>
                  <a:srgbClr val="000000"/>
                </a:solidFill>
                <a:effectLst/>
                <a:uLnTx/>
                <a:uFillTx/>
                <a:latin typeface="Söhne"/>
                <a:cs typeface="Arial"/>
                <a:sym typeface="Arial"/>
              </a:rPr>
              <a:t> in terms of validation accuracies.</a:t>
            </a:r>
          </a:p>
          <a:p>
            <a:pPr marL="285750" indent="-285750">
              <a:buFontTx/>
              <a:buChar char="-"/>
            </a:pPr>
            <a:endParaRPr lang="en-US" dirty="0">
              <a:latin typeface="Söhne"/>
            </a:endParaRPr>
          </a:p>
          <a:p>
            <a:pPr marL="285750" indent="-285750">
              <a:buFontTx/>
              <a:buChar char="-"/>
            </a:pPr>
            <a:r>
              <a:rPr kumimoji="0" lang="en-US" sz="1400" b="1" i="0" u="none" strike="noStrike" kern="0" cap="none" spc="0" normalizeH="0" baseline="0" noProof="0" dirty="0" err="1">
                <a:ln>
                  <a:noFill/>
                </a:ln>
                <a:solidFill>
                  <a:srgbClr val="000000"/>
                </a:solidFill>
                <a:effectLst/>
                <a:uLnTx/>
                <a:uFillTx/>
                <a:latin typeface="Söhne"/>
                <a:cs typeface="Arial"/>
                <a:sym typeface="Arial"/>
              </a:rPr>
              <a:t>AdamW</a:t>
            </a:r>
            <a:r>
              <a:rPr kumimoji="0" lang="en-US" sz="1400" b="0" i="0" u="none" strike="noStrike" kern="0" cap="none" spc="0" normalizeH="0" baseline="0" noProof="0" dirty="0">
                <a:ln>
                  <a:noFill/>
                </a:ln>
                <a:solidFill>
                  <a:srgbClr val="000000"/>
                </a:solidFill>
                <a:effectLst/>
                <a:uLnTx/>
                <a:uFillTx/>
                <a:latin typeface="Söhne"/>
                <a:cs typeface="Arial"/>
                <a:sym typeface="Arial"/>
              </a:rPr>
              <a:t> optimizer consistently yielded the highest accuracies for VGG16 and Inception.</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a:p>
            <a:pPr marL="285750" indent="-285750">
              <a:buFontTx/>
              <a:buChar char="-"/>
            </a:pPr>
            <a:endParaRPr lang="en-IN" dirty="0"/>
          </a:p>
        </p:txBody>
      </p:sp>
    </p:spTree>
    <p:extLst>
      <p:ext uri="{BB962C8B-B14F-4D97-AF65-F5344CB8AC3E}">
        <p14:creationId xmlns:p14="http://schemas.microsoft.com/office/powerpoint/2010/main" val="3956925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4522E-D5C8-8BE0-66D9-4E6C4399357F}"/>
              </a:ext>
            </a:extLst>
          </p:cNvPr>
          <p:cNvSpPr txBox="1"/>
          <p:nvPr/>
        </p:nvSpPr>
        <p:spPr>
          <a:xfrm>
            <a:off x="577701" y="616687"/>
            <a:ext cx="7804298" cy="4748351"/>
          </a:xfrm>
          <a:prstGeom prst="rect">
            <a:avLst/>
          </a:prstGeom>
          <a:noFill/>
        </p:spPr>
        <p:txBody>
          <a:bodyPr wrap="square" rtlCol="0">
            <a:spAutoFit/>
          </a:bodyPr>
          <a:lstStyle/>
          <a:p>
            <a:pPr algn="just">
              <a:lnSpc>
                <a:spcPct val="115000"/>
              </a:lnSpc>
              <a:spcAft>
                <a:spcPts val="800"/>
              </a:spcAft>
            </a:pPr>
            <a:r>
              <a:rPr lang="en-IN" sz="1100" kern="100" dirty="0">
                <a:latin typeface="Times New Roman" panose="02020603050405020304" pitchFamily="18" charset="0"/>
                <a:ea typeface="Calibri" panose="020F0502020204030204" pitchFamily="34" charset="0"/>
                <a:cs typeface="Vrinda" panose="020B0502040204020203" pitchFamily="34" charset="0"/>
              </a:rPr>
              <a:t>1</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Islam,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Monzurul</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et al. (2017) “Detection of potato diseases using image segmentation and multiclass support vector machine.” IEEE 30th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canadian</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conference on electrical and computer engineering (CCECE). IEEE.</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15000"/>
              </a:lnSpc>
              <a:spcAft>
                <a:spcPts val="800"/>
              </a:spcAft>
            </a:pP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2. S.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Widiyanto</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R.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Fitrianto</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and D. T.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Wardani</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"Implementation of Convolutional Neural Network Method for Classification of Diseases in Tomato Leaves," 2019 Fourth International Conference on Informatics and Computing (ICIC).</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07000"/>
              </a:lnSpc>
              <a:spcAft>
                <a:spcPts val="800"/>
              </a:spcAft>
            </a:pPr>
            <a:r>
              <a:rPr lang="en-IN" sz="1100" kern="100" dirty="0">
                <a:latin typeface="Times New Roman" panose="02020603050405020304" pitchFamily="18" charset="0"/>
                <a:ea typeface="Calibri" panose="020F0502020204030204" pitchFamily="34" charset="0"/>
                <a:cs typeface="Vrinda" panose="020B0502040204020203" pitchFamily="34" charset="0"/>
              </a:rPr>
              <a:t>3</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Khalifa, N. E., Taha, M., Abou El-</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Magd</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L. &amp;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Hassanien</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A. E. Artificial intelligence in potato leaf disease classification: a deep learning approach.</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07000"/>
              </a:lnSpc>
              <a:spcAft>
                <a:spcPts val="800"/>
              </a:spcAft>
            </a:pPr>
            <a:r>
              <a:rPr lang="en-IN" sz="1100" kern="100" dirty="0">
                <a:latin typeface="Times New Roman" panose="02020603050405020304" pitchFamily="18" charset="0"/>
                <a:ea typeface="Calibri" panose="020F0502020204030204" pitchFamily="34" charset="0"/>
                <a:cs typeface="Vrinda" panose="020B0502040204020203" pitchFamily="34" charset="0"/>
              </a:rPr>
              <a:t>4</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Huiqun</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H et al., (2020) “Tomato disease detection and classification by deep learning. International Conference on Big Data.” Artificial Intelligence and Internet of Things Engineering (ICBAIE)</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07000"/>
              </a:lnSpc>
              <a:spcAft>
                <a:spcPts val="800"/>
              </a:spcAft>
            </a:pPr>
            <a:r>
              <a:rPr lang="en-IN" sz="1100" kern="100" dirty="0">
                <a:latin typeface="Times New Roman" panose="02020603050405020304" pitchFamily="18" charset="0"/>
                <a:ea typeface="Calibri" panose="020F0502020204030204" pitchFamily="34" charset="0"/>
                <a:cs typeface="Vrinda" panose="020B0502040204020203" pitchFamily="34" charset="0"/>
              </a:rPr>
              <a:t>5</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Sholihati</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Rizqi</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Amaliatus</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et al. (2020) “Potato leaf disease classification using deep learning approach.” International electronics symposium (IES). IEEE.</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15000"/>
              </a:lnSpc>
              <a:spcAft>
                <a:spcPts val="800"/>
              </a:spcAft>
            </a:pPr>
            <a:r>
              <a:rPr lang="en-IN" sz="1100" kern="100" dirty="0">
                <a:latin typeface="Times New Roman" panose="02020603050405020304" pitchFamily="18" charset="0"/>
                <a:ea typeface="Calibri" panose="020F0502020204030204" pitchFamily="34" charset="0"/>
                <a:cs typeface="Vrinda" panose="020B0502040204020203" pitchFamily="34" charset="0"/>
              </a:rPr>
              <a:t>6</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M. A. Iqbal and K. H.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Talukder</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"Detection of Potato Disease Using Image Segmentation and Machine Learning," 2020 International Conference on Wireless Communications Signal Processing and Networking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WiSPNET</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Chennai, India, 2020, pp. 43-47,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doi</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7.1109/WiSPNET48689.2020.9198563.</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15000"/>
              </a:lnSpc>
              <a:spcAft>
                <a:spcPts val="800"/>
              </a:spcAft>
            </a:pP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7.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Gokulnath</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B.V., Usha Devi G., Identifying and classifying plant disease using resilient LF-CNN, Ecological Informatics, Volume 63, 2021,</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Vrinda" panose="020B0502040204020203" pitchFamily="34" charset="0"/>
              </a:rPr>
              <a:t>8. Tiwari, V., Joshi, R. C., &amp; Dutta, M. K. (2021). Dense convolutional neural networks based multiclass plant disease detection and classification using leaf images. Ecological Informatics, 63, 101289.</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07000"/>
              </a:lnSpc>
              <a:spcAft>
                <a:spcPts val="800"/>
              </a:spcAft>
            </a:pPr>
            <a:r>
              <a:rPr lang="en-IN" sz="1100" kern="100" dirty="0">
                <a:latin typeface="Times New Roman" panose="02020603050405020304" pitchFamily="18" charset="0"/>
                <a:ea typeface="Calibri" panose="020F0502020204030204" pitchFamily="34" charset="0"/>
                <a:cs typeface="Vrinda" panose="020B0502040204020203" pitchFamily="34" charset="0"/>
              </a:rPr>
              <a:t>9</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a:t>
            </a:r>
            <a:r>
              <a:rPr lang="en-IN" sz="1100" kern="100" dirty="0" err="1">
                <a:effectLst/>
                <a:latin typeface="Times New Roman" panose="02020603050405020304" pitchFamily="18" charset="0"/>
                <a:ea typeface="Calibri" panose="020F0502020204030204" pitchFamily="34" charset="0"/>
                <a:cs typeface="Vrinda" panose="020B0502040204020203" pitchFamily="34" charset="0"/>
              </a:rPr>
              <a:t>Changjian</a:t>
            </a:r>
            <a:r>
              <a:rPr lang="en-IN" sz="1100" kern="100" dirty="0">
                <a:effectLst/>
                <a:latin typeface="Times New Roman" panose="02020603050405020304" pitchFamily="18" charset="0"/>
                <a:ea typeface="Calibri" panose="020F0502020204030204" pitchFamily="34" charset="0"/>
                <a:cs typeface="Vrinda" panose="020B0502040204020203" pitchFamily="34" charset="0"/>
              </a:rPr>
              <a:t> Z et al. (2021) “Tomato leaf disease identification by restructured deep residual dense network.” IEEE Access 9:28822-28831.</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p>
            <a:endParaRPr lang="en-IN" sz="1100" dirty="0"/>
          </a:p>
        </p:txBody>
      </p:sp>
      <p:sp>
        <p:nvSpPr>
          <p:cNvPr id="3" name="TextBox 2">
            <a:extLst>
              <a:ext uri="{FF2B5EF4-FFF2-40B4-BE49-F238E27FC236}">
                <a16:creationId xmlns:a16="http://schemas.microsoft.com/office/drawing/2014/main" id="{B5A853C5-BEDC-B359-B7BB-4B8B5E71BEB3}"/>
              </a:ext>
            </a:extLst>
          </p:cNvPr>
          <p:cNvSpPr txBox="1"/>
          <p:nvPr/>
        </p:nvSpPr>
        <p:spPr>
          <a:xfrm>
            <a:off x="3554818" y="223849"/>
            <a:ext cx="2034363" cy="338554"/>
          </a:xfrm>
          <a:prstGeom prst="rect">
            <a:avLst/>
          </a:prstGeom>
          <a:noFill/>
        </p:spPr>
        <p:txBody>
          <a:bodyPr wrap="square" rtlCol="0">
            <a:spAutoFit/>
          </a:bodyPr>
          <a:lstStyle/>
          <a:p>
            <a:pPr algn="ctr"/>
            <a:r>
              <a:rPr lang="en-US" sz="1600" b="1" dirty="0"/>
              <a:t>References </a:t>
            </a:r>
            <a:endParaRPr lang="en-IN" sz="1600" b="1" dirty="0"/>
          </a:p>
        </p:txBody>
      </p:sp>
    </p:spTree>
    <p:extLst>
      <p:ext uri="{BB962C8B-B14F-4D97-AF65-F5344CB8AC3E}">
        <p14:creationId xmlns:p14="http://schemas.microsoft.com/office/powerpoint/2010/main" val="205480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3576159-3EFD-65B0-525B-60B0B43A8761}"/>
              </a:ext>
            </a:extLst>
          </p:cNvPr>
          <p:cNvGrpSpPr/>
          <p:nvPr/>
        </p:nvGrpSpPr>
        <p:grpSpPr>
          <a:xfrm>
            <a:off x="1208863" y="-441748"/>
            <a:ext cx="6720903" cy="5498276"/>
            <a:chOff x="1943531" y="-1193872"/>
            <a:chExt cx="8038642" cy="7681729"/>
          </a:xfrm>
        </p:grpSpPr>
        <p:sp>
          <p:nvSpPr>
            <p:cNvPr id="8" name="TextBox 7">
              <a:extLst>
                <a:ext uri="{FF2B5EF4-FFF2-40B4-BE49-F238E27FC236}">
                  <a16:creationId xmlns:a16="http://schemas.microsoft.com/office/drawing/2014/main" id="{DC85785F-A8DE-60C6-D779-733D2714AE86}"/>
                </a:ext>
              </a:extLst>
            </p:cNvPr>
            <p:cNvSpPr txBox="1"/>
            <p:nvPr/>
          </p:nvSpPr>
          <p:spPr>
            <a:xfrm>
              <a:off x="3112496" y="4939858"/>
              <a:ext cx="5967012" cy="1547999"/>
            </a:xfrm>
            <a:prstGeom prst="rect">
              <a:avLst/>
            </a:prstGeom>
            <a:noFill/>
          </p:spPr>
          <p:txBody>
            <a:bodyPr wrap="none" rtlCol="0">
              <a:spAutoFit/>
            </a:bodyPr>
            <a:lstStyle/>
            <a:p>
              <a:pPr algn="ctr"/>
              <a:r>
                <a:rPr lang="en-US" sz="6600" dirty="0">
                  <a:solidFill>
                    <a:srgbClr val="7030A0"/>
                  </a:solidFill>
                </a:rPr>
                <a:t>T</a:t>
              </a:r>
              <a:r>
                <a:rPr lang="en-US" sz="6600" dirty="0">
                  <a:solidFill>
                    <a:srgbClr val="0070C0"/>
                  </a:solidFill>
                </a:rPr>
                <a:t>h</a:t>
              </a:r>
              <a:r>
                <a:rPr lang="en-US" sz="6600" dirty="0">
                  <a:solidFill>
                    <a:srgbClr val="00B0F0"/>
                  </a:solidFill>
                </a:rPr>
                <a:t>a</a:t>
              </a:r>
              <a:r>
                <a:rPr lang="en-US" sz="6600" dirty="0">
                  <a:solidFill>
                    <a:srgbClr val="01A33F"/>
                  </a:solidFill>
                </a:rPr>
                <a:t>n</a:t>
              </a:r>
              <a:r>
                <a:rPr lang="en-US" sz="6600" dirty="0">
                  <a:solidFill>
                    <a:srgbClr val="F0EA00"/>
                  </a:solidFill>
                </a:rPr>
                <a:t>k</a:t>
              </a:r>
              <a:r>
                <a:rPr lang="en-US" sz="6600" dirty="0"/>
                <a:t> </a:t>
              </a:r>
              <a:r>
                <a:rPr lang="en-US" sz="6600" dirty="0">
                  <a:solidFill>
                    <a:srgbClr val="FFC000"/>
                  </a:solidFill>
                </a:rPr>
                <a:t>Y</a:t>
              </a:r>
              <a:r>
                <a:rPr lang="en-US" sz="6600" dirty="0">
                  <a:solidFill>
                    <a:srgbClr val="FF0000"/>
                  </a:solidFill>
                </a:rPr>
                <a:t>o</a:t>
              </a:r>
              <a:r>
                <a:rPr lang="en-US" sz="6600" dirty="0">
                  <a:solidFill>
                    <a:srgbClr val="002060"/>
                  </a:solidFill>
                </a:rPr>
                <a:t>u</a:t>
              </a:r>
              <a:r>
                <a:rPr lang="en-US" sz="6600" dirty="0">
                  <a:solidFill>
                    <a:srgbClr val="FF0000"/>
                  </a:solidFill>
                </a:rPr>
                <a:t>.</a:t>
              </a:r>
              <a:r>
                <a:rPr lang="en-US" sz="6600" dirty="0">
                  <a:solidFill>
                    <a:srgbClr val="00B050"/>
                  </a:solidFill>
                </a:rPr>
                <a:t>.</a:t>
              </a:r>
              <a:r>
                <a:rPr lang="en-US" sz="6600" dirty="0">
                  <a:solidFill>
                    <a:srgbClr val="0070C0"/>
                  </a:solidFill>
                </a:rPr>
                <a:t>.</a:t>
              </a:r>
              <a:endParaRPr lang="en-IN" dirty="0">
                <a:solidFill>
                  <a:srgbClr val="002060"/>
                </a:solidFill>
              </a:endParaRPr>
            </a:p>
          </p:txBody>
        </p:sp>
        <p:grpSp>
          <p:nvGrpSpPr>
            <p:cNvPr id="9" name="Graphic 2" descr="Handshake">
              <a:extLst>
                <a:ext uri="{FF2B5EF4-FFF2-40B4-BE49-F238E27FC236}">
                  <a16:creationId xmlns:a16="http://schemas.microsoft.com/office/drawing/2014/main" id="{3C0C005E-3525-E0C9-212A-A31F8F5B2165}"/>
                </a:ext>
              </a:extLst>
            </p:cNvPr>
            <p:cNvGrpSpPr/>
            <p:nvPr/>
          </p:nvGrpSpPr>
          <p:grpSpPr>
            <a:xfrm>
              <a:off x="1943531" y="-1193872"/>
              <a:ext cx="8038642" cy="7340408"/>
              <a:chOff x="1933804" y="-1116051"/>
              <a:chExt cx="8038642" cy="7340408"/>
            </a:xfrm>
          </p:grpSpPr>
          <p:sp>
            <p:nvSpPr>
              <p:cNvPr id="10" name="Freeform: Shape 9">
                <a:extLst>
                  <a:ext uri="{FF2B5EF4-FFF2-40B4-BE49-F238E27FC236}">
                    <a16:creationId xmlns:a16="http://schemas.microsoft.com/office/drawing/2014/main" id="{B870C934-4CE6-5AFC-3A47-37F63E035C5A}"/>
                  </a:ext>
                </a:extLst>
              </p:cNvPr>
              <p:cNvSpPr/>
              <p:nvPr/>
            </p:nvSpPr>
            <p:spPr>
              <a:xfrm>
                <a:off x="5511995" y="3772346"/>
                <a:ext cx="656173" cy="647493"/>
              </a:xfrm>
              <a:custGeom>
                <a:avLst/>
                <a:gdLst>
                  <a:gd name="connsiteX0" fmla="*/ 181549 w 656173"/>
                  <a:gd name="connsiteY0" fmla="*/ 647494 h 647493"/>
                  <a:gd name="connsiteX1" fmla="*/ 55945 w 656173"/>
                  <a:gd name="connsiteY1" fmla="*/ 609263 h 647493"/>
                  <a:gd name="connsiteX2" fmla="*/ 39198 w 656173"/>
                  <a:gd name="connsiteY2" fmla="*/ 395167 h 647493"/>
                  <a:gd name="connsiteX3" fmla="*/ 365768 w 656173"/>
                  <a:gd name="connsiteY3" fmla="*/ 51085 h 647493"/>
                  <a:gd name="connsiteX4" fmla="*/ 600228 w 656173"/>
                  <a:gd name="connsiteY4" fmla="*/ 35793 h 647493"/>
                  <a:gd name="connsiteX5" fmla="*/ 616975 w 656173"/>
                  <a:gd name="connsiteY5" fmla="*/ 249888 h 647493"/>
                  <a:gd name="connsiteX6" fmla="*/ 290405 w 656173"/>
                  <a:gd name="connsiteY6" fmla="*/ 593970 h 647493"/>
                  <a:gd name="connsiteX7" fmla="*/ 181549 w 656173"/>
                  <a:gd name="connsiteY7" fmla="*/ 647494 h 64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173" h="647493">
                    <a:moveTo>
                      <a:pt x="181549" y="647494"/>
                    </a:moveTo>
                    <a:cubicBezTo>
                      <a:pt x="139681" y="647494"/>
                      <a:pt x="89439" y="639848"/>
                      <a:pt x="55945" y="609263"/>
                    </a:cubicBezTo>
                    <a:cubicBezTo>
                      <a:pt x="-11044" y="555738"/>
                      <a:pt x="-19417" y="456337"/>
                      <a:pt x="39198" y="395167"/>
                    </a:cubicBezTo>
                    <a:lnTo>
                      <a:pt x="365768" y="51085"/>
                    </a:lnTo>
                    <a:cubicBezTo>
                      <a:pt x="424383" y="-10085"/>
                      <a:pt x="533239" y="-17731"/>
                      <a:pt x="600228" y="35793"/>
                    </a:cubicBezTo>
                    <a:cubicBezTo>
                      <a:pt x="667217" y="89317"/>
                      <a:pt x="675590" y="188718"/>
                      <a:pt x="616975" y="249888"/>
                    </a:cubicBezTo>
                    <a:lnTo>
                      <a:pt x="290405" y="593970"/>
                    </a:lnTo>
                    <a:cubicBezTo>
                      <a:pt x="265285" y="624555"/>
                      <a:pt x="223417" y="639848"/>
                      <a:pt x="181549" y="647494"/>
                    </a:cubicBezTo>
                    <a:close/>
                  </a:path>
                </a:pathLst>
              </a:custGeom>
              <a:solidFill>
                <a:schemeClr val="accent4">
                  <a:lumMod val="40000"/>
                  <a:lumOff val="60000"/>
                </a:schemeClr>
              </a:solidFill>
              <a:ln w="83641"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C52EE361-A0E5-AEFF-C5A7-9157E824112A}"/>
                  </a:ext>
                </a:extLst>
              </p:cNvPr>
              <p:cNvSpPr/>
              <p:nvPr/>
            </p:nvSpPr>
            <p:spPr>
              <a:xfrm>
                <a:off x="4955250" y="3462762"/>
                <a:ext cx="798326" cy="783124"/>
              </a:xfrm>
              <a:custGeom>
                <a:avLst/>
                <a:gdLst>
                  <a:gd name="connsiteX0" fmla="*/ 227505 w 798326"/>
                  <a:gd name="connsiteY0" fmla="*/ 781213 h 783124"/>
                  <a:gd name="connsiteX1" fmla="*/ 68407 w 798326"/>
                  <a:gd name="connsiteY1" fmla="*/ 735336 h 783124"/>
                  <a:gd name="connsiteX2" fmla="*/ 51660 w 798326"/>
                  <a:gd name="connsiteY2" fmla="*/ 467717 h 783124"/>
                  <a:gd name="connsiteX3" fmla="*/ 436844 w 798326"/>
                  <a:gd name="connsiteY3" fmla="*/ 62465 h 783124"/>
                  <a:gd name="connsiteX4" fmla="*/ 729920 w 798326"/>
                  <a:gd name="connsiteY4" fmla="*/ 47172 h 783124"/>
                  <a:gd name="connsiteX5" fmla="*/ 746667 w 798326"/>
                  <a:gd name="connsiteY5" fmla="*/ 314791 h 783124"/>
                  <a:gd name="connsiteX6" fmla="*/ 361482 w 798326"/>
                  <a:gd name="connsiteY6" fmla="*/ 720043 h 783124"/>
                  <a:gd name="connsiteX7" fmla="*/ 227505 w 798326"/>
                  <a:gd name="connsiteY7" fmla="*/ 781213 h 78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8326" h="783124">
                    <a:moveTo>
                      <a:pt x="227505" y="781213"/>
                    </a:moveTo>
                    <a:cubicBezTo>
                      <a:pt x="168890" y="788859"/>
                      <a:pt x="118648" y="773567"/>
                      <a:pt x="68407" y="735336"/>
                    </a:cubicBezTo>
                    <a:cubicBezTo>
                      <a:pt x="-15329" y="666519"/>
                      <a:pt x="-23703" y="544179"/>
                      <a:pt x="51660" y="467717"/>
                    </a:cubicBezTo>
                    <a:lnTo>
                      <a:pt x="436844" y="62465"/>
                    </a:lnTo>
                    <a:cubicBezTo>
                      <a:pt x="512207" y="-13998"/>
                      <a:pt x="646184" y="-21644"/>
                      <a:pt x="729920" y="47172"/>
                    </a:cubicBezTo>
                    <a:cubicBezTo>
                      <a:pt x="813656" y="115989"/>
                      <a:pt x="822030" y="238329"/>
                      <a:pt x="746667" y="314791"/>
                    </a:cubicBezTo>
                    <a:lnTo>
                      <a:pt x="361482" y="720043"/>
                    </a:lnTo>
                    <a:cubicBezTo>
                      <a:pt x="327988" y="758275"/>
                      <a:pt x="277746" y="781213"/>
                      <a:pt x="227505" y="781213"/>
                    </a:cubicBezTo>
                    <a:close/>
                  </a:path>
                </a:pathLst>
              </a:custGeom>
              <a:solidFill>
                <a:schemeClr val="accent4">
                  <a:lumMod val="40000"/>
                  <a:lumOff val="60000"/>
                </a:schemeClr>
              </a:solidFill>
              <a:ln w="83641"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254A74D2-89E0-AE7E-8D0D-B3EE7B858C7E}"/>
                  </a:ext>
                </a:extLst>
              </p:cNvPr>
              <p:cNvSpPr/>
              <p:nvPr/>
            </p:nvSpPr>
            <p:spPr>
              <a:xfrm>
                <a:off x="4385368" y="3102952"/>
                <a:ext cx="883018" cy="859577"/>
              </a:xfrm>
              <a:custGeom>
                <a:avLst/>
                <a:gdLst>
                  <a:gd name="connsiteX0" fmla="*/ 269851 w 883018"/>
                  <a:gd name="connsiteY0" fmla="*/ 858112 h 859577"/>
                  <a:gd name="connsiteX1" fmla="*/ 85632 w 883018"/>
                  <a:gd name="connsiteY1" fmla="*/ 804588 h 859577"/>
                  <a:gd name="connsiteX2" fmla="*/ 60511 w 883018"/>
                  <a:gd name="connsiteY2" fmla="*/ 483446 h 859577"/>
                  <a:gd name="connsiteX3" fmla="*/ 445696 w 883018"/>
                  <a:gd name="connsiteY3" fmla="*/ 78194 h 859577"/>
                  <a:gd name="connsiteX4" fmla="*/ 797387 w 883018"/>
                  <a:gd name="connsiteY4" fmla="*/ 55255 h 859577"/>
                  <a:gd name="connsiteX5" fmla="*/ 822507 w 883018"/>
                  <a:gd name="connsiteY5" fmla="*/ 376398 h 859577"/>
                  <a:gd name="connsiteX6" fmla="*/ 437322 w 883018"/>
                  <a:gd name="connsiteY6" fmla="*/ 781650 h 859577"/>
                  <a:gd name="connsiteX7" fmla="*/ 269851 w 883018"/>
                  <a:gd name="connsiteY7" fmla="*/ 858112 h 8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018" h="859577">
                    <a:moveTo>
                      <a:pt x="269851" y="858112"/>
                    </a:moveTo>
                    <a:cubicBezTo>
                      <a:pt x="202862" y="865759"/>
                      <a:pt x="135873" y="842820"/>
                      <a:pt x="85632" y="804588"/>
                    </a:cubicBezTo>
                    <a:cubicBezTo>
                      <a:pt x="-14851" y="720480"/>
                      <a:pt x="-31598" y="575201"/>
                      <a:pt x="60511" y="483446"/>
                    </a:cubicBezTo>
                    <a:lnTo>
                      <a:pt x="445696" y="78194"/>
                    </a:lnTo>
                    <a:cubicBezTo>
                      <a:pt x="537806" y="-13561"/>
                      <a:pt x="696903" y="-28854"/>
                      <a:pt x="797387" y="55255"/>
                    </a:cubicBezTo>
                    <a:cubicBezTo>
                      <a:pt x="897870" y="139364"/>
                      <a:pt x="914617" y="284643"/>
                      <a:pt x="822507" y="376398"/>
                    </a:cubicBezTo>
                    <a:lnTo>
                      <a:pt x="437322" y="781650"/>
                    </a:lnTo>
                    <a:cubicBezTo>
                      <a:pt x="395455" y="827527"/>
                      <a:pt x="328466" y="858112"/>
                      <a:pt x="269851" y="858112"/>
                    </a:cubicBezTo>
                    <a:close/>
                  </a:path>
                </a:pathLst>
              </a:custGeom>
              <a:solidFill>
                <a:schemeClr val="accent4">
                  <a:lumMod val="40000"/>
                  <a:lumOff val="60000"/>
                </a:schemeClr>
              </a:solidFill>
              <a:ln w="83641"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558C5EF0-12D7-4171-E551-2DB6670E5A16}"/>
                  </a:ext>
                </a:extLst>
              </p:cNvPr>
              <p:cNvSpPr/>
              <p:nvPr/>
            </p:nvSpPr>
            <p:spPr>
              <a:xfrm>
                <a:off x="3774096" y="2766516"/>
                <a:ext cx="941633" cy="913101"/>
              </a:xfrm>
              <a:custGeom>
                <a:avLst/>
                <a:gdLst>
                  <a:gd name="connsiteX0" fmla="*/ 269851 w 941633"/>
                  <a:gd name="connsiteY0" fmla="*/ 911636 h 913101"/>
                  <a:gd name="connsiteX1" fmla="*/ 85632 w 941633"/>
                  <a:gd name="connsiteY1" fmla="*/ 858112 h 913101"/>
                  <a:gd name="connsiteX2" fmla="*/ 60511 w 941633"/>
                  <a:gd name="connsiteY2" fmla="*/ 536969 h 913101"/>
                  <a:gd name="connsiteX3" fmla="*/ 504311 w 941633"/>
                  <a:gd name="connsiteY3" fmla="*/ 78194 h 913101"/>
                  <a:gd name="connsiteX4" fmla="*/ 856002 w 941633"/>
                  <a:gd name="connsiteY4" fmla="*/ 55255 h 913101"/>
                  <a:gd name="connsiteX5" fmla="*/ 881122 w 941633"/>
                  <a:gd name="connsiteY5" fmla="*/ 376398 h 913101"/>
                  <a:gd name="connsiteX6" fmla="*/ 437323 w 941633"/>
                  <a:gd name="connsiteY6" fmla="*/ 835174 h 913101"/>
                  <a:gd name="connsiteX7" fmla="*/ 269851 w 941633"/>
                  <a:gd name="connsiteY7" fmla="*/ 911636 h 91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1633" h="913101">
                    <a:moveTo>
                      <a:pt x="269851" y="911636"/>
                    </a:moveTo>
                    <a:cubicBezTo>
                      <a:pt x="202862" y="919282"/>
                      <a:pt x="135873" y="896344"/>
                      <a:pt x="85632" y="858112"/>
                    </a:cubicBezTo>
                    <a:cubicBezTo>
                      <a:pt x="-14851" y="774004"/>
                      <a:pt x="-31598" y="628725"/>
                      <a:pt x="60511" y="536969"/>
                    </a:cubicBezTo>
                    <a:lnTo>
                      <a:pt x="504311" y="78194"/>
                    </a:lnTo>
                    <a:cubicBezTo>
                      <a:pt x="596421" y="-13561"/>
                      <a:pt x="755519" y="-28854"/>
                      <a:pt x="856002" y="55255"/>
                    </a:cubicBezTo>
                    <a:cubicBezTo>
                      <a:pt x="956485" y="139364"/>
                      <a:pt x="973232" y="284643"/>
                      <a:pt x="881122" y="376398"/>
                    </a:cubicBezTo>
                    <a:lnTo>
                      <a:pt x="437323" y="835174"/>
                    </a:lnTo>
                    <a:cubicBezTo>
                      <a:pt x="387081" y="881051"/>
                      <a:pt x="328466" y="903990"/>
                      <a:pt x="269851" y="911636"/>
                    </a:cubicBezTo>
                    <a:close/>
                  </a:path>
                </a:pathLst>
              </a:custGeom>
              <a:solidFill>
                <a:schemeClr val="accent4">
                  <a:lumMod val="40000"/>
                  <a:lumOff val="60000"/>
                </a:schemeClr>
              </a:solidFill>
              <a:ln w="83641"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A0CA515C-25D0-52AF-B5DC-12548D04F913}"/>
                  </a:ext>
                </a:extLst>
              </p:cNvPr>
              <p:cNvSpPr/>
              <p:nvPr/>
            </p:nvSpPr>
            <p:spPr>
              <a:xfrm>
                <a:off x="2318988" y="558479"/>
                <a:ext cx="1675374" cy="1820409"/>
              </a:xfrm>
              <a:custGeom>
                <a:avLst/>
                <a:gdLst>
                  <a:gd name="connsiteX0" fmla="*/ 0 w 1675374"/>
                  <a:gd name="connsiteY0" fmla="*/ 1437497 h 1820409"/>
                  <a:gd name="connsiteX1" fmla="*/ 644766 w 1675374"/>
                  <a:gd name="connsiteY1" fmla="*/ 1796871 h 1820409"/>
                  <a:gd name="connsiteX2" fmla="*/ 870853 w 1675374"/>
                  <a:gd name="connsiteY2" fmla="*/ 1743347 h 1820409"/>
                  <a:gd name="connsiteX3" fmla="*/ 1649596 w 1675374"/>
                  <a:gd name="connsiteY3" fmla="*/ 565823 h 1820409"/>
                  <a:gd name="connsiteX4" fmla="*/ 1590981 w 1675374"/>
                  <a:gd name="connsiteY4" fmla="*/ 359374 h 1820409"/>
                  <a:gd name="connsiteX5" fmla="*/ 954589 w 1675374"/>
                  <a:gd name="connsiteY5" fmla="*/ 0 h 1820409"/>
                  <a:gd name="connsiteX6" fmla="*/ 0 w 1675374"/>
                  <a:gd name="connsiteY6" fmla="*/ 1437497 h 18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5374" h="1820409">
                    <a:moveTo>
                      <a:pt x="0" y="1437497"/>
                    </a:moveTo>
                    <a:lnTo>
                      <a:pt x="644766" y="1796871"/>
                    </a:lnTo>
                    <a:cubicBezTo>
                      <a:pt x="720128" y="1842748"/>
                      <a:pt x="828985" y="1819810"/>
                      <a:pt x="870853" y="1743347"/>
                    </a:cubicBezTo>
                    <a:lnTo>
                      <a:pt x="1649596" y="565823"/>
                    </a:lnTo>
                    <a:cubicBezTo>
                      <a:pt x="1699838" y="497007"/>
                      <a:pt x="1674717" y="397606"/>
                      <a:pt x="1590981" y="359374"/>
                    </a:cubicBezTo>
                    <a:lnTo>
                      <a:pt x="954589" y="0"/>
                    </a:lnTo>
                    <a:lnTo>
                      <a:pt x="0" y="1437497"/>
                    </a:lnTo>
                    <a:close/>
                  </a:path>
                </a:pathLst>
              </a:custGeom>
              <a:solidFill>
                <a:srgbClr val="6B6B6B"/>
              </a:solidFill>
              <a:ln w="83641"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07AA5E85-CB1E-2E38-9347-749644E52977}"/>
                  </a:ext>
                </a:extLst>
              </p:cNvPr>
              <p:cNvSpPr/>
              <p:nvPr/>
            </p:nvSpPr>
            <p:spPr>
              <a:xfrm>
                <a:off x="3348939" y="1246642"/>
                <a:ext cx="4489655" cy="3289373"/>
              </a:xfrm>
              <a:custGeom>
                <a:avLst/>
                <a:gdLst>
                  <a:gd name="connsiteX0" fmla="*/ 4396133 w 4489655"/>
                  <a:gd name="connsiteY0" fmla="*/ 1750993 h 3289373"/>
                  <a:gd name="connsiteX1" fmla="*/ 3047985 w 4489655"/>
                  <a:gd name="connsiteY1" fmla="*/ 695810 h 3289373"/>
                  <a:gd name="connsiteX2" fmla="*/ 2955876 w 4489655"/>
                  <a:gd name="connsiteY2" fmla="*/ 619347 h 3289373"/>
                  <a:gd name="connsiteX3" fmla="*/ 2378098 w 4489655"/>
                  <a:gd name="connsiteY3" fmla="*/ 1223402 h 3289373"/>
                  <a:gd name="connsiteX4" fmla="*/ 2043155 w 4489655"/>
                  <a:gd name="connsiteY4" fmla="*/ 1376327 h 3289373"/>
                  <a:gd name="connsiteX5" fmla="*/ 2001287 w 4489655"/>
                  <a:gd name="connsiteY5" fmla="*/ 1376327 h 3289373"/>
                  <a:gd name="connsiteX6" fmla="*/ 1674717 w 4489655"/>
                  <a:gd name="connsiteY6" fmla="*/ 1261633 h 3289373"/>
                  <a:gd name="connsiteX7" fmla="*/ 1624476 w 4489655"/>
                  <a:gd name="connsiteY7" fmla="*/ 611701 h 3289373"/>
                  <a:gd name="connsiteX8" fmla="*/ 2118517 w 4489655"/>
                  <a:gd name="connsiteY8" fmla="*/ 91755 h 3289373"/>
                  <a:gd name="connsiteX9" fmla="*/ 728502 w 4489655"/>
                  <a:gd name="connsiteY9" fmla="*/ 0 h 3289373"/>
                  <a:gd name="connsiteX10" fmla="*/ 0 w 4489655"/>
                  <a:gd name="connsiteY10" fmla="*/ 1101061 h 3289373"/>
                  <a:gd name="connsiteX11" fmla="*/ 569404 w 4489655"/>
                  <a:gd name="connsiteY11" fmla="*/ 1705116 h 3289373"/>
                  <a:gd name="connsiteX12" fmla="*/ 787117 w 4489655"/>
                  <a:gd name="connsiteY12" fmla="*/ 1475728 h 3289373"/>
                  <a:gd name="connsiteX13" fmla="*/ 1105313 w 4489655"/>
                  <a:gd name="connsiteY13" fmla="*/ 1345742 h 3289373"/>
                  <a:gd name="connsiteX14" fmla="*/ 1105313 w 4489655"/>
                  <a:gd name="connsiteY14" fmla="*/ 1345742 h 3289373"/>
                  <a:gd name="connsiteX15" fmla="*/ 1381642 w 4489655"/>
                  <a:gd name="connsiteY15" fmla="*/ 1437497 h 3289373"/>
                  <a:gd name="connsiteX16" fmla="*/ 1523993 w 4489655"/>
                  <a:gd name="connsiteY16" fmla="*/ 1712762 h 3289373"/>
                  <a:gd name="connsiteX17" fmla="*/ 1666344 w 4489655"/>
                  <a:gd name="connsiteY17" fmla="*/ 1689823 h 3289373"/>
                  <a:gd name="connsiteX18" fmla="*/ 1942672 w 4489655"/>
                  <a:gd name="connsiteY18" fmla="*/ 1781578 h 3289373"/>
                  <a:gd name="connsiteX19" fmla="*/ 2085023 w 4489655"/>
                  <a:gd name="connsiteY19" fmla="*/ 2064490 h 3289373"/>
                  <a:gd name="connsiteX20" fmla="*/ 2193879 w 4489655"/>
                  <a:gd name="connsiteY20" fmla="*/ 2049197 h 3289373"/>
                  <a:gd name="connsiteX21" fmla="*/ 2193879 w 4489655"/>
                  <a:gd name="connsiteY21" fmla="*/ 2049197 h 3289373"/>
                  <a:gd name="connsiteX22" fmla="*/ 2445087 w 4489655"/>
                  <a:gd name="connsiteY22" fmla="*/ 2133306 h 3289373"/>
                  <a:gd name="connsiteX23" fmla="*/ 2570691 w 4489655"/>
                  <a:gd name="connsiteY23" fmla="*/ 2370340 h 3289373"/>
                  <a:gd name="connsiteX24" fmla="*/ 2662800 w 4489655"/>
                  <a:gd name="connsiteY24" fmla="*/ 2355048 h 3289373"/>
                  <a:gd name="connsiteX25" fmla="*/ 2662800 w 4489655"/>
                  <a:gd name="connsiteY25" fmla="*/ 2355048 h 3289373"/>
                  <a:gd name="connsiteX26" fmla="*/ 2880513 w 4489655"/>
                  <a:gd name="connsiteY26" fmla="*/ 2431510 h 3289373"/>
                  <a:gd name="connsiteX27" fmla="*/ 2997744 w 4489655"/>
                  <a:gd name="connsiteY27" fmla="*/ 2637959 h 3289373"/>
                  <a:gd name="connsiteX28" fmla="*/ 2914008 w 4489655"/>
                  <a:gd name="connsiteY28" fmla="*/ 2859701 h 3289373"/>
                  <a:gd name="connsiteX29" fmla="*/ 2629306 w 4489655"/>
                  <a:gd name="connsiteY29" fmla="*/ 3157905 h 3289373"/>
                  <a:gd name="connsiteX30" fmla="*/ 2746536 w 4489655"/>
                  <a:gd name="connsiteY30" fmla="*/ 3242014 h 3289373"/>
                  <a:gd name="connsiteX31" fmla="*/ 2947502 w 4489655"/>
                  <a:gd name="connsiteY31" fmla="*/ 3287891 h 3289373"/>
                  <a:gd name="connsiteX32" fmla="*/ 3248951 w 4489655"/>
                  <a:gd name="connsiteY32" fmla="*/ 2959102 h 3289373"/>
                  <a:gd name="connsiteX33" fmla="*/ 3248951 w 4489655"/>
                  <a:gd name="connsiteY33" fmla="*/ 2951456 h 3289373"/>
                  <a:gd name="connsiteX34" fmla="*/ 3332687 w 4489655"/>
                  <a:gd name="connsiteY34" fmla="*/ 2959102 h 3289373"/>
                  <a:gd name="connsiteX35" fmla="*/ 3634136 w 4489655"/>
                  <a:gd name="connsiteY35" fmla="*/ 2630313 h 3289373"/>
                  <a:gd name="connsiteX36" fmla="*/ 3634136 w 4489655"/>
                  <a:gd name="connsiteY36" fmla="*/ 2622667 h 3289373"/>
                  <a:gd name="connsiteX37" fmla="*/ 3717872 w 4489655"/>
                  <a:gd name="connsiteY37" fmla="*/ 2630313 h 3289373"/>
                  <a:gd name="connsiteX38" fmla="*/ 4019321 w 4489655"/>
                  <a:gd name="connsiteY38" fmla="*/ 2301524 h 3289373"/>
                  <a:gd name="connsiteX39" fmla="*/ 4010948 w 4489655"/>
                  <a:gd name="connsiteY39" fmla="*/ 2255646 h 3289373"/>
                  <a:gd name="connsiteX40" fmla="*/ 4186793 w 4489655"/>
                  <a:gd name="connsiteY40" fmla="*/ 2286231 h 3289373"/>
                  <a:gd name="connsiteX41" fmla="*/ 4488242 w 4489655"/>
                  <a:gd name="connsiteY41" fmla="*/ 1957442 h 3289373"/>
                  <a:gd name="connsiteX42" fmla="*/ 4396133 w 4489655"/>
                  <a:gd name="connsiteY42" fmla="*/ 1750993 h 328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89655" h="3289373">
                    <a:moveTo>
                      <a:pt x="4396133" y="1750993"/>
                    </a:moveTo>
                    <a:lnTo>
                      <a:pt x="3047985" y="695810"/>
                    </a:lnTo>
                    <a:lnTo>
                      <a:pt x="2955876" y="619347"/>
                    </a:lnTo>
                    <a:lnTo>
                      <a:pt x="2378098" y="1223402"/>
                    </a:lnTo>
                    <a:cubicBezTo>
                      <a:pt x="2294362" y="1315156"/>
                      <a:pt x="2177132" y="1368680"/>
                      <a:pt x="2043155" y="1376327"/>
                    </a:cubicBezTo>
                    <a:cubicBezTo>
                      <a:pt x="2026408" y="1376327"/>
                      <a:pt x="2009661" y="1376327"/>
                      <a:pt x="2001287" y="1376327"/>
                    </a:cubicBezTo>
                    <a:cubicBezTo>
                      <a:pt x="1875683" y="1376327"/>
                      <a:pt x="1758453" y="1338095"/>
                      <a:pt x="1674717" y="1261633"/>
                    </a:cubicBezTo>
                    <a:cubicBezTo>
                      <a:pt x="1465378" y="1093415"/>
                      <a:pt x="1448630" y="802857"/>
                      <a:pt x="1624476" y="611701"/>
                    </a:cubicBezTo>
                    <a:lnTo>
                      <a:pt x="2118517" y="91755"/>
                    </a:lnTo>
                    <a:cubicBezTo>
                      <a:pt x="1733332" y="45878"/>
                      <a:pt x="1239291" y="229388"/>
                      <a:pt x="728502" y="0"/>
                    </a:cubicBezTo>
                    <a:lnTo>
                      <a:pt x="0" y="1101061"/>
                    </a:lnTo>
                    <a:lnTo>
                      <a:pt x="569404" y="1705116"/>
                    </a:lnTo>
                    <a:lnTo>
                      <a:pt x="787117" y="1475728"/>
                    </a:lnTo>
                    <a:cubicBezTo>
                      <a:pt x="862479" y="1391619"/>
                      <a:pt x="979710" y="1345742"/>
                      <a:pt x="1105313" y="1345742"/>
                    </a:cubicBezTo>
                    <a:lnTo>
                      <a:pt x="1105313" y="1345742"/>
                    </a:lnTo>
                    <a:cubicBezTo>
                      <a:pt x="1205796" y="1345742"/>
                      <a:pt x="1306279" y="1376327"/>
                      <a:pt x="1381642" y="1437497"/>
                    </a:cubicBezTo>
                    <a:cubicBezTo>
                      <a:pt x="1473751" y="1506313"/>
                      <a:pt x="1515619" y="1605714"/>
                      <a:pt x="1523993" y="1712762"/>
                    </a:cubicBezTo>
                    <a:cubicBezTo>
                      <a:pt x="1565860" y="1697469"/>
                      <a:pt x="1616102" y="1689823"/>
                      <a:pt x="1666344" y="1689823"/>
                    </a:cubicBezTo>
                    <a:cubicBezTo>
                      <a:pt x="1766827" y="1689823"/>
                      <a:pt x="1867310" y="1720408"/>
                      <a:pt x="1942672" y="1781578"/>
                    </a:cubicBezTo>
                    <a:cubicBezTo>
                      <a:pt x="2034781" y="1858041"/>
                      <a:pt x="2085023" y="1957442"/>
                      <a:pt x="2085023" y="2064490"/>
                    </a:cubicBezTo>
                    <a:cubicBezTo>
                      <a:pt x="2118517" y="2056844"/>
                      <a:pt x="2160385" y="2049197"/>
                      <a:pt x="2193879" y="2049197"/>
                    </a:cubicBezTo>
                    <a:lnTo>
                      <a:pt x="2193879" y="2049197"/>
                    </a:lnTo>
                    <a:cubicBezTo>
                      <a:pt x="2285989" y="2049197"/>
                      <a:pt x="2369725" y="2079782"/>
                      <a:pt x="2445087" y="2133306"/>
                    </a:cubicBezTo>
                    <a:cubicBezTo>
                      <a:pt x="2520449" y="2194476"/>
                      <a:pt x="2562317" y="2278585"/>
                      <a:pt x="2570691" y="2370340"/>
                    </a:cubicBezTo>
                    <a:cubicBezTo>
                      <a:pt x="2595812" y="2362694"/>
                      <a:pt x="2629306" y="2355048"/>
                      <a:pt x="2662800" y="2355048"/>
                    </a:cubicBezTo>
                    <a:lnTo>
                      <a:pt x="2662800" y="2355048"/>
                    </a:lnTo>
                    <a:cubicBezTo>
                      <a:pt x="2746536" y="2355048"/>
                      <a:pt x="2821898" y="2377986"/>
                      <a:pt x="2880513" y="2431510"/>
                    </a:cubicBezTo>
                    <a:cubicBezTo>
                      <a:pt x="2947502" y="2485034"/>
                      <a:pt x="2989370" y="2561497"/>
                      <a:pt x="2997744" y="2637959"/>
                    </a:cubicBezTo>
                    <a:cubicBezTo>
                      <a:pt x="3006117" y="2722068"/>
                      <a:pt x="2972623" y="2798531"/>
                      <a:pt x="2914008" y="2859701"/>
                    </a:cubicBezTo>
                    <a:lnTo>
                      <a:pt x="2629306" y="3157905"/>
                    </a:lnTo>
                    <a:lnTo>
                      <a:pt x="2746536" y="3242014"/>
                    </a:lnTo>
                    <a:cubicBezTo>
                      <a:pt x="2805151" y="3272598"/>
                      <a:pt x="2872140" y="3295537"/>
                      <a:pt x="2947502" y="3287891"/>
                    </a:cubicBezTo>
                    <a:cubicBezTo>
                      <a:pt x="3131721" y="3272598"/>
                      <a:pt x="3265699" y="3127320"/>
                      <a:pt x="3248951" y="2959102"/>
                    </a:cubicBezTo>
                    <a:cubicBezTo>
                      <a:pt x="3248951" y="2959102"/>
                      <a:pt x="3248951" y="2951456"/>
                      <a:pt x="3248951" y="2951456"/>
                    </a:cubicBezTo>
                    <a:cubicBezTo>
                      <a:pt x="3274072" y="2959102"/>
                      <a:pt x="3307567" y="2959102"/>
                      <a:pt x="3332687" y="2959102"/>
                    </a:cubicBezTo>
                    <a:cubicBezTo>
                      <a:pt x="3516906" y="2943810"/>
                      <a:pt x="3650883" y="2798531"/>
                      <a:pt x="3634136" y="2630313"/>
                    </a:cubicBezTo>
                    <a:cubicBezTo>
                      <a:pt x="3634136" y="2630313"/>
                      <a:pt x="3634136" y="2622667"/>
                      <a:pt x="3634136" y="2622667"/>
                    </a:cubicBezTo>
                    <a:cubicBezTo>
                      <a:pt x="3659257" y="2630313"/>
                      <a:pt x="3692751" y="2630313"/>
                      <a:pt x="3717872" y="2630313"/>
                    </a:cubicBezTo>
                    <a:cubicBezTo>
                      <a:pt x="3902091" y="2615020"/>
                      <a:pt x="4036068" y="2469742"/>
                      <a:pt x="4019321" y="2301524"/>
                    </a:cubicBezTo>
                    <a:cubicBezTo>
                      <a:pt x="4019321" y="2286231"/>
                      <a:pt x="4010948" y="2270939"/>
                      <a:pt x="4010948" y="2255646"/>
                    </a:cubicBezTo>
                    <a:cubicBezTo>
                      <a:pt x="4061189" y="2278585"/>
                      <a:pt x="4119804" y="2293878"/>
                      <a:pt x="4186793" y="2286231"/>
                    </a:cubicBezTo>
                    <a:cubicBezTo>
                      <a:pt x="4371012" y="2270939"/>
                      <a:pt x="4504989" y="2125660"/>
                      <a:pt x="4488242" y="1957442"/>
                    </a:cubicBezTo>
                    <a:cubicBezTo>
                      <a:pt x="4496616" y="1873334"/>
                      <a:pt x="4454748" y="1804517"/>
                      <a:pt x="4396133" y="1750993"/>
                    </a:cubicBezTo>
                    <a:close/>
                  </a:path>
                </a:pathLst>
              </a:custGeom>
              <a:solidFill>
                <a:schemeClr val="accent1">
                  <a:lumMod val="40000"/>
                  <a:lumOff val="60000"/>
                </a:schemeClr>
              </a:solidFill>
              <a:ln w="83641" cap="flat">
                <a:noFill/>
                <a:prstDash val="solid"/>
                <a:miter/>
              </a:ln>
            </p:spPr>
            <p:txBody>
              <a:bodyPr rtlCol="0" anchor="ctr"/>
              <a:lstStyle/>
              <a:p>
                <a:endParaRPr lang="en-IN" dirty="0"/>
              </a:p>
            </p:txBody>
          </p:sp>
          <p:sp>
            <p:nvSpPr>
              <p:cNvPr id="16" name="Freeform: Shape 15">
                <a:extLst>
                  <a:ext uri="{FF2B5EF4-FFF2-40B4-BE49-F238E27FC236}">
                    <a16:creationId xmlns:a16="http://schemas.microsoft.com/office/drawing/2014/main" id="{5900A293-7F6A-627A-F0A5-909427D8AB79}"/>
                  </a:ext>
                </a:extLst>
              </p:cNvPr>
              <p:cNvSpPr/>
              <p:nvPr/>
            </p:nvSpPr>
            <p:spPr>
              <a:xfrm>
                <a:off x="7911886" y="558479"/>
                <a:ext cx="1675374" cy="1820409"/>
              </a:xfrm>
              <a:custGeom>
                <a:avLst/>
                <a:gdLst>
                  <a:gd name="connsiteX0" fmla="*/ 1675375 w 1675374"/>
                  <a:gd name="connsiteY0" fmla="*/ 1437497 h 1820409"/>
                  <a:gd name="connsiteX1" fmla="*/ 1030608 w 1675374"/>
                  <a:gd name="connsiteY1" fmla="*/ 1796871 h 1820409"/>
                  <a:gd name="connsiteX2" fmla="*/ 804522 w 1675374"/>
                  <a:gd name="connsiteY2" fmla="*/ 1743347 h 1820409"/>
                  <a:gd name="connsiteX3" fmla="*/ 25778 w 1675374"/>
                  <a:gd name="connsiteY3" fmla="*/ 565823 h 1820409"/>
                  <a:gd name="connsiteX4" fmla="*/ 84394 w 1675374"/>
                  <a:gd name="connsiteY4" fmla="*/ 359374 h 1820409"/>
                  <a:gd name="connsiteX5" fmla="*/ 729159 w 1675374"/>
                  <a:gd name="connsiteY5" fmla="*/ 0 h 1820409"/>
                  <a:gd name="connsiteX6" fmla="*/ 1675375 w 1675374"/>
                  <a:gd name="connsiteY6" fmla="*/ 1437497 h 18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5374" h="1820409">
                    <a:moveTo>
                      <a:pt x="1675375" y="1437497"/>
                    </a:moveTo>
                    <a:lnTo>
                      <a:pt x="1030608" y="1796871"/>
                    </a:lnTo>
                    <a:cubicBezTo>
                      <a:pt x="955247" y="1842748"/>
                      <a:pt x="846390" y="1819810"/>
                      <a:pt x="804522" y="1743347"/>
                    </a:cubicBezTo>
                    <a:lnTo>
                      <a:pt x="25778" y="565823"/>
                    </a:lnTo>
                    <a:cubicBezTo>
                      <a:pt x="-24463" y="497007"/>
                      <a:pt x="658" y="397606"/>
                      <a:pt x="84394" y="359374"/>
                    </a:cubicBezTo>
                    <a:lnTo>
                      <a:pt x="729159" y="0"/>
                    </a:lnTo>
                    <a:lnTo>
                      <a:pt x="1675375" y="1437497"/>
                    </a:lnTo>
                    <a:close/>
                  </a:path>
                </a:pathLst>
              </a:custGeom>
              <a:solidFill>
                <a:srgbClr val="6B6B6B"/>
              </a:solidFill>
              <a:ln w="83641" cap="flat">
                <a:noFill/>
                <a:prstDash val="solid"/>
                <a:miter/>
              </a:ln>
            </p:spPr>
            <p:txBody>
              <a:bodyPr rtlCol="0" anchor="ctr"/>
              <a:lstStyle/>
              <a:p>
                <a:endParaRPr lang="en-IN" dirty="0"/>
              </a:p>
            </p:txBody>
          </p:sp>
          <p:sp>
            <p:nvSpPr>
              <p:cNvPr id="17" name="Freeform: Shape 16">
                <a:extLst>
                  <a:ext uri="{FF2B5EF4-FFF2-40B4-BE49-F238E27FC236}">
                    <a16:creationId xmlns:a16="http://schemas.microsoft.com/office/drawing/2014/main" id="{8CB3FB12-8628-E337-077A-0B28B61E8B24}"/>
                  </a:ext>
                </a:extLst>
              </p:cNvPr>
              <p:cNvSpPr/>
              <p:nvPr/>
            </p:nvSpPr>
            <p:spPr>
              <a:xfrm>
                <a:off x="5006028" y="1176687"/>
                <a:ext cx="3542907" cy="1798010"/>
              </a:xfrm>
              <a:custGeom>
                <a:avLst/>
                <a:gdLst>
                  <a:gd name="connsiteX0" fmla="*/ 2831153 w 3542907"/>
                  <a:gd name="connsiteY0" fmla="*/ 100541 h 1798010"/>
                  <a:gd name="connsiteX1" fmla="*/ 1072700 w 3542907"/>
                  <a:gd name="connsiteY1" fmla="*/ 8786 h 1798010"/>
                  <a:gd name="connsiteX2" fmla="*/ 1030832 w 3542907"/>
                  <a:gd name="connsiteY2" fmla="*/ 1139 h 1798010"/>
                  <a:gd name="connsiteX3" fmla="*/ 746130 w 3542907"/>
                  <a:gd name="connsiteY3" fmla="*/ 100541 h 1798010"/>
                  <a:gd name="connsiteX4" fmla="*/ 84617 w 3542907"/>
                  <a:gd name="connsiteY4" fmla="*/ 788704 h 1798010"/>
                  <a:gd name="connsiteX5" fmla="*/ 118111 w 3542907"/>
                  <a:gd name="connsiteY5" fmla="*/ 1216895 h 1798010"/>
                  <a:gd name="connsiteX6" fmla="*/ 369319 w 3542907"/>
                  <a:gd name="connsiteY6" fmla="*/ 1293357 h 1798010"/>
                  <a:gd name="connsiteX7" fmla="*/ 595406 w 3542907"/>
                  <a:gd name="connsiteY7" fmla="*/ 1186310 h 1798010"/>
                  <a:gd name="connsiteX8" fmla="*/ 1282040 w 3542907"/>
                  <a:gd name="connsiteY8" fmla="*/ 467561 h 1798010"/>
                  <a:gd name="connsiteX9" fmla="*/ 2847900 w 3542907"/>
                  <a:gd name="connsiteY9" fmla="*/ 1698609 h 1798010"/>
                  <a:gd name="connsiteX10" fmla="*/ 2847900 w 3542907"/>
                  <a:gd name="connsiteY10" fmla="*/ 1698609 h 1798010"/>
                  <a:gd name="connsiteX11" fmla="*/ 2847900 w 3542907"/>
                  <a:gd name="connsiteY11" fmla="*/ 1698609 h 1798010"/>
                  <a:gd name="connsiteX12" fmla="*/ 2940010 w 3542907"/>
                  <a:gd name="connsiteY12" fmla="*/ 1798010 h 1798010"/>
                  <a:gd name="connsiteX13" fmla="*/ 3542908 w 3542907"/>
                  <a:gd name="connsiteY13" fmla="*/ 1163371 h 1798010"/>
                  <a:gd name="connsiteX14" fmla="*/ 2831153 w 3542907"/>
                  <a:gd name="connsiteY14" fmla="*/ 100541 h 179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42907" h="1798010">
                    <a:moveTo>
                      <a:pt x="2831153" y="100541"/>
                    </a:moveTo>
                    <a:cubicBezTo>
                      <a:pt x="2136146" y="329928"/>
                      <a:pt x="1633731" y="108187"/>
                      <a:pt x="1072700" y="8786"/>
                    </a:cubicBezTo>
                    <a:cubicBezTo>
                      <a:pt x="1064327" y="8786"/>
                      <a:pt x="1030832" y="1139"/>
                      <a:pt x="1030832" y="1139"/>
                    </a:cubicBezTo>
                    <a:cubicBezTo>
                      <a:pt x="930349" y="-6507"/>
                      <a:pt x="821493" y="24078"/>
                      <a:pt x="746130" y="100541"/>
                    </a:cubicBezTo>
                    <a:lnTo>
                      <a:pt x="84617" y="788704"/>
                    </a:lnTo>
                    <a:cubicBezTo>
                      <a:pt x="-40986" y="918690"/>
                      <a:pt x="-24239" y="1109847"/>
                      <a:pt x="118111" y="1216895"/>
                    </a:cubicBezTo>
                    <a:cubicBezTo>
                      <a:pt x="193474" y="1270418"/>
                      <a:pt x="277210" y="1301003"/>
                      <a:pt x="369319" y="1293357"/>
                    </a:cubicBezTo>
                    <a:cubicBezTo>
                      <a:pt x="453055" y="1285711"/>
                      <a:pt x="536791" y="1255126"/>
                      <a:pt x="595406" y="1186310"/>
                    </a:cubicBezTo>
                    <a:cubicBezTo>
                      <a:pt x="595406" y="1186310"/>
                      <a:pt x="1282040" y="467561"/>
                      <a:pt x="1282040" y="467561"/>
                    </a:cubicBezTo>
                    <a:lnTo>
                      <a:pt x="2847900" y="1698609"/>
                    </a:lnTo>
                    <a:lnTo>
                      <a:pt x="2847900" y="1698609"/>
                    </a:lnTo>
                    <a:lnTo>
                      <a:pt x="2847900" y="1698609"/>
                    </a:lnTo>
                    <a:cubicBezTo>
                      <a:pt x="2889768" y="1736840"/>
                      <a:pt x="2906516" y="1752133"/>
                      <a:pt x="2940010" y="1798010"/>
                    </a:cubicBezTo>
                    <a:lnTo>
                      <a:pt x="3542908" y="1163371"/>
                    </a:lnTo>
                    <a:lnTo>
                      <a:pt x="2831153" y="100541"/>
                    </a:lnTo>
                    <a:close/>
                  </a:path>
                </a:pathLst>
              </a:custGeom>
              <a:solidFill>
                <a:schemeClr val="accent4">
                  <a:lumMod val="40000"/>
                  <a:lumOff val="60000"/>
                </a:schemeClr>
              </a:solidFill>
              <a:ln w="83641" cap="flat">
                <a:noFill/>
                <a:prstDash val="solid"/>
                <a:miter/>
              </a:ln>
            </p:spPr>
            <p:txBody>
              <a:bodyPr rtlCol="0" anchor="ctr"/>
              <a:lstStyle/>
              <a:p>
                <a:endParaRPr lang="en-IN"/>
              </a:p>
            </p:txBody>
          </p:sp>
        </p:grpSp>
      </p:grpSp>
    </p:spTree>
    <p:extLst>
      <p:ext uri="{BB962C8B-B14F-4D97-AF65-F5344CB8AC3E}">
        <p14:creationId xmlns:p14="http://schemas.microsoft.com/office/powerpoint/2010/main" val="245508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81000" y="568825"/>
            <a:ext cx="8520600" cy="442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b="1" u="sng" dirty="0">
              <a:solidFill>
                <a:srgbClr val="000000"/>
              </a:solidFill>
            </a:endParaRPr>
          </a:p>
          <a:p>
            <a:pPr marL="0" lvl="0" indent="0" algn="l" rtl="0">
              <a:spcBef>
                <a:spcPts val="0"/>
              </a:spcBef>
              <a:spcAft>
                <a:spcPts val="0"/>
              </a:spcAft>
              <a:buNone/>
            </a:pPr>
            <a:r>
              <a:rPr lang="en-GB" sz="1400" b="1" u="sng" dirty="0">
                <a:solidFill>
                  <a:srgbClr val="000000"/>
                </a:solidFill>
                <a:latin typeface="+mn-lt"/>
              </a:rPr>
              <a:t>Early Blight:</a:t>
            </a:r>
            <a:endParaRPr sz="1400" b="1" u="sng" dirty="0">
              <a:solidFill>
                <a:srgbClr val="000000"/>
              </a:solidFill>
              <a:latin typeface="+mn-lt"/>
            </a:endParaRPr>
          </a:p>
          <a:p>
            <a:pPr marL="0" lvl="0" indent="457200" algn="just" rtl="0">
              <a:spcBef>
                <a:spcPts val="0"/>
              </a:spcBef>
              <a:spcAft>
                <a:spcPts val="0"/>
              </a:spcAft>
              <a:buNone/>
            </a:pPr>
            <a:r>
              <a:rPr lang="en-GB" sz="1100" dirty="0">
                <a:solidFill>
                  <a:srgbClr val="000000"/>
                </a:solidFill>
                <a:latin typeface="+mn-lt"/>
              </a:rPr>
              <a:t>Early blight is a common potato disease caused by the fungus </a:t>
            </a:r>
            <a:r>
              <a:rPr lang="en-GB" sz="1100" b="1" dirty="0">
                <a:solidFill>
                  <a:srgbClr val="000000"/>
                </a:solidFill>
                <a:latin typeface="+mn-lt"/>
              </a:rPr>
              <a:t>Alternaria </a:t>
            </a:r>
            <a:r>
              <a:rPr lang="en-GB" sz="1100" b="1" dirty="0" err="1">
                <a:solidFill>
                  <a:srgbClr val="000000"/>
                </a:solidFill>
                <a:latin typeface="+mn-lt"/>
              </a:rPr>
              <a:t>solani</a:t>
            </a:r>
            <a:r>
              <a:rPr lang="en-GB" sz="1100" dirty="0">
                <a:solidFill>
                  <a:srgbClr val="000000"/>
                </a:solidFill>
                <a:latin typeface="+mn-lt"/>
              </a:rPr>
              <a:t>. The first symptoms of early blight appear as small, circular or irregular, black spots with concentric rings on the older leaves . These spots enlarge up to 3/8 inch in diameter and gradually may become angular-shaped.</a:t>
            </a:r>
            <a:endParaRPr sz="1100" dirty="0">
              <a:solidFill>
                <a:srgbClr val="000000"/>
              </a:solidFill>
              <a:latin typeface="+mn-lt"/>
            </a:endParaRPr>
          </a:p>
          <a:p>
            <a:pPr marL="0" lvl="0" indent="0" algn="l" rtl="0">
              <a:spcBef>
                <a:spcPts val="0"/>
              </a:spcBef>
              <a:spcAft>
                <a:spcPts val="0"/>
              </a:spcAft>
              <a:buNone/>
            </a:pPr>
            <a:endParaRPr sz="1100" b="1" u="sng" dirty="0">
              <a:solidFill>
                <a:srgbClr val="000000"/>
              </a:solidFill>
              <a:latin typeface="+mn-lt"/>
            </a:endParaRPr>
          </a:p>
          <a:p>
            <a:pPr marL="0" lvl="0" indent="0" algn="l" rtl="0">
              <a:spcBef>
                <a:spcPts val="1200"/>
              </a:spcBef>
              <a:spcAft>
                <a:spcPts val="0"/>
              </a:spcAft>
              <a:buNone/>
            </a:pPr>
            <a:endParaRPr sz="1100" b="1" u="sng" dirty="0">
              <a:solidFill>
                <a:srgbClr val="000000"/>
              </a:solidFill>
              <a:latin typeface="+mn-lt"/>
            </a:endParaRPr>
          </a:p>
          <a:p>
            <a:pPr marL="0" lvl="0" indent="0" algn="l" rtl="0">
              <a:spcBef>
                <a:spcPts val="1200"/>
              </a:spcBef>
              <a:spcAft>
                <a:spcPts val="0"/>
              </a:spcAft>
              <a:buNone/>
            </a:pPr>
            <a:endParaRPr sz="1100" dirty="0">
              <a:solidFill>
                <a:srgbClr val="000000"/>
              </a:solidFill>
              <a:latin typeface="+mn-lt"/>
            </a:endParaRPr>
          </a:p>
          <a:p>
            <a:pPr marL="0" lvl="0" indent="0" algn="l" rtl="0">
              <a:spcBef>
                <a:spcPts val="0"/>
              </a:spcBef>
              <a:spcAft>
                <a:spcPts val="0"/>
              </a:spcAft>
              <a:buNone/>
            </a:pPr>
            <a:endParaRPr sz="1100" b="1" u="sng" dirty="0">
              <a:solidFill>
                <a:srgbClr val="000000"/>
              </a:solidFill>
              <a:latin typeface="+mn-lt"/>
            </a:endParaRPr>
          </a:p>
          <a:p>
            <a:pPr marL="0" lvl="0" indent="0" algn="l" rtl="0">
              <a:spcBef>
                <a:spcPts val="0"/>
              </a:spcBef>
              <a:spcAft>
                <a:spcPts val="0"/>
              </a:spcAft>
              <a:buNone/>
            </a:pPr>
            <a:r>
              <a:rPr lang="en-GB" sz="1400" b="1" u="sng" dirty="0">
                <a:solidFill>
                  <a:srgbClr val="000000"/>
                </a:solidFill>
                <a:latin typeface="+mn-lt"/>
              </a:rPr>
              <a:t>Late Blight:</a:t>
            </a:r>
            <a:endParaRPr sz="1400" b="1" u="sng" dirty="0">
              <a:solidFill>
                <a:srgbClr val="000000"/>
              </a:solidFill>
              <a:latin typeface="+mn-lt"/>
            </a:endParaRPr>
          </a:p>
          <a:p>
            <a:pPr marL="0" lvl="0" indent="0" algn="just" rtl="0">
              <a:spcBef>
                <a:spcPts val="0"/>
              </a:spcBef>
              <a:spcAft>
                <a:spcPts val="0"/>
              </a:spcAft>
              <a:buNone/>
            </a:pPr>
            <a:r>
              <a:rPr lang="en-GB" sz="1100" dirty="0">
                <a:solidFill>
                  <a:srgbClr val="000000"/>
                </a:solidFill>
                <a:latin typeface="+mn-lt"/>
              </a:rPr>
              <a:t>	Found on potato plants, late blight is caused by the fungus </a:t>
            </a:r>
            <a:r>
              <a:rPr lang="en-GB" sz="1100" b="1" dirty="0">
                <a:solidFill>
                  <a:srgbClr val="000000"/>
                </a:solidFill>
                <a:latin typeface="+mn-lt"/>
              </a:rPr>
              <a:t>Phytophthora </a:t>
            </a:r>
            <a:r>
              <a:rPr lang="en-GB" sz="1100" b="1" dirty="0" err="1">
                <a:solidFill>
                  <a:srgbClr val="000000"/>
                </a:solidFill>
                <a:latin typeface="+mn-lt"/>
              </a:rPr>
              <a:t>infestans</a:t>
            </a:r>
            <a:r>
              <a:rPr lang="en-GB" sz="1100" dirty="0">
                <a:solidFill>
                  <a:srgbClr val="000000"/>
                </a:solidFill>
                <a:latin typeface="+mn-lt"/>
              </a:rPr>
              <a:t>. This disease forms dark-brown to black and irregular spots with a drenching appearance on the leaves, which eventually turn yellow and infections quickly spread to petioles and young stems and entire leaves die off.</a:t>
            </a:r>
            <a:endParaRPr sz="1100" dirty="0">
              <a:solidFill>
                <a:srgbClr val="000000"/>
              </a:solidFill>
              <a:latin typeface="+mn-lt"/>
            </a:endParaRPr>
          </a:p>
          <a:p>
            <a:pPr marL="0" lvl="0" indent="0" algn="l" rtl="0">
              <a:spcBef>
                <a:spcPts val="0"/>
              </a:spcBef>
              <a:spcAft>
                <a:spcPts val="1200"/>
              </a:spcAft>
              <a:buNone/>
            </a:pPr>
            <a:r>
              <a:rPr lang="en-GB" sz="1200" dirty="0">
                <a:solidFill>
                  <a:srgbClr val="000000"/>
                </a:solidFill>
              </a:rPr>
              <a:t>	</a:t>
            </a:r>
            <a:endParaRPr sz="1200" dirty="0">
              <a:solidFill>
                <a:srgbClr val="000000"/>
              </a:solidFill>
            </a:endParaRPr>
          </a:p>
        </p:txBody>
      </p:sp>
      <p:pic>
        <p:nvPicPr>
          <p:cNvPr id="79" name="Google Shape;79;p15"/>
          <p:cNvPicPr preferRelativeResize="0"/>
          <p:nvPr/>
        </p:nvPicPr>
        <p:blipFill>
          <a:blip r:embed="rId3">
            <a:alphaModFix/>
          </a:blip>
          <a:stretch>
            <a:fillRect/>
          </a:stretch>
        </p:blipFill>
        <p:spPr>
          <a:xfrm>
            <a:off x="5045150" y="1607025"/>
            <a:ext cx="1158949" cy="1097043"/>
          </a:xfrm>
          <a:prstGeom prst="rect">
            <a:avLst/>
          </a:prstGeom>
          <a:noFill/>
          <a:ln>
            <a:noFill/>
          </a:ln>
        </p:spPr>
      </p:pic>
      <p:pic>
        <p:nvPicPr>
          <p:cNvPr id="80" name="Google Shape;80;p15"/>
          <p:cNvPicPr preferRelativeResize="0"/>
          <p:nvPr/>
        </p:nvPicPr>
        <p:blipFill>
          <a:blip r:embed="rId4">
            <a:alphaModFix/>
          </a:blip>
          <a:stretch>
            <a:fillRect/>
          </a:stretch>
        </p:blipFill>
        <p:spPr>
          <a:xfrm>
            <a:off x="6383075" y="1589450"/>
            <a:ext cx="1158949" cy="1097043"/>
          </a:xfrm>
          <a:prstGeom prst="rect">
            <a:avLst/>
          </a:prstGeom>
          <a:noFill/>
          <a:ln>
            <a:noFill/>
          </a:ln>
        </p:spPr>
      </p:pic>
      <p:pic>
        <p:nvPicPr>
          <p:cNvPr id="81" name="Google Shape;81;p15"/>
          <p:cNvPicPr preferRelativeResize="0"/>
          <p:nvPr/>
        </p:nvPicPr>
        <p:blipFill>
          <a:blip r:embed="rId5">
            <a:alphaModFix/>
          </a:blip>
          <a:stretch>
            <a:fillRect/>
          </a:stretch>
        </p:blipFill>
        <p:spPr>
          <a:xfrm>
            <a:off x="5096475" y="3748747"/>
            <a:ext cx="1158949" cy="1097042"/>
          </a:xfrm>
          <a:prstGeom prst="rect">
            <a:avLst/>
          </a:prstGeom>
          <a:noFill/>
          <a:ln>
            <a:noFill/>
          </a:ln>
        </p:spPr>
      </p:pic>
      <p:pic>
        <p:nvPicPr>
          <p:cNvPr id="82" name="Google Shape;82;p15"/>
          <p:cNvPicPr preferRelativeResize="0"/>
          <p:nvPr/>
        </p:nvPicPr>
        <p:blipFill>
          <a:blip r:embed="rId6">
            <a:alphaModFix/>
          </a:blip>
          <a:stretch>
            <a:fillRect/>
          </a:stretch>
        </p:blipFill>
        <p:spPr>
          <a:xfrm>
            <a:off x="6383075" y="3748172"/>
            <a:ext cx="1158949" cy="1097042"/>
          </a:xfrm>
          <a:prstGeom prst="rect">
            <a:avLst/>
          </a:prstGeom>
          <a:noFill/>
          <a:ln>
            <a:noFill/>
          </a:ln>
        </p:spPr>
      </p:pic>
      <p:sp>
        <p:nvSpPr>
          <p:cNvPr id="83" name="Google Shape;83;p15"/>
          <p:cNvSpPr txBox="1"/>
          <p:nvPr/>
        </p:nvSpPr>
        <p:spPr>
          <a:xfrm>
            <a:off x="62525" y="-19550"/>
            <a:ext cx="9005100" cy="97869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200" dirty="0">
                <a:latin typeface="+mn-lt"/>
                <a:ea typeface="Open Sans"/>
                <a:cs typeface="Open Sans"/>
                <a:sym typeface="Open Sans"/>
              </a:rPr>
              <a:t>Potato is one of the most popular crops of the world which contribute to sustain world population diets. However, two diseases common to both crops are early blight and late blight, which cause serious problems for both these crops and farmers.</a:t>
            </a:r>
            <a:endParaRPr sz="1200" dirty="0">
              <a:latin typeface="+mn-lt"/>
              <a:ea typeface="Open Sans"/>
              <a:cs typeface="Open Sans"/>
              <a:sym typeface="Open Sans"/>
            </a:endParaRPr>
          </a:p>
          <a:p>
            <a:pPr marL="0" lvl="0" indent="0" algn="l" rtl="0">
              <a:spcBef>
                <a:spcPts val="1200"/>
              </a:spcBef>
              <a:spcAft>
                <a:spcPts val="0"/>
              </a:spcAft>
              <a:buNone/>
            </a:pPr>
            <a:endParaRPr dirty="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8E1423F-BB02-2450-67E5-AB241B47D0B3}"/>
              </a:ext>
            </a:extLst>
          </p:cNvPr>
          <p:cNvGraphicFramePr>
            <a:graphicFrameLocks noGrp="1"/>
          </p:cNvGraphicFramePr>
          <p:nvPr>
            <p:extLst>
              <p:ext uri="{D42A27DB-BD31-4B8C-83A1-F6EECF244321}">
                <p14:modId xmlns:p14="http://schemas.microsoft.com/office/powerpoint/2010/main" val="3451726156"/>
              </p:ext>
            </p:extLst>
          </p:nvPr>
        </p:nvGraphicFramePr>
        <p:xfrm>
          <a:off x="85061" y="706180"/>
          <a:ext cx="8973877" cy="4338083"/>
        </p:xfrm>
        <a:graphic>
          <a:graphicData uri="http://schemas.openxmlformats.org/drawingml/2006/table">
            <a:tbl>
              <a:tblPr firstRow="1" firstCol="1" bandRow="1">
                <a:tableStyleId>{5C22544A-7EE6-4342-B048-85BDC9FD1C3A}</a:tableStyleId>
              </a:tblPr>
              <a:tblGrid>
                <a:gridCol w="1022523">
                  <a:extLst>
                    <a:ext uri="{9D8B030D-6E8A-4147-A177-3AD203B41FA5}">
                      <a16:colId xmlns:a16="http://schemas.microsoft.com/office/drawing/2014/main" val="2564930068"/>
                    </a:ext>
                  </a:extLst>
                </a:gridCol>
                <a:gridCol w="1968770">
                  <a:extLst>
                    <a:ext uri="{9D8B030D-6E8A-4147-A177-3AD203B41FA5}">
                      <a16:colId xmlns:a16="http://schemas.microsoft.com/office/drawing/2014/main" val="1377847153"/>
                    </a:ext>
                  </a:extLst>
                </a:gridCol>
                <a:gridCol w="1495646">
                  <a:extLst>
                    <a:ext uri="{9D8B030D-6E8A-4147-A177-3AD203B41FA5}">
                      <a16:colId xmlns:a16="http://schemas.microsoft.com/office/drawing/2014/main" val="1729645355"/>
                    </a:ext>
                  </a:extLst>
                </a:gridCol>
                <a:gridCol w="1495646">
                  <a:extLst>
                    <a:ext uri="{9D8B030D-6E8A-4147-A177-3AD203B41FA5}">
                      <a16:colId xmlns:a16="http://schemas.microsoft.com/office/drawing/2014/main" val="3710497372"/>
                    </a:ext>
                  </a:extLst>
                </a:gridCol>
                <a:gridCol w="1495646">
                  <a:extLst>
                    <a:ext uri="{9D8B030D-6E8A-4147-A177-3AD203B41FA5}">
                      <a16:colId xmlns:a16="http://schemas.microsoft.com/office/drawing/2014/main" val="3260858130"/>
                    </a:ext>
                  </a:extLst>
                </a:gridCol>
                <a:gridCol w="1495646">
                  <a:extLst>
                    <a:ext uri="{9D8B030D-6E8A-4147-A177-3AD203B41FA5}">
                      <a16:colId xmlns:a16="http://schemas.microsoft.com/office/drawing/2014/main" val="881430212"/>
                    </a:ext>
                  </a:extLst>
                </a:gridCol>
              </a:tblGrid>
              <a:tr h="467326">
                <a:tc>
                  <a:txBody>
                    <a:bodyPr/>
                    <a:lstStyle/>
                    <a:p>
                      <a:pPr algn="ctr">
                        <a:lnSpc>
                          <a:spcPct val="107000"/>
                        </a:lnSpc>
                        <a:spcAft>
                          <a:spcPts val="800"/>
                        </a:spcAft>
                      </a:pPr>
                      <a:r>
                        <a:rPr lang="en-IN" sz="1200" kern="0" dirty="0">
                          <a:solidFill>
                            <a:srgbClr val="000000"/>
                          </a:solidFill>
                          <a:effectLst/>
                        </a:rPr>
                        <a:t>SL No.</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200" kern="0" dirty="0">
                          <a:solidFill>
                            <a:srgbClr val="000000"/>
                          </a:solidFill>
                          <a:effectLst/>
                        </a:rPr>
                        <a:t>Study</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200" kern="0" dirty="0">
                          <a:solidFill>
                            <a:srgbClr val="000000"/>
                          </a:solidFill>
                          <a:effectLst/>
                        </a:rPr>
                        <a:t>Approach</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200" kern="0" dirty="0">
                          <a:solidFill>
                            <a:srgbClr val="000000"/>
                          </a:solidFill>
                          <a:effectLst/>
                        </a:rPr>
                        <a:t>Models</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200" kern="0" dirty="0">
                          <a:solidFill>
                            <a:srgbClr val="000000"/>
                          </a:solidFill>
                          <a:effectLst/>
                        </a:rPr>
                        <a:t>Dataset</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200" kern="0" dirty="0">
                          <a:solidFill>
                            <a:srgbClr val="000000"/>
                          </a:solidFill>
                          <a:effectLst/>
                        </a:rPr>
                        <a:t>Accuracy</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extLst>
                  <a:ext uri="{0D108BD9-81ED-4DB2-BD59-A6C34878D82A}">
                    <a16:rowId xmlns:a16="http://schemas.microsoft.com/office/drawing/2014/main" val="2367221126"/>
                  </a:ext>
                </a:extLst>
              </a:tr>
              <a:tr h="879206">
                <a:tc>
                  <a:txBody>
                    <a:bodyPr/>
                    <a:lstStyle/>
                    <a:p>
                      <a:pPr algn="ctr">
                        <a:lnSpc>
                          <a:spcPct val="107000"/>
                        </a:lnSpc>
                        <a:spcAft>
                          <a:spcPts val="800"/>
                        </a:spcAft>
                      </a:pPr>
                      <a:r>
                        <a:rPr lang="en-IN" sz="1200" kern="0" dirty="0">
                          <a:solidFill>
                            <a:srgbClr val="000000"/>
                          </a:solidFill>
                          <a:effectLst/>
                        </a:rPr>
                        <a:t>1</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dirty="0">
                          <a:solidFill>
                            <a:srgbClr val="000000"/>
                          </a:solidFill>
                          <a:effectLst/>
                          <a:latin typeface="+mn-lt"/>
                          <a:ea typeface="Calibri" panose="020F0502020204030204" pitchFamily="34" charset="0"/>
                        </a:rPr>
                        <a:t>Islam, </a:t>
                      </a:r>
                      <a:r>
                        <a:rPr lang="en-IN" sz="1050" dirty="0" err="1">
                          <a:solidFill>
                            <a:srgbClr val="000000"/>
                          </a:solidFill>
                          <a:effectLst/>
                          <a:latin typeface="+mn-lt"/>
                          <a:ea typeface="Calibri" panose="020F0502020204030204" pitchFamily="34" charset="0"/>
                        </a:rPr>
                        <a:t>Monzurul</a:t>
                      </a:r>
                      <a:r>
                        <a:rPr lang="en-IN" sz="1050" kern="0" dirty="0">
                          <a:solidFill>
                            <a:srgbClr val="000000"/>
                          </a:solidFill>
                          <a:effectLst/>
                          <a:latin typeface="+mn-lt"/>
                        </a:rPr>
                        <a:t>,</a:t>
                      </a:r>
                      <a:endParaRPr lang="en-IN" sz="1050" kern="100" dirty="0">
                        <a:solidFill>
                          <a:srgbClr val="000000"/>
                        </a:solidFill>
                        <a:effectLst/>
                        <a:latin typeface="+mn-lt"/>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Integration of image processing and machine learning</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Support Vector Machine (SVM)</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Plant Village'</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95%</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extLst>
                  <a:ext uri="{0D108BD9-81ED-4DB2-BD59-A6C34878D82A}">
                    <a16:rowId xmlns:a16="http://schemas.microsoft.com/office/drawing/2014/main" val="2374505143"/>
                  </a:ext>
                </a:extLst>
              </a:tr>
              <a:tr h="542182">
                <a:tc>
                  <a:txBody>
                    <a:bodyPr/>
                    <a:lstStyle/>
                    <a:p>
                      <a:pPr algn="ctr">
                        <a:lnSpc>
                          <a:spcPct val="107000"/>
                        </a:lnSpc>
                        <a:spcAft>
                          <a:spcPts val="800"/>
                        </a:spcAft>
                      </a:pPr>
                      <a:r>
                        <a:rPr lang="en-IN" sz="1200" kern="0" dirty="0">
                          <a:solidFill>
                            <a:srgbClr val="000000"/>
                          </a:solidFill>
                          <a:effectLst/>
                        </a:rPr>
                        <a:t>2</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dirty="0">
                          <a:solidFill>
                            <a:srgbClr val="000000"/>
                          </a:solidFill>
                          <a:effectLst/>
                          <a:latin typeface="+mn-lt"/>
                          <a:ea typeface="Calibri" panose="020F0502020204030204" pitchFamily="34" charset="0"/>
                        </a:rPr>
                        <a:t>S. </a:t>
                      </a:r>
                      <a:r>
                        <a:rPr lang="en-IN" sz="1050" dirty="0" err="1">
                          <a:solidFill>
                            <a:srgbClr val="000000"/>
                          </a:solidFill>
                          <a:effectLst/>
                          <a:latin typeface="+mn-lt"/>
                          <a:ea typeface="Calibri" panose="020F0502020204030204" pitchFamily="34" charset="0"/>
                        </a:rPr>
                        <a:t>Widiyanto</a:t>
                      </a:r>
                      <a:r>
                        <a:rPr lang="en-IN" sz="1050" dirty="0">
                          <a:solidFill>
                            <a:srgbClr val="000000"/>
                          </a:solidFill>
                          <a:effectLst/>
                          <a:latin typeface="+mn-lt"/>
                          <a:ea typeface="Calibri" panose="020F0502020204030204" pitchFamily="34" charset="0"/>
                        </a:rPr>
                        <a:t>, R. </a:t>
                      </a:r>
                      <a:r>
                        <a:rPr lang="en-IN" sz="1050" dirty="0" err="1">
                          <a:solidFill>
                            <a:srgbClr val="000000"/>
                          </a:solidFill>
                          <a:effectLst/>
                          <a:latin typeface="+mn-lt"/>
                          <a:ea typeface="Calibri" panose="020F0502020204030204" pitchFamily="34" charset="0"/>
                        </a:rPr>
                        <a:t>Fitrianto</a:t>
                      </a:r>
                      <a:r>
                        <a:rPr lang="en-IN" sz="1050" dirty="0">
                          <a:solidFill>
                            <a:srgbClr val="000000"/>
                          </a:solidFill>
                          <a:effectLst/>
                          <a:latin typeface="+mn-lt"/>
                          <a:ea typeface="Calibri" panose="020F0502020204030204" pitchFamily="34" charset="0"/>
                        </a:rPr>
                        <a:t> and D. T. </a:t>
                      </a:r>
                      <a:r>
                        <a:rPr lang="en-IN" sz="1050" dirty="0" err="1">
                          <a:solidFill>
                            <a:srgbClr val="000000"/>
                          </a:solidFill>
                          <a:effectLst/>
                          <a:latin typeface="+mn-lt"/>
                          <a:ea typeface="Calibri" panose="020F0502020204030204" pitchFamily="34" charset="0"/>
                        </a:rPr>
                        <a:t>Wardani</a:t>
                      </a:r>
                      <a:endParaRPr lang="en-IN" sz="1050" kern="100" dirty="0">
                        <a:solidFill>
                          <a:srgbClr val="000000"/>
                        </a:solidFill>
                        <a:effectLst/>
                        <a:latin typeface="+mn-lt"/>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CNN model without  segmentation</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a:solidFill>
                            <a:srgbClr val="000000"/>
                          </a:solidFill>
                          <a:effectLst/>
                        </a:rPr>
                        <a:t>Convolutional Neural Networks (CNN)</a:t>
                      </a:r>
                      <a:endParaRPr lang="en-IN" sz="105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5 types of leaf diseases</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a:solidFill>
                            <a:srgbClr val="000000"/>
                          </a:solidFill>
                          <a:effectLst/>
                        </a:rPr>
                        <a:t>96.60%</a:t>
                      </a:r>
                      <a:endParaRPr lang="en-IN" sz="105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extLst>
                  <a:ext uri="{0D108BD9-81ED-4DB2-BD59-A6C34878D82A}">
                    <a16:rowId xmlns:a16="http://schemas.microsoft.com/office/drawing/2014/main" val="1716583928"/>
                  </a:ext>
                </a:extLst>
              </a:tr>
              <a:tr h="927034">
                <a:tc>
                  <a:txBody>
                    <a:bodyPr/>
                    <a:lstStyle/>
                    <a:p>
                      <a:pPr algn="ctr">
                        <a:lnSpc>
                          <a:spcPct val="107000"/>
                        </a:lnSpc>
                        <a:spcAft>
                          <a:spcPts val="800"/>
                        </a:spcAft>
                      </a:pPr>
                      <a:r>
                        <a:rPr lang="en-IN" sz="1200" kern="0" dirty="0">
                          <a:solidFill>
                            <a:srgbClr val="000000"/>
                          </a:solidFill>
                          <a:effectLst/>
                        </a:rPr>
                        <a:t>3</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dirty="0">
                          <a:solidFill>
                            <a:srgbClr val="000000"/>
                          </a:solidFill>
                          <a:effectLst/>
                          <a:latin typeface="+mn-lt"/>
                          <a:ea typeface="Calibri" panose="020F0502020204030204" pitchFamily="34" charset="0"/>
                        </a:rPr>
                        <a:t>Khalifa, N. E., Taha, M., Abou El-</a:t>
                      </a:r>
                      <a:r>
                        <a:rPr lang="en-IN" sz="1050" dirty="0" err="1">
                          <a:solidFill>
                            <a:srgbClr val="000000"/>
                          </a:solidFill>
                          <a:effectLst/>
                          <a:latin typeface="+mn-lt"/>
                          <a:ea typeface="Calibri" panose="020F0502020204030204" pitchFamily="34" charset="0"/>
                        </a:rPr>
                        <a:t>Magd</a:t>
                      </a:r>
                      <a:r>
                        <a:rPr lang="en-IN" sz="1050" dirty="0">
                          <a:solidFill>
                            <a:srgbClr val="000000"/>
                          </a:solidFill>
                          <a:effectLst/>
                          <a:latin typeface="+mn-lt"/>
                          <a:ea typeface="Calibri" panose="020F0502020204030204" pitchFamily="34" charset="0"/>
                        </a:rPr>
                        <a:t>, L. &amp; </a:t>
                      </a:r>
                      <a:r>
                        <a:rPr lang="en-IN" sz="1050" dirty="0" err="1">
                          <a:solidFill>
                            <a:srgbClr val="000000"/>
                          </a:solidFill>
                          <a:effectLst/>
                          <a:latin typeface="+mn-lt"/>
                          <a:ea typeface="Calibri" panose="020F0502020204030204" pitchFamily="34" charset="0"/>
                        </a:rPr>
                        <a:t>Hassanien</a:t>
                      </a:r>
                      <a:r>
                        <a:rPr lang="en-IN" sz="1050" dirty="0">
                          <a:solidFill>
                            <a:srgbClr val="000000"/>
                          </a:solidFill>
                          <a:effectLst/>
                          <a:latin typeface="+mn-lt"/>
                          <a:ea typeface="Calibri" panose="020F0502020204030204" pitchFamily="34" charset="0"/>
                        </a:rPr>
                        <a:t>,</a:t>
                      </a:r>
                      <a:endParaRPr lang="en-IN" sz="1050" kern="100" dirty="0">
                        <a:solidFill>
                          <a:srgbClr val="000000"/>
                        </a:solidFill>
                        <a:effectLst/>
                        <a:latin typeface="+mn-lt"/>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3-step process: image segmentation by k-</a:t>
                      </a:r>
                      <a:r>
                        <a:rPr lang="en-IN" sz="1050" kern="0" dirty="0" err="1">
                          <a:solidFill>
                            <a:srgbClr val="000000"/>
                          </a:solidFill>
                          <a:effectLst/>
                        </a:rPr>
                        <a:t>means,feature</a:t>
                      </a:r>
                      <a:r>
                        <a:rPr lang="en-IN" sz="1050" kern="0" dirty="0">
                          <a:solidFill>
                            <a:srgbClr val="000000"/>
                          </a:solidFill>
                          <a:effectLst/>
                        </a:rPr>
                        <a:t> extraction, classification</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14-layer deep learning architecture</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Blight diseases in potato leaves</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98%</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extLst>
                  <a:ext uri="{0D108BD9-81ED-4DB2-BD59-A6C34878D82A}">
                    <a16:rowId xmlns:a16="http://schemas.microsoft.com/office/drawing/2014/main" val="2417901432"/>
                  </a:ext>
                </a:extLst>
              </a:tr>
              <a:tr h="798751">
                <a:tc>
                  <a:txBody>
                    <a:bodyPr/>
                    <a:lstStyle/>
                    <a:p>
                      <a:pPr algn="ctr">
                        <a:lnSpc>
                          <a:spcPct val="107000"/>
                        </a:lnSpc>
                        <a:spcAft>
                          <a:spcPts val="800"/>
                        </a:spcAft>
                      </a:pPr>
                      <a:r>
                        <a:rPr lang="en-IN" sz="1200" kern="0" dirty="0">
                          <a:solidFill>
                            <a:srgbClr val="000000"/>
                          </a:solidFill>
                          <a:effectLst/>
                        </a:rPr>
                        <a:t>4</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dirty="0" err="1">
                          <a:solidFill>
                            <a:srgbClr val="000000"/>
                          </a:solidFill>
                          <a:effectLst/>
                          <a:latin typeface="+mn-lt"/>
                          <a:ea typeface="Calibri" panose="020F0502020204030204" pitchFamily="34" charset="0"/>
                        </a:rPr>
                        <a:t>Huiqun</a:t>
                      </a:r>
                      <a:r>
                        <a:rPr lang="en-IN" sz="1050" dirty="0">
                          <a:solidFill>
                            <a:srgbClr val="000000"/>
                          </a:solidFill>
                          <a:effectLst/>
                          <a:latin typeface="+mn-lt"/>
                          <a:ea typeface="Calibri" panose="020F0502020204030204" pitchFamily="34" charset="0"/>
                        </a:rPr>
                        <a:t> H </a:t>
                      </a:r>
                      <a:endParaRPr lang="en-IN" sz="1050" kern="100" dirty="0">
                        <a:solidFill>
                          <a:srgbClr val="000000"/>
                        </a:solidFill>
                        <a:effectLst/>
                        <a:latin typeface="+mn-lt"/>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a:solidFill>
                            <a:srgbClr val="000000"/>
                          </a:solidFill>
                          <a:effectLst/>
                        </a:rPr>
                        <a:t>Deep learning with transfer learning and different network structures</a:t>
                      </a:r>
                      <a:endParaRPr lang="en-IN" sz="105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 ResNet50, </a:t>
                      </a:r>
                      <a:r>
                        <a:rPr lang="en-IN" sz="1050" kern="0" dirty="0" err="1">
                          <a:solidFill>
                            <a:srgbClr val="000000"/>
                          </a:solidFill>
                          <a:effectLst/>
                        </a:rPr>
                        <a:t>Xception</a:t>
                      </a:r>
                      <a:r>
                        <a:rPr lang="en-IN" sz="1050" kern="0" dirty="0">
                          <a:solidFill>
                            <a:srgbClr val="000000"/>
                          </a:solidFill>
                          <a:effectLst/>
                        </a:rPr>
                        <a:t>, </a:t>
                      </a:r>
                      <a:r>
                        <a:rPr lang="en-IN" sz="1050" kern="0" dirty="0" err="1">
                          <a:solidFill>
                            <a:srgbClr val="000000"/>
                          </a:solidFill>
                          <a:effectLst/>
                        </a:rPr>
                        <a:t>MobileNet</a:t>
                      </a:r>
                      <a:r>
                        <a:rPr lang="en-IN" sz="1050" kern="0" dirty="0">
                          <a:solidFill>
                            <a:srgbClr val="000000"/>
                          </a:solidFill>
                          <a:effectLst/>
                        </a:rPr>
                        <a:t>, </a:t>
                      </a:r>
                      <a:r>
                        <a:rPr lang="en-IN" sz="1050" kern="0" dirty="0" err="1">
                          <a:solidFill>
                            <a:srgbClr val="000000"/>
                          </a:solidFill>
                          <a:effectLst/>
                        </a:rPr>
                        <a:t>ShuffleNet</a:t>
                      </a:r>
                      <a:r>
                        <a:rPr lang="en-IN" sz="1050" kern="0" dirty="0">
                          <a:solidFill>
                            <a:srgbClr val="000000"/>
                          </a:solidFill>
                          <a:effectLst/>
                        </a:rPr>
                        <a:t>, DenseNet121_Xception</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Tomato leaf disease and 9 other types</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83.68% - 97.10%</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extLst>
                  <a:ext uri="{0D108BD9-81ED-4DB2-BD59-A6C34878D82A}">
                    <a16:rowId xmlns:a16="http://schemas.microsoft.com/office/drawing/2014/main" val="2705000589"/>
                  </a:ext>
                </a:extLst>
              </a:tr>
              <a:tr h="723584">
                <a:tc>
                  <a:txBody>
                    <a:bodyPr/>
                    <a:lstStyle/>
                    <a:p>
                      <a:pPr algn="ctr">
                        <a:lnSpc>
                          <a:spcPct val="107000"/>
                        </a:lnSpc>
                        <a:spcAft>
                          <a:spcPts val="800"/>
                        </a:spcAft>
                      </a:pPr>
                      <a:r>
                        <a:rPr lang="en-IN" sz="1200" kern="0" dirty="0">
                          <a:solidFill>
                            <a:srgbClr val="000000"/>
                          </a:solidFill>
                          <a:effectLst/>
                        </a:rPr>
                        <a:t>5</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dirty="0" err="1">
                          <a:solidFill>
                            <a:srgbClr val="000000"/>
                          </a:solidFill>
                          <a:effectLst/>
                          <a:latin typeface="+mn-lt"/>
                          <a:ea typeface="Calibri" panose="020F0502020204030204" pitchFamily="34" charset="0"/>
                        </a:rPr>
                        <a:t>Sholihati</a:t>
                      </a:r>
                      <a:r>
                        <a:rPr lang="en-IN" sz="1050" dirty="0">
                          <a:solidFill>
                            <a:srgbClr val="000000"/>
                          </a:solidFill>
                          <a:effectLst/>
                          <a:latin typeface="+mn-lt"/>
                          <a:ea typeface="Calibri" panose="020F0502020204030204" pitchFamily="34" charset="0"/>
                        </a:rPr>
                        <a:t>, </a:t>
                      </a:r>
                      <a:r>
                        <a:rPr lang="en-IN" sz="1050" dirty="0" err="1">
                          <a:solidFill>
                            <a:srgbClr val="000000"/>
                          </a:solidFill>
                          <a:effectLst/>
                          <a:latin typeface="+mn-lt"/>
                          <a:ea typeface="Calibri" panose="020F0502020204030204" pitchFamily="34" charset="0"/>
                        </a:rPr>
                        <a:t>Rizqi</a:t>
                      </a:r>
                      <a:r>
                        <a:rPr lang="en-IN" sz="1050" dirty="0">
                          <a:solidFill>
                            <a:srgbClr val="000000"/>
                          </a:solidFill>
                          <a:effectLst/>
                          <a:latin typeface="+mn-lt"/>
                          <a:ea typeface="Calibri" panose="020F0502020204030204" pitchFamily="34" charset="0"/>
                        </a:rPr>
                        <a:t> </a:t>
                      </a:r>
                      <a:r>
                        <a:rPr lang="en-IN" sz="1050" dirty="0" err="1">
                          <a:solidFill>
                            <a:srgbClr val="000000"/>
                          </a:solidFill>
                          <a:effectLst/>
                          <a:latin typeface="+mn-lt"/>
                          <a:ea typeface="Calibri" panose="020F0502020204030204" pitchFamily="34" charset="0"/>
                        </a:rPr>
                        <a:t>Amaliatus</a:t>
                      </a:r>
                      <a:r>
                        <a:rPr lang="en-IN" sz="1050" dirty="0">
                          <a:solidFill>
                            <a:srgbClr val="000000"/>
                          </a:solidFill>
                          <a:effectLst/>
                          <a:latin typeface="+mn-lt"/>
                          <a:ea typeface="Calibri" panose="020F0502020204030204" pitchFamily="34" charset="0"/>
                        </a:rPr>
                        <a:t>, </a:t>
                      </a:r>
                      <a:endParaRPr lang="en-IN" sz="1050" kern="100" dirty="0">
                        <a:solidFill>
                          <a:srgbClr val="000000"/>
                        </a:solidFill>
                        <a:effectLst/>
                        <a:latin typeface="+mn-lt"/>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a:solidFill>
                            <a:srgbClr val="000000"/>
                          </a:solidFill>
                          <a:effectLst/>
                        </a:rPr>
                        <a:t>Deep learning with GoogleNet, Resnet50, and VGG16</a:t>
                      </a:r>
                      <a:endParaRPr lang="en-IN" sz="105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a:solidFill>
                            <a:srgbClr val="000000"/>
                          </a:solidFill>
                          <a:effectLst/>
                        </a:rPr>
                        <a:t>GoogleNet, ResNet50, VGG16</a:t>
                      </a:r>
                      <a:endParaRPr lang="en-IN" sz="105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a:solidFill>
                            <a:srgbClr val="000000"/>
                          </a:solidFill>
                          <a:effectLst/>
                        </a:rPr>
                        <a:t>Two types of diseases in potato plants</a:t>
                      </a:r>
                      <a:endParaRPr lang="en-IN" sz="105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97%</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extLst>
                  <a:ext uri="{0D108BD9-81ED-4DB2-BD59-A6C34878D82A}">
                    <a16:rowId xmlns:a16="http://schemas.microsoft.com/office/drawing/2014/main" val="3118602837"/>
                  </a:ext>
                </a:extLst>
              </a:tr>
            </a:tbl>
          </a:graphicData>
        </a:graphic>
      </p:graphicFrame>
      <p:sp>
        <p:nvSpPr>
          <p:cNvPr id="7" name="TextBox 6">
            <a:extLst>
              <a:ext uri="{FF2B5EF4-FFF2-40B4-BE49-F238E27FC236}">
                <a16:creationId xmlns:a16="http://schemas.microsoft.com/office/drawing/2014/main" id="{2364445B-85AE-7BF5-187F-384FCEA16024}"/>
              </a:ext>
            </a:extLst>
          </p:cNvPr>
          <p:cNvSpPr txBox="1"/>
          <p:nvPr/>
        </p:nvSpPr>
        <p:spPr>
          <a:xfrm>
            <a:off x="3604436" y="219740"/>
            <a:ext cx="1935125" cy="338554"/>
          </a:xfrm>
          <a:prstGeom prst="rect">
            <a:avLst/>
          </a:prstGeom>
          <a:noFill/>
        </p:spPr>
        <p:txBody>
          <a:bodyPr wrap="square" rtlCol="0">
            <a:spAutoFit/>
          </a:bodyPr>
          <a:lstStyle/>
          <a:p>
            <a:pPr algn="ctr"/>
            <a:r>
              <a:rPr lang="en-IN" sz="1600" b="1" dirty="0"/>
              <a:t>Literature Review</a:t>
            </a:r>
          </a:p>
        </p:txBody>
      </p:sp>
    </p:spTree>
    <p:extLst>
      <p:ext uri="{BB962C8B-B14F-4D97-AF65-F5344CB8AC3E}">
        <p14:creationId xmlns:p14="http://schemas.microsoft.com/office/powerpoint/2010/main" val="220540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60542C8-5DD0-F05D-C46B-E0F29C6DB6B3}"/>
              </a:ext>
            </a:extLst>
          </p:cNvPr>
          <p:cNvGraphicFramePr>
            <a:graphicFrameLocks noGrp="1"/>
          </p:cNvGraphicFramePr>
          <p:nvPr>
            <p:extLst>
              <p:ext uri="{D42A27DB-BD31-4B8C-83A1-F6EECF244321}">
                <p14:modId xmlns:p14="http://schemas.microsoft.com/office/powerpoint/2010/main" val="2513756232"/>
              </p:ext>
            </p:extLst>
          </p:nvPr>
        </p:nvGraphicFramePr>
        <p:xfrm>
          <a:off x="95691" y="333153"/>
          <a:ext cx="8952618" cy="4224670"/>
        </p:xfrm>
        <a:graphic>
          <a:graphicData uri="http://schemas.openxmlformats.org/drawingml/2006/table">
            <a:tbl>
              <a:tblPr firstRow="1" firstCol="1" bandRow="1">
                <a:tableStyleId>{5C22544A-7EE6-4342-B048-85BDC9FD1C3A}</a:tableStyleId>
              </a:tblPr>
              <a:tblGrid>
                <a:gridCol w="956932">
                  <a:extLst>
                    <a:ext uri="{9D8B030D-6E8A-4147-A177-3AD203B41FA5}">
                      <a16:colId xmlns:a16="http://schemas.microsoft.com/office/drawing/2014/main" val="2564930068"/>
                    </a:ext>
                  </a:extLst>
                </a:gridCol>
                <a:gridCol w="2027274">
                  <a:extLst>
                    <a:ext uri="{9D8B030D-6E8A-4147-A177-3AD203B41FA5}">
                      <a16:colId xmlns:a16="http://schemas.microsoft.com/office/drawing/2014/main" val="1377847153"/>
                    </a:ext>
                  </a:extLst>
                </a:gridCol>
                <a:gridCol w="1492103">
                  <a:extLst>
                    <a:ext uri="{9D8B030D-6E8A-4147-A177-3AD203B41FA5}">
                      <a16:colId xmlns:a16="http://schemas.microsoft.com/office/drawing/2014/main" val="1729645355"/>
                    </a:ext>
                  </a:extLst>
                </a:gridCol>
                <a:gridCol w="1492103">
                  <a:extLst>
                    <a:ext uri="{9D8B030D-6E8A-4147-A177-3AD203B41FA5}">
                      <a16:colId xmlns:a16="http://schemas.microsoft.com/office/drawing/2014/main" val="3710497372"/>
                    </a:ext>
                  </a:extLst>
                </a:gridCol>
                <a:gridCol w="1492103">
                  <a:extLst>
                    <a:ext uri="{9D8B030D-6E8A-4147-A177-3AD203B41FA5}">
                      <a16:colId xmlns:a16="http://schemas.microsoft.com/office/drawing/2014/main" val="3260858130"/>
                    </a:ext>
                  </a:extLst>
                </a:gridCol>
                <a:gridCol w="1492103">
                  <a:extLst>
                    <a:ext uri="{9D8B030D-6E8A-4147-A177-3AD203B41FA5}">
                      <a16:colId xmlns:a16="http://schemas.microsoft.com/office/drawing/2014/main" val="881430212"/>
                    </a:ext>
                  </a:extLst>
                </a:gridCol>
              </a:tblGrid>
              <a:tr h="422760">
                <a:tc>
                  <a:txBody>
                    <a:bodyPr/>
                    <a:lstStyle/>
                    <a:p>
                      <a:pPr algn="ctr">
                        <a:lnSpc>
                          <a:spcPct val="107000"/>
                        </a:lnSpc>
                        <a:spcAft>
                          <a:spcPts val="800"/>
                        </a:spcAft>
                      </a:pPr>
                      <a:r>
                        <a:rPr lang="en-IN" sz="1200" kern="0" dirty="0">
                          <a:solidFill>
                            <a:srgbClr val="000000"/>
                          </a:solidFill>
                          <a:effectLst/>
                        </a:rPr>
                        <a:t>SL No.</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200" kern="0" dirty="0">
                          <a:solidFill>
                            <a:srgbClr val="000000"/>
                          </a:solidFill>
                          <a:effectLst/>
                        </a:rPr>
                        <a:t>Study</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200" kern="0" dirty="0">
                          <a:solidFill>
                            <a:srgbClr val="000000"/>
                          </a:solidFill>
                          <a:effectLst/>
                        </a:rPr>
                        <a:t>Approach</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200" kern="0" dirty="0">
                          <a:solidFill>
                            <a:srgbClr val="000000"/>
                          </a:solidFill>
                          <a:effectLst/>
                        </a:rPr>
                        <a:t>Models</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200" kern="0" dirty="0">
                          <a:solidFill>
                            <a:srgbClr val="000000"/>
                          </a:solidFill>
                          <a:effectLst/>
                        </a:rPr>
                        <a:t>Dataset</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200" kern="0" dirty="0">
                          <a:solidFill>
                            <a:srgbClr val="000000"/>
                          </a:solidFill>
                          <a:effectLst/>
                        </a:rPr>
                        <a:t>Accuracy</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extLst>
                  <a:ext uri="{0D108BD9-81ED-4DB2-BD59-A6C34878D82A}">
                    <a16:rowId xmlns:a16="http://schemas.microsoft.com/office/drawing/2014/main" val="2367221126"/>
                  </a:ext>
                </a:extLst>
              </a:tr>
              <a:tr h="831199">
                <a:tc>
                  <a:txBody>
                    <a:bodyPr/>
                    <a:lstStyle/>
                    <a:p>
                      <a:pPr algn="ctr">
                        <a:lnSpc>
                          <a:spcPct val="107000"/>
                        </a:lnSpc>
                        <a:spcAft>
                          <a:spcPts val="800"/>
                        </a:spcAft>
                      </a:pPr>
                      <a:r>
                        <a:rPr lang="en-IN" sz="1200" kern="0" dirty="0">
                          <a:solidFill>
                            <a:srgbClr val="000000"/>
                          </a:solidFill>
                          <a:effectLst/>
                        </a:rPr>
                        <a:t>6</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b="0" i="0" u="none" strike="noStrike" cap="none" dirty="0">
                          <a:solidFill>
                            <a:srgbClr val="000000"/>
                          </a:solidFill>
                          <a:effectLst/>
                          <a:latin typeface="+mn-lt"/>
                          <a:ea typeface="+mn-ea"/>
                          <a:cs typeface="+mn-cs"/>
                          <a:sym typeface="Arial"/>
                        </a:rPr>
                        <a:t>M. A. Iqbal and K. H. </a:t>
                      </a:r>
                      <a:r>
                        <a:rPr lang="en-IN" sz="1050" b="0" i="0" u="none" strike="noStrike" cap="none" dirty="0" err="1">
                          <a:solidFill>
                            <a:srgbClr val="000000"/>
                          </a:solidFill>
                          <a:effectLst/>
                          <a:latin typeface="+mn-lt"/>
                          <a:ea typeface="+mn-ea"/>
                          <a:cs typeface="+mn-cs"/>
                          <a:sym typeface="Arial"/>
                        </a:rPr>
                        <a:t>Talukder</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Image segmentation-based potato leaf detection model</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Random Forest classifier</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err="1">
                          <a:solidFill>
                            <a:srgbClr val="000000"/>
                          </a:solidFill>
                          <a:effectLst/>
                        </a:rPr>
                        <a:t>PlantVillage</a:t>
                      </a:r>
                      <a:r>
                        <a:rPr lang="en-IN" sz="1050" kern="0" dirty="0">
                          <a:solidFill>
                            <a:srgbClr val="000000"/>
                          </a:solidFill>
                          <a:effectLst/>
                        </a:rPr>
                        <a:t> dataset</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97%</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extLst>
                  <a:ext uri="{0D108BD9-81ED-4DB2-BD59-A6C34878D82A}">
                    <a16:rowId xmlns:a16="http://schemas.microsoft.com/office/drawing/2014/main" val="1556119404"/>
                  </a:ext>
                </a:extLst>
              </a:tr>
              <a:tr h="672161">
                <a:tc>
                  <a:txBody>
                    <a:bodyPr/>
                    <a:lstStyle/>
                    <a:p>
                      <a:pPr algn="ctr">
                        <a:lnSpc>
                          <a:spcPct val="107000"/>
                        </a:lnSpc>
                        <a:spcAft>
                          <a:spcPts val="800"/>
                        </a:spcAft>
                      </a:pPr>
                      <a:r>
                        <a:rPr lang="en-IN" sz="1200" kern="0" dirty="0">
                          <a:solidFill>
                            <a:srgbClr val="000000"/>
                          </a:solidFill>
                          <a:effectLst/>
                        </a:rPr>
                        <a:t>7</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b="0" i="0" u="none" strike="noStrike" cap="none" dirty="0" err="1">
                          <a:solidFill>
                            <a:srgbClr val="000000"/>
                          </a:solidFill>
                          <a:effectLst/>
                          <a:latin typeface="+mn-lt"/>
                          <a:ea typeface="+mn-ea"/>
                          <a:cs typeface="+mn-cs"/>
                          <a:sym typeface="Arial"/>
                        </a:rPr>
                        <a:t>Gokulnath</a:t>
                      </a:r>
                      <a:r>
                        <a:rPr lang="en-IN" sz="1050" b="0" i="0" u="none" strike="noStrike" cap="none" dirty="0">
                          <a:solidFill>
                            <a:srgbClr val="000000"/>
                          </a:solidFill>
                          <a:effectLst/>
                          <a:latin typeface="+mn-lt"/>
                          <a:ea typeface="+mn-ea"/>
                          <a:cs typeface="+mn-cs"/>
                          <a:sym typeface="Arial"/>
                        </a:rPr>
                        <a:t> B.V., Usha Devi G.</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Loss-fused CNN model for disease identification</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a:solidFill>
                            <a:srgbClr val="000000"/>
                          </a:solidFill>
                          <a:effectLst/>
                        </a:rPr>
                        <a:t>Convolutional Neural Networks (CNN)</a:t>
                      </a:r>
                      <a:endParaRPr lang="en-IN" sz="105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a:solidFill>
                            <a:srgbClr val="000000"/>
                          </a:solidFill>
                          <a:effectLst/>
                        </a:rPr>
                        <a:t>PlantVillage dataset</a:t>
                      </a:r>
                      <a:endParaRPr lang="en-IN" sz="105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a:solidFill>
                            <a:srgbClr val="000000"/>
                          </a:solidFill>
                          <a:effectLst/>
                        </a:rPr>
                        <a:t>98.93%</a:t>
                      </a:r>
                      <a:endParaRPr lang="en-IN" sz="105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extLst>
                  <a:ext uri="{0D108BD9-81ED-4DB2-BD59-A6C34878D82A}">
                    <a16:rowId xmlns:a16="http://schemas.microsoft.com/office/drawing/2014/main" val="1089533772"/>
                  </a:ext>
                </a:extLst>
              </a:tr>
              <a:tr h="1149275">
                <a:tc>
                  <a:txBody>
                    <a:bodyPr/>
                    <a:lstStyle/>
                    <a:p>
                      <a:pPr algn="ctr">
                        <a:lnSpc>
                          <a:spcPct val="107000"/>
                        </a:lnSpc>
                        <a:spcAft>
                          <a:spcPts val="800"/>
                        </a:spcAft>
                      </a:pPr>
                      <a:r>
                        <a:rPr lang="en-IN" sz="1200" kern="0" dirty="0">
                          <a:solidFill>
                            <a:srgbClr val="000000"/>
                          </a:solidFill>
                          <a:effectLst/>
                        </a:rPr>
                        <a:t>8</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b="0" i="0" u="none" strike="noStrike" cap="none" dirty="0">
                          <a:solidFill>
                            <a:srgbClr val="000000"/>
                          </a:solidFill>
                          <a:effectLst/>
                          <a:latin typeface="+mn-lt"/>
                          <a:ea typeface="+mn-ea"/>
                          <a:cs typeface="+mn-cs"/>
                          <a:sym typeface="Arial"/>
                        </a:rPr>
                        <a:t>Tiwari, V., Joshi, R. C., &amp; Dutta, M. K.</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Deep convolutional neural network for plant disease detection and classification</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Dense Convolutional Neural Network</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Large plant leaves image dataset</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99.58% (cross-validation), 99.199% (test)</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extLst>
                  <a:ext uri="{0D108BD9-81ED-4DB2-BD59-A6C34878D82A}">
                    <a16:rowId xmlns:a16="http://schemas.microsoft.com/office/drawing/2014/main" val="1745400342"/>
                  </a:ext>
                </a:extLst>
              </a:tr>
              <a:tr h="1149275">
                <a:tc>
                  <a:txBody>
                    <a:bodyPr/>
                    <a:lstStyle/>
                    <a:p>
                      <a:pPr algn="ctr">
                        <a:lnSpc>
                          <a:spcPct val="107000"/>
                        </a:lnSpc>
                        <a:spcAft>
                          <a:spcPts val="800"/>
                        </a:spcAft>
                      </a:pPr>
                      <a:r>
                        <a:rPr lang="en-IN" sz="1200" kern="0" dirty="0">
                          <a:solidFill>
                            <a:srgbClr val="000000"/>
                          </a:solidFill>
                          <a:effectLst/>
                        </a:rPr>
                        <a:t>9</a:t>
                      </a:r>
                      <a:endParaRPr lang="en-IN" sz="12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b="0" i="0" u="none" strike="noStrike" cap="none" dirty="0" err="1">
                          <a:solidFill>
                            <a:srgbClr val="000000"/>
                          </a:solidFill>
                          <a:effectLst/>
                          <a:latin typeface="+mn-lt"/>
                          <a:ea typeface="+mn-ea"/>
                          <a:cs typeface="+mn-cs"/>
                          <a:sym typeface="Arial"/>
                        </a:rPr>
                        <a:t>Changjian</a:t>
                      </a:r>
                      <a:r>
                        <a:rPr lang="en-IN" sz="1050" b="0" i="0" u="none" strike="noStrike" cap="none" dirty="0">
                          <a:solidFill>
                            <a:srgbClr val="000000"/>
                          </a:solidFill>
                          <a:effectLst/>
                          <a:latin typeface="+mn-lt"/>
                          <a:ea typeface="+mn-ea"/>
                          <a:cs typeface="+mn-cs"/>
                          <a:sym typeface="Arial"/>
                        </a:rPr>
                        <a:t> Z</a:t>
                      </a:r>
                      <a:endParaRPr lang="en-IN" sz="8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a:solidFill>
                            <a:srgbClr val="000000"/>
                          </a:solidFill>
                          <a:effectLst/>
                        </a:rPr>
                        <a:t>Restructured residual dense network for tomato leaf disease identification</a:t>
                      </a:r>
                      <a:endParaRPr lang="en-IN" sz="105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Hybrid deep learning model</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a:solidFill>
                            <a:srgbClr val="000000"/>
                          </a:solidFill>
                          <a:effectLst/>
                        </a:rPr>
                        <a:t>Tomato test dataset</a:t>
                      </a:r>
                      <a:endParaRPr lang="en-IN" sz="1050" kern="10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tc>
                  <a:txBody>
                    <a:bodyPr/>
                    <a:lstStyle/>
                    <a:p>
                      <a:pPr algn="ctr">
                        <a:lnSpc>
                          <a:spcPct val="107000"/>
                        </a:lnSpc>
                        <a:spcAft>
                          <a:spcPts val="800"/>
                        </a:spcAft>
                      </a:pPr>
                      <a:r>
                        <a:rPr lang="en-IN" sz="1050" kern="0" dirty="0">
                          <a:solidFill>
                            <a:srgbClr val="000000"/>
                          </a:solidFill>
                          <a:effectLst/>
                        </a:rPr>
                        <a:t>95%</a:t>
                      </a:r>
                      <a:endParaRPr lang="en-IN" sz="105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9003" marR="9003" marT="9003" marB="9003" anchor="ctr"/>
                </a:tc>
                <a:extLst>
                  <a:ext uri="{0D108BD9-81ED-4DB2-BD59-A6C34878D82A}">
                    <a16:rowId xmlns:a16="http://schemas.microsoft.com/office/drawing/2014/main" val="3798094179"/>
                  </a:ext>
                </a:extLst>
              </a:tr>
            </a:tbl>
          </a:graphicData>
        </a:graphic>
      </p:graphicFrame>
    </p:spTree>
    <p:extLst>
      <p:ext uri="{BB962C8B-B14F-4D97-AF65-F5344CB8AC3E}">
        <p14:creationId xmlns:p14="http://schemas.microsoft.com/office/powerpoint/2010/main" val="395191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7" name="TextBox 6">
            <a:extLst>
              <a:ext uri="{FF2B5EF4-FFF2-40B4-BE49-F238E27FC236}">
                <a16:creationId xmlns:a16="http://schemas.microsoft.com/office/drawing/2014/main" id="{72E83382-97CB-304C-8589-BF10DA7A7F60}"/>
              </a:ext>
            </a:extLst>
          </p:cNvPr>
          <p:cNvSpPr txBox="1"/>
          <p:nvPr/>
        </p:nvSpPr>
        <p:spPr>
          <a:xfrm>
            <a:off x="423472" y="482650"/>
            <a:ext cx="8297055" cy="3781356"/>
          </a:xfrm>
          <a:prstGeom prst="rect">
            <a:avLst/>
          </a:prstGeom>
          <a:noFill/>
        </p:spPr>
        <p:txBody>
          <a:bodyPr wrap="square">
            <a:spAutoFit/>
          </a:bodyPr>
          <a:lstStyle/>
          <a:p>
            <a:pPr algn="ctr" rtl="0" fontAlgn="base">
              <a:spcBef>
                <a:spcPts val="0"/>
              </a:spcBef>
              <a:spcAft>
                <a:spcPts val="0"/>
              </a:spcAft>
            </a:pPr>
            <a:r>
              <a:rPr lang="en-US" sz="2000" b="1" i="0" u="none" strike="noStrike" dirty="0">
                <a:solidFill>
                  <a:srgbClr val="000000"/>
                </a:solidFill>
                <a:effectLst/>
                <a:latin typeface="Times New Roman" panose="02020603050405020304" pitchFamily="18" charset="0"/>
              </a:rPr>
              <a:t>Proposed Method</a:t>
            </a:r>
          </a:p>
          <a:p>
            <a:pPr rtl="0">
              <a:spcBef>
                <a:spcPts val="0"/>
              </a:spcBef>
              <a:spcAft>
                <a:spcPts val="0"/>
              </a:spcAft>
            </a:pPr>
            <a:endParaRPr lang="en-US" b="0" dirty="0">
              <a:effectLst/>
            </a:endParaRPr>
          </a:p>
          <a:p>
            <a:pPr rtl="0">
              <a:spcBef>
                <a:spcPts val="0"/>
              </a:spcBef>
              <a:spcAft>
                <a:spcPts val="0"/>
              </a:spcAft>
            </a:pPr>
            <a:endParaRPr lang="en-US" dirty="0"/>
          </a:p>
          <a:p>
            <a:pPr algn="just" rtl="0">
              <a:lnSpc>
                <a:spcPct val="200000"/>
              </a:lnSpc>
              <a:spcBef>
                <a:spcPts val="0"/>
              </a:spcBef>
              <a:spcAft>
                <a:spcPts val="0"/>
              </a:spcAft>
            </a:pPr>
            <a:endParaRPr lang="en-US" dirty="0">
              <a:latin typeface="Times New Roman" panose="02020603050405020304" pitchFamily="18" charset="0"/>
            </a:endParaRPr>
          </a:p>
          <a:p>
            <a:pPr algn="just" rtl="0">
              <a:lnSpc>
                <a:spcPct val="200000"/>
              </a:lnSpc>
              <a:spcBef>
                <a:spcPts val="0"/>
              </a:spcBef>
              <a:spcAft>
                <a:spcPts val="0"/>
              </a:spcAft>
            </a:pPr>
            <a:r>
              <a:rPr lang="en-US" dirty="0">
                <a:latin typeface="Times New Roman" panose="02020603050405020304" pitchFamily="18" charset="0"/>
              </a:rPr>
              <a:t>In this study, we use three CNN pre-trained models - </a:t>
            </a:r>
            <a:r>
              <a:rPr lang="en-US" b="1" dirty="0">
                <a:latin typeface="Times New Roman" panose="02020603050405020304" pitchFamily="18" charset="0"/>
              </a:rPr>
              <a:t>VGG16</a:t>
            </a:r>
            <a:r>
              <a:rPr lang="en-US" dirty="0">
                <a:latin typeface="Times New Roman" panose="02020603050405020304" pitchFamily="18" charset="0"/>
              </a:rPr>
              <a:t>, </a:t>
            </a:r>
            <a:r>
              <a:rPr lang="en-US" b="1" dirty="0">
                <a:latin typeface="Times New Roman" panose="02020603050405020304" pitchFamily="18" charset="0"/>
              </a:rPr>
              <a:t>Inception</a:t>
            </a:r>
            <a:r>
              <a:rPr lang="en-US" dirty="0">
                <a:latin typeface="Times New Roman" panose="02020603050405020304" pitchFamily="18" charset="0"/>
              </a:rPr>
              <a:t> and </a:t>
            </a:r>
            <a:r>
              <a:rPr lang="en-US" b="1" dirty="0" err="1">
                <a:latin typeface="Times New Roman" panose="02020603050405020304" pitchFamily="18" charset="0"/>
              </a:rPr>
              <a:t>Xception</a:t>
            </a:r>
            <a:r>
              <a:rPr lang="en-US" dirty="0">
                <a:latin typeface="Times New Roman" panose="02020603050405020304" pitchFamily="18" charset="0"/>
              </a:rPr>
              <a:t> on pre-processed dataset with combination of five optimizers – </a:t>
            </a:r>
            <a:r>
              <a:rPr lang="en-US" b="1" dirty="0">
                <a:latin typeface="Times New Roman" panose="02020603050405020304" pitchFamily="18" charset="0"/>
              </a:rPr>
              <a:t>Adam, </a:t>
            </a:r>
            <a:r>
              <a:rPr lang="en-US" b="1" dirty="0" err="1">
                <a:latin typeface="Times New Roman" panose="02020603050405020304" pitchFamily="18" charset="0"/>
              </a:rPr>
              <a:t>Adagrad</a:t>
            </a:r>
            <a:r>
              <a:rPr lang="en-US" b="1" dirty="0">
                <a:latin typeface="Times New Roman" panose="02020603050405020304" pitchFamily="18" charset="0"/>
              </a:rPr>
              <a:t>, </a:t>
            </a:r>
            <a:r>
              <a:rPr lang="en-US" b="1" dirty="0" err="1">
                <a:latin typeface="Times New Roman" panose="02020603050405020304" pitchFamily="18" charset="0"/>
              </a:rPr>
              <a:t>AdamW</a:t>
            </a:r>
            <a:r>
              <a:rPr lang="en-US" b="1" dirty="0">
                <a:latin typeface="Times New Roman" panose="02020603050405020304" pitchFamily="18" charset="0"/>
              </a:rPr>
              <a:t>, </a:t>
            </a:r>
            <a:r>
              <a:rPr lang="en-US" b="1" dirty="0" err="1">
                <a:latin typeface="Times New Roman" panose="02020603050405020304" pitchFamily="18" charset="0"/>
              </a:rPr>
              <a:t>RMSProp</a:t>
            </a:r>
            <a:r>
              <a:rPr lang="en-US" b="1" dirty="0">
                <a:latin typeface="Times New Roman" panose="02020603050405020304" pitchFamily="18" charset="0"/>
              </a:rPr>
              <a:t>, SGD </a:t>
            </a:r>
            <a:r>
              <a:rPr lang="en-US" dirty="0">
                <a:latin typeface="Times New Roman" panose="02020603050405020304" pitchFamily="18" charset="0"/>
              </a:rPr>
              <a:t>and two learning rate – </a:t>
            </a:r>
            <a:r>
              <a:rPr lang="en-US" b="1" dirty="0">
                <a:latin typeface="Times New Roman" panose="02020603050405020304" pitchFamily="18" charset="0"/>
              </a:rPr>
              <a:t>0.001 &amp; 0.0001</a:t>
            </a:r>
            <a:r>
              <a:rPr lang="en-US" dirty="0">
                <a:latin typeface="Times New Roman" panose="02020603050405020304" pitchFamily="18" charset="0"/>
              </a:rPr>
              <a:t> for classification of potato leaf diseases into three category – Early Blight, Late Blight and Healthy.</a:t>
            </a:r>
          </a:p>
          <a:p>
            <a:pPr algn="just" rtl="0">
              <a:lnSpc>
                <a:spcPct val="200000"/>
              </a:lnSpc>
              <a:spcBef>
                <a:spcPts val="0"/>
              </a:spcBef>
              <a:spcAft>
                <a:spcPts val="0"/>
              </a:spcAft>
            </a:pPr>
            <a:endParaRPr lang="en-US" dirty="0">
              <a:latin typeface="Times New Roman" panose="02020603050405020304" pitchFamily="18" charset="0"/>
            </a:endParaRPr>
          </a:p>
          <a:p>
            <a:pPr algn="just" rtl="0">
              <a:lnSpc>
                <a:spcPct val="200000"/>
              </a:lnSpc>
              <a:spcBef>
                <a:spcPts val="0"/>
              </a:spcBef>
              <a:spcAft>
                <a:spcPts val="0"/>
              </a:spcAft>
            </a:pPr>
            <a:r>
              <a:rPr lang="en-US" dirty="0">
                <a:latin typeface="Times New Roman" panose="02020603050405020304" pitchFamily="18" charset="0"/>
              </a:rPr>
              <a:t>We have done a comparative analysis among these three CNN models.</a:t>
            </a:r>
            <a:endParaRPr lang="en-IN" dirty="0"/>
          </a:p>
        </p:txBody>
      </p:sp>
      <p:cxnSp>
        <p:nvCxnSpPr>
          <p:cNvPr id="11" name="Straight Connector 10">
            <a:extLst>
              <a:ext uri="{FF2B5EF4-FFF2-40B4-BE49-F238E27FC236}">
                <a16:creationId xmlns:a16="http://schemas.microsoft.com/office/drawing/2014/main" id="{CF1CC1F5-8F0B-A9F3-49F9-E6E4CFE5AC80}"/>
              </a:ext>
            </a:extLst>
          </p:cNvPr>
          <p:cNvCxnSpPr>
            <a:cxnSpLocks/>
          </p:cNvCxnSpPr>
          <p:nvPr/>
        </p:nvCxnSpPr>
        <p:spPr>
          <a:xfrm>
            <a:off x="1371600" y="1028166"/>
            <a:ext cx="6400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56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43" name="Rectangle 42">
            <a:extLst>
              <a:ext uri="{FF2B5EF4-FFF2-40B4-BE49-F238E27FC236}">
                <a16:creationId xmlns:a16="http://schemas.microsoft.com/office/drawing/2014/main" id="{171C58E1-9B81-AA12-A350-B88EFEF6EF42}"/>
              </a:ext>
            </a:extLst>
          </p:cNvPr>
          <p:cNvSpPr/>
          <p:nvPr/>
        </p:nvSpPr>
        <p:spPr>
          <a:xfrm>
            <a:off x="3483429" y="160153"/>
            <a:ext cx="2088031" cy="338037"/>
          </a:xfrm>
          <a:prstGeom prst="rect">
            <a:avLst/>
          </a:prstGeom>
          <a:solidFill>
            <a:srgbClr val="F9AD77"/>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7000"/>
              </a:lnSpc>
              <a:spcAft>
                <a:spcPts val="800"/>
              </a:spcAft>
            </a:pPr>
            <a:r>
              <a:rPr lang="en-IN" sz="1050" kern="12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Load Potato Leaf Dataset</a:t>
            </a:r>
            <a:endParaRPr lang="en-IN" sz="1000" kern="100" dirty="0">
              <a:effectLst/>
              <a:ea typeface="Calibri" panose="020F0502020204030204" pitchFamily="34" charset="0"/>
              <a:cs typeface="Vrinda" panose="020B0502040204020203" pitchFamily="34" charset="0"/>
            </a:endParaRPr>
          </a:p>
        </p:txBody>
      </p:sp>
      <p:sp>
        <p:nvSpPr>
          <p:cNvPr id="44" name="Arrow: Down 43">
            <a:extLst>
              <a:ext uri="{FF2B5EF4-FFF2-40B4-BE49-F238E27FC236}">
                <a16:creationId xmlns:a16="http://schemas.microsoft.com/office/drawing/2014/main" id="{628B5272-0E20-1883-7D6C-7462151778F4}"/>
              </a:ext>
            </a:extLst>
          </p:cNvPr>
          <p:cNvSpPr/>
          <p:nvPr/>
        </p:nvSpPr>
        <p:spPr>
          <a:xfrm>
            <a:off x="4488312" y="39487"/>
            <a:ext cx="167369" cy="388145"/>
          </a:xfrm>
          <a:prstGeom prst="downArrow">
            <a:avLst>
              <a:gd name="adj1" fmla="val 50000"/>
              <a:gd name="adj2" fmla="val 93712"/>
            </a:avLst>
          </a:prstGeom>
          <a:solidFill>
            <a:srgbClr val="CA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4" name="Rectangle 3">
            <a:extLst>
              <a:ext uri="{FF2B5EF4-FFF2-40B4-BE49-F238E27FC236}">
                <a16:creationId xmlns:a16="http://schemas.microsoft.com/office/drawing/2014/main" id="{819B41F0-518B-7BC8-7127-7D7108491BA3}"/>
              </a:ext>
            </a:extLst>
          </p:cNvPr>
          <p:cNvSpPr/>
          <p:nvPr/>
        </p:nvSpPr>
        <p:spPr>
          <a:xfrm>
            <a:off x="2884967" y="889608"/>
            <a:ext cx="3267739" cy="338037"/>
          </a:xfrm>
          <a:prstGeom prst="rect">
            <a:avLst/>
          </a:prstGeom>
          <a:solidFill>
            <a:srgbClr val="F9AD77"/>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07000"/>
              </a:lnSpc>
              <a:spcAft>
                <a:spcPts val="800"/>
              </a:spcAft>
            </a:pPr>
            <a:r>
              <a:rPr lang="en-IN" sz="1200" kern="1200" dirty="0">
                <a:solidFill>
                  <a:srgbClr val="000000"/>
                </a:solidFill>
                <a:latin typeface="Times New Roman" panose="02020603050405020304" pitchFamily="18" charset="0"/>
                <a:ea typeface="Calibri" panose="020F0502020204030204" pitchFamily="34" charset="0"/>
                <a:cs typeface="Vrinda" panose="020B0502040204020203" pitchFamily="34" charset="0"/>
              </a:rPr>
              <a:t>Data splitting into Training, Test and Validation </a:t>
            </a:r>
            <a:endParaRPr lang="en-IN" sz="1100" kern="100" dirty="0">
              <a:solidFill>
                <a:srgbClr val="A1E8D9"/>
              </a:solidFill>
              <a:ea typeface="Calibri" panose="020F0502020204030204" pitchFamily="34" charset="0"/>
              <a:cs typeface="Vrinda" panose="020B0502040204020203" pitchFamily="34" charset="0"/>
            </a:endParaRPr>
          </a:p>
        </p:txBody>
      </p:sp>
      <p:sp>
        <p:nvSpPr>
          <p:cNvPr id="8" name="Rectangle 7">
            <a:extLst>
              <a:ext uri="{FF2B5EF4-FFF2-40B4-BE49-F238E27FC236}">
                <a16:creationId xmlns:a16="http://schemas.microsoft.com/office/drawing/2014/main" id="{90B6BFDF-E0C8-A207-26C9-620AB12A4851}"/>
              </a:ext>
            </a:extLst>
          </p:cNvPr>
          <p:cNvSpPr/>
          <p:nvPr/>
        </p:nvSpPr>
        <p:spPr>
          <a:xfrm>
            <a:off x="2884967" y="1627894"/>
            <a:ext cx="3267739" cy="338037"/>
          </a:xfrm>
          <a:prstGeom prst="rect">
            <a:avLst/>
          </a:prstGeom>
          <a:solidFill>
            <a:srgbClr val="F9AD77"/>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7000"/>
              </a:lnSpc>
              <a:spcAft>
                <a:spcPts val="800"/>
              </a:spcAft>
            </a:pPr>
            <a:r>
              <a:rPr lang="en-IN" sz="1100" kern="1200" dirty="0">
                <a:solidFill>
                  <a:srgbClr val="000000"/>
                </a:solidFill>
                <a:latin typeface="Times New Roman" panose="02020603050405020304" pitchFamily="18" charset="0"/>
                <a:ea typeface="Calibri" panose="020F0502020204030204" pitchFamily="34" charset="0"/>
                <a:cs typeface="Vrinda" panose="020B0502040204020203" pitchFamily="34" charset="0"/>
              </a:rPr>
              <a:t>Image Augmentation and downscaled to 224x224x3</a:t>
            </a:r>
            <a:endParaRPr lang="en-IN" sz="1050" kern="100" dirty="0">
              <a:latin typeface="Calibri" panose="020F0502020204030204" pitchFamily="34" charset="0"/>
              <a:ea typeface="Calibri" panose="020F0502020204030204" pitchFamily="34" charset="0"/>
              <a:cs typeface="Vrinda" panose="020B0502040204020203" pitchFamily="34" charset="0"/>
            </a:endParaRPr>
          </a:p>
        </p:txBody>
      </p:sp>
      <p:sp>
        <p:nvSpPr>
          <p:cNvPr id="10" name="Rectangle 9">
            <a:extLst>
              <a:ext uri="{FF2B5EF4-FFF2-40B4-BE49-F238E27FC236}">
                <a16:creationId xmlns:a16="http://schemas.microsoft.com/office/drawing/2014/main" id="{62665902-6C89-75F9-B43B-D52418A01511}"/>
              </a:ext>
            </a:extLst>
          </p:cNvPr>
          <p:cNvSpPr/>
          <p:nvPr/>
        </p:nvSpPr>
        <p:spPr>
          <a:xfrm>
            <a:off x="2884967" y="2343164"/>
            <a:ext cx="3267739" cy="338037"/>
          </a:xfrm>
          <a:prstGeom prst="rect">
            <a:avLst/>
          </a:prstGeom>
          <a:solidFill>
            <a:srgbClr val="F9AD77"/>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7000"/>
              </a:lnSpc>
              <a:spcAft>
                <a:spcPts val="800"/>
              </a:spcAft>
            </a:pPr>
            <a:r>
              <a:rPr lang="en-IN" sz="1100" kern="1200" dirty="0">
                <a:solidFill>
                  <a:srgbClr val="000000"/>
                </a:solidFill>
                <a:latin typeface="Times New Roman" panose="02020603050405020304" pitchFamily="18" charset="0"/>
                <a:ea typeface="Calibri" panose="020F0502020204030204" pitchFamily="34" charset="0"/>
                <a:cs typeface="Vrinda" panose="020B0502040204020203" pitchFamily="34" charset="0"/>
              </a:rPr>
              <a:t>VGG16, Inception and </a:t>
            </a:r>
            <a:r>
              <a:rPr lang="en-IN" sz="1100" kern="1200" dirty="0" err="1">
                <a:solidFill>
                  <a:srgbClr val="000000"/>
                </a:solidFill>
                <a:latin typeface="Times New Roman" panose="02020603050405020304" pitchFamily="18" charset="0"/>
                <a:ea typeface="Calibri" panose="020F0502020204030204" pitchFamily="34" charset="0"/>
                <a:cs typeface="Vrinda" panose="020B0502040204020203" pitchFamily="34" charset="0"/>
              </a:rPr>
              <a:t>Xception</a:t>
            </a:r>
            <a:r>
              <a:rPr lang="en-IN" sz="1100" kern="1200" dirty="0">
                <a:solidFill>
                  <a:srgbClr val="000000"/>
                </a:solidFill>
                <a:latin typeface="Times New Roman" panose="02020603050405020304" pitchFamily="18" charset="0"/>
                <a:ea typeface="Calibri" panose="020F0502020204030204" pitchFamily="34" charset="0"/>
                <a:cs typeface="Vrinda" panose="020B0502040204020203" pitchFamily="34" charset="0"/>
              </a:rPr>
              <a:t> </a:t>
            </a:r>
            <a:r>
              <a:rPr lang="en-IN" sz="1200" kern="1200" dirty="0">
                <a:solidFill>
                  <a:srgbClr val="000000"/>
                </a:solidFill>
                <a:latin typeface="Times New Roman" panose="02020603050405020304" pitchFamily="18" charset="0"/>
                <a:ea typeface="Calibri" panose="020F0502020204030204" pitchFamily="34" charset="0"/>
                <a:cs typeface="Vrinda" panose="020B0502040204020203" pitchFamily="34" charset="0"/>
              </a:rPr>
              <a:t>pre-trained model</a:t>
            </a:r>
            <a:endParaRPr lang="en-IN" sz="1050" kern="100" dirty="0">
              <a:latin typeface="Calibri" panose="020F0502020204030204" pitchFamily="34" charset="0"/>
              <a:ea typeface="Calibri" panose="020F0502020204030204" pitchFamily="34" charset="0"/>
              <a:cs typeface="Vrinda" panose="020B0502040204020203" pitchFamily="34" charset="0"/>
            </a:endParaRPr>
          </a:p>
        </p:txBody>
      </p:sp>
      <p:sp>
        <p:nvSpPr>
          <p:cNvPr id="12" name="Arrow: Down 11">
            <a:extLst>
              <a:ext uri="{FF2B5EF4-FFF2-40B4-BE49-F238E27FC236}">
                <a16:creationId xmlns:a16="http://schemas.microsoft.com/office/drawing/2014/main" id="{F205AACD-CCE8-DB80-9C5D-9D8267FB343C}"/>
              </a:ext>
            </a:extLst>
          </p:cNvPr>
          <p:cNvSpPr/>
          <p:nvPr/>
        </p:nvSpPr>
        <p:spPr>
          <a:xfrm>
            <a:off x="4480589" y="1410805"/>
            <a:ext cx="167369" cy="388145"/>
          </a:xfrm>
          <a:prstGeom prst="downArrow">
            <a:avLst>
              <a:gd name="adj1" fmla="val 50000"/>
              <a:gd name="adj2" fmla="val 93712"/>
            </a:avLst>
          </a:prstGeom>
          <a:solidFill>
            <a:srgbClr val="CA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2" name="Arrow: Down 1">
            <a:extLst>
              <a:ext uri="{FF2B5EF4-FFF2-40B4-BE49-F238E27FC236}">
                <a16:creationId xmlns:a16="http://schemas.microsoft.com/office/drawing/2014/main" id="{A1C45C7D-92C8-99F6-7185-C16810464E1C}"/>
              </a:ext>
            </a:extLst>
          </p:cNvPr>
          <p:cNvSpPr/>
          <p:nvPr/>
        </p:nvSpPr>
        <p:spPr>
          <a:xfrm>
            <a:off x="4480589" y="773570"/>
            <a:ext cx="167369" cy="388145"/>
          </a:xfrm>
          <a:prstGeom prst="downArrow">
            <a:avLst>
              <a:gd name="adj1" fmla="val 50000"/>
              <a:gd name="adj2" fmla="val 93712"/>
            </a:avLst>
          </a:prstGeom>
          <a:solidFill>
            <a:srgbClr val="CA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6" name="Arrow: Down 5">
            <a:extLst>
              <a:ext uri="{FF2B5EF4-FFF2-40B4-BE49-F238E27FC236}">
                <a16:creationId xmlns:a16="http://schemas.microsoft.com/office/drawing/2014/main" id="{30B764FB-4946-60BF-1AE0-EAC1F26E6793}"/>
              </a:ext>
            </a:extLst>
          </p:cNvPr>
          <p:cNvSpPr/>
          <p:nvPr/>
        </p:nvSpPr>
        <p:spPr>
          <a:xfrm>
            <a:off x="4480588" y="2127827"/>
            <a:ext cx="167369" cy="388145"/>
          </a:xfrm>
          <a:prstGeom prst="downArrow">
            <a:avLst>
              <a:gd name="adj1" fmla="val 50000"/>
              <a:gd name="adj2" fmla="val 93712"/>
            </a:avLst>
          </a:prstGeom>
          <a:solidFill>
            <a:srgbClr val="CA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7" name="Rectangle 6">
            <a:extLst>
              <a:ext uri="{FF2B5EF4-FFF2-40B4-BE49-F238E27FC236}">
                <a16:creationId xmlns:a16="http://schemas.microsoft.com/office/drawing/2014/main" id="{1431EF72-22F3-7782-186F-4C9EFC6D34EA}"/>
              </a:ext>
            </a:extLst>
          </p:cNvPr>
          <p:cNvSpPr/>
          <p:nvPr/>
        </p:nvSpPr>
        <p:spPr>
          <a:xfrm>
            <a:off x="3997841" y="3072610"/>
            <a:ext cx="1282995" cy="338037"/>
          </a:xfrm>
          <a:prstGeom prst="rect">
            <a:avLst/>
          </a:prstGeom>
          <a:solidFill>
            <a:srgbClr val="F9AD77"/>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7000"/>
              </a:lnSpc>
              <a:spcAft>
                <a:spcPts val="800"/>
              </a:spcAft>
            </a:pPr>
            <a:r>
              <a:rPr lang="en-IN" sz="1100" kern="1200" dirty="0">
                <a:solidFill>
                  <a:srgbClr val="000000"/>
                </a:solidFill>
                <a:latin typeface="Times New Roman" panose="02020603050405020304" pitchFamily="18" charset="0"/>
                <a:ea typeface="Calibri" panose="020F0502020204030204" pitchFamily="34" charset="0"/>
                <a:cs typeface="Vrinda" panose="020B0502040204020203" pitchFamily="34" charset="0"/>
              </a:rPr>
              <a:t>Adam Optimizer</a:t>
            </a:r>
            <a:endParaRPr lang="en-IN" sz="1000" kern="100" dirty="0">
              <a:latin typeface="Calibri" panose="020F0502020204030204" pitchFamily="34" charset="0"/>
              <a:ea typeface="Calibri" panose="020F0502020204030204" pitchFamily="34" charset="0"/>
              <a:cs typeface="Vrinda" panose="020B0502040204020203" pitchFamily="34" charset="0"/>
            </a:endParaRPr>
          </a:p>
        </p:txBody>
      </p:sp>
      <p:sp>
        <p:nvSpPr>
          <p:cNvPr id="11" name="Arrow: Down 10">
            <a:extLst>
              <a:ext uri="{FF2B5EF4-FFF2-40B4-BE49-F238E27FC236}">
                <a16:creationId xmlns:a16="http://schemas.microsoft.com/office/drawing/2014/main" id="{E3983033-D9B7-BBEC-1150-A854680EF21B}"/>
              </a:ext>
            </a:extLst>
          </p:cNvPr>
          <p:cNvSpPr/>
          <p:nvPr/>
        </p:nvSpPr>
        <p:spPr>
          <a:xfrm>
            <a:off x="4488315" y="2853483"/>
            <a:ext cx="167369" cy="388145"/>
          </a:xfrm>
          <a:prstGeom prst="downArrow">
            <a:avLst>
              <a:gd name="adj1" fmla="val 50000"/>
              <a:gd name="adj2" fmla="val 93712"/>
            </a:avLst>
          </a:prstGeom>
          <a:solidFill>
            <a:srgbClr val="CA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3" name="Rectangle 12">
            <a:extLst>
              <a:ext uri="{FF2B5EF4-FFF2-40B4-BE49-F238E27FC236}">
                <a16:creationId xmlns:a16="http://schemas.microsoft.com/office/drawing/2014/main" id="{DE66F1E8-E941-66BC-4229-99102AD92C00}"/>
              </a:ext>
            </a:extLst>
          </p:cNvPr>
          <p:cNvSpPr/>
          <p:nvPr/>
        </p:nvSpPr>
        <p:spPr>
          <a:xfrm>
            <a:off x="3527983" y="3802056"/>
            <a:ext cx="2088031" cy="338037"/>
          </a:xfrm>
          <a:prstGeom prst="rect">
            <a:avLst/>
          </a:prstGeom>
          <a:solidFill>
            <a:srgbClr val="F9AD77"/>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7000"/>
              </a:lnSpc>
              <a:spcAft>
                <a:spcPts val="800"/>
              </a:spcAft>
            </a:pPr>
            <a:r>
              <a:rPr lang="en-IN" sz="1100" kern="1200" dirty="0">
                <a:solidFill>
                  <a:srgbClr val="000000"/>
                </a:solidFill>
                <a:latin typeface="Times New Roman" panose="02020603050405020304" pitchFamily="18" charset="0"/>
                <a:ea typeface="Calibri" panose="020F0502020204030204" pitchFamily="34" charset="0"/>
                <a:cs typeface="Vrinda" panose="020B0502040204020203" pitchFamily="34" charset="0"/>
              </a:rPr>
              <a:t>Model Evaluation</a:t>
            </a:r>
            <a:endParaRPr lang="en-IN" sz="1000" kern="100" dirty="0">
              <a:effectLst/>
              <a:ea typeface="Calibri" panose="020F0502020204030204" pitchFamily="34" charset="0"/>
              <a:cs typeface="Vrinda" panose="020B0502040204020203" pitchFamily="34" charset="0"/>
            </a:endParaRPr>
          </a:p>
        </p:txBody>
      </p:sp>
      <p:sp>
        <p:nvSpPr>
          <p:cNvPr id="14" name="Rectangle 13">
            <a:extLst>
              <a:ext uri="{FF2B5EF4-FFF2-40B4-BE49-F238E27FC236}">
                <a16:creationId xmlns:a16="http://schemas.microsoft.com/office/drawing/2014/main" id="{18824608-C144-2CCD-3DAE-2399F305B662}"/>
              </a:ext>
            </a:extLst>
          </p:cNvPr>
          <p:cNvSpPr/>
          <p:nvPr/>
        </p:nvSpPr>
        <p:spPr>
          <a:xfrm>
            <a:off x="3527983" y="4533746"/>
            <a:ext cx="2088031" cy="338037"/>
          </a:xfrm>
          <a:prstGeom prst="rect">
            <a:avLst/>
          </a:prstGeom>
          <a:solidFill>
            <a:srgbClr val="F9AD77"/>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7000"/>
              </a:lnSpc>
              <a:spcAft>
                <a:spcPts val="800"/>
              </a:spcAft>
            </a:pPr>
            <a:r>
              <a:rPr lang="en-IN" sz="1100" kern="1200" dirty="0">
                <a:solidFill>
                  <a:srgbClr val="000000"/>
                </a:solidFill>
                <a:latin typeface="Times New Roman" panose="02020603050405020304" pitchFamily="18" charset="0"/>
                <a:ea typeface="Calibri" panose="020F0502020204030204" pitchFamily="34" charset="0"/>
                <a:cs typeface="Vrinda" panose="020B0502040204020203" pitchFamily="34" charset="0"/>
              </a:rPr>
              <a:t>Result Visualization</a:t>
            </a:r>
            <a:endParaRPr lang="en-IN" sz="900" kern="100" dirty="0">
              <a:latin typeface="Calibri" panose="020F0502020204030204" pitchFamily="34" charset="0"/>
              <a:ea typeface="Calibri" panose="020F0502020204030204" pitchFamily="34" charset="0"/>
              <a:cs typeface="Vrinda" panose="020B0502040204020203" pitchFamily="34" charset="0"/>
            </a:endParaRPr>
          </a:p>
        </p:txBody>
      </p:sp>
      <p:sp>
        <p:nvSpPr>
          <p:cNvPr id="15" name="Arrow: Down 14">
            <a:extLst>
              <a:ext uri="{FF2B5EF4-FFF2-40B4-BE49-F238E27FC236}">
                <a16:creationId xmlns:a16="http://schemas.microsoft.com/office/drawing/2014/main" id="{FE3ABBB1-31DC-F9CC-5251-EA2FC4A56561}"/>
              </a:ext>
            </a:extLst>
          </p:cNvPr>
          <p:cNvSpPr/>
          <p:nvPr/>
        </p:nvSpPr>
        <p:spPr>
          <a:xfrm>
            <a:off x="4488313" y="3587903"/>
            <a:ext cx="167369" cy="388145"/>
          </a:xfrm>
          <a:prstGeom prst="downArrow">
            <a:avLst>
              <a:gd name="adj1" fmla="val 50000"/>
              <a:gd name="adj2" fmla="val 93712"/>
            </a:avLst>
          </a:prstGeom>
          <a:solidFill>
            <a:srgbClr val="CA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7" name="Rectangle 16">
            <a:extLst>
              <a:ext uri="{FF2B5EF4-FFF2-40B4-BE49-F238E27FC236}">
                <a16:creationId xmlns:a16="http://schemas.microsoft.com/office/drawing/2014/main" id="{0AE5E1D6-E597-FA66-296F-8660329B7721}"/>
              </a:ext>
            </a:extLst>
          </p:cNvPr>
          <p:cNvSpPr/>
          <p:nvPr/>
        </p:nvSpPr>
        <p:spPr>
          <a:xfrm>
            <a:off x="5507666" y="3047555"/>
            <a:ext cx="1282996" cy="338037"/>
          </a:xfrm>
          <a:prstGeom prst="rect">
            <a:avLst/>
          </a:prstGeom>
          <a:solidFill>
            <a:srgbClr val="F9AD77"/>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7000"/>
              </a:lnSpc>
              <a:spcAft>
                <a:spcPts val="800"/>
              </a:spcAft>
            </a:pPr>
            <a:r>
              <a:rPr lang="en-IN" sz="1100" kern="1200" dirty="0" err="1">
                <a:solidFill>
                  <a:srgbClr val="000000"/>
                </a:solidFill>
                <a:latin typeface="Times New Roman" panose="02020603050405020304" pitchFamily="18" charset="0"/>
                <a:ea typeface="Calibri" panose="020F0502020204030204" pitchFamily="34" charset="0"/>
                <a:cs typeface="Vrinda" panose="020B0502040204020203" pitchFamily="34" charset="0"/>
              </a:rPr>
              <a:t>AdamW</a:t>
            </a:r>
            <a:r>
              <a:rPr lang="en-IN" sz="1100" kern="1200" dirty="0">
                <a:solidFill>
                  <a:srgbClr val="000000"/>
                </a:solidFill>
                <a:latin typeface="Times New Roman" panose="02020603050405020304" pitchFamily="18" charset="0"/>
                <a:ea typeface="Calibri" panose="020F0502020204030204" pitchFamily="34" charset="0"/>
                <a:cs typeface="Vrinda" panose="020B0502040204020203" pitchFamily="34" charset="0"/>
              </a:rPr>
              <a:t> Optimizer</a:t>
            </a:r>
            <a:endParaRPr lang="en-IN" sz="1000" kern="100" dirty="0">
              <a:effectLst/>
              <a:ea typeface="Calibri" panose="020F0502020204030204" pitchFamily="34" charset="0"/>
              <a:cs typeface="Vrinda" panose="020B0502040204020203" pitchFamily="34" charset="0"/>
            </a:endParaRPr>
          </a:p>
        </p:txBody>
      </p:sp>
      <p:sp>
        <p:nvSpPr>
          <p:cNvPr id="18" name="Rectangle 17">
            <a:extLst>
              <a:ext uri="{FF2B5EF4-FFF2-40B4-BE49-F238E27FC236}">
                <a16:creationId xmlns:a16="http://schemas.microsoft.com/office/drawing/2014/main" id="{DBA72ED1-466C-2D61-5C37-31894099D45B}"/>
              </a:ext>
            </a:extLst>
          </p:cNvPr>
          <p:cNvSpPr/>
          <p:nvPr/>
        </p:nvSpPr>
        <p:spPr>
          <a:xfrm>
            <a:off x="2388781" y="3056883"/>
            <a:ext cx="1382230" cy="338037"/>
          </a:xfrm>
          <a:prstGeom prst="rect">
            <a:avLst/>
          </a:prstGeom>
          <a:solidFill>
            <a:srgbClr val="F9AD77"/>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7000"/>
              </a:lnSpc>
              <a:spcAft>
                <a:spcPts val="800"/>
              </a:spcAft>
            </a:pPr>
            <a:r>
              <a:rPr lang="en-IN" sz="1100" kern="1200" dirty="0" err="1">
                <a:solidFill>
                  <a:srgbClr val="000000"/>
                </a:solidFill>
                <a:latin typeface="Times New Roman" panose="02020603050405020304" pitchFamily="18" charset="0"/>
                <a:ea typeface="Calibri" panose="020F0502020204030204" pitchFamily="34" charset="0"/>
                <a:cs typeface="Vrinda" panose="020B0502040204020203" pitchFamily="34" charset="0"/>
              </a:rPr>
              <a:t>RMSProp</a:t>
            </a:r>
            <a:r>
              <a:rPr lang="en-IN" sz="1100" kern="1200" dirty="0">
                <a:solidFill>
                  <a:srgbClr val="000000"/>
                </a:solidFill>
                <a:latin typeface="Times New Roman" panose="02020603050405020304" pitchFamily="18" charset="0"/>
                <a:ea typeface="Calibri" panose="020F0502020204030204" pitchFamily="34" charset="0"/>
                <a:cs typeface="Vrinda" panose="020B0502040204020203" pitchFamily="34" charset="0"/>
              </a:rPr>
              <a:t> Optimizer</a:t>
            </a:r>
            <a:endParaRPr lang="en-IN" sz="800" kern="100" dirty="0">
              <a:ea typeface="Calibri" panose="020F0502020204030204" pitchFamily="34" charset="0"/>
              <a:cs typeface="Vrinda" panose="020B0502040204020203" pitchFamily="34" charset="0"/>
            </a:endParaRPr>
          </a:p>
        </p:txBody>
      </p:sp>
      <p:sp>
        <p:nvSpPr>
          <p:cNvPr id="19" name="Rectangle 18">
            <a:extLst>
              <a:ext uri="{FF2B5EF4-FFF2-40B4-BE49-F238E27FC236}">
                <a16:creationId xmlns:a16="http://schemas.microsoft.com/office/drawing/2014/main" id="{88D2BC31-3091-2DE8-F8B1-B8EA42DD5AB3}"/>
              </a:ext>
            </a:extLst>
          </p:cNvPr>
          <p:cNvSpPr/>
          <p:nvPr/>
        </p:nvSpPr>
        <p:spPr>
          <a:xfrm>
            <a:off x="6985725" y="3047553"/>
            <a:ext cx="1282996" cy="338037"/>
          </a:xfrm>
          <a:prstGeom prst="rect">
            <a:avLst/>
          </a:prstGeom>
          <a:solidFill>
            <a:srgbClr val="F9AD77"/>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7000"/>
              </a:lnSpc>
              <a:spcAft>
                <a:spcPts val="800"/>
              </a:spcAft>
            </a:pPr>
            <a:r>
              <a:rPr lang="en-IN" sz="1050" kern="1200" dirty="0" err="1">
                <a:solidFill>
                  <a:srgbClr val="000000"/>
                </a:solidFill>
                <a:latin typeface="Times New Roman" panose="02020603050405020304" pitchFamily="18" charset="0"/>
                <a:ea typeface="Calibri" panose="020F0502020204030204" pitchFamily="34" charset="0"/>
                <a:cs typeface="Vrinda" panose="020B0502040204020203" pitchFamily="34" charset="0"/>
              </a:rPr>
              <a:t>Adagrad</a:t>
            </a:r>
            <a:r>
              <a:rPr lang="en-IN" sz="1050" kern="1200" dirty="0">
                <a:solidFill>
                  <a:srgbClr val="000000"/>
                </a:solidFill>
                <a:latin typeface="Times New Roman" panose="02020603050405020304" pitchFamily="18" charset="0"/>
                <a:ea typeface="Calibri" panose="020F0502020204030204" pitchFamily="34" charset="0"/>
                <a:cs typeface="Vrinda" panose="020B0502040204020203" pitchFamily="34" charset="0"/>
              </a:rPr>
              <a:t> Optimizer</a:t>
            </a:r>
            <a:endParaRPr lang="en-IN" sz="900" kern="100" dirty="0">
              <a:ea typeface="Calibri" panose="020F0502020204030204" pitchFamily="34" charset="0"/>
              <a:cs typeface="Vrinda" panose="020B0502040204020203" pitchFamily="34" charset="0"/>
            </a:endParaRPr>
          </a:p>
        </p:txBody>
      </p:sp>
      <p:sp>
        <p:nvSpPr>
          <p:cNvPr id="20" name="Rectangle 19">
            <a:extLst>
              <a:ext uri="{FF2B5EF4-FFF2-40B4-BE49-F238E27FC236}">
                <a16:creationId xmlns:a16="http://schemas.microsoft.com/office/drawing/2014/main" id="{11C5E9DF-79F7-53F9-6647-B63B048C9587}"/>
              </a:ext>
            </a:extLst>
          </p:cNvPr>
          <p:cNvSpPr/>
          <p:nvPr/>
        </p:nvSpPr>
        <p:spPr>
          <a:xfrm>
            <a:off x="805036" y="3063972"/>
            <a:ext cx="1282995" cy="338037"/>
          </a:xfrm>
          <a:prstGeom prst="rect">
            <a:avLst/>
          </a:prstGeom>
          <a:solidFill>
            <a:srgbClr val="F9AD77"/>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7000"/>
              </a:lnSpc>
              <a:spcAft>
                <a:spcPts val="800"/>
              </a:spcAft>
            </a:pPr>
            <a:r>
              <a:rPr lang="en-US" sz="1100" kern="100" dirty="0">
                <a:solidFill>
                  <a:srgbClr val="000000"/>
                </a:solidFill>
                <a:effectLst/>
                <a:ea typeface="Calibri" panose="020F0502020204030204" pitchFamily="34" charset="0"/>
                <a:cs typeface="Vrinda" panose="020B0502040204020203" pitchFamily="34" charset="0"/>
              </a:rPr>
              <a:t>SGD Optimizer</a:t>
            </a:r>
            <a:endParaRPr lang="en-IN" sz="1000" kern="100" dirty="0">
              <a:solidFill>
                <a:srgbClr val="000000"/>
              </a:solidFill>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80019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9"/>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500"/>
                                        <p:tgtEl>
                                          <p:spTgt spid="44"/>
                                        </p:tgtEl>
                                      </p:cBhvr>
                                    </p:animEffect>
                                  </p:childTnLst>
                                </p:cTn>
                              </p:par>
                              <p:par>
                                <p:cTn id="12" presetID="42" presetClass="path" presetSubtype="0" accel="50000" decel="50000" fill="hold" grpId="1" nodeType="withEffect">
                                  <p:stCondLst>
                                    <p:cond delay="0"/>
                                  </p:stCondLst>
                                  <p:childTnLst>
                                    <p:animMotion origin="layout" path="M 0 -3.7037E-7 L 0.00052 0.08982 " pathEditMode="relative" rAng="0" ptsTypes="AA">
                                      <p:cBhvr>
                                        <p:cTn id="13" dur="1000" fill="hold"/>
                                        <p:tgtEl>
                                          <p:spTgt spid="44"/>
                                        </p:tgtEl>
                                        <p:attrNameLst>
                                          <p:attrName>ppt_x</p:attrName>
                                          <p:attrName>ppt_y</p:attrName>
                                        </p:attrNameLst>
                                      </p:cBhvr>
                                      <p:rCtr x="17" y="4475"/>
                                    </p:animMotion>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par>
                                <p:cTn id="22" presetID="42" presetClass="path" presetSubtype="0" accel="50000" decel="50000" fill="hold" grpId="1" nodeType="withEffect">
                                  <p:stCondLst>
                                    <p:cond delay="0"/>
                                  </p:stCondLst>
                                  <p:childTnLst>
                                    <p:animMotion origin="layout" path="M -1.94444E-6 -2.96296E-6 L 0.00052 0.08982 " pathEditMode="relative" rAng="0" ptsTypes="AA">
                                      <p:cBhvr>
                                        <p:cTn id="23" dur="1000" fill="hold"/>
                                        <p:tgtEl>
                                          <p:spTgt spid="2"/>
                                        </p:tgtEl>
                                        <p:attrNameLst>
                                          <p:attrName>ppt_x</p:attrName>
                                          <p:attrName>ppt_y</p:attrName>
                                        </p:attrNameLst>
                                      </p:cBhvr>
                                      <p:rCtr x="17" y="4475"/>
                                    </p:animMotion>
                                  </p:childTnLst>
                                </p:cTn>
                              </p:par>
                              <p:par>
                                <p:cTn id="24" presetID="22" presetClass="entr" presetSubtype="1"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42" presetClass="path" presetSubtype="0" accel="50000" decel="50000" fill="hold" grpId="1" nodeType="withEffect">
                                  <p:stCondLst>
                                    <p:cond delay="0"/>
                                  </p:stCondLst>
                                  <p:childTnLst>
                                    <p:animMotion origin="layout" path="M -1.94444E-6 2.96296E-6 L -1.94444E-6 0.10833 " pathEditMode="relative" rAng="0" ptsTypes="AA">
                                      <p:cBhvr>
                                        <p:cTn id="33" dur="1000" fill="hold"/>
                                        <p:tgtEl>
                                          <p:spTgt spid="12"/>
                                        </p:tgtEl>
                                        <p:attrNameLst>
                                          <p:attrName>ppt_x</p:attrName>
                                          <p:attrName>ppt_y</p:attrName>
                                        </p:attrNameLst>
                                      </p:cBhvr>
                                      <p:rCtr x="0" y="5401"/>
                                    </p:animMotion>
                                  </p:childTnLst>
                                </p:cTn>
                              </p:par>
                              <p:par>
                                <p:cTn id="34" presetID="22" presetClass="entr" presetSubtype="1"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par>
                                <p:cTn id="42" presetID="42" presetClass="path" presetSubtype="0" accel="50000" decel="50000" fill="hold" grpId="1" nodeType="withEffect">
                                  <p:stCondLst>
                                    <p:cond delay="0"/>
                                  </p:stCondLst>
                                  <p:childTnLst>
                                    <p:animMotion origin="layout" path="M -1.94444E-6 -4.5679E-6 L -1.94444E-6 0.10834 " pathEditMode="relative" rAng="0" ptsTypes="AA">
                                      <p:cBhvr>
                                        <p:cTn id="43" dur="1000" fill="hold"/>
                                        <p:tgtEl>
                                          <p:spTgt spid="6"/>
                                        </p:tgtEl>
                                        <p:attrNameLst>
                                          <p:attrName>ppt_x</p:attrName>
                                          <p:attrName>ppt_y</p:attrName>
                                        </p:attrNameLst>
                                      </p:cBhvr>
                                      <p:rCtr x="0" y="5401"/>
                                    </p:animMotion>
                                  </p:childTnLst>
                                </p:cTn>
                              </p:par>
                              <p:par>
                                <p:cTn id="44" presetID="22" presetClass="entr" presetSubtype="1"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up)">
                                      <p:cBhvr>
                                        <p:cTn id="46" dur="500"/>
                                        <p:tgtEl>
                                          <p:spTgt spid="7"/>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500"/>
                                        <p:tgtEl>
                                          <p:spTgt spid="19"/>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up)">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up)">
                                      <p:cBhvr>
                                        <p:cTn id="63" dur="500"/>
                                        <p:tgtEl>
                                          <p:spTgt spid="11"/>
                                        </p:tgtEl>
                                      </p:cBhvr>
                                    </p:animEffect>
                                  </p:childTnLst>
                                </p:cTn>
                              </p:par>
                              <p:par>
                                <p:cTn id="64" presetID="42" presetClass="path" presetSubtype="0" accel="50000" decel="50000" fill="hold" grpId="1" nodeType="withEffect">
                                  <p:stCondLst>
                                    <p:cond delay="0"/>
                                  </p:stCondLst>
                                  <p:childTnLst>
                                    <p:animMotion origin="layout" path="M 0 -3.95062E-6 L 0 0.10834 " pathEditMode="relative" rAng="0" ptsTypes="AA">
                                      <p:cBhvr>
                                        <p:cTn id="65" dur="500" fill="hold"/>
                                        <p:tgtEl>
                                          <p:spTgt spid="11"/>
                                        </p:tgtEl>
                                        <p:attrNameLst>
                                          <p:attrName>ppt_x</p:attrName>
                                          <p:attrName>ppt_y</p:attrName>
                                        </p:attrNameLst>
                                      </p:cBhvr>
                                      <p:rCtr x="0" y="5401"/>
                                    </p:animMotion>
                                  </p:childTnLst>
                                </p:cTn>
                              </p:par>
                              <p:par>
                                <p:cTn id="66" presetID="22" presetClass="entr" presetSubtype="1"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up)">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par>
                                <p:cTn id="74" presetID="42" presetClass="path" presetSubtype="0" accel="50000" decel="50000" fill="hold" grpId="1" nodeType="withEffect">
                                  <p:stCondLst>
                                    <p:cond delay="0"/>
                                  </p:stCondLst>
                                  <p:childTnLst>
                                    <p:animMotion origin="layout" path="M 0 4.81481E-6 L 0 0.10833 " pathEditMode="relative" rAng="0" ptsTypes="AA">
                                      <p:cBhvr>
                                        <p:cTn id="75" dur="1000" fill="hold"/>
                                        <p:tgtEl>
                                          <p:spTgt spid="15"/>
                                        </p:tgtEl>
                                        <p:attrNameLst>
                                          <p:attrName>ppt_x</p:attrName>
                                          <p:attrName>ppt_y</p:attrName>
                                        </p:attrNameLst>
                                      </p:cBhvr>
                                      <p:rCtr x="0" y="5401"/>
                                    </p:animMotion>
                                  </p:childTnLst>
                                </p:cTn>
                              </p:par>
                              <p:par>
                                <p:cTn id="76" presetID="22" presetClass="entr" presetSubtype="1"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wipe(up)">
                                      <p:cBhvr>
                                        <p:cTn id="7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4" grpId="1" animBg="1"/>
      <p:bldP spid="4" grpId="0" animBg="1"/>
      <p:bldP spid="8" grpId="0" animBg="1"/>
      <p:bldP spid="10" grpId="0" animBg="1"/>
      <p:bldP spid="12" grpId="0" animBg="1"/>
      <p:bldP spid="12" grpId="1" animBg="1"/>
      <p:bldP spid="2" grpId="0" animBg="1"/>
      <p:bldP spid="2" grpId="1" animBg="1"/>
      <p:bldP spid="6" grpId="0" animBg="1"/>
      <p:bldP spid="6" grpId="1" animBg="1"/>
      <p:bldP spid="7" grpId="0" animBg="1"/>
      <p:bldP spid="11" grpId="0" animBg="1"/>
      <p:bldP spid="11" grpId="1" animBg="1"/>
      <p:bldP spid="13" grpId="0" animBg="1"/>
      <p:bldP spid="14" grpId="0" animBg="1"/>
      <p:bldP spid="15" grpId="0" animBg="1"/>
      <p:bldP spid="15" grpId="1"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A930C3-A036-BCB7-DEE5-5A2355302BFF}"/>
              </a:ext>
            </a:extLst>
          </p:cNvPr>
          <p:cNvSpPr txBox="1"/>
          <p:nvPr/>
        </p:nvSpPr>
        <p:spPr>
          <a:xfrm>
            <a:off x="372139" y="223299"/>
            <a:ext cx="8296939" cy="2092881"/>
          </a:xfrm>
          <a:prstGeom prst="rect">
            <a:avLst/>
          </a:prstGeom>
          <a:noFill/>
        </p:spPr>
        <p:txBody>
          <a:bodyPr wrap="square">
            <a:spAutoFit/>
          </a:bodyPr>
          <a:lstStyle/>
          <a:p>
            <a:pPr marL="0" lvl="0" indent="0" rtl="0">
              <a:spcBef>
                <a:spcPts val="1200"/>
              </a:spcBef>
              <a:spcAft>
                <a:spcPts val="1200"/>
              </a:spcAft>
              <a:buNone/>
            </a:pPr>
            <a:r>
              <a:rPr lang="en-US" sz="1400" dirty="0"/>
              <a:t>				</a:t>
            </a:r>
            <a:r>
              <a:rPr lang="en-US" sz="2000" b="1" dirty="0"/>
              <a:t>Dataset</a:t>
            </a:r>
            <a:endParaRPr lang="en-US" sz="1400" b="1" dirty="0"/>
          </a:p>
          <a:p>
            <a:pPr marL="0" lvl="0" indent="0" algn="l" rtl="0">
              <a:spcBef>
                <a:spcPts val="1200"/>
              </a:spcBef>
              <a:spcAft>
                <a:spcPts val="1200"/>
              </a:spcAft>
              <a:buNone/>
            </a:pPr>
            <a:r>
              <a:rPr lang="en-US" sz="1400" dirty="0"/>
              <a:t>In this paper, two distinct datasets such as </a:t>
            </a:r>
            <a:r>
              <a:rPr lang="en-US" sz="1400" b="1" dirty="0" err="1"/>
              <a:t>PlantVillage</a:t>
            </a:r>
            <a:r>
              <a:rPr lang="en-US" sz="1400" dirty="0"/>
              <a:t>, and three classes are gathered. Early and late blight are two frequent potato diseases; however, we also included healthy leaf as a class in the total three classes. </a:t>
            </a:r>
          </a:p>
          <a:p>
            <a:pPr marL="0" lvl="0" indent="0" algn="l" rtl="0">
              <a:spcBef>
                <a:spcPts val="1200"/>
              </a:spcBef>
              <a:spcAft>
                <a:spcPts val="1200"/>
              </a:spcAft>
              <a:buNone/>
            </a:pPr>
            <a:r>
              <a:rPr lang="en-US" dirty="0"/>
              <a:t>This dataset contains total </a:t>
            </a:r>
            <a:r>
              <a:rPr lang="en-US" b="1" dirty="0"/>
              <a:t>1842 images </a:t>
            </a:r>
            <a:r>
              <a:rPr lang="en-US" dirty="0"/>
              <a:t>which have three categories potato leaf images- </a:t>
            </a:r>
            <a:r>
              <a:rPr lang="en-US" b="1" dirty="0"/>
              <a:t>Healthy:142</a:t>
            </a:r>
            <a:r>
              <a:rPr lang="en-US" dirty="0"/>
              <a:t>, </a:t>
            </a:r>
            <a:r>
              <a:rPr lang="en-US" b="1" dirty="0"/>
              <a:t>Early Blight:850</a:t>
            </a:r>
            <a:r>
              <a:rPr lang="en-US" dirty="0"/>
              <a:t>, </a:t>
            </a:r>
            <a:r>
              <a:rPr lang="en-US" b="1" dirty="0"/>
              <a:t>Late Blight:850</a:t>
            </a:r>
            <a:r>
              <a:rPr lang="en-US" dirty="0"/>
              <a:t>.</a:t>
            </a:r>
            <a:endParaRPr lang="en-US" sz="1400" dirty="0"/>
          </a:p>
        </p:txBody>
      </p:sp>
      <p:graphicFrame>
        <p:nvGraphicFramePr>
          <p:cNvPr id="5" name="Table 4">
            <a:extLst>
              <a:ext uri="{FF2B5EF4-FFF2-40B4-BE49-F238E27FC236}">
                <a16:creationId xmlns:a16="http://schemas.microsoft.com/office/drawing/2014/main" id="{063E03A9-7E6A-CECA-B013-BB536CE26312}"/>
              </a:ext>
            </a:extLst>
          </p:cNvPr>
          <p:cNvGraphicFramePr>
            <a:graphicFrameLocks noGrp="1"/>
          </p:cNvGraphicFramePr>
          <p:nvPr>
            <p:extLst>
              <p:ext uri="{D42A27DB-BD31-4B8C-83A1-F6EECF244321}">
                <p14:modId xmlns:p14="http://schemas.microsoft.com/office/powerpoint/2010/main" val="934230624"/>
              </p:ext>
            </p:extLst>
          </p:nvPr>
        </p:nvGraphicFramePr>
        <p:xfrm>
          <a:off x="1658028" y="2905356"/>
          <a:ext cx="5725160" cy="1924622"/>
        </p:xfrm>
        <a:graphic>
          <a:graphicData uri="http://schemas.openxmlformats.org/drawingml/2006/table">
            <a:tbl>
              <a:tblPr firstRow="1" firstCol="1" bandRow="1"/>
              <a:tblGrid>
                <a:gridCol w="1144905">
                  <a:extLst>
                    <a:ext uri="{9D8B030D-6E8A-4147-A177-3AD203B41FA5}">
                      <a16:colId xmlns:a16="http://schemas.microsoft.com/office/drawing/2014/main" val="2844360944"/>
                    </a:ext>
                  </a:extLst>
                </a:gridCol>
                <a:gridCol w="1144905">
                  <a:extLst>
                    <a:ext uri="{9D8B030D-6E8A-4147-A177-3AD203B41FA5}">
                      <a16:colId xmlns:a16="http://schemas.microsoft.com/office/drawing/2014/main" val="706601134"/>
                    </a:ext>
                  </a:extLst>
                </a:gridCol>
                <a:gridCol w="1144905">
                  <a:extLst>
                    <a:ext uri="{9D8B030D-6E8A-4147-A177-3AD203B41FA5}">
                      <a16:colId xmlns:a16="http://schemas.microsoft.com/office/drawing/2014/main" val="260758966"/>
                    </a:ext>
                  </a:extLst>
                </a:gridCol>
                <a:gridCol w="1144905">
                  <a:extLst>
                    <a:ext uri="{9D8B030D-6E8A-4147-A177-3AD203B41FA5}">
                      <a16:colId xmlns:a16="http://schemas.microsoft.com/office/drawing/2014/main" val="1408823894"/>
                    </a:ext>
                  </a:extLst>
                </a:gridCol>
                <a:gridCol w="1145540">
                  <a:extLst>
                    <a:ext uri="{9D8B030D-6E8A-4147-A177-3AD203B41FA5}">
                      <a16:colId xmlns:a16="http://schemas.microsoft.com/office/drawing/2014/main" val="1251387425"/>
                    </a:ext>
                  </a:extLst>
                </a:gridCol>
              </a:tblGrid>
              <a:tr h="548640">
                <a:tc>
                  <a:txBody>
                    <a:bodyPr/>
                    <a:lstStyle/>
                    <a:p>
                      <a:pPr>
                        <a:lnSpc>
                          <a:spcPct val="115000"/>
                        </a:lnSpc>
                        <a:spcAft>
                          <a:spcPts val="800"/>
                        </a:spcAft>
                      </a:pPr>
                      <a:r>
                        <a:rPr lang="en-IN"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Serial No.</a:t>
                      </a:r>
                      <a:endParaRPr lang="en-IN" sz="1100" b="1"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800"/>
                        </a:spcAft>
                      </a:pPr>
                      <a:r>
                        <a:rPr lang="en-IN"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Class</a:t>
                      </a:r>
                      <a:endParaRPr lang="en-IN" sz="1100" b="1"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800"/>
                        </a:spcAft>
                      </a:pPr>
                      <a:r>
                        <a:rPr lang="en-IN"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Number of Samples</a:t>
                      </a:r>
                      <a:endParaRPr lang="en-IN" sz="1100" b="1"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800"/>
                        </a:spcAft>
                      </a:pPr>
                      <a:r>
                        <a:rPr lang="en-IN"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Training Sample</a:t>
                      </a:r>
                      <a:endParaRPr lang="en-IN" sz="1100" b="1"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800"/>
                        </a:spcAft>
                      </a:pPr>
                      <a:r>
                        <a:rPr lang="en-IN" sz="1400" b="1"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Test Sample</a:t>
                      </a:r>
                      <a:endParaRPr lang="en-IN" sz="1100" b="1"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3066818"/>
                  </a:ext>
                </a:extLst>
              </a:tr>
              <a:tr h="440055">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01</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Healthy</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142</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102</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40</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831456793"/>
                  </a:ext>
                </a:extLst>
              </a:tr>
              <a:tr h="363855">
                <a:tc>
                  <a:txBody>
                    <a:bodyPr/>
                    <a:lstStyle/>
                    <a:p>
                      <a:pP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02</a:t>
                      </a:r>
                      <a:endParaRPr lang="en-IN"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Early Blight</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850</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700</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15</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575891531"/>
                  </a:ext>
                </a:extLst>
              </a:tr>
              <a:tr h="342265">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03</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Late Blight</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850</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700</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nSpc>
                          <a:spcPct val="115000"/>
                        </a:lnSpc>
                        <a:spcAft>
                          <a:spcPts val="800"/>
                        </a:spcAft>
                      </a:pPr>
                      <a:r>
                        <a:rPr lang="en-IN" sz="1400" kern="10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150</a:t>
                      </a:r>
                      <a:endParaRPr lang="en-IN"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413066550"/>
                  </a:ext>
                </a:extLst>
              </a:tr>
              <a:tr h="0">
                <a:tc gridSpan="2">
                  <a:txBody>
                    <a:bodyPr/>
                    <a:lstStyle/>
                    <a:p>
                      <a:pP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Total</a:t>
                      </a:r>
                      <a:endParaRPr lang="en-IN" sz="11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1842</a:t>
                      </a:r>
                      <a:endParaRPr lang="en-IN" sz="11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1502</a:t>
                      </a:r>
                      <a:endParaRPr lang="en-IN" sz="11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340</a:t>
                      </a:r>
                      <a:endParaRPr lang="en-IN" sz="1100" kern="100" dirty="0">
                        <a:solidFill>
                          <a:srgbClr val="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547971"/>
                  </a:ext>
                </a:extLst>
              </a:tr>
            </a:tbl>
          </a:graphicData>
        </a:graphic>
      </p:graphicFrame>
      <p:sp>
        <p:nvSpPr>
          <p:cNvPr id="6" name="TextBox 5">
            <a:extLst>
              <a:ext uri="{FF2B5EF4-FFF2-40B4-BE49-F238E27FC236}">
                <a16:creationId xmlns:a16="http://schemas.microsoft.com/office/drawing/2014/main" id="{A62F1B52-7492-E41A-CE42-F0A9252E6ADC}"/>
              </a:ext>
            </a:extLst>
          </p:cNvPr>
          <p:cNvSpPr txBox="1"/>
          <p:nvPr/>
        </p:nvSpPr>
        <p:spPr>
          <a:xfrm flipH="1">
            <a:off x="1562630" y="2682218"/>
            <a:ext cx="5164235" cy="446276"/>
          </a:xfrm>
          <a:prstGeom prst="rect">
            <a:avLst/>
          </a:prstGeom>
          <a:noFill/>
        </p:spPr>
        <p:txBody>
          <a:bodyPr wrap="square" rtlCol="0">
            <a:spAutoFit/>
          </a:bodyPr>
          <a:lstStyle/>
          <a:p>
            <a:r>
              <a:rPr lang="en-IN" sz="1200" kern="100" dirty="0">
                <a:effectLst/>
                <a:latin typeface="Times New Roman" panose="02020603050405020304" pitchFamily="18" charset="0"/>
                <a:ea typeface="Calibri" panose="020F0502020204030204" pitchFamily="34" charset="0"/>
                <a:cs typeface="Vrinda" panose="020B0502040204020203" pitchFamily="34" charset="0"/>
              </a:rPr>
              <a:t>Table 1. Detail description of potato leaf image dataset.</a:t>
            </a:r>
            <a:endParaRPr lang="en-IN" sz="1200" kern="100" dirty="0">
              <a:effectLst/>
              <a:latin typeface="Calibri" panose="020F0502020204030204" pitchFamily="34" charset="0"/>
              <a:ea typeface="Calibri" panose="020F0502020204030204" pitchFamily="34" charset="0"/>
              <a:cs typeface="Vrinda" panose="020B0502040204020203" pitchFamily="34" charset="0"/>
            </a:endParaRPr>
          </a:p>
          <a:p>
            <a:endParaRPr lang="en-IN" sz="1050" dirty="0"/>
          </a:p>
        </p:txBody>
      </p:sp>
    </p:spTree>
    <p:extLst>
      <p:ext uri="{BB962C8B-B14F-4D97-AF65-F5344CB8AC3E}">
        <p14:creationId xmlns:p14="http://schemas.microsoft.com/office/powerpoint/2010/main" val="1957958550"/>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3231</TotalTime>
  <Words>2648</Words>
  <Application>Microsoft Office PowerPoint</Application>
  <PresentationFormat>On-screen Show (16:9)</PresentationFormat>
  <Paragraphs>450</Paragraphs>
  <Slides>32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PT Sans Narrow</vt:lpstr>
      <vt:lpstr>Open Sans</vt:lpstr>
      <vt:lpstr>Söhne</vt:lpstr>
      <vt:lpstr>Arial</vt:lpstr>
      <vt:lpstr>Calibri</vt:lpstr>
      <vt:lpstr>Wingdings</vt:lpstr>
      <vt:lpstr>Times New Roman</vt:lpstr>
      <vt:lpstr>Tropic</vt:lpstr>
      <vt:lpstr>Comparative Analysis among Three CNN models to identify blight diseases in Potato plants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blight disease detection in potato and tomato plants using deep learning</dc:title>
  <dc:creator>Rohan Paul</dc:creator>
  <cp:lastModifiedBy>Rohan Paul</cp:lastModifiedBy>
  <cp:revision>26</cp:revision>
  <dcterms:modified xsi:type="dcterms:W3CDTF">2023-05-27T06:52:18Z</dcterms:modified>
</cp:coreProperties>
</file>