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7" r:id="rId7"/>
    <p:sldId id="269" r:id="rId8"/>
    <p:sldId id="268" r:id="rId9"/>
    <p:sldId id="271" r:id="rId10"/>
    <p:sldId id="261" r:id="rId11"/>
    <p:sldId id="262" r:id="rId12"/>
    <p:sldId id="270" r:id="rId13"/>
    <p:sldId id="263" r:id="rId14"/>
    <p:sldId id="264" r:id="rId15"/>
    <p:sldId id="265"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5" d="100"/>
          <a:sy n="125" d="100"/>
        </p:scale>
        <p:origin x="-634" y="-4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E51FCA-35D2-44AB-9FFC-FE92E8C4BD1F}"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E0FD6-4BEC-44D6-A2C2-23722E64EFC6}" type="slidenum">
              <a:rPr lang="en-IN" smtClean="0"/>
              <a:t>‹#›</a:t>
            </a:fld>
            <a:endParaRPr lang="en-IN"/>
          </a:p>
        </p:txBody>
      </p:sp>
    </p:spTree>
    <p:extLst>
      <p:ext uri="{BB962C8B-B14F-4D97-AF65-F5344CB8AC3E}">
        <p14:creationId xmlns:p14="http://schemas.microsoft.com/office/powerpoint/2010/main" val="2610752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E51FCA-35D2-44AB-9FFC-FE92E8C4BD1F}"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E0FD6-4BEC-44D6-A2C2-23722E64EFC6}" type="slidenum">
              <a:rPr lang="en-IN" smtClean="0"/>
              <a:t>‹#›</a:t>
            </a:fld>
            <a:endParaRPr lang="en-IN"/>
          </a:p>
        </p:txBody>
      </p:sp>
    </p:spTree>
    <p:extLst>
      <p:ext uri="{BB962C8B-B14F-4D97-AF65-F5344CB8AC3E}">
        <p14:creationId xmlns:p14="http://schemas.microsoft.com/office/powerpoint/2010/main" val="570165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E51FCA-35D2-44AB-9FFC-FE92E8C4BD1F}"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E0FD6-4BEC-44D6-A2C2-23722E64EFC6}" type="slidenum">
              <a:rPr lang="en-IN" smtClean="0"/>
              <a:t>‹#›</a:t>
            </a:fld>
            <a:endParaRPr lang="en-IN"/>
          </a:p>
        </p:txBody>
      </p:sp>
    </p:spTree>
    <p:extLst>
      <p:ext uri="{BB962C8B-B14F-4D97-AF65-F5344CB8AC3E}">
        <p14:creationId xmlns:p14="http://schemas.microsoft.com/office/powerpoint/2010/main" val="2535165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E51FCA-35D2-44AB-9FFC-FE92E8C4BD1F}"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E0FD6-4BEC-44D6-A2C2-23722E64EFC6}" type="slidenum">
              <a:rPr lang="en-IN" smtClean="0"/>
              <a:t>‹#›</a:t>
            </a:fld>
            <a:endParaRPr lang="en-IN"/>
          </a:p>
        </p:txBody>
      </p:sp>
    </p:spTree>
    <p:extLst>
      <p:ext uri="{BB962C8B-B14F-4D97-AF65-F5344CB8AC3E}">
        <p14:creationId xmlns:p14="http://schemas.microsoft.com/office/powerpoint/2010/main" val="2446429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E51FCA-35D2-44AB-9FFC-FE92E8C4BD1F}"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E0FD6-4BEC-44D6-A2C2-23722E64EFC6}" type="slidenum">
              <a:rPr lang="en-IN" smtClean="0"/>
              <a:t>‹#›</a:t>
            </a:fld>
            <a:endParaRPr lang="en-IN"/>
          </a:p>
        </p:txBody>
      </p:sp>
    </p:spTree>
    <p:extLst>
      <p:ext uri="{BB962C8B-B14F-4D97-AF65-F5344CB8AC3E}">
        <p14:creationId xmlns:p14="http://schemas.microsoft.com/office/powerpoint/2010/main" val="198194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E51FCA-35D2-44AB-9FFC-FE92E8C4BD1F}" type="datetimeFigureOut">
              <a:rPr lang="en-IN" smtClean="0"/>
              <a:t>27-05-2023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7E0FD6-4BEC-44D6-A2C2-23722E64EFC6}" type="slidenum">
              <a:rPr lang="en-IN" smtClean="0"/>
              <a:t>‹#›</a:t>
            </a:fld>
            <a:endParaRPr lang="en-IN"/>
          </a:p>
        </p:txBody>
      </p:sp>
    </p:spTree>
    <p:extLst>
      <p:ext uri="{BB962C8B-B14F-4D97-AF65-F5344CB8AC3E}">
        <p14:creationId xmlns:p14="http://schemas.microsoft.com/office/powerpoint/2010/main" val="12174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E51FCA-35D2-44AB-9FFC-FE92E8C4BD1F}" type="datetimeFigureOut">
              <a:rPr lang="en-IN" smtClean="0"/>
              <a:t>27-05-2023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7E0FD6-4BEC-44D6-A2C2-23722E64EFC6}" type="slidenum">
              <a:rPr lang="en-IN" smtClean="0"/>
              <a:t>‹#›</a:t>
            </a:fld>
            <a:endParaRPr lang="en-IN"/>
          </a:p>
        </p:txBody>
      </p:sp>
    </p:spTree>
    <p:extLst>
      <p:ext uri="{BB962C8B-B14F-4D97-AF65-F5344CB8AC3E}">
        <p14:creationId xmlns:p14="http://schemas.microsoft.com/office/powerpoint/2010/main" val="2528384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E51FCA-35D2-44AB-9FFC-FE92E8C4BD1F}" type="datetimeFigureOut">
              <a:rPr lang="en-IN" smtClean="0"/>
              <a:t>27-05-2023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7E0FD6-4BEC-44D6-A2C2-23722E64EFC6}" type="slidenum">
              <a:rPr lang="en-IN" smtClean="0"/>
              <a:t>‹#›</a:t>
            </a:fld>
            <a:endParaRPr lang="en-IN"/>
          </a:p>
        </p:txBody>
      </p:sp>
    </p:spTree>
    <p:extLst>
      <p:ext uri="{BB962C8B-B14F-4D97-AF65-F5344CB8AC3E}">
        <p14:creationId xmlns:p14="http://schemas.microsoft.com/office/powerpoint/2010/main" val="3081345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51FCA-35D2-44AB-9FFC-FE92E8C4BD1F}" type="datetimeFigureOut">
              <a:rPr lang="en-IN" smtClean="0"/>
              <a:t>27-05-2023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7E0FD6-4BEC-44D6-A2C2-23722E64EFC6}" type="slidenum">
              <a:rPr lang="en-IN" smtClean="0"/>
              <a:t>‹#›</a:t>
            </a:fld>
            <a:endParaRPr lang="en-IN"/>
          </a:p>
        </p:txBody>
      </p:sp>
    </p:spTree>
    <p:extLst>
      <p:ext uri="{BB962C8B-B14F-4D97-AF65-F5344CB8AC3E}">
        <p14:creationId xmlns:p14="http://schemas.microsoft.com/office/powerpoint/2010/main" val="1084210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E51FCA-35D2-44AB-9FFC-FE92E8C4BD1F}" type="datetimeFigureOut">
              <a:rPr lang="en-IN" smtClean="0"/>
              <a:t>27-05-2023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7E0FD6-4BEC-44D6-A2C2-23722E64EFC6}" type="slidenum">
              <a:rPr lang="en-IN" smtClean="0"/>
              <a:t>‹#›</a:t>
            </a:fld>
            <a:endParaRPr lang="en-IN"/>
          </a:p>
        </p:txBody>
      </p:sp>
    </p:spTree>
    <p:extLst>
      <p:ext uri="{BB962C8B-B14F-4D97-AF65-F5344CB8AC3E}">
        <p14:creationId xmlns:p14="http://schemas.microsoft.com/office/powerpoint/2010/main" val="4101227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E51FCA-35D2-44AB-9FFC-FE92E8C4BD1F}" type="datetimeFigureOut">
              <a:rPr lang="en-IN" smtClean="0"/>
              <a:t>27-05-2023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7E0FD6-4BEC-44D6-A2C2-23722E64EFC6}" type="slidenum">
              <a:rPr lang="en-IN" smtClean="0"/>
              <a:t>‹#›</a:t>
            </a:fld>
            <a:endParaRPr lang="en-IN"/>
          </a:p>
        </p:txBody>
      </p:sp>
    </p:spTree>
    <p:extLst>
      <p:ext uri="{BB962C8B-B14F-4D97-AF65-F5344CB8AC3E}">
        <p14:creationId xmlns:p14="http://schemas.microsoft.com/office/powerpoint/2010/main" val="331778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E51FCA-35D2-44AB-9FFC-FE92E8C4BD1F}" type="datetimeFigureOut">
              <a:rPr lang="en-IN" smtClean="0"/>
              <a:t>27-05-2023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7E0FD6-4BEC-44D6-A2C2-23722E64EFC6}" type="slidenum">
              <a:rPr lang="en-IN" smtClean="0"/>
              <a:t>‹#›</a:t>
            </a:fld>
            <a:endParaRPr lang="en-IN"/>
          </a:p>
        </p:txBody>
      </p:sp>
    </p:spTree>
    <p:extLst>
      <p:ext uri="{BB962C8B-B14F-4D97-AF65-F5344CB8AC3E}">
        <p14:creationId xmlns:p14="http://schemas.microsoft.com/office/powerpoint/2010/main" val="17657346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6A4C4-DB98-49BF-A9F8-B54393A272E4}"/>
              </a:ext>
            </a:extLst>
          </p:cNvPr>
          <p:cNvSpPr>
            <a:spLocks noGrp="1"/>
          </p:cNvSpPr>
          <p:nvPr>
            <p:ph type="ctrTitle"/>
          </p:nvPr>
        </p:nvSpPr>
        <p:spPr/>
        <p:txBody>
          <a:bodyPr>
            <a:noAutofit/>
          </a:bodyPr>
          <a:lstStyle/>
          <a:p>
            <a:r>
              <a:rPr lang="en-IN" sz="4000" b="1" dirty="0">
                <a:solidFill>
                  <a:schemeClr val="accent5">
                    <a:lumMod val="60000"/>
                    <a:lumOff val="40000"/>
                  </a:schemeClr>
                </a:solidFill>
              </a:rPr>
              <a:t>CREDIT SCORE CALCULATION USING </a:t>
            </a:r>
            <a:br>
              <a:rPr lang="en-IN" sz="4000" b="1" dirty="0">
                <a:solidFill>
                  <a:schemeClr val="accent5">
                    <a:lumMod val="60000"/>
                    <a:lumOff val="40000"/>
                  </a:schemeClr>
                </a:solidFill>
              </a:rPr>
            </a:br>
            <a:r>
              <a:rPr lang="en-IN" sz="4000" b="1" dirty="0">
                <a:solidFill>
                  <a:schemeClr val="accent5">
                    <a:lumMod val="60000"/>
                    <a:lumOff val="40000"/>
                  </a:schemeClr>
                </a:solidFill>
              </a:rPr>
              <a:t>MACHINE LEARNING APPROACH AND </a:t>
            </a:r>
            <a:br>
              <a:rPr lang="en-IN" sz="4000" b="1" dirty="0">
                <a:solidFill>
                  <a:schemeClr val="accent5">
                    <a:lumMod val="60000"/>
                    <a:lumOff val="40000"/>
                  </a:schemeClr>
                </a:solidFill>
              </a:rPr>
            </a:br>
            <a:r>
              <a:rPr lang="en-IN" sz="4000" b="1" dirty="0">
                <a:solidFill>
                  <a:schemeClr val="accent5">
                    <a:lumMod val="60000"/>
                    <a:lumOff val="40000"/>
                  </a:schemeClr>
                </a:solidFill>
              </a:rPr>
              <a:t>RISK CALCULATION USING MORAN'S I</a:t>
            </a:r>
            <a:endParaRPr lang="en-IN" sz="4000" dirty="0">
              <a:solidFill>
                <a:schemeClr val="accent5">
                  <a:lumMod val="60000"/>
                  <a:lumOff val="40000"/>
                </a:schemeClr>
              </a:solidFill>
            </a:endParaRPr>
          </a:p>
        </p:txBody>
      </p:sp>
      <p:sp>
        <p:nvSpPr>
          <p:cNvPr id="3" name="Subtitle 2">
            <a:extLst>
              <a:ext uri="{FF2B5EF4-FFF2-40B4-BE49-F238E27FC236}">
                <a16:creationId xmlns:a16="http://schemas.microsoft.com/office/drawing/2014/main" id="{27485833-EC8D-4859-ADAA-87766CD898FD}"/>
              </a:ext>
            </a:extLst>
          </p:cNvPr>
          <p:cNvSpPr>
            <a:spLocks noGrp="1"/>
          </p:cNvSpPr>
          <p:nvPr>
            <p:ph type="subTitle" idx="1"/>
          </p:nvPr>
        </p:nvSpPr>
        <p:spPr>
          <a:xfrm>
            <a:off x="2784629" y="4907756"/>
            <a:ext cx="9144000" cy="1655762"/>
          </a:xfrm>
        </p:spPr>
        <p:txBody>
          <a:bodyPr>
            <a:normAutofit/>
          </a:bodyPr>
          <a:lstStyle/>
          <a:p>
            <a:r>
              <a:rPr lang="en-US" sz="2000" dirty="0"/>
              <a:t>						</a:t>
            </a:r>
            <a:r>
              <a:rPr lang="en-US" sz="2000" dirty="0" err="1"/>
              <a:t>Samim</a:t>
            </a:r>
            <a:r>
              <a:rPr lang="en-US" sz="2000" dirty="0"/>
              <a:t> </a:t>
            </a:r>
            <a:r>
              <a:rPr lang="en-US" sz="2000" dirty="0" err="1"/>
              <a:t>Piyada</a:t>
            </a:r>
            <a:r>
              <a:rPr lang="en-US" sz="2000" dirty="0"/>
              <a:t>(csug-158-20)</a:t>
            </a:r>
          </a:p>
          <a:p>
            <a:r>
              <a:rPr lang="en-US" sz="2000" dirty="0"/>
              <a:t>						Ayan Naiya(csug-148-20)</a:t>
            </a:r>
          </a:p>
          <a:p>
            <a:r>
              <a:rPr lang="en-US" sz="2000" dirty="0"/>
              <a:t>						RKMRC,NARENDRAPUR</a:t>
            </a:r>
            <a:endParaRPr lang="en-IN" sz="2000" dirty="0"/>
          </a:p>
        </p:txBody>
      </p:sp>
    </p:spTree>
    <p:extLst>
      <p:ext uri="{BB962C8B-B14F-4D97-AF65-F5344CB8AC3E}">
        <p14:creationId xmlns:p14="http://schemas.microsoft.com/office/powerpoint/2010/main" val="524771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CBD29-920E-490E-9287-E8851FDC4149}"/>
              </a:ext>
            </a:extLst>
          </p:cNvPr>
          <p:cNvSpPr>
            <a:spLocks noGrp="1"/>
          </p:cNvSpPr>
          <p:nvPr>
            <p:ph type="title"/>
          </p:nvPr>
        </p:nvSpPr>
        <p:spPr/>
        <p:txBody>
          <a:bodyPr/>
          <a:lstStyle/>
          <a:p>
            <a:r>
              <a:rPr lang="en-IN" b="1" dirty="0">
                <a:solidFill>
                  <a:schemeClr val="accent1">
                    <a:lumMod val="60000"/>
                    <a:lumOff val="40000"/>
                  </a:schemeClr>
                </a:solidFill>
              </a:rPr>
              <a:t>Results:</a:t>
            </a:r>
          </a:p>
        </p:txBody>
      </p:sp>
      <p:sp>
        <p:nvSpPr>
          <p:cNvPr id="3" name="Content Placeholder 2">
            <a:extLst>
              <a:ext uri="{FF2B5EF4-FFF2-40B4-BE49-F238E27FC236}">
                <a16:creationId xmlns:a16="http://schemas.microsoft.com/office/drawing/2014/main" id="{5BADBEC5-C125-4BD4-8C51-E39B582FF490}"/>
              </a:ext>
            </a:extLst>
          </p:cNvPr>
          <p:cNvSpPr>
            <a:spLocks noGrp="1"/>
          </p:cNvSpPr>
          <p:nvPr>
            <p:ph idx="1"/>
          </p:nvPr>
        </p:nvSpPr>
        <p:spPr/>
        <p:txBody>
          <a:bodyPr>
            <a:normAutofit fontScale="85000" lnSpcReduction="10000"/>
          </a:bodyPr>
          <a:lstStyle/>
          <a:p>
            <a:r>
              <a:rPr lang="en-IN" sz="3200" dirty="0"/>
              <a:t>The analysis of loan payment history using Moran's I and machine learning algorithms yielded significant insights into the risk zones across Indian states.</a:t>
            </a:r>
          </a:p>
          <a:p>
            <a:r>
              <a:rPr lang="en-IN" sz="3200" dirty="0"/>
              <a:t>Our models successfully classified states into risk zones, such as low risk, moderate risk, and high risk, based on loan payment behaviour.</a:t>
            </a:r>
          </a:p>
          <a:p>
            <a:r>
              <a:rPr lang="en-IN" sz="3200" dirty="0"/>
              <a:t>By visualizing the results on a map, we observed spatial clusters of high-risk states, indicating geographical patterns of loan defaults and repayment challenges.</a:t>
            </a:r>
          </a:p>
          <a:p>
            <a:r>
              <a:rPr lang="en-IN" sz="3200" dirty="0"/>
              <a:t>These findings can serve as a valuable resource for financial institutions and policymakers to prioritize risk mitigation strategies, allocate resources efficiently, and develop targeted policies.</a:t>
            </a:r>
          </a:p>
          <a:p>
            <a:endParaRPr lang="en-IN" dirty="0"/>
          </a:p>
        </p:txBody>
      </p:sp>
    </p:spTree>
    <p:extLst>
      <p:ext uri="{BB962C8B-B14F-4D97-AF65-F5344CB8AC3E}">
        <p14:creationId xmlns:p14="http://schemas.microsoft.com/office/powerpoint/2010/main" val="389584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ayann\AppData\Local\Microsoft\Windows\INetCache\Content.MSO\D4173876.tmp">
            <a:extLst>
              <a:ext uri="{FF2B5EF4-FFF2-40B4-BE49-F238E27FC236}">
                <a16:creationId xmlns:a16="http://schemas.microsoft.com/office/drawing/2014/main" id="{8E4C0EE4-0E14-492A-B9D0-E21318FE5C4D}"/>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37174" y="1926454"/>
            <a:ext cx="7670306" cy="29385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10423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A23577-BAA4-427F-BE12-DE61646D9BBE}"/>
              </a:ext>
            </a:extLst>
          </p:cNvPr>
          <p:cNvSpPr>
            <a:spLocks noGrp="1"/>
          </p:cNvSpPr>
          <p:nvPr>
            <p:ph idx="1"/>
          </p:nvPr>
        </p:nvSpPr>
        <p:spPr>
          <a:xfrm>
            <a:off x="790113" y="665825"/>
            <a:ext cx="10563687" cy="5511138"/>
          </a:xfrm>
        </p:spPr>
        <p:txBody>
          <a:bodyPr/>
          <a:lstStyle/>
          <a:p>
            <a:r>
              <a:rPr lang="en-IN" dirty="0"/>
              <a:t>HH(High-High):refers to pairs of locations that have high values for the variable of interest and are geographically clustered or adjacent to each other.</a:t>
            </a:r>
          </a:p>
          <a:p>
            <a:r>
              <a:rPr lang="en-IN" dirty="0"/>
              <a:t>High-Low (HL): Pairs of locations where one has a high value and the other has a low value. This represents a negative spatial autocorrelation or a dispersion pattern.</a:t>
            </a:r>
          </a:p>
          <a:p>
            <a:r>
              <a:rPr lang="en-IN" dirty="0"/>
              <a:t>Low-High (LH): Pairs of locations where one has a low value and the other has a high value. Similar to HL, this represents a negative spatial autocorrelation or a dispersion pattern.</a:t>
            </a:r>
          </a:p>
          <a:p>
            <a:r>
              <a:rPr lang="en-IN" dirty="0"/>
              <a:t>Low-Low (LL): Pairs of locations where both have low values. This indicates a positive spatial autocorrelation or clustering of low values.</a:t>
            </a:r>
          </a:p>
          <a:p>
            <a:endParaRPr lang="en-IN" dirty="0"/>
          </a:p>
        </p:txBody>
      </p:sp>
    </p:spTree>
    <p:extLst>
      <p:ext uri="{BB962C8B-B14F-4D97-AF65-F5344CB8AC3E}">
        <p14:creationId xmlns:p14="http://schemas.microsoft.com/office/powerpoint/2010/main" val="42725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63F69-359C-4B26-97C8-2A102B15B580}"/>
              </a:ext>
            </a:extLst>
          </p:cNvPr>
          <p:cNvSpPr>
            <a:spLocks noGrp="1"/>
          </p:cNvSpPr>
          <p:nvPr>
            <p:ph type="title"/>
          </p:nvPr>
        </p:nvSpPr>
        <p:spPr/>
        <p:txBody>
          <a:bodyPr/>
          <a:lstStyle/>
          <a:p>
            <a:r>
              <a:rPr lang="en-IN" b="1" dirty="0">
                <a:solidFill>
                  <a:schemeClr val="accent1">
                    <a:lumMod val="60000"/>
                    <a:lumOff val="40000"/>
                  </a:schemeClr>
                </a:solidFill>
              </a:rPr>
              <a:t>Implications:</a:t>
            </a:r>
          </a:p>
        </p:txBody>
      </p:sp>
      <p:sp>
        <p:nvSpPr>
          <p:cNvPr id="3" name="Content Placeholder 2">
            <a:extLst>
              <a:ext uri="{FF2B5EF4-FFF2-40B4-BE49-F238E27FC236}">
                <a16:creationId xmlns:a16="http://schemas.microsoft.com/office/drawing/2014/main" id="{5E4B6F03-C4BC-49D2-B544-AB9132812EAA}"/>
              </a:ext>
            </a:extLst>
          </p:cNvPr>
          <p:cNvSpPr>
            <a:spLocks noGrp="1"/>
          </p:cNvSpPr>
          <p:nvPr>
            <p:ph idx="1"/>
          </p:nvPr>
        </p:nvSpPr>
        <p:spPr/>
        <p:txBody>
          <a:bodyPr>
            <a:normAutofit/>
          </a:bodyPr>
          <a:lstStyle/>
          <a:p>
            <a:r>
              <a:rPr lang="en-IN" sz="2400" b="1" dirty="0">
                <a:solidFill>
                  <a:schemeClr val="accent6">
                    <a:lumMod val="20000"/>
                    <a:lumOff val="80000"/>
                  </a:schemeClr>
                </a:solidFill>
              </a:rPr>
              <a:t>The implications of our project are far-reaching and can benefit various stakeholders: </a:t>
            </a:r>
            <a:r>
              <a:rPr lang="en-IN" sz="2400" dirty="0"/>
              <a:t>Financial Institutions: Enhanced risk assessment enables better loan portfolio management, reducing potential losses and improving overall profitability.</a:t>
            </a:r>
          </a:p>
          <a:p>
            <a:endParaRPr lang="en-IN" sz="2400" dirty="0"/>
          </a:p>
          <a:p>
            <a:r>
              <a:rPr lang="en-IN" sz="2400" b="1" dirty="0">
                <a:solidFill>
                  <a:schemeClr val="accent6">
                    <a:lumMod val="20000"/>
                    <a:lumOff val="80000"/>
                  </a:schemeClr>
                </a:solidFill>
              </a:rPr>
              <a:t>Policymakers: </a:t>
            </a:r>
            <a:r>
              <a:rPr lang="en-IN" sz="2400" dirty="0"/>
              <a:t>Accurate identification of risk zones helps in designing targeted policies, interventions, and regulatory frameworks to support vulnerable regions.</a:t>
            </a:r>
          </a:p>
          <a:p>
            <a:endParaRPr lang="en-IN" sz="2400" dirty="0"/>
          </a:p>
          <a:p>
            <a:r>
              <a:rPr lang="en-IN" sz="2400" b="1" dirty="0">
                <a:solidFill>
                  <a:schemeClr val="accent6">
                    <a:lumMod val="20000"/>
                    <a:lumOff val="80000"/>
                  </a:schemeClr>
                </a:solidFill>
              </a:rPr>
              <a:t>Investors: </a:t>
            </a:r>
            <a:r>
              <a:rPr lang="en-IN" sz="2400" dirty="0"/>
              <a:t>Risk-aware investment decisions can be made by considering the risk zones</a:t>
            </a:r>
          </a:p>
          <a:p>
            <a:endParaRPr lang="en-IN" sz="2400" dirty="0"/>
          </a:p>
        </p:txBody>
      </p:sp>
    </p:spTree>
    <p:extLst>
      <p:ext uri="{BB962C8B-B14F-4D97-AF65-F5344CB8AC3E}">
        <p14:creationId xmlns:p14="http://schemas.microsoft.com/office/powerpoint/2010/main" val="1473584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5B1CB-30F7-4E00-91A9-55BDAC27E1B1}"/>
              </a:ext>
            </a:extLst>
          </p:cNvPr>
          <p:cNvSpPr>
            <a:spLocks noGrp="1"/>
          </p:cNvSpPr>
          <p:nvPr>
            <p:ph type="title"/>
          </p:nvPr>
        </p:nvSpPr>
        <p:spPr>
          <a:xfrm>
            <a:off x="838200" y="302981"/>
            <a:ext cx="10515600" cy="611419"/>
          </a:xfrm>
        </p:spPr>
        <p:txBody>
          <a:bodyPr>
            <a:normAutofit fontScale="90000"/>
          </a:bodyPr>
          <a:lstStyle/>
          <a:p>
            <a:r>
              <a:rPr lang="en-US" b="1" dirty="0">
                <a:solidFill>
                  <a:schemeClr val="accent1">
                    <a:lumMod val="60000"/>
                    <a:lumOff val="40000"/>
                  </a:schemeClr>
                </a:solidFill>
              </a:rPr>
              <a:t>Reference:</a:t>
            </a:r>
            <a:endParaRPr lang="en-IN" b="1"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871E7D15-A4DB-4CF4-B576-6D4CF548713D}"/>
              </a:ext>
            </a:extLst>
          </p:cNvPr>
          <p:cNvSpPr>
            <a:spLocks noGrp="1"/>
          </p:cNvSpPr>
          <p:nvPr>
            <p:ph idx="1"/>
          </p:nvPr>
        </p:nvSpPr>
        <p:spPr>
          <a:xfrm>
            <a:off x="838200" y="1214206"/>
            <a:ext cx="10515600" cy="5195472"/>
          </a:xfrm>
        </p:spPr>
        <p:txBody>
          <a:bodyPr>
            <a:normAutofit fontScale="85000" lnSpcReduction="20000"/>
          </a:bodyPr>
          <a:lstStyle/>
          <a:p>
            <a:r>
              <a:rPr lang="en-IN" sz="1400" b="1" dirty="0">
                <a:solidFill>
                  <a:schemeClr val="accent6">
                    <a:lumMod val="20000"/>
                    <a:lumOff val="80000"/>
                  </a:schemeClr>
                </a:solidFill>
              </a:rPr>
              <a:t>1.Credit Scoring using Machine Learning Approaches: </a:t>
            </a:r>
          </a:p>
          <a:p>
            <a:r>
              <a:rPr lang="en-IN" sz="1400" dirty="0"/>
              <a:t>Author: </a:t>
            </a:r>
            <a:r>
              <a:rPr lang="en-IN" sz="1400" dirty="0" err="1"/>
              <a:t>Bornvalue</a:t>
            </a:r>
            <a:r>
              <a:rPr lang="en-IN" sz="1400" dirty="0"/>
              <a:t> </a:t>
            </a:r>
            <a:r>
              <a:rPr lang="en-IN" sz="1400" dirty="0" err="1"/>
              <a:t>Chitambira</a:t>
            </a:r>
            <a:r>
              <a:rPr lang="en-IN" sz="1400" dirty="0"/>
              <a:t> </a:t>
            </a:r>
          </a:p>
          <a:p>
            <a:r>
              <a:rPr lang="en-IN" sz="1400" dirty="0"/>
              <a:t>Supervisor: Christopher </a:t>
            </a:r>
            <a:r>
              <a:rPr lang="en-IN" sz="1400" dirty="0" err="1"/>
              <a:t>Engstr¨om</a:t>
            </a:r>
            <a:endParaRPr lang="en-IN" sz="1400" dirty="0"/>
          </a:p>
          <a:p>
            <a:endParaRPr lang="en-IN" sz="1400" dirty="0"/>
          </a:p>
          <a:p>
            <a:r>
              <a:rPr lang="en-IN" sz="1400" b="1" dirty="0">
                <a:solidFill>
                  <a:schemeClr val="accent6">
                    <a:lumMod val="20000"/>
                    <a:lumOff val="80000"/>
                  </a:schemeClr>
                </a:solidFill>
              </a:rPr>
              <a:t>2. Good Credit and the Good Life: Credit Scores Predict Subjective Well-Being</a:t>
            </a:r>
          </a:p>
          <a:p>
            <a:r>
              <a:rPr lang="en-IN" sz="1400" dirty="0"/>
              <a:t>Joe J. Gladstone </a:t>
            </a:r>
          </a:p>
          <a:p>
            <a:r>
              <a:rPr lang="en-IN" sz="1400" dirty="0"/>
              <a:t>Ashley Whillans</a:t>
            </a:r>
          </a:p>
          <a:p>
            <a:endParaRPr lang="en-IN" sz="1400" dirty="0"/>
          </a:p>
          <a:p>
            <a:r>
              <a:rPr lang="en-IN" sz="1400" dirty="0"/>
              <a:t>3. </a:t>
            </a:r>
            <a:r>
              <a:rPr lang="en-IN" sz="1400" b="1" dirty="0">
                <a:solidFill>
                  <a:schemeClr val="accent6">
                    <a:lumMod val="20000"/>
                    <a:lumOff val="80000"/>
                  </a:schemeClr>
                </a:solidFill>
              </a:rPr>
              <a:t>THE AWARENESS ABOUT THE CIBIL SCORES AMONG THE VARIOUS CUSTOMERS OF COMMERCIAL BANKS IN CENTRAL KERALA (A STUDY WITH REFERENCE TO GOVT.EMPLOYEES) GREESHMA SAJAN, Assistant Professor, Calicut Adarsha Sanskrit </a:t>
            </a:r>
            <a:r>
              <a:rPr lang="en-IN" sz="1400" b="1" dirty="0" err="1">
                <a:solidFill>
                  <a:schemeClr val="accent6">
                    <a:lumMod val="20000"/>
                    <a:lumOff val="80000"/>
                  </a:schemeClr>
                </a:solidFill>
              </a:rPr>
              <a:t>Vidyapeetha</a:t>
            </a:r>
            <a:r>
              <a:rPr lang="en-IN" sz="1400" b="1" dirty="0">
                <a:solidFill>
                  <a:schemeClr val="accent6">
                    <a:lumMod val="20000"/>
                    <a:lumOff val="80000"/>
                  </a:schemeClr>
                </a:solidFill>
              </a:rPr>
              <a:t>, </a:t>
            </a:r>
            <a:r>
              <a:rPr lang="en-IN" sz="1400" b="1" dirty="0" err="1">
                <a:solidFill>
                  <a:schemeClr val="accent6">
                    <a:lumMod val="20000"/>
                    <a:lumOff val="80000"/>
                  </a:schemeClr>
                </a:solidFill>
              </a:rPr>
              <a:t>Balussery</a:t>
            </a:r>
            <a:r>
              <a:rPr lang="en-IN" sz="1400" b="1" dirty="0">
                <a:solidFill>
                  <a:schemeClr val="accent6">
                    <a:lumMod val="20000"/>
                    <a:lumOff val="80000"/>
                  </a:schemeClr>
                </a:solidFill>
              </a:rPr>
              <a:t> , Kerala </a:t>
            </a:r>
          </a:p>
          <a:p>
            <a:endParaRPr lang="en-IN" sz="1400" b="1" dirty="0">
              <a:solidFill>
                <a:schemeClr val="accent6">
                  <a:lumMod val="20000"/>
                  <a:lumOff val="80000"/>
                </a:schemeClr>
              </a:solidFill>
            </a:endParaRPr>
          </a:p>
          <a:p>
            <a:r>
              <a:rPr lang="en-IN" sz="1400" b="1" dirty="0">
                <a:solidFill>
                  <a:schemeClr val="accent6">
                    <a:lumMod val="20000"/>
                    <a:lumOff val="80000"/>
                  </a:schemeClr>
                </a:solidFill>
              </a:rPr>
              <a:t>4. International Journal of Computing, Programming and Database Management 2020; </a:t>
            </a:r>
            <a:r>
              <a:rPr lang="en-IN" sz="1400" dirty="0"/>
              <a:t>1(1): 22-25</a:t>
            </a:r>
          </a:p>
          <a:p>
            <a:r>
              <a:rPr lang="en-IN" sz="1400" dirty="0" err="1"/>
              <a:t>Gandla</a:t>
            </a:r>
            <a:r>
              <a:rPr lang="en-IN" sz="1400" dirty="0"/>
              <a:t> Venkatesh </a:t>
            </a:r>
            <a:r>
              <a:rPr lang="en-IN" sz="1400" dirty="0" err="1"/>
              <a:t>Dhamodhar</a:t>
            </a:r>
            <a:r>
              <a:rPr lang="en-IN" sz="1400" dirty="0"/>
              <a:t> Department of Computer Science, Sri </a:t>
            </a:r>
            <a:r>
              <a:rPr lang="en-IN" sz="1400" dirty="0" err="1"/>
              <a:t>Venkateswara</a:t>
            </a:r>
            <a:r>
              <a:rPr lang="en-IN" sz="1400" dirty="0"/>
              <a:t> University, Tirupati, Andhra Pradesh, India</a:t>
            </a:r>
          </a:p>
          <a:p>
            <a:endParaRPr lang="en-IN" sz="1400" dirty="0"/>
          </a:p>
          <a:p>
            <a:r>
              <a:rPr lang="en-IN" sz="1400" b="1" dirty="0">
                <a:solidFill>
                  <a:schemeClr val="accent6">
                    <a:lumMod val="20000"/>
                    <a:lumOff val="80000"/>
                  </a:schemeClr>
                </a:solidFill>
              </a:rPr>
              <a:t>5</a:t>
            </a:r>
            <a:r>
              <a:rPr lang="en-IN" sz="1400" dirty="0"/>
              <a:t>. </a:t>
            </a:r>
            <a:r>
              <a:rPr lang="en-IN" sz="1400" b="1" dirty="0">
                <a:solidFill>
                  <a:schemeClr val="accent6">
                    <a:lumMod val="20000"/>
                    <a:lumOff val="80000"/>
                  </a:schemeClr>
                </a:solidFill>
              </a:rPr>
              <a:t>COVID19 IMPACT ON CIBIL REPORT AND LOAN REPAYMENT CAPACITY OF BORROWERS (Special reference to Loan Moratorium, Loan Restructuring &amp; Loan default)</a:t>
            </a:r>
          </a:p>
          <a:p>
            <a:r>
              <a:rPr lang="en-IN" sz="1400" dirty="0"/>
              <a:t>Rashmi </a:t>
            </a:r>
            <a:r>
              <a:rPr lang="en-IN" sz="1400" dirty="0" err="1"/>
              <a:t>Somani</a:t>
            </a:r>
            <a:r>
              <a:rPr lang="en-IN" sz="1400" dirty="0"/>
              <a:t>(Medi-Caps Institute of Technology and Management)</a:t>
            </a:r>
          </a:p>
          <a:p>
            <a:r>
              <a:rPr lang="en-IN" sz="1400" dirty="0" err="1"/>
              <a:t>Insha</a:t>
            </a:r>
            <a:r>
              <a:rPr lang="en-IN" sz="1400" dirty="0"/>
              <a:t> Mohammad(Medi-Caps Institute of Technology and Management)</a:t>
            </a:r>
          </a:p>
          <a:p>
            <a:r>
              <a:rPr lang="en-IN" sz="1400" dirty="0"/>
              <a:t>Kapil Kumar Tiwari(Medi-Caps University)</a:t>
            </a:r>
          </a:p>
          <a:p>
            <a:pPr marL="0" indent="0">
              <a:buNone/>
            </a:pPr>
            <a:br>
              <a:rPr lang="en-IN" sz="1400" dirty="0"/>
            </a:br>
            <a:endParaRPr lang="en-IN" sz="1400" dirty="0"/>
          </a:p>
        </p:txBody>
      </p:sp>
    </p:spTree>
    <p:extLst>
      <p:ext uri="{BB962C8B-B14F-4D97-AF65-F5344CB8AC3E}">
        <p14:creationId xmlns:p14="http://schemas.microsoft.com/office/powerpoint/2010/main" val="294803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5FC30AA-EA89-4C83-AF91-35F1D5998897}"/>
              </a:ext>
            </a:extLst>
          </p:cNvPr>
          <p:cNvSpPr>
            <a:spLocks noGrp="1"/>
          </p:cNvSpPr>
          <p:nvPr>
            <p:ph idx="1"/>
          </p:nvPr>
        </p:nvSpPr>
        <p:spPr>
          <a:xfrm>
            <a:off x="739775" y="656948"/>
            <a:ext cx="10515600" cy="5362112"/>
          </a:xfrm>
        </p:spPr>
        <p:txBody>
          <a:bodyPr>
            <a:normAutofit/>
          </a:bodyPr>
          <a:lstStyle/>
          <a:p>
            <a:r>
              <a:rPr lang="en-IN" sz="1400" b="1" dirty="0">
                <a:solidFill>
                  <a:schemeClr val="accent6">
                    <a:lumMod val="20000"/>
                    <a:lumOff val="80000"/>
                  </a:schemeClr>
                </a:solidFill>
              </a:rPr>
              <a:t>6. Analysis and Prediction of CIBIL Score using Machine Learning</a:t>
            </a:r>
          </a:p>
          <a:p>
            <a:r>
              <a:rPr lang="en-IN" sz="1400" dirty="0"/>
              <a:t>November 2021 Journal of Information and Computational Science 10(10):248-253</a:t>
            </a:r>
          </a:p>
          <a:p>
            <a:r>
              <a:rPr lang="en-IN" sz="1400" dirty="0" err="1"/>
              <a:t>Authors:Sunil</a:t>
            </a:r>
            <a:r>
              <a:rPr lang="en-IN" sz="1400" dirty="0"/>
              <a:t> </a:t>
            </a:r>
            <a:r>
              <a:rPr lang="en-IN" sz="1400" dirty="0" err="1"/>
              <a:t>Dhore</a:t>
            </a:r>
            <a:r>
              <a:rPr lang="en-IN" sz="1400" dirty="0"/>
              <a:t>(Army Institute of Technology)</a:t>
            </a:r>
          </a:p>
          <a:p>
            <a:endParaRPr lang="en-IN" sz="1400" dirty="0"/>
          </a:p>
          <a:p>
            <a:r>
              <a:rPr lang="en-IN" sz="1400" b="1" dirty="0">
                <a:solidFill>
                  <a:schemeClr val="accent6">
                    <a:lumMod val="20000"/>
                    <a:lumOff val="80000"/>
                  </a:schemeClr>
                </a:solidFill>
              </a:rPr>
              <a:t>7. Machine Learning based </a:t>
            </a:r>
            <a:r>
              <a:rPr lang="en-IN" sz="1400" b="1" dirty="0" err="1">
                <a:solidFill>
                  <a:schemeClr val="accent6">
                    <a:lumMod val="20000"/>
                    <a:lumOff val="80000"/>
                  </a:schemeClr>
                </a:solidFill>
              </a:rPr>
              <a:t>Cibil</a:t>
            </a:r>
            <a:r>
              <a:rPr lang="en-IN" sz="1400" b="1" dirty="0">
                <a:solidFill>
                  <a:schemeClr val="accent6">
                    <a:lumMod val="20000"/>
                    <a:lumOff val="80000"/>
                  </a:schemeClr>
                </a:solidFill>
              </a:rPr>
              <a:t> Verification System</a:t>
            </a:r>
          </a:p>
          <a:p>
            <a:pPr marL="0" indent="0">
              <a:buNone/>
            </a:pPr>
            <a:r>
              <a:rPr lang="en-IN" sz="1400" dirty="0"/>
              <a:t>   </a:t>
            </a:r>
            <a:r>
              <a:rPr lang="en-IN" sz="1400" b="1" dirty="0"/>
              <a:t> 1G. </a:t>
            </a:r>
            <a:r>
              <a:rPr lang="en-IN" sz="1400" dirty="0"/>
              <a:t>Elizabeth Rani Assistant Professor, CSE, </a:t>
            </a:r>
            <a:r>
              <a:rPr lang="en-IN" sz="1400" dirty="0" err="1"/>
              <a:t>Kalasalingam</a:t>
            </a:r>
            <a:r>
              <a:rPr lang="en-IN" sz="1400" dirty="0"/>
              <a:t> Academy of Research and Education Anand Nagar, </a:t>
            </a:r>
            <a:r>
              <a:rPr lang="en-IN" sz="1400" dirty="0" err="1"/>
              <a:t>Krishnankoil</a:t>
            </a:r>
            <a:r>
              <a:rPr lang="en-IN" sz="1400" dirty="0"/>
              <a:t>, India.                 g.elizabeth@klu.ac.in</a:t>
            </a:r>
          </a:p>
          <a:p>
            <a:pPr marL="0" indent="0">
              <a:buNone/>
            </a:pPr>
            <a:r>
              <a:rPr lang="en-IN" sz="1400" dirty="0"/>
              <a:t>   </a:t>
            </a:r>
            <a:r>
              <a:rPr lang="en-IN" sz="1400" b="1" dirty="0"/>
              <a:t>  4A</a:t>
            </a:r>
            <a:r>
              <a:rPr lang="en-IN" sz="1400" dirty="0"/>
              <a:t>.Sai Sri Harsha Student, Department of CSE, </a:t>
            </a:r>
            <a:r>
              <a:rPr lang="en-IN" sz="1400" dirty="0" err="1"/>
              <a:t>Kalasalingam</a:t>
            </a:r>
            <a:r>
              <a:rPr lang="en-IN" sz="1400" dirty="0"/>
              <a:t> Academy of Research and Education Anand Nagar, </a:t>
            </a:r>
            <a:r>
              <a:rPr lang="en-IN" sz="1400" dirty="0" err="1"/>
              <a:t>Krishnankoil</a:t>
            </a:r>
            <a:r>
              <a:rPr lang="en-IN" sz="1400" dirty="0"/>
              <a:t>, India. saisriharsha100@gmail.com</a:t>
            </a:r>
          </a:p>
          <a:p>
            <a:pPr marL="0" indent="0">
              <a:buNone/>
            </a:pPr>
            <a:r>
              <a:rPr lang="en-IN" sz="1400" dirty="0"/>
              <a:t>     </a:t>
            </a:r>
            <a:r>
              <a:rPr lang="en-IN" sz="1400" b="1" dirty="0"/>
              <a:t>2A</a:t>
            </a:r>
            <a:r>
              <a:rPr lang="en-IN" sz="1400" dirty="0"/>
              <a:t>.Tirumala Vikas Reddy Student, Department of CSE, </a:t>
            </a:r>
            <a:r>
              <a:rPr lang="en-IN" sz="1400" dirty="0" err="1"/>
              <a:t>Kalasalingam</a:t>
            </a:r>
            <a:r>
              <a:rPr lang="en-IN" sz="1400" dirty="0"/>
              <a:t> Academy of Research and Education Anand Nagar, </a:t>
            </a:r>
            <a:r>
              <a:rPr lang="en-IN" sz="1400" dirty="0" err="1"/>
              <a:t>Krishnankoil</a:t>
            </a:r>
            <a:r>
              <a:rPr lang="en-IN" sz="1400" dirty="0"/>
              <a:t>, India. vikas.sunny99@gmail.com </a:t>
            </a:r>
          </a:p>
          <a:p>
            <a:pPr marL="0" indent="0">
              <a:buNone/>
            </a:pPr>
            <a:r>
              <a:rPr lang="en-IN" sz="1400" dirty="0"/>
              <a:t>    </a:t>
            </a:r>
            <a:r>
              <a:rPr lang="en-IN" sz="1400" b="1" dirty="0"/>
              <a:t>5M. </a:t>
            </a:r>
            <a:r>
              <a:rPr lang="en-IN" sz="1400" dirty="0" err="1"/>
              <a:t>Sakthimohan</a:t>
            </a:r>
            <a:r>
              <a:rPr lang="en-IN" sz="1400" dirty="0"/>
              <a:t> Assistant Professor, ECE, </a:t>
            </a:r>
            <a:r>
              <a:rPr lang="en-IN" sz="1400" dirty="0" err="1"/>
              <a:t>Kalasalingam</a:t>
            </a:r>
            <a:r>
              <a:rPr lang="en-IN" sz="1400" dirty="0"/>
              <a:t> Academy of Research and Education Anand Nagar, </a:t>
            </a:r>
            <a:r>
              <a:rPr lang="en-IN" sz="1400" dirty="0" err="1"/>
              <a:t>Krishnankoil</a:t>
            </a:r>
            <a:r>
              <a:rPr lang="en-IN" sz="1400" dirty="0"/>
              <a:t>, India. sakthimohan.phd@gmail.com</a:t>
            </a:r>
          </a:p>
          <a:p>
            <a:r>
              <a:rPr lang="en-IN" sz="1400" b="1" dirty="0">
                <a:solidFill>
                  <a:schemeClr val="accent6">
                    <a:lumMod val="20000"/>
                    <a:lumOff val="80000"/>
                  </a:schemeClr>
                </a:solidFill>
              </a:rPr>
              <a:t>8. How Spatial Autocorrelation (Global Moran's I) works</a:t>
            </a:r>
          </a:p>
          <a:p>
            <a:endParaRPr lang="en-IN" sz="1400" b="1" dirty="0">
              <a:solidFill>
                <a:schemeClr val="accent6">
                  <a:lumMod val="20000"/>
                  <a:lumOff val="80000"/>
                </a:schemeClr>
              </a:solidFill>
            </a:endParaRPr>
          </a:p>
          <a:p>
            <a:r>
              <a:rPr lang="en-IN" sz="1400" b="1" dirty="0">
                <a:solidFill>
                  <a:schemeClr val="accent6">
                    <a:lumMod val="20000"/>
                    <a:lumOff val="80000"/>
                  </a:schemeClr>
                </a:solidFill>
              </a:rPr>
              <a:t>9. Arthur </a:t>
            </a:r>
            <a:r>
              <a:rPr lang="en-IN" sz="1400" b="1" dirty="0" err="1">
                <a:solidFill>
                  <a:schemeClr val="accent6">
                    <a:lumMod val="20000"/>
                    <a:lumOff val="80000"/>
                  </a:schemeClr>
                </a:solidFill>
              </a:rPr>
              <a:t>Getis</a:t>
            </a:r>
            <a:r>
              <a:rPr lang="en-IN" sz="1400" b="1" dirty="0">
                <a:solidFill>
                  <a:schemeClr val="accent6">
                    <a:lumMod val="20000"/>
                    <a:lumOff val="80000"/>
                  </a:schemeClr>
                </a:solidFill>
              </a:rPr>
              <a:t> J. K. Ord The Analysis of Spatial Association by Use of Distance  Statistics</a:t>
            </a:r>
          </a:p>
          <a:p>
            <a:endParaRPr lang="en-IN" sz="1400" b="1" dirty="0">
              <a:solidFill>
                <a:schemeClr val="accent6">
                  <a:lumMod val="20000"/>
                  <a:lumOff val="80000"/>
                </a:schemeClr>
              </a:solidFill>
            </a:endParaRPr>
          </a:p>
          <a:p>
            <a:r>
              <a:rPr lang="en-IN" sz="1400" b="1" dirty="0">
                <a:solidFill>
                  <a:schemeClr val="accent6">
                    <a:lumMod val="20000"/>
                    <a:lumOff val="80000"/>
                  </a:schemeClr>
                </a:solidFill>
              </a:rPr>
              <a:t>10. US Drug Overdose: Spatial Autocorrelation, CRAIG CHILVERS</a:t>
            </a:r>
          </a:p>
          <a:p>
            <a:endParaRPr lang="en-IN" sz="1400" dirty="0"/>
          </a:p>
        </p:txBody>
      </p:sp>
    </p:spTree>
    <p:extLst>
      <p:ext uri="{BB962C8B-B14F-4D97-AF65-F5344CB8AC3E}">
        <p14:creationId xmlns:p14="http://schemas.microsoft.com/office/powerpoint/2010/main" val="4001113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E848F4-A628-42B7-BE42-51077BB89ED0}"/>
              </a:ext>
            </a:extLst>
          </p:cNvPr>
          <p:cNvSpPr>
            <a:spLocks noGrp="1"/>
          </p:cNvSpPr>
          <p:nvPr>
            <p:ph idx="1"/>
          </p:nvPr>
        </p:nvSpPr>
        <p:spPr>
          <a:xfrm>
            <a:off x="687280" y="1035512"/>
            <a:ext cx="10515600" cy="4351338"/>
          </a:xfrm>
        </p:spPr>
        <p:txBody>
          <a:bodyPr/>
          <a:lstStyle/>
          <a:p>
            <a:endParaRPr lang="en-US" dirty="0"/>
          </a:p>
          <a:p>
            <a:endParaRPr lang="en-US" dirty="0"/>
          </a:p>
          <a:p>
            <a:endParaRPr lang="en-US" sz="6000" b="1" dirty="0">
              <a:solidFill>
                <a:schemeClr val="accent6">
                  <a:lumMod val="40000"/>
                  <a:lumOff val="60000"/>
                </a:schemeClr>
              </a:solidFill>
            </a:endParaRPr>
          </a:p>
          <a:p>
            <a:pPr lvl="7"/>
            <a:r>
              <a:rPr lang="en-US" sz="4400" b="1" dirty="0">
                <a:solidFill>
                  <a:schemeClr val="accent6">
                    <a:lumMod val="40000"/>
                    <a:lumOff val="60000"/>
                  </a:schemeClr>
                </a:solidFill>
              </a:rPr>
              <a:t>T</a:t>
            </a:r>
            <a:r>
              <a:rPr lang="en-IN" sz="4400" b="1" dirty="0">
                <a:solidFill>
                  <a:schemeClr val="accent6">
                    <a:lumMod val="40000"/>
                    <a:lumOff val="60000"/>
                  </a:schemeClr>
                </a:solidFill>
              </a:rPr>
              <a:t>HANK YOU</a:t>
            </a:r>
          </a:p>
        </p:txBody>
      </p:sp>
    </p:spTree>
    <p:extLst>
      <p:ext uri="{BB962C8B-B14F-4D97-AF65-F5344CB8AC3E}">
        <p14:creationId xmlns:p14="http://schemas.microsoft.com/office/powerpoint/2010/main" val="3085093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B51FB-95A1-43C3-B278-2E71B0DB311F}"/>
              </a:ext>
            </a:extLst>
          </p:cNvPr>
          <p:cNvSpPr>
            <a:spLocks noGrp="1"/>
          </p:cNvSpPr>
          <p:nvPr>
            <p:ph type="title"/>
          </p:nvPr>
        </p:nvSpPr>
        <p:spPr/>
        <p:txBody>
          <a:bodyPr/>
          <a:lstStyle/>
          <a:p>
            <a:r>
              <a:rPr lang="en-US" b="1" dirty="0">
                <a:solidFill>
                  <a:schemeClr val="accent5">
                    <a:lumMod val="60000"/>
                    <a:lumOff val="40000"/>
                  </a:schemeClr>
                </a:solidFill>
              </a:rPr>
              <a:t>Abstract</a:t>
            </a:r>
            <a:endParaRPr lang="en-IN" b="1" dirty="0">
              <a:solidFill>
                <a:schemeClr val="accent5">
                  <a:lumMod val="60000"/>
                  <a:lumOff val="40000"/>
                </a:schemeClr>
              </a:solidFill>
            </a:endParaRPr>
          </a:p>
        </p:txBody>
      </p:sp>
      <p:sp>
        <p:nvSpPr>
          <p:cNvPr id="3" name="Content Placeholder 2">
            <a:extLst>
              <a:ext uri="{FF2B5EF4-FFF2-40B4-BE49-F238E27FC236}">
                <a16:creationId xmlns:a16="http://schemas.microsoft.com/office/drawing/2014/main" id="{1BAD5B3C-E5ED-4CC0-8E3C-5410461ED76A}"/>
              </a:ext>
            </a:extLst>
          </p:cNvPr>
          <p:cNvSpPr>
            <a:spLocks noGrp="1"/>
          </p:cNvSpPr>
          <p:nvPr>
            <p:ph idx="1"/>
          </p:nvPr>
        </p:nvSpPr>
        <p:spPr/>
        <p:txBody>
          <a:bodyPr/>
          <a:lstStyle/>
          <a:p>
            <a:endParaRPr lang="en-US" i="1" dirty="0"/>
          </a:p>
          <a:p>
            <a:endParaRPr lang="en-US" i="1" dirty="0"/>
          </a:p>
          <a:p>
            <a:r>
              <a:rPr lang="en-US" i="1" dirty="0"/>
              <a:t>Advancing towards financial technology (fintech) have facilitated new ways of doing business in the financial services industry. Financial institutions involved in lending are now compelled to push their offerings closer to the market than before, be more transparent and non-discriminating in their credit underwriting and to reduce their loan application turnaround</a:t>
            </a:r>
            <a:endParaRPr lang="en-IN" dirty="0"/>
          </a:p>
        </p:txBody>
      </p:sp>
    </p:spTree>
    <p:extLst>
      <p:ext uri="{BB962C8B-B14F-4D97-AF65-F5344CB8AC3E}">
        <p14:creationId xmlns:p14="http://schemas.microsoft.com/office/powerpoint/2010/main" val="3015082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4FADC-7580-4F1E-8E4E-E5F89502DC8A}"/>
              </a:ext>
            </a:extLst>
          </p:cNvPr>
          <p:cNvSpPr>
            <a:spLocks noGrp="1"/>
          </p:cNvSpPr>
          <p:nvPr>
            <p:ph type="title"/>
          </p:nvPr>
        </p:nvSpPr>
        <p:spPr/>
        <p:txBody>
          <a:bodyPr/>
          <a:lstStyle/>
          <a:p>
            <a:r>
              <a:rPr lang="en-US" b="1" dirty="0">
                <a:solidFill>
                  <a:schemeClr val="accent5">
                    <a:lumMod val="60000"/>
                    <a:lumOff val="40000"/>
                  </a:schemeClr>
                </a:solidFill>
              </a:rPr>
              <a:t>Introduction</a:t>
            </a:r>
            <a:endParaRPr lang="en-IN" b="1" dirty="0">
              <a:solidFill>
                <a:schemeClr val="accent5">
                  <a:lumMod val="60000"/>
                  <a:lumOff val="40000"/>
                </a:schemeClr>
              </a:solidFill>
            </a:endParaRPr>
          </a:p>
        </p:txBody>
      </p:sp>
      <p:sp>
        <p:nvSpPr>
          <p:cNvPr id="3" name="Content Placeholder 2">
            <a:extLst>
              <a:ext uri="{FF2B5EF4-FFF2-40B4-BE49-F238E27FC236}">
                <a16:creationId xmlns:a16="http://schemas.microsoft.com/office/drawing/2014/main" id="{B27D8248-F014-4E5F-9E9B-88CB9B77B814}"/>
              </a:ext>
            </a:extLst>
          </p:cNvPr>
          <p:cNvSpPr>
            <a:spLocks noGrp="1"/>
          </p:cNvSpPr>
          <p:nvPr>
            <p:ph idx="1"/>
          </p:nvPr>
        </p:nvSpPr>
        <p:spPr/>
        <p:txBody>
          <a:bodyPr>
            <a:normAutofit fontScale="92500"/>
          </a:bodyPr>
          <a:lstStyle/>
          <a:p>
            <a:r>
              <a:rPr lang="en-IN" dirty="0"/>
              <a:t>The objective of this project was to leverage advanced machine learning techniques, specifically Moran's I and various algorithms, to </a:t>
            </a:r>
            <a:r>
              <a:rPr lang="en-IN" dirty="0" err="1"/>
              <a:t>analyze</a:t>
            </a:r>
            <a:r>
              <a:rPr lang="en-IN" dirty="0"/>
              <a:t> loan payment history and identify risk zones in different Indian states.</a:t>
            </a:r>
          </a:p>
          <a:p>
            <a:r>
              <a:rPr lang="en-IN" dirty="0"/>
              <a:t>By identifying these risk zones, we aim to assist financial institutions, policymakers, and other stakeholders in making informed decisions related to loan disbursement, risk assessment, and resource allocation.</a:t>
            </a:r>
          </a:p>
          <a:p>
            <a:r>
              <a:rPr lang="en-IN" dirty="0"/>
              <a:t>In the following slides, we will explore the background, methodology, results, and implications of our project, shedding light on how it can contribute to a more efficient and targeted approach to managing financial risks in India.</a:t>
            </a:r>
          </a:p>
          <a:p>
            <a:endParaRPr lang="en-IN" dirty="0"/>
          </a:p>
        </p:txBody>
      </p:sp>
    </p:spTree>
    <p:extLst>
      <p:ext uri="{BB962C8B-B14F-4D97-AF65-F5344CB8AC3E}">
        <p14:creationId xmlns:p14="http://schemas.microsoft.com/office/powerpoint/2010/main" val="2289318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E522A-A80C-422F-A9E2-5F0DCA44321F}"/>
              </a:ext>
            </a:extLst>
          </p:cNvPr>
          <p:cNvSpPr>
            <a:spLocks noGrp="1"/>
          </p:cNvSpPr>
          <p:nvPr>
            <p:ph type="title"/>
          </p:nvPr>
        </p:nvSpPr>
        <p:spPr/>
        <p:txBody>
          <a:bodyPr/>
          <a:lstStyle/>
          <a:p>
            <a:r>
              <a:rPr lang="en-US" b="1" dirty="0">
                <a:solidFill>
                  <a:schemeClr val="accent5">
                    <a:lumMod val="60000"/>
                    <a:lumOff val="40000"/>
                  </a:schemeClr>
                </a:solidFill>
              </a:rPr>
              <a:t>Background</a:t>
            </a:r>
            <a:endParaRPr lang="en-IN" b="1" dirty="0">
              <a:solidFill>
                <a:schemeClr val="accent5">
                  <a:lumMod val="60000"/>
                  <a:lumOff val="40000"/>
                </a:schemeClr>
              </a:solidFill>
            </a:endParaRPr>
          </a:p>
        </p:txBody>
      </p:sp>
      <p:sp>
        <p:nvSpPr>
          <p:cNvPr id="3" name="Content Placeholder 2">
            <a:extLst>
              <a:ext uri="{FF2B5EF4-FFF2-40B4-BE49-F238E27FC236}">
                <a16:creationId xmlns:a16="http://schemas.microsoft.com/office/drawing/2014/main" id="{A2A730DE-6780-4D3A-81F0-AE6C47A545FC}"/>
              </a:ext>
            </a:extLst>
          </p:cNvPr>
          <p:cNvSpPr>
            <a:spLocks noGrp="1"/>
          </p:cNvSpPr>
          <p:nvPr>
            <p:ph idx="1"/>
          </p:nvPr>
        </p:nvSpPr>
        <p:spPr/>
        <p:txBody>
          <a:bodyPr/>
          <a:lstStyle/>
          <a:p>
            <a:r>
              <a:rPr lang="en-IN" dirty="0"/>
              <a:t>Traditional risk assessment methods often rely on limited factors and may not capture the complex spatial dynamics that influence loan payment behaviour. This limitation calls for the integration of machine learning techniques into the analysis.</a:t>
            </a:r>
          </a:p>
          <a:p>
            <a:endParaRPr lang="en-IN" dirty="0"/>
          </a:p>
          <a:p>
            <a:r>
              <a:rPr lang="en-IN" dirty="0"/>
              <a:t>Our project combines the power of Moran's I, a spatial autocorrelation statistic, with machine learning algorithms to uncover spatial patterns and associations within loan payment histories across Indian states.</a:t>
            </a:r>
          </a:p>
          <a:p>
            <a:endParaRPr lang="en-IN" dirty="0"/>
          </a:p>
        </p:txBody>
      </p:sp>
    </p:spTree>
    <p:extLst>
      <p:ext uri="{BB962C8B-B14F-4D97-AF65-F5344CB8AC3E}">
        <p14:creationId xmlns:p14="http://schemas.microsoft.com/office/powerpoint/2010/main" val="1027833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8C095-F14F-42DC-B9C6-35F7DDCC7640}"/>
              </a:ext>
            </a:extLst>
          </p:cNvPr>
          <p:cNvSpPr>
            <a:spLocks noGrp="1"/>
          </p:cNvSpPr>
          <p:nvPr>
            <p:ph type="title"/>
          </p:nvPr>
        </p:nvSpPr>
        <p:spPr/>
        <p:txBody>
          <a:bodyPr/>
          <a:lstStyle/>
          <a:p>
            <a:r>
              <a:rPr lang="en-IN" b="1" dirty="0">
                <a:solidFill>
                  <a:schemeClr val="accent5">
                    <a:lumMod val="60000"/>
                    <a:lumOff val="40000"/>
                  </a:schemeClr>
                </a:solidFill>
              </a:rPr>
              <a:t>Methodology</a:t>
            </a:r>
          </a:p>
        </p:txBody>
      </p:sp>
      <p:sp>
        <p:nvSpPr>
          <p:cNvPr id="3" name="Content Placeholder 2">
            <a:extLst>
              <a:ext uri="{FF2B5EF4-FFF2-40B4-BE49-F238E27FC236}">
                <a16:creationId xmlns:a16="http://schemas.microsoft.com/office/drawing/2014/main" id="{77DAB7C7-8653-4A63-AAFC-990501DD3809}"/>
              </a:ext>
            </a:extLst>
          </p:cNvPr>
          <p:cNvSpPr>
            <a:spLocks noGrp="1"/>
          </p:cNvSpPr>
          <p:nvPr>
            <p:ph idx="1"/>
          </p:nvPr>
        </p:nvSpPr>
        <p:spPr/>
        <p:txBody>
          <a:bodyPr/>
          <a:lstStyle/>
          <a:p>
            <a:r>
              <a:rPr lang="en-IN" b="1" dirty="0">
                <a:solidFill>
                  <a:schemeClr val="accent6">
                    <a:lumMod val="20000"/>
                    <a:lumOff val="80000"/>
                  </a:schemeClr>
                </a:solidFill>
              </a:rPr>
              <a:t>Data Collection: </a:t>
            </a:r>
            <a:r>
              <a:rPr lang="en-IN" dirty="0"/>
              <a:t>We gathered loan payment data from financial institutions operating in various states across India.</a:t>
            </a:r>
          </a:p>
          <a:p>
            <a:endParaRPr lang="en-IN" dirty="0"/>
          </a:p>
          <a:p>
            <a:r>
              <a:rPr lang="en-IN" b="1" dirty="0">
                <a:solidFill>
                  <a:schemeClr val="accent6">
                    <a:lumMod val="20000"/>
                    <a:lumOff val="80000"/>
                  </a:schemeClr>
                </a:solidFill>
              </a:rPr>
              <a:t>Data Pre-processing: </a:t>
            </a:r>
            <a:r>
              <a:rPr lang="en-IN" dirty="0"/>
              <a:t>The collected data was cleaned, standardized, and transformed into a suitable format for analysis.</a:t>
            </a:r>
          </a:p>
          <a:p>
            <a:endParaRPr lang="en-IN" dirty="0"/>
          </a:p>
          <a:p>
            <a:r>
              <a:rPr lang="en-IN" b="1" dirty="0">
                <a:solidFill>
                  <a:schemeClr val="accent6">
                    <a:lumMod val="20000"/>
                    <a:lumOff val="80000"/>
                  </a:schemeClr>
                </a:solidFill>
              </a:rPr>
              <a:t>Spatial Autocorrelation Analysis: </a:t>
            </a:r>
            <a:r>
              <a:rPr lang="en-IN" dirty="0"/>
              <a:t>We employed Moran's I statistic to assess the spatial dependence of loan payment behaviour, considering neighbouring states' loan payment patterns.</a:t>
            </a:r>
          </a:p>
          <a:p>
            <a:endParaRPr lang="en-IN" dirty="0"/>
          </a:p>
        </p:txBody>
      </p:sp>
    </p:spTree>
    <p:extLst>
      <p:ext uri="{BB962C8B-B14F-4D97-AF65-F5344CB8AC3E}">
        <p14:creationId xmlns:p14="http://schemas.microsoft.com/office/powerpoint/2010/main" val="2203472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41066-34B2-4F33-B444-F0579AC6BAA5}"/>
              </a:ext>
            </a:extLst>
          </p:cNvPr>
          <p:cNvSpPr>
            <a:spLocks noGrp="1"/>
          </p:cNvSpPr>
          <p:nvPr>
            <p:ph type="title"/>
          </p:nvPr>
        </p:nvSpPr>
        <p:spPr/>
        <p:txBody>
          <a:bodyPr/>
          <a:lstStyle/>
          <a:p>
            <a:r>
              <a:rPr lang="en-IN" b="1" dirty="0">
                <a:solidFill>
                  <a:schemeClr val="accent1">
                    <a:lumMod val="40000"/>
                    <a:lumOff val="60000"/>
                  </a:schemeClr>
                </a:solidFill>
              </a:rPr>
              <a:t>Spatial Autocorrelation or Moran’s I</a:t>
            </a:r>
            <a:endParaRPr lang="en-IN"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B892F2E0-6064-4634-B086-0C1BDF11D3E9}"/>
              </a:ext>
            </a:extLst>
          </p:cNvPr>
          <p:cNvSpPr>
            <a:spLocks noGrp="1"/>
          </p:cNvSpPr>
          <p:nvPr>
            <p:ph idx="1"/>
          </p:nvPr>
        </p:nvSpPr>
        <p:spPr/>
        <p:txBody>
          <a:bodyPr/>
          <a:lstStyle/>
          <a:p>
            <a:r>
              <a:rPr lang="en-IN" dirty="0"/>
              <a:t>The key idea behind Moran's I is to compare the observed spatial arrangement of values with what would be expected under spatial randomness or independence. It evaluates whether similar values are clustered together (positive spatial autocorrelation) or dispersed (negative spatial autocorrelation) across the study area.</a:t>
            </a:r>
          </a:p>
          <a:p>
            <a:r>
              <a:rPr lang="en-IN" dirty="0"/>
              <a:t>The calculation of Moran's I involves three main components: the observed values of the variable, a spatial weights matrix, and the mean value of the variable. The spatial weights matrix defines the spatial relationships between locations and determines the </a:t>
            </a:r>
            <a:r>
              <a:rPr lang="en-IN" dirty="0" err="1"/>
              <a:t>neighbors</a:t>
            </a:r>
            <a:r>
              <a:rPr lang="en-IN" dirty="0"/>
              <a:t> of each location for measuring similarity.</a:t>
            </a:r>
          </a:p>
        </p:txBody>
      </p:sp>
    </p:spTree>
    <p:extLst>
      <p:ext uri="{BB962C8B-B14F-4D97-AF65-F5344CB8AC3E}">
        <p14:creationId xmlns:p14="http://schemas.microsoft.com/office/powerpoint/2010/main" val="208034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726A12-E0C6-4403-BD3A-C2EE2CF8A852}"/>
              </a:ext>
            </a:extLst>
          </p:cNvPr>
          <p:cNvSpPr>
            <a:spLocks noGrp="1"/>
          </p:cNvSpPr>
          <p:nvPr>
            <p:ph idx="1"/>
          </p:nvPr>
        </p:nvSpPr>
        <p:spPr>
          <a:xfrm>
            <a:off x="838200" y="772357"/>
            <a:ext cx="10515600" cy="5069149"/>
          </a:xfrm>
        </p:spPr>
        <p:txBody>
          <a:bodyPr/>
          <a:lstStyle/>
          <a:p>
            <a:r>
              <a:rPr lang="en-IN" dirty="0"/>
              <a:t>Moran's I ranges from -1 to 1, It helps identify clusters or hotspots of similar values, understand spatial processes, and provide a basis for further analysis and decision-making in various fields such as urban planning, environmental science, public health, and economics</a:t>
            </a:r>
          </a:p>
          <a:p>
            <a:endParaRPr lang="en-IN" dirty="0"/>
          </a:p>
        </p:txBody>
      </p:sp>
      <p:pic>
        <p:nvPicPr>
          <p:cNvPr id="4" name="Picture 3" descr="C:\Users\ayann\AppData\Local\Microsoft\Windows\INetCache\Content.MSO\F17AF29A.tmp">
            <a:extLst>
              <a:ext uri="{FF2B5EF4-FFF2-40B4-BE49-F238E27FC236}">
                <a16:creationId xmlns:a16="http://schemas.microsoft.com/office/drawing/2014/main" id="{5B6AFDE4-66BF-484C-851D-A6B0DDF71AA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62797" y="2516308"/>
            <a:ext cx="5539666" cy="35693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68872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76A71DC2-0193-4863-A660-4EBAA5036AEB}"/>
              </a:ext>
            </a:extLst>
          </p:cNvPr>
          <p:cNvPicPr>
            <a:picLocks noGrp="1" noChangeAspect="1"/>
          </p:cNvPicPr>
          <p:nvPr>
            <p:ph idx="1"/>
          </p:nvPr>
        </p:nvPicPr>
        <p:blipFill>
          <a:blip r:embed="rId2"/>
          <a:stretch>
            <a:fillRect/>
          </a:stretch>
        </p:blipFill>
        <p:spPr>
          <a:xfrm>
            <a:off x="1235130" y="922846"/>
            <a:ext cx="4668519" cy="50300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60647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EB390B-4DD8-4062-8D9F-0C1E83525D75}"/>
              </a:ext>
            </a:extLst>
          </p:cNvPr>
          <p:cNvPicPr>
            <a:picLocks noChangeAspect="1"/>
          </p:cNvPicPr>
          <p:nvPr/>
        </p:nvPicPr>
        <p:blipFill>
          <a:blip r:embed="rId2"/>
          <a:stretch>
            <a:fillRect/>
          </a:stretch>
        </p:blipFill>
        <p:spPr>
          <a:xfrm>
            <a:off x="3363726" y="1255326"/>
            <a:ext cx="4668519" cy="33835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458616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174</TotalTime>
  <Words>816</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CREDIT SCORE CALCULATION USING  MACHINE LEARNING APPROACH AND  RISK CALCULATION USING MORAN'S I</vt:lpstr>
      <vt:lpstr>Abstract</vt:lpstr>
      <vt:lpstr>Introduction</vt:lpstr>
      <vt:lpstr>Background</vt:lpstr>
      <vt:lpstr>Methodology</vt:lpstr>
      <vt:lpstr>Spatial Autocorrelation or Moran’s I</vt:lpstr>
      <vt:lpstr>PowerPoint Presentation</vt:lpstr>
      <vt:lpstr>PowerPoint Presentation</vt:lpstr>
      <vt:lpstr>PowerPoint Presentation</vt:lpstr>
      <vt:lpstr>Results:</vt:lpstr>
      <vt:lpstr>PowerPoint Presentation</vt:lpstr>
      <vt:lpstr>PowerPoint Presentation</vt:lpstr>
      <vt:lpstr>Implications:</vt:lpstr>
      <vt:lpstr>Reference: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SCORE CALCULATION USING  MACHINE LEARNING APPROACH AND  RISK CALCULATION USING MORAN'S I</dc:title>
  <dc:creator>ayan naiya</dc:creator>
  <cp:lastModifiedBy>ayan naiya</cp:lastModifiedBy>
  <cp:revision>11</cp:revision>
  <dcterms:created xsi:type="dcterms:W3CDTF">2023-05-26T09:12:13Z</dcterms:created>
  <dcterms:modified xsi:type="dcterms:W3CDTF">2023-05-27T07:33:12Z</dcterms:modified>
</cp:coreProperties>
</file>