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5" r:id="rId3"/>
    <p:sldId id="273" r:id="rId4"/>
    <p:sldId id="278" r:id="rId5"/>
    <p:sldId id="257" r:id="rId6"/>
    <p:sldId id="258" r:id="rId7"/>
    <p:sldId id="264" r:id="rId8"/>
    <p:sldId id="265" r:id="rId9"/>
    <p:sldId id="316" r:id="rId10"/>
    <p:sldId id="317" r:id="rId11"/>
    <p:sldId id="318" r:id="rId12"/>
    <p:sldId id="319" r:id="rId13"/>
    <p:sldId id="268" r:id="rId14"/>
    <p:sldId id="269" r:id="rId15"/>
    <p:sldId id="272" r:id="rId16"/>
    <p:sldId id="260" r:id="rId17"/>
    <p:sldId id="295" r:id="rId18"/>
    <p:sldId id="296" r:id="rId19"/>
    <p:sldId id="284" r:id="rId20"/>
    <p:sldId id="314" r:id="rId21"/>
    <p:sldId id="315" r:id="rId22"/>
    <p:sldId id="262" r:id="rId23"/>
    <p:sldId id="261" r:id="rId24"/>
    <p:sldId id="288" r:id="rId25"/>
    <p:sldId id="259" r:id="rId26"/>
    <p:sldId id="283" r:id="rId27"/>
    <p:sldId id="279" r:id="rId28"/>
    <p:sldId id="290" r:id="rId29"/>
    <p:sldId id="299" r:id="rId30"/>
    <p:sldId id="291" r:id="rId31"/>
    <p:sldId id="301" r:id="rId32"/>
    <p:sldId id="300" r:id="rId33"/>
    <p:sldId id="312" r:id="rId34"/>
    <p:sldId id="292" r:id="rId35"/>
    <p:sldId id="293" r:id="rId36"/>
    <p:sldId id="297" r:id="rId37"/>
    <p:sldId id="298" r:id="rId38"/>
    <p:sldId id="302" r:id="rId39"/>
    <p:sldId id="313" r:id="rId40"/>
    <p:sldId id="311" r:id="rId41"/>
    <p:sldId id="325" r:id="rId42"/>
    <p:sldId id="303" r:id="rId43"/>
    <p:sldId id="304" r:id="rId44"/>
    <p:sldId id="305" r:id="rId45"/>
    <p:sldId id="306" r:id="rId46"/>
    <p:sldId id="307" r:id="rId47"/>
    <p:sldId id="326" r:id="rId48"/>
    <p:sldId id="327" r:id="rId49"/>
    <p:sldId id="328" r:id="rId50"/>
    <p:sldId id="329" r:id="rId51"/>
    <p:sldId id="330" r:id="rId52"/>
    <p:sldId id="320" r:id="rId53"/>
    <p:sldId id="322" r:id="rId54"/>
    <p:sldId id="323" r:id="rId55"/>
    <p:sldId id="324" r:id="rId56"/>
    <p:sldId id="280" r:id="rId57"/>
    <p:sldId id="285" r:id="rId58"/>
    <p:sldId id="286" r:id="rId59"/>
    <p:sldId id="321" r:id="rId60"/>
    <p:sldId id="29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1701" autoAdjust="0"/>
  </p:normalViewPr>
  <p:slideViewPr>
    <p:cSldViewPr snapToGrid="0">
      <p:cViewPr>
        <p:scale>
          <a:sx n="50" d="100"/>
          <a:sy n="50" d="100"/>
        </p:scale>
        <p:origin x="1400"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TANU" userId="9d5b9411a83c9e93" providerId="LiveId" clId="{741D22DC-ACC0-4E67-B2DC-473BECE12D67}"/>
    <pc:docChg chg="undo custSel addSld delSld modSld">
      <pc:chgData name="AYANTANU" userId="9d5b9411a83c9e93" providerId="LiveId" clId="{741D22DC-ACC0-4E67-B2DC-473BECE12D67}" dt="2023-05-27T06:28:03.792" v="463" actId="47"/>
      <pc:docMkLst>
        <pc:docMk/>
      </pc:docMkLst>
      <pc:sldChg chg="add del">
        <pc:chgData name="AYANTANU" userId="9d5b9411a83c9e93" providerId="LiveId" clId="{741D22DC-ACC0-4E67-B2DC-473BECE12D67}" dt="2023-05-27T05:31:49.909" v="116" actId="47"/>
        <pc:sldMkLst>
          <pc:docMk/>
          <pc:sldMk cId="2996856990" sldId="257"/>
        </pc:sldMkLst>
      </pc:sldChg>
      <pc:sldChg chg="add del">
        <pc:chgData name="AYANTANU" userId="9d5b9411a83c9e93" providerId="LiveId" clId="{741D22DC-ACC0-4E67-B2DC-473BECE12D67}" dt="2023-05-27T05:31:49.909" v="116" actId="47"/>
        <pc:sldMkLst>
          <pc:docMk/>
          <pc:sldMk cId="1266617254" sldId="258"/>
        </pc:sldMkLst>
      </pc:sldChg>
      <pc:sldChg chg="add del">
        <pc:chgData name="AYANTANU" userId="9d5b9411a83c9e93" providerId="LiveId" clId="{741D22DC-ACC0-4E67-B2DC-473BECE12D67}" dt="2023-05-27T05:31:49.909" v="116" actId="47"/>
        <pc:sldMkLst>
          <pc:docMk/>
          <pc:sldMk cId="240735733" sldId="259"/>
        </pc:sldMkLst>
      </pc:sldChg>
      <pc:sldChg chg="add del">
        <pc:chgData name="AYANTANU" userId="9d5b9411a83c9e93" providerId="LiveId" clId="{741D22DC-ACC0-4E67-B2DC-473BECE12D67}" dt="2023-05-27T05:31:49.909" v="116" actId="47"/>
        <pc:sldMkLst>
          <pc:docMk/>
          <pc:sldMk cId="859135403" sldId="260"/>
        </pc:sldMkLst>
      </pc:sldChg>
      <pc:sldChg chg="add del modAnim">
        <pc:chgData name="AYANTANU" userId="9d5b9411a83c9e93" providerId="LiveId" clId="{741D22DC-ACC0-4E67-B2DC-473BECE12D67}" dt="2023-05-27T05:38:33.799" v="171"/>
        <pc:sldMkLst>
          <pc:docMk/>
          <pc:sldMk cId="528367850" sldId="261"/>
        </pc:sldMkLst>
      </pc:sldChg>
      <pc:sldChg chg="modSp add del mod modAnim">
        <pc:chgData name="AYANTANU" userId="9d5b9411a83c9e93" providerId="LiveId" clId="{741D22DC-ACC0-4E67-B2DC-473BECE12D67}" dt="2023-05-27T05:38:04.414" v="166"/>
        <pc:sldMkLst>
          <pc:docMk/>
          <pc:sldMk cId="2440439824" sldId="262"/>
        </pc:sldMkLst>
        <pc:spChg chg="mod">
          <ac:chgData name="AYANTANU" userId="9d5b9411a83c9e93" providerId="LiveId" clId="{741D22DC-ACC0-4E67-B2DC-473BECE12D67}" dt="2023-05-27T05:37:20.589" v="159" actId="20577"/>
          <ac:spMkLst>
            <pc:docMk/>
            <pc:sldMk cId="2440439824" sldId="262"/>
            <ac:spMk id="2" creationId="{A3987EB8-FD78-3BA3-FC94-45FCA7D53460}"/>
          </ac:spMkLst>
        </pc:spChg>
      </pc:sldChg>
      <pc:sldChg chg="add del">
        <pc:chgData name="AYANTANU" userId="9d5b9411a83c9e93" providerId="LiveId" clId="{741D22DC-ACC0-4E67-B2DC-473BECE12D67}" dt="2023-05-27T05:31:49.909" v="116" actId="47"/>
        <pc:sldMkLst>
          <pc:docMk/>
          <pc:sldMk cId="1313418307" sldId="264"/>
        </pc:sldMkLst>
      </pc:sldChg>
      <pc:sldChg chg="add del">
        <pc:chgData name="AYANTANU" userId="9d5b9411a83c9e93" providerId="LiveId" clId="{741D22DC-ACC0-4E67-B2DC-473BECE12D67}" dt="2023-05-27T05:31:49.909" v="116" actId="47"/>
        <pc:sldMkLst>
          <pc:docMk/>
          <pc:sldMk cId="412894709" sldId="265"/>
        </pc:sldMkLst>
      </pc:sldChg>
      <pc:sldChg chg="add del">
        <pc:chgData name="AYANTANU" userId="9d5b9411a83c9e93" providerId="LiveId" clId="{741D22DC-ACC0-4E67-B2DC-473BECE12D67}" dt="2023-05-27T05:31:49.909" v="116" actId="47"/>
        <pc:sldMkLst>
          <pc:docMk/>
          <pc:sldMk cId="2892647986" sldId="268"/>
        </pc:sldMkLst>
      </pc:sldChg>
      <pc:sldChg chg="add del">
        <pc:chgData name="AYANTANU" userId="9d5b9411a83c9e93" providerId="LiveId" clId="{741D22DC-ACC0-4E67-B2DC-473BECE12D67}" dt="2023-05-27T05:31:49.909" v="116" actId="47"/>
        <pc:sldMkLst>
          <pc:docMk/>
          <pc:sldMk cId="800480956" sldId="269"/>
        </pc:sldMkLst>
      </pc:sldChg>
      <pc:sldChg chg="add del">
        <pc:chgData name="AYANTANU" userId="9d5b9411a83c9e93" providerId="LiveId" clId="{741D22DC-ACC0-4E67-B2DC-473BECE12D67}" dt="2023-05-27T05:31:49.909" v="116" actId="47"/>
        <pc:sldMkLst>
          <pc:docMk/>
          <pc:sldMk cId="303188904" sldId="272"/>
        </pc:sldMkLst>
      </pc:sldChg>
      <pc:sldChg chg="add del">
        <pc:chgData name="AYANTANU" userId="9d5b9411a83c9e93" providerId="LiveId" clId="{741D22DC-ACC0-4E67-B2DC-473BECE12D67}" dt="2023-05-27T05:31:49.909" v="116" actId="47"/>
        <pc:sldMkLst>
          <pc:docMk/>
          <pc:sldMk cId="3724369267" sldId="273"/>
        </pc:sldMkLst>
      </pc:sldChg>
      <pc:sldChg chg="modSp add del modAnim">
        <pc:chgData name="AYANTANU" userId="9d5b9411a83c9e93" providerId="LiveId" clId="{741D22DC-ACC0-4E67-B2DC-473BECE12D67}" dt="2023-05-27T05:55:59.122" v="332"/>
        <pc:sldMkLst>
          <pc:docMk/>
          <pc:sldMk cId="3251815028" sldId="275"/>
        </pc:sldMkLst>
        <pc:spChg chg="mod">
          <ac:chgData name="AYANTANU" userId="9d5b9411a83c9e93" providerId="LiveId" clId="{741D22DC-ACC0-4E67-B2DC-473BECE12D67}" dt="2023-05-27T05:55:31.880" v="331" actId="313"/>
          <ac:spMkLst>
            <pc:docMk/>
            <pc:sldMk cId="3251815028" sldId="275"/>
            <ac:spMk id="3" creationId="{6A38D7B4-2736-C03A-095D-31679C7DF0A5}"/>
          </ac:spMkLst>
        </pc:spChg>
      </pc:sldChg>
      <pc:sldChg chg="add del">
        <pc:chgData name="AYANTANU" userId="9d5b9411a83c9e93" providerId="LiveId" clId="{741D22DC-ACC0-4E67-B2DC-473BECE12D67}" dt="2023-05-27T05:31:49.909" v="116" actId="47"/>
        <pc:sldMkLst>
          <pc:docMk/>
          <pc:sldMk cId="4215147192" sldId="276"/>
        </pc:sldMkLst>
      </pc:sldChg>
      <pc:sldChg chg="add del">
        <pc:chgData name="AYANTANU" userId="9d5b9411a83c9e93" providerId="LiveId" clId="{741D22DC-ACC0-4E67-B2DC-473BECE12D67}" dt="2023-05-27T05:31:49.909" v="116" actId="47"/>
        <pc:sldMkLst>
          <pc:docMk/>
          <pc:sldMk cId="3468939077" sldId="278"/>
        </pc:sldMkLst>
      </pc:sldChg>
      <pc:sldChg chg="add del">
        <pc:chgData name="AYANTANU" userId="9d5b9411a83c9e93" providerId="LiveId" clId="{741D22DC-ACC0-4E67-B2DC-473BECE12D67}" dt="2023-05-27T05:31:49.909" v="116" actId="47"/>
        <pc:sldMkLst>
          <pc:docMk/>
          <pc:sldMk cId="1083711858" sldId="279"/>
        </pc:sldMkLst>
      </pc:sldChg>
      <pc:sldChg chg="modSp add del mod">
        <pc:chgData name="AYANTANU" userId="9d5b9411a83c9e93" providerId="LiveId" clId="{741D22DC-ACC0-4E67-B2DC-473BECE12D67}" dt="2023-05-27T05:54:14.043" v="310" actId="20577"/>
        <pc:sldMkLst>
          <pc:docMk/>
          <pc:sldMk cId="3256382782" sldId="280"/>
        </pc:sldMkLst>
        <pc:spChg chg="mod">
          <ac:chgData name="AYANTANU" userId="9d5b9411a83c9e93" providerId="LiveId" clId="{741D22DC-ACC0-4E67-B2DC-473BECE12D67}" dt="2023-05-27T05:54:14.043" v="310" actId="20577"/>
          <ac:spMkLst>
            <pc:docMk/>
            <pc:sldMk cId="3256382782" sldId="280"/>
            <ac:spMk id="2" creationId="{3BDB8AB3-8EFA-EBF3-8458-D912F4622EA2}"/>
          </ac:spMkLst>
        </pc:spChg>
      </pc:sldChg>
      <pc:sldChg chg="add del">
        <pc:chgData name="AYANTANU" userId="9d5b9411a83c9e93" providerId="LiveId" clId="{741D22DC-ACC0-4E67-B2DC-473BECE12D67}" dt="2023-05-27T05:31:49.909" v="116" actId="47"/>
        <pc:sldMkLst>
          <pc:docMk/>
          <pc:sldMk cId="929629159" sldId="283"/>
        </pc:sldMkLst>
      </pc:sldChg>
      <pc:sldChg chg="modSp add del mod">
        <pc:chgData name="AYANTANU" userId="9d5b9411a83c9e93" providerId="LiveId" clId="{741D22DC-ACC0-4E67-B2DC-473BECE12D67}" dt="2023-05-27T05:31:49.909" v="116" actId="47"/>
        <pc:sldMkLst>
          <pc:docMk/>
          <pc:sldMk cId="3346899577" sldId="284"/>
        </pc:sldMkLst>
        <pc:graphicFrameChg chg="modGraphic">
          <ac:chgData name="AYANTANU" userId="9d5b9411a83c9e93" providerId="LiveId" clId="{741D22DC-ACC0-4E67-B2DC-473BECE12D67}" dt="2023-05-27T05:26:51.446" v="61" actId="122"/>
          <ac:graphicFrameMkLst>
            <pc:docMk/>
            <pc:sldMk cId="3346899577" sldId="284"/>
            <ac:graphicFrameMk id="4" creationId="{C0E88197-2AF9-946A-DF16-81E526F68620}"/>
          </ac:graphicFrameMkLst>
        </pc:graphicFrameChg>
      </pc:sldChg>
      <pc:sldChg chg="add del">
        <pc:chgData name="AYANTANU" userId="9d5b9411a83c9e93" providerId="LiveId" clId="{741D22DC-ACC0-4E67-B2DC-473BECE12D67}" dt="2023-05-27T05:31:49.909" v="116" actId="47"/>
        <pc:sldMkLst>
          <pc:docMk/>
          <pc:sldMk cId="444711255" sldId="285"/>
        </pc:sldMkLst>
      </pc:sldChg>
      <pc:sldChg chg="add del">
        <pc:chgData name="AYANTANU" userId="9d5b9411a83c9e93" providerId="LiveId" clId="{741D22DC-ACC0-4E67-B2DC-473BECE12D67}" dt="2023-05-27T05:31:49.909" v="116" actId="47"/>
        <pc:sldMkLst>
          <pc:docMk/>
          <pc:sldMk cId="1530750049" sldId="286"/>
        </pc:sldMkLst>
      </pc:sldChg>
      <pc:sldChg chg="add del">
        <pc:chgData name="AYANTANU" userId="9d5b9411a83c9e93" providerId="LiveId" clId="{741D22DC-ACC0-4E67-B2DC-473BECE12D67}" dt="2023-05-27T05:31:49.909" v="116" actId="47"/>
        <pc:sldMkLst>
          <pc:docMk/>
          <pc:sldMk cId="127454798" sldId="288"/>
        </pc:sldMkLst>
      </pc:sldChg>
      <pc:sldChg chg="add del modAnim">
        <pc:chgData name="AYANTANU" userId="9d5b9411a83c9e93" providerId="LiveId" clId="{741D22DC-ACC0-4E67-B2DC-473BECE12D67}" dt="2023-05-27T05:39:14.623" v="177"/>
        <pc:sldMkLst>
          <pc:docMk/>
          <pc:sldMk cId="3902967312" sldId="290"/>
        </pc:sldMkLst>
      </pc:sldChg>
      <pc:sldChg chg="add del">
        <pc:chgData name="AYANTANU" userId="9d5b9411a83c9e93" providerId="LiveId" clId="{741D22DC-ACC0-4E67-B2DC-473BECE12D67}" dt="2023-05-27T05:31:49.909" v="116" actId="47"/>
        <pc:sldMkLst>
          <pc:docMk/>
          <pc:sldMk cId="1123540829" sldId="291"/>
        </pc:sldMkLst>
      </pc:sldChg>
      <pc:sldChg chg="add del">
        <pc:chgData name="AYANTANU" userId="9d5b9411a83c9e93" providerId="LiveId" clId="{741D22DC-ACC0-4E67-B2DC-473BECE12D67}" dt="2023-05-27T05:31:49.909" v="116" actId="47"/>
        <pc:sldMkLst>
          <pc:docMk/>
          <pc:sldMk cId="2013875876" sldId="292"/>
        </pc:sldMkLst>
      </pc:sldChg>
      <pc:sldChg chg="add del">
        <pc:chgData name="AYANTANU" userId="9d5b9411a83c9e93" providerId="LiveId" clId="{741D22DC-ACC0-4E67-B2DC-473BECE12D67}" dt="2023-05-27T05:31:49.909" v="116" actId="47"/>
        <pc:sldMkLst>
          <pc:docMk/>
          <pc:sldMk cId="1088105578" sldId="293"/>
        </pc:sldMkLst>
      </pc:sldChg>
      <pc:sldChg chg="add del">
        <pc:chgData name="AYANTANU" userId="9d5b9411a83c9e93" providerId="LiveId" clId="{741D22DC-ACC0-4E67-B2DC-473BECE12D67}" dt="2023-05-27T05:31:49.909" v="116" actId="47"/>
        <pc:sldMkLst>
          <pc:docMk/>
          <pc:sldMk cId="2352793449" sldId="294"/>
        </pc:sldMkLst>
      </pc:sldChg>
      <pc:sldChg chg="modSp add del mod">
        <pc:chgData name="AYANTANU" userId="9d5b9411a83c9e93" providerId="LiveId" clId="{741D22DC-ACC0-4E67-B2DC-473BECE12D67}" dt="2023-05-27T05:37:05.139" v="152" actId="20577"/>
        <pc:sldMkLst>
          <pc:docMk/>
          <pc:sldMk cId="2553354291" sldId="295"/>
        </pc:sldMkLst>
        <pc:graphicFrameChg chg="modGraphic">
          <ac:chgData name="AYANTANU" userId="9d5b9411a83c9e93" providerId="LiveId" clId="{741D22DC-ACC0-4E67-B2DC-473BECE12D67}" dt="2023-05-27T05:37:05.139" v="152" actId="20577"/>
          <ac:graphicFrameMkLst>
            <pc:docMk/>
            <pc:sldMk cId="2553354291" sldId="295"/>
            <ac:graphicFrameMk id="4" creationId="{1980C60F-02EA-1BAB-0009-89F3F154B3CC}"/>
          </ac:graphicFrameMkLst>
        </pc:graphicFrameChg>
      </pc:sldChg>
      <pc:sldChg chg="modSp add del mod">
        <pc:chgData name="AYANTANU" userId="9d5b9411a83c9e93" providerId="LiveId" clId="{741D22DC-ACC0-4E67-B2DC-473BECE12D67}" dt="2023-05-27T05:31:49.909" v="116" actId="47"/>
        <pc:sldMkLst>
          <pc:docMk/>
          <pc:sldMk cId="2634235183" sldId="296"/>
        </pc:sldMkLst>
        <pc:graphicFrameChg chg="modGraphic">
          <ac:chgData name="AYANTANU" userId="9d5b9411a83c9e93" providerId="LiveId" clId="{741D22DC-ACC0-4E67-B2DC-473BECE12D67}" dt="2023-05-27T05:26:56.923" v="62" actId="122"/>
          <ac:graphicFrameMkLst>
            <pc:docMk/>
            <pc:sldMk cId="2634235183" sldId="296"/>
            <ac:graphicFrameMk id="4" creationId="{118E6CA5-4A5F-7E30-EF8C-03F4CD692828}"/>
          </ac:graphicFrameMkLst>
        </pc:graphicFrameChg>
      </pc:sldChg>
      <pc:sldChg chg="add del modAnim">
        <pc:chgData name="AYANTANU" userId="9d5b9411a83c9e93" providerId="LiveId" clId="{741D22DC-ACC0-4E67-B2DC-473BECE12D67}" dt="2023-05-27T05:41:57.472" v="202"/>
        <pc:sldMkLst>
          <pc:docMk/>
          <pc:sldMk cId="44359896" sldId="297"/>
        </pc:sldMkLst>
      </pc:sldChg>
      <pc:sldChg chg="add del">
        <pc:chgData name="AYANTANU" userId="9d5b9411a83c9e93" providerId="LiveId" clId="{741D22DC-ACC0-4E67-B2DC-473BECE12D67}" dt="2023-05-27T05:31:49.909" v="116" actId="47"/>
        <pc:sldMkLst>
          <pc:docMk/>
          <pc:sldMk cId="4147806809" sldId="298"/>
        </pc:sldMkLst>
      </pc:sldChg>
      <pc:sldChg chg="modSp add del mod modAnim">
        <pc:chgData name="AYANTANU" userId="9d5b9411a83c9e93" providerId="LiveId" clId="{741D22DC-ACC0-4E67-B2DC-473BECE12D67}" dt="2023-05-27T05:41:13.319" v="196" actId="1035"/>
        <pc:sldMkLst>
          <pc:docMk/>
          <pc:sldMk cId="3593795396" sldId="299"/>
        </pc:sldMkLst>
        <pc:spChg chg="mod">
          <ac:chgData name="AYANTANU" userId="9d5b9411a83c9e93" providerId="LiveId" clId="{741D22DC-ACC0-4E67-B2DC-473BECE12D67}" dt="2023-05-27T05:41:13.319" v="196" actId="1035"/>
          <ac:spMkLst>
            <pc:docMk/>
            <pc:sldMk cId="3593795396" sldId="299"/>
            <ac:spMk id="3" creationId="{1B066C69-8953-860F-F806-09D54C2870BF}"/>
          </ac:spMkLst>
        </pc:spChg>
      </pc:sldChg>
      <pc:sldChg chg="add del modAnim">
        <pc:chgData name="AYANTANU" userId="9d5b9411a83c9e93" providerId="LiveId" clId="{741D22DC-ACC0-4E67-B2DC-473BECE12D67}" dt="2023-05-27T05:41:41.954" v="201"/>
        <pc:sldMkLst>
          <pc:docMk/>
          <pc:sldMk cId="4266124002" sldId="300"/>
        </pc:sldMkLst>
      </pc:sldChg>
      <pc:sldChg chg="add del">
        <pc:chgData name="AYANTANU" userId="9d5b9411a83c9e93" providerId="LiveId" clId="{741D22DC-ACC0-4E67-B2DC-473BECE12D67}" dt="2023-05-27T05:31:49.909" v="116" actId="47"/>
        <pc:sldMkLst>
          <pc:docMk/>
          <pc:sldMk cId="2945121266" sldId="301"/>
        </pc:sldMkLst>
      </pc:sldChg>
      <pc:sldChg chg="add del modAnim">
        <pc:chgData name="AYANTANU" userId="9d5b9411a83c9e93" providerId="LiveId" clId="{741D22DC-ACC0-4E67-B2DC-473BECE12D67}" dt="2023-05-27T05:42:06.433" v="203"/>
        <pc:sldMkLst>
          <pc:docMk/>
          <pc:sldMk cId="2997527579" sldId="302"/>
        </pc:sldMkLst>
      </pc:sldChg>
      <pc:sldChg chg="modSp add del mod">
        <pc:chgData name="AYANTANU" userId="9d5b9411a83c9e93" providerId="LiveId" clId="{741D22DC-ACC0-4E67-B2DC-473BECE12D67}" dt="2023-05-27T05:53:55.696" v="306" actId="20577"/>
        <pc:sldMkLst>
          <pc:docMk/>
          <pc:sldMk cId="2725340329" sldId="303"/>
        </pc:sldMkLst>
        <pc:spChg chg="mod">
          <ac:chgData name="AYANTANU" userId="9d5b9411a83c9e93" providerId="LiveId" clId="{741D22DC-ACC0-4E67-B2DC-473BECE12D67}" dt="2023-05-27T05:53:55.696" v="306" actId="20577"/>
          <ac:spMkLst>
            <pc:docMk/>
            <pc:sldMk cId="2725340329" sldId="303"/>
            <ac:spMk id="2" creationId="{6BFD2926-594D-CA3C-2AFC-944588B2EF8E}"/>
          </ac:spMkLst>
        </pc:spChg>
      </pc:sldChg>
      <pc:sldChg chg="add del">
        <pc:chgData name="AYANTANU" userId="9d5b9411a83c9e93" providerId="LiveId" clId="{741D22DC-ACC0-4E67-B2DC-473BECE12D67}" dt="2023-05-27T05:31:49.909" v="116" actId="47"/>
        <pc:sldMkLst>
          <pc:docMk/>
          <pc:sldMk cId="3093094507" sldId="304"/>
        </pc:sldMkLst>
      </pc:sldChg>
      <pc:sldChg chg="add del">
        <pc:chgData name="AYANTANU" userId="9d5b9411a83c9e93" providerId="LiveId" clId="{741D22DC-ACC0-4E67-B2DC-473BECE12D67}" dt="2023-05-27T05:31:49.909" v="116" actId="47"/>
        <pc:sldMkLst>
          <pc:docMk/>
          <pc:sldMk cId="1214902368" sldId="305"/>
        </pc:sldMkLst>
      </pc:sldChg>
      <pc:sldChg chg="add del">
        <pc:chgData name="AYANTANU" userId="9d5b9411a83c9e93" providerId="LiveId" clId="{741D22DC-ACC0-4E67-B2DC-473BECE12D67}" dt="2023-05-27T05:31:49.909" v="116" actId="47"/>
        <pc:sldMkLst>
          <pc:docMk/>
          <pc:sldMk cId="348284670" sldId="306"/>
        </pc:sldMkLst>
      </pc:sldChg>
      <pc:sldChg chg="add del">
        <pc:chgData name="AYANTANU" userId="9d5b9411a83c9e93" providerId="LiveId" clId="{741D22DC-ACC0-4E67-B2DC-473BECE12D67}" dt="2023-05-27T05:31:49.909" v="116" actId="47"/>
        <pc:sldMkLst>
          <pc:docMk/>
          <pc:sldMk cId="1304363622" sldId="307"/>
        </pc:sldMkLst>
      </pc:sldChg>
      <pc:sldChg chg="add del">
        <pc:chgData name="AYANTANU" userId="9d5b9411a83c9e93" providerId="LiveId" clId="{741D22DC-ACC0-4E67-B2DC-473BECE12D67}" dt="2023-05-27T05:31:49.909" v="116" actId="47"/>
        <pc:sldMkLst>
          <pc:docMk/>
          <pc:sldMk cId="1720478239" sldId="311"/>
        </pc:sldMkLst>
      </pc:sldChg>
      <pc:sldChg chg="add del">
        <pc:chgData name="AYANTANU" userId="9d5b9411a83c9e93" providerId="LiveId" clId="{741D22DC-ACC0-4E67-B2DC-473BECE12D67}" dt="2023-05-27T05:31:49.909" v="116" actId="47"/>
        <pc:sldMkLst>
          <pc:docMk/>
          <pc:sldMk cId="1948907146" sldId="312"/>
        </pc:sldMkLst>
      </pc:sldChg>
      <pc:sldChg chg="add del">
        <pc:chgData name="AYANTANU" userId="9d5b9411a83c9e93" providerId="LiveId" clId="{741D22DC-ACC0-4E67-B2DC-473BECE12D67}" dt="2023-05-27T05:31:49.909" v="116" actId="47"/>
        <pc:sldMkLst>
          <pc:docMk/>
          <pc:sldMk cId="2723907095" sldId="313"/>
        </pc:sldMkLst>
      </pc:sldChg>
      <pc:sldChg chg="modSp add del mod">
        <pc:chgData name="AYANTANU" userId="9d5b9411a83c9e93" providerId="LiveId" clId="{741D22DC-ACC0-4E67-B2DC-473BECE12D67}" dt="2023-05-27T05:31:49.909" v="116" actId="47"/>
        <pc:sldMkLst>
          <pc:docMk/>
          <pc:sldMk cId="946540784" sldId="314"/>
        </pc:sldMkLst>
        <pc:graphicFrameChg chg="modGraphic">
          <ac:chgData name="AYANTANU" userId="9d5b9411a83c9e93" providerId="LiveId" clId="{741D22DC-ACC0-4E67-B2DC-473BECE12D67}" dt="2023-05-27T05:26:43.615" v="60" actId="122"/>
          <ac:graphicFrameMkLst>
            <pc:docMk/>
            <pc:sldMk cId="946540784" sldId="314"/>
            <ac:graphicFrameMk id="4" creationId="{C0E88197-2AF9-946A-DF16-81E526F68620}"/>
          </ac:graphicFrameMkLst>
        </pc:graphicFrameChg>
      </pc:sldChg>
      <pc:sldChg chg="modSp add del mod">
        <pc:chgData name="AYANTANU" userId="9d5b9411a83c9e93" providerId="LiveId" clId="{741D22DC-ACC0-4E67-B2DC-473BECE12D67}" dt="2023-05-27T05:31:49.909" v="116" actId="47"/>
        <pc:sldMkLst>
          <pc:docMk/>
          <pc:sldMk cId="3128511161" sldId="315"/>
        </pc:sldMkLst>
        <pc:graphicFrameChg chg="modGraphic">
          <ac:chgData name="AYANTANU" userId="9d5b9411a83c9e93" providerId="LiveId" clId="{741D22DC-ACC0-4E67-B2DC-473BECE12D67}" dt="2023-05-27T05:26:37.026" v="59" actId="122"/>
          <ac:graphicFrameMkLst>
            <pc:docMk/>
            <pc:sldMk cId="3128511161" sldId="315"/>
            <ac:graphicFrameMk id="4" creationId="{C0E88197-2AF9-946A-DF16-81E526F68620}"/>
          </ac:graphicFrameMkLst>
        </pc:graphicFrameChg>
      </pc:sldChg>
      <pc:sldChg chg="add del">
        <pc:chgData name="AYANTANU" userId="9d5b9411a83c9e93" providerId="LiveId" clId="{741D22DC-ACC0-4E67-B2DC-473BECE12D67}" dt="2023-05-27T05:31:49.909" v="116" actId="47"/>
        <pc:sldMkLst>
          <pc:docMk/>
          <pc:sldMk cId="2240309261" sldId="316"/>
        </pc:sldMkLst>
      </pc:sldChg>
      <pc:sldChg chg="modSp add del mod modAnim">
        <pc:chgData name="AYANTANU" userId="9d5b9411a83c9e93" providerId="LiveId" clId="{741D22DC-ACC0-4E67-B2DC-473BECE12D67}" dt="2023-05-27T05:36:13.643" v="150"/>
        <pc:sldMkLst>
          <pc:docMk/>
          <pc:sldMk cId="107766365" sldId="317"/>
        </pc:sldMkLst>
        <pc:spChg chg="mod">
          <ac:chgData name="AYANTANU" userId="9d5b9411a83c9e93" providerId="LiveId" clId="{741D22DC-ACC0-4E67-B2DC-473BECE12D67}" dt="2023-05-27T05:35:45.339" v="148" actId="20577"/>
          <ac:spMkLst>
            <pc:docMk/>
            <pc:sldMk cId="107766365" sldId="317"/>
            <ac:spMk id="3" creationId="{888F04EB-FE1C-4D76-E43F-71C30F743ED6}"/>
          </ac:spMkLst>
        </pc:spChg>
      </pc:sldChg>
      <pc:sldChg chg="add del">
        <pc:chgData name="AYANTANU" userId="9d5b9411a83c9e93" providerId="LiveId" clId="{741D22DC-ACC0-4E67-B2DC-473BECE12D67}" dt="2023-05-27T05:31:49.909" v="116" actId="47"/>
        <pc:sldMkLst>
          <pc:docMk/>
          <pc:sldMk cId="2703971196" sldId="318"/>
        </pc:sldMkLst>
      </pc:sldChg>
      <pc:sldChg chg="add del">
        <pc:chgData name="AYANTANU" userId="9d5b9411a83c9e93" providerId="LiveId" clId="{741D22DC-ACC0-4E67-B2DC-473BECE12D67}" dt="2023-05-27T05:31:49.909" v="116" actId="47"/>
        <pc:sldMkLst>
          <pc:docMk/>
          <pc:sldMk cId="1047466184" sldId="319"/>
        </pc:sldMkLst>
      </pc:sldChg>
      <pc:sldChg chg="addSp delSp modSp add del mod">
        <pc:chgData name="AYANTANU" userId="9d5b9411a83c9e93" providerId="LiveId" clId="{741D22DC-ACC0-4E67-B2DC-473BECE12D67}" dt="2023-05-27T05:54:03.772" v="308" actId="20577"/>
        <pc:sldMkLst>
          <pc:docMk/>
          <pc:sldMk cId="1951802456" sldId="320"/>
        </pc:sldMkLst>
        <pc:spChg chg="mod">
          <ac:chgData name="AYANTANU" userId="9d5b9411a83c9e93" providerId="LiveId" clId="{741D22DC-ACC0-4E67-B2DC-473BECE12D67}" dt="2023-05-27T05:54:03.772" v="308" actId="20577"/>
          <ac:spMkLst>
            <pc:docMk/>
            <pc:sldMk cId="1951802456" sldId="320"/>
            <ac:spMk id="2" creationId="{F1B5C9D5-A1F2-5C80-AC58-B530CCEAD43D}"/>
          </ac:spMkLst>
        </pc:spChg>
        <pc:spChg chg="mod">
          <ac:chgData name="AYANTANU" userId="9d5b9411a83c9e93" providerId="LiveId" clId="{741D22DC-ACC0-4E67-B2DC-473BECE12D67}" dt="2023-05-27T05:28:35.220" v="78" actId="20577"/>
          <ac:spMkLst>
            <pc:docMk/>
            <pc:sldMk cId="1951802456" sldId="320"/>
            <ac:spMk id="9" creationId="{BB9D5698-96D9-B45A-0F53-BBF4A8D45A45}"/>
          </ac:spMkLst>
        </pc:spChg>
        <pc:graphicFrameChg chg="add mod">
          <ac:chgData name="AYANTANU" userId="9d5b9411a83c9e93" providerId="LiveId" clId="{741D22DC-ACC0-4E67-B2DC-473BECE12D67}" dt="2023-05-27T05:34:26.700" v="129"/>
          <ac:graphicFrameMkLst>
            <pc:docMk/>
            <pc:sldMk cId="1951802456" sldId="320"/>
            <ac:graphicFrameMk id="3" creationId="{1145132A-170D-B2AA-4701-FC494096718B}"/>
          </ac:graphicFrameMkLst>
        </pc:graphicFrameChg>
        <pc:graphicFrameChg chg="del">
          <ac:chgData name="AYANTANU" userId="9d5b9411a83c9e93" providerId="LiveId" clId="{741D22DC-ACC0-4E67-B2DC-473BECE12D67}" dt="2023-05-27T05:28:04.567" v="66" actId="478"/>
          <ac:graphicFrameMkLst>
            <pc:docMk/>
            <pc:sldMk cId="1951802456" sldId="320"/>
            <ac:graphicFrameMk id="8" creationId="{1145132A-170D-B2AA-4701-FC494096718B}"/>
          </ac:graphicFrameMkLst>
        </pc:graphicFrameChg>
      </pc:sldChg>
      <pc:sldChg chg="add del">
        <pc:chgData name="AYANTANU" userId="9d5b9411a83c9e93" providerId="LiveId" clId="{741D22DC-ACC0-4E67-B2DC-473BECE12D67}" dt="2023-05-27T05:31:49.909" v="116" actId="47"/>
        <pc:sldMkLst>
          <pc:docMk/>
          <pc:sldMk cId="245611972" sldId="321"/>
        </pc:sldMkLst>
      </pc:sldChg>
      <pc:sldChg chg="addSp delSp modSp new add del mod">
        <pc:chgData name="AYANTANU" userId="9d5b9411a83c9e93" providerId="LiveId" clId="{741D22DC-ACC0-4E67-B2DC-473BECE12D67}" dt="2023-05-27T05:34:38.463" v="130"/>
        <pc:sldMkLst>
          <pc:docMk/>
          <pc:sldMk cId="3071161519" sldId="322"/>
        </pc:sldMkLst>
        <pc:spChg chg="del">
          <ac:chgData name="AYANTANU" userId="9d5b9411a83c9e93" providerId="LiveId" clId="{741D22DC-ACC0-4E67-B2DC-473BECE12D67}" dt="2023-05-27T05:29:12.765" v="80" actId="478"/>
          <ac:spMkLst>
            <pc:docMk/>
            <pc:sldMk cId="3071161519" sldId="322"/>
            <ac:spMk id="2" creationId="{E0002EF2-1BF8-780C-FB8A-0362C61F5959}"/>
          </ac:spMkLst>
        </pc:spChg>
        <pc:spChg chg="del">
          <ac:chgData name="AYANTANU" userId="9d5b9411a83c9e93" providerId="LiveId" clId="{741D22DC-ACC0-4E67-B2DC-473BECE12D67}" dt="2023-05-27T05:29:17.162" v="81" actId="478"/>
          <ac:spMkLst>
            <pc:docMk/>
            <pc:sldMk cId="3071161519" sldId="322"/>
            <ac:spMk id="3" creationId="{0E18676D-16FF-5AB4-1338-A84F91E6249C}"/>
          </ac:spMkLst>
        </pc:spChg>
        <pc:spChg chg="add mod">
          <ac:chgData name="AYANTANU" userId="9d5b9411a83c9e93" providerId="LiveId" clId="{741D22DC-ACC0-4E67-B2DC-473BECE12D67}" dt="2023-05-27T05:30:34.786" v="101" actId="1076"/>
          <ac:spMkLst>
            <pc:docMk/>
            <pc:sldMk cId="3071161519" sldId="322"/>
            <ac:spMk id="5" creationId="{19499F2C-6EF8-5D3C-678D-21F56D39B223}"/>
          </ac:spMkLst>
        </pc:spChg>
        <pc:graphicFrameChg chg="add mod">
          <ac:chgData name="AYANTANU" userId="9d5b9411a83c9e93" providerId="LiveId" clId="{741D22DC-ACC0-4E67-B2DC-473BECE12D67}" dt="2023-05-27T05:34:38.463" v="130"/>
          <ac:graphicFrameMkLst>
            <pc:docMk/>
            <pc:sldMk cId="3071161519" sldId="322"/>
            <ac:graphicFrameMk id="4" creationId="{D094D724-04B0-B5C9-BDB6-553FD108013C}"/>
          </ac:graphicFrameMkLst>
        </pc:graphicFrameChg>
      </pc:sldChg>
      <pc:sldChg chg="addSp delSp modSp new add del mod">
        <pc:chgData name="AYANTANU" userId="9d5b9411a83c9e93" providerId="LiveId" clId="{741D22DC-ACC0-4E67-B2DC-473BECE12D67}" dt="2023-05-27T05:34:56.910" v="132"/>
        <pc:sldMkLst>
          <pc:docMk/>
          <pc:sldMk cId="935205323" sldId="323"/>
        </pc:sldMkLst>
        <pc:spChg chg="del">
          <ac:chgData name="AYANTANU" userId="9d5b9411a83c9e93" providerId="LiveId" clId="{741D22DC-ACC0-4E67-B2DC-473BECE12D67}" dt="2023-05-27T05:30:47.115" v="103" actId="478"/>
          <ac:spMkLst>
            <pc:docMk/>
            <pc:sldMk cId="935205323" sldId="323"/>
            <ac:spMk id="2" creationId="{20D252A3-7895-293B-30C1-1588E812FA0B}"/>
          </ac:spMkLst>
        </pc:spChg>
        <pc:spChg chg="del">
          <ac:chgData name="AYANTANU" userId="9d5b9411a83c9e93" providerId="LiveId" clId="{741D22DC-ACC0-4E67-B2DC-473BECE12D67}" dt="2023-05-27T05:30:47.115" v="103" actId="478"/>
          <ac:spMkLst>
            <pc:docMk/>
            <pc:sldMk cId="935205323" sldId="323"/>
            <ac:spMk id="3" creationId="{7C8B6E37-4172-0A8A-D6D8-B0C701A93FBB}"/>
          </ac:spMkLst>
        </pc:spChg>
        <pc:spChg chg="add mod">
          <ac:chgData name="AYANTANU" userId="9d5b9411a83c9e93" providerId="LiveId" clId="{741D22DC-ACC0-4E67-B2DC-473BECE12D67}" dt="2023-05-27T05:31:36.544" v="113" actId="20577"/>
          <ac:spMkLst>
            <pc:docMk/>
            <pc:sldMk cId="935205323" sldId="323"/>
            <ac:spMk id="5" creationId="{8B13928B-1F94-9F76-0C20-FF78794D1BE4}"/>
          </ac:spMkLst>
        </pc:spChg>
        <pc:graphicFrameChg chg="add mod">
          <ac:chgData name="AYANTANU" userId="9d5b9411a83c9e93" providerId="LiveId" clId="{741D22DC-ACC0-4E67-B2DC-473BECE12D67}" dt="2023-05-27T05:34:56.910" v="132"/>
          <ac:graphicFrameMkLst>
            <pc:docMk/>
            <pc:sldMk cId="935205323" sldId="323"/>
            <ac:graphicFrameMk id="4" creationId="{82579EC2-F668-7044-B9F7-51D5771F5D63}"/>
          </ac:graphicFrameMkLst>
        </pc:graphicFrameChg>
      </pc:sldChg>
      <pc:sldChg chg="addSp delSp modSp new add del mod">
        <pc:chgData name="AYANTANU" userId="9d5b9411a83c9e93" providerId="LiveId" clId="{741D22DC-ACC0-4E67-B2DC-473BECE12D67}" dt="2023-05-27T05:35:08.066" v="133"/>
        <pc:sldMkLst>
          <pc:docMk/>
          <pc:sldMk cId="1133660413" sldId="324"/>
        </pc:sldMkLst>
        <pc:spChg chg="del">
          <ac:chgData name="AYANTANU" userId="9d5b9411a83c9e93" providerId="LiveId" clId="{741D22DC-ACC0-4E67-B2DC-473BECE12D67}" dt="2023-05-27T05:31:55.149" v="117" actId="478"/>
          <ac:spMkLst>
            <pc:docMk/>
            <pc:sldMk cId="1133660413" sldId="324"/>
            <ac:spMk id="2" creationId="{5B6613BB-3143-1290-F9AD-988BD22EB19E}"/>
          </ac:spMkLst>
        </pc:spChg>
        <pc:spChg chg="del">
          <ac:chgData name="AYANTANU" userId="9d5b9411a83c9e93" providerId="LiveId" clId="{741D22DC-ACC0-4E67-B2DC-473BECE12D67}" dt="2023-05-27T05:31:55.149" v="117" actId="478"/>
          <ac:spMkLst>
            <pc:docMk/>
            <pc:sldMk cId="1133660413" sldId="324"/>
            <ac:spMk id="3" creationId="{4544BA81-E340-D89D-41F3-81E5C0DC772F}"/>
          </ac:spMkLst>
        </pc:spChg>
        <pc:spChg chg="add mod">
          <ac:chgData name="AYANTANU" userId="9d5b9411a83c9e93" providerId="LiveId" clId="{741D22DC-ACC0-4E67-B2DC-473BECE12D67}" dt="2023-05-27T05:32:48.085" v="128" actId="20577"/>
          <ac:spMkLst>
            <pc:docMk/>
            <pc:sldMk cId="1133660413" sldId="324"/>
            <ac:spMk id="5" creationId="{A7AEB622-9B46-4BA2-A9E7-F144DC2870E9}"/>
          </ac:spMkLst>
        </pc:spChg>
        <pc:graphicFrameChg chg="add mod">
          <ac:chgData name="AYANTANU" userId="9d5b9411a83c9e93" providerId="LiveId" clId="{741D22DC-ACC0-4E67-B2DC-473BECE12D67}" dt="2023-05-27T05:35:08.066" v="133"/>
          <ac:graphicFrameMkLst>
            <pc:docMk/>
            <pc:sldMk cId="1133660413" sldId="324"/>
            <ac:graphicFrameMk id="4" creationId="{23AEC2AE-7F94-DC68-A2CB-09B4A91AC8C9}"/>
          </ac:graphicFrameMkLst>
        </pc:graphicFrameChg>
      </pc:sldChg>
      <pc:sldChg chg="addSp delSp modSp new mod">
        <pc:chgData name="AYANTANU" userId="9d5b9411a83c9e93" providerId="LiveId" clId="{741D22DC-ACC0-4E67-B2DC-473BECE12D67}" dt="2023-05-27T05:55:19.947" v="330" actId="20577"/>
        <pc:sldMkLst>
          <pc:docMk/>
          <pc:sldMk cId="817085176" sldId="325"/>
        </pc:sldMkLst>
        <pc:spChg chg="add del mod">
          <ac:chgData name="AYANTANU" userId="9d5b9411a83c9e93" providerId="LiveId" clId="{741D22DC-ACC0-4E67-B2DC-473BECE12D67}" dt="2023-05-27T05:55:19.947" v="330" actId="20577"/>
          <ac:spMkLst>
            <pc:docMk/>
            <pc:sldMk cId="817085176" sldId="325"/>
            <ac:spMk id="2" creationId="{09A06D81-C6FF-08AC-2A92-0FE154E8B076}"/>
          </ac:spMkLst>
        </pc:spChg>
        <pc:spChg chg="add del mod">
          <ac:chgData name="AYANTANU" userId="9d5b9411a83c9e93" providerId="LiveId" clId="{741D22DC-ACC0-4E67-B2DC-473BECE12D67}" dt="2023-05-27T05:52:26.339" v="292" actId="20577"/>
          <ac:spMkLst>
            <pc:docMk/>
            <pc:sldMk cId="817085176" sldId="325"/>
            <ac:spMk id="3" creationId="{C497B5E4-8432-F4D7-CA19-3694D7A47AB1}"/>
          </ac:spMkLst>
        </pc:spChg>
        <pc:spChg chg="add mod">
          <ac:chgData name="AYANTANU" userId="9d5b9411a83c9e93" providerId="LiveId" clId="{741D22DC-ACC0-4E67-B2DC-473BECE12D67}" dt="2023-05-27T05:51:18.349" v="281" actId="1076"/>
          <ac:spMkLst>
            <pc:docMk/>
            <pc:sldMk cId="817085176" sldId="325"/>
            <ac:spMk id="10" creationId="{489636BC-A14C-ABB2-D843-F67A353865FA}"/>
          </ac:spMkLst>
        </pc:spChg>
        <pc:spChg chg="add mod">
          <ac:chgData name="AYANTANU" userId="9d5b9411a83c9e93" providerId="LiveId" clId="{741D22DC-ACC0-4E67-B2DC-473BECE12D67}" dt="2023-05-27T05:52:17.909" v="291" actId="207"/>
          <ac:spMkLst>
            <pc:docMk/>
            <pc:sldMk cId="817085176" sldId="325"/>
            <ac:spMk id="13" creationId="{CF2C834A-1E1D-0E65-EFCF-20BA8A29F836}"/>
          </ac:spMkLst>
        </pc:spChg>
        <pc:spChg chg="add mod">
          <ac:chgData name="AYANTANU" userId="9d5b9411a83c9e93" providerId="LiveId" clId="{741D22DC-ACC0-4E67-B2DC-473BECE12D67}" dt="2023-05-27T05:53:00.590" v="297" actId="207"/>
          <ac:spMkLst>
            <pc:docMk/>
            <pc:sldMk cId="817085176" sldId="325"/>
            <ac:spMk id="14" creationId="{561A177B-5A64-763A-9FCD-E9CEF1A72732}"/>
          </ac:spMkLst>
        </pc:spChg>
        <pc:spChg chg="add mod">
          <ac:chgData name="AYANTANU" userId="9d5b9411a83c9e93" providerId="LiveId" clId="{741D22DC-ACC0-4E67-B2DC-473BECE12D67}" dt="2023-05-27T05:53:16.573" v="299" actId="207"/>
          <ac:spMkLst>
            <pc:docMk/>
            <pc:sldMk cId="817085176" sldId="325"/>
            <ac:spMk id="15" creationId="{1DE5E4BB-63EB-A039-1786-86535D5A66E5}"/>
          </ac:spMkLst>
        </pc:spChg>
        <pc:graphicFrameChg chg="add del mod">
          <ac:chgData name="AYANTANU" userId="9d5b9411a83c9e93" providerId="LiveId" clId="{741D22DC-ACC0-4E67-B2DC-473BECE12D67}" dt="2023-05-27T05:47:17.257" v="222"/>
          <ac:graphicFrameMkLst>
            <pc:docMk/>
            <pc:sldMk cId="817085176" sldId="325"/>
            <ac:graphicFrameMk id="4" creationId="{DC74290E-611E-A0A4-A477-8A7D14A084B8}"/>
          </ac:graphicFrameMkLst>
        </pc:graphicFrameChg>
        <pc:picChg chg="add mod">
          <ac:chgData name="AYANTANU" userId="9d5b9411a83c9e93" providerId="LiveId" clId="{741D22DC-ACC0-4E67-B2DC-473BECE12D67}" dt="2023-05-27T05:49:45.334" v="243" actId="1076"/>
          <ac:picMkLst>
            <pc:docMk/>
            <pc:sldMk cId="817085176" sldId="325"/>
            <ac:picMk id="5" creationId="{1284F420-4AC9-E666-34A9-743C2CFC38CE}"/>
          </ac:picMkLst>
        </pc:picChg>
        <pc:picChg chg="add mod">
          <ac:chgData name="AYANTANU" userId="9d5b9411a83c9e93" providerId="LiveId" clId="{741D22DC-ACC0-4E67-B2DC-473BECE12D67}" dt="2023-05-27T05:50:28.618" v="267" actId="1076"/>
          <ac:picMkLst>
            <pc:docMk/>
            <pc:sldMk cId="817085176" sldId="325"/>
            <ac:picMk id="6" creationId="{DA0B387A-708E-23FB-D4A9-6B9A1A3F198C}"/>
          </ac:picMkLst>
        </pc:picChg>
        <pc:picChg chg="add mod">
          <ac:chgData name="AYANTANU" userId="9d5b9411a83c9e93" providerId="LiveId" clId="{741D22DC-ACC0-4E67-B2DC-473BECE12D67}" dt="2023-05-27T05:50:31.287" v="268" actId="1076"/>
          <ac:picMkLst>
            <pc:docMk/>
            <pc:sldMk cId="817085176" sldId="325"/>
            <ac:picMk id="7" creationId="{A41605C2-8A6D-B89B-9A24-D3621B14896D}"/>
          </ac:picMkLst>
        </pc:picChg>
        <pc:picChg chg="add mod">
          <ac:chgData name="AYANTANU" userId="9d5b9411a83c9e93" providerId="LiveId" clId="{741D22DC-ACC0-4E67-B2DC-473BECE12D67}" dt="2023-05-27T05:52:35.856" v="294" actId="1076"/>
          <ac:picMkLst>
            <pc:docMk/>
            <pc:sldMk cId="817085176" sldId="325"/>
            <ac:picMk id="8" creationId="{321C7F6C-F17C-ACA6-6E0A-478C211314D4}"/>
          </ac:picMkLst>
        </pc:picChg>
        <pc:picChg chg="add mod">
          <ac:chgData name="AYANTANU" userId="9d5b9411a83c9e93" providerId="LiveId" clId="{741D22DC-ACC0-4E67-B2DC-473BECE12D67}" dt="2023-05-27T05:52:39.391" v="295" actId="1076"/>
          <ac:picMkLst>
            <pc:docMk/>
            <pc:sldMk cId="817085176" sldId="325"/>
            <ac:picMk id="9" creationId="{EFD7F973-956F-E175-B23A-6C9C8A3605F1}"/>
          </ac:picMkLst>
        </pc:picChg>
        <pc:picChg chg="add mod">
          <ac:chgData name="AYANTANU" userId="9d5b9411a83c9e93" providerId="LiveId" clId="{741D22DC-ACC0-4E67-B2DC-473BECE12D67}" dt="2023-05-27T05:51:39.740" v="287" actId="1076"/>
          <ac:picMkLst>
            <pc:docMk/>
            <pc:sldMk cId="817085176" sldId="325"/>
            <ac:picMk id="11" creationId="{712997B4-EC3C-4B8E-4E42-B45014C0E210}"/>
          </ac:picMkLst>
        </pc:picChg>
        <pc:picChg chg="add mod">
          <ac:chgData name="AYANTANU" userId="9d5b9411a83c9e93" providerId="LiveId" clId="{741D22DC-ACC0-4E67-B2DC-473BECE12D67}" dt="2023-05-27T05:51:48.911" v="289" actId="1076"/>
          <ac:picMkLst>
            <pc:docMk/>
            <pc:sldMk cId="817085176" sldId="325"/>
            <ac:picMk id="12" creationId="{F3E4B6C5-F512-ADCF-3909-C83A14ADEBCD}"/>
          </ac:picMkLst>
        </pc:picChg>
        <pc:picChg chg="add del mod">
          <ac:chgData name="AYANTANU" userId="9d5b9411a83c9e93" providerId="LiveId" clId="{741D22DC-ACC0-4E67-B2DC-473BECE12D67}" dt="2023-05-27T05:47:17.257" v="222"/>
          <ac:picMkLst>
            <pc:docMk/>
            <pc:sldMk cId="817085176" sldId="325"/>
            <ac:picMk id="1025" creationId="{B8482776-51A9-02FC-F312-62877172E8C8}"/>
          </ac:picMkLst>
        </pc:picChg>
        <pc:picChg chg="add del mod">
          <ac:chgData name="AYANTANU" userId="9d5b9411a83c9e93" providerId="LiveId" clId="{741D22DC-ACC0-4E67-B2DC-473BECE12D67}" dt="2023-05-27T05:47:17.257" v="222"/>
          <ac:picMkLst>
            <pc:docMk/>
            <pc:sldMk cId="817085176" sldId="325"/>
            <ac:picMk id="1026" creationId="{652E5AEF-0F48-04D0-671A-ABD3F8A42818}"/>
          </ac:picMkLst>
        </pc:picChg>
        <pc:picChg chg="add del mod">
          <ac:chgData name="AYANTANU" userId="9d5b9411a83c9e93" providerId="LiveId" clId="{741D22DC-ACC0-4E67-B2DC-473BECE12D67}" dt="2023-05-27T05:47:17.257" v="222"/>
          <ac:picMkLst>
            <pc:docMk/>
            <pc:sldMk cId="817085176" sldId="325"/>
            <ac:picMk id="1027" creationId="{40770F3F-A321-4E4B-98BC-145B6B5BD5C0}"/>
          </ac:picMkLst>
        </pc:picChg>
      </pc:sldChg>
      <pc:sldChg chg="addSp delSp modSp new mod">
        <pc:chgData name="AYANTANU" userId="9d5b9411a83c9e93" providerId="LiveId" clId="{741D22DC-ACC0-4E67-B2DC-473BECE12D67}" dt="2023-05-27T06:24:05.123" v="402" actId="1076"/>
        <pc:sldMkLst>
          <pc:docMk/>
          <pc:sldMk cId="4031173531" sldId="326"/>
        </pc:sldMkLst>
        <pc:spChg chg="add mod">
          <ac:chgData name="AYANTANU" userId="9d5b9411a83c9e93" providerId="LiveId" clId="{741D22DC-ACC0-4E67-B2DC-473BECE12D67}" dt="2023-05-27T06:24:05.123" v="402" actId="1076"/>
          <ac:spMkLst>
            <pc:docMk/>
            <pc:sldMk cId="4031173531" sldId="326"/>
            <ac:spMk id="4" creationId="{8D52800D-711F-ACAA-D8AE-FDE5B37A794F}"/>
          </ac:spMkLst>
        </pc:spChg>
        <pc:graphicFrameChg chg="add del mod">
          <ac:chgData name="AYANTANU" userId="9d5b9411a83c9e93" providerId="LiveId" clId="{741D22DC-ACC0-4E67-B2DC-473BECE12D67}" dt="2023-05-27T06:16:41.725" v="349"/>
          <ac:graphicFrameMkLst>
            <pc:docMk/>
            <pc:sldMk cId="4031173531" sldId="326"/>
            <ac:graphicFrameMk id="2" creationId="{5F1CB6AB-145B-B281-09D9-BA37A5F7B21B}"/>
          </ac:graphicFrameMkLst>
        </pc:graphicFrameChg>
        <pc:graphicFrameChg chg="add mod">
          <ac:chgData name="AYANTANU" userId="9d5b9411a83c9e93" providerId="LiveId" clId="{741D22DC-ACC0-4E67-B2DC-473BECE12D67}" dt="2023-05-27T06:20:12.387" v="376" actId="1076"/>
          <ac:graphicFrameMkLst>
            <pc:docMk/>
            <pc:sldMk cId="4031173531" sldId="326"/>
            <ac:graphicFrameMk id="3" creationId="{AE55AF4A-CD14-7AB6-5A18-3E932C41FAB8}"/>
          </ac:graphicFrameMkLst>
        </pc:graphicFrameChg>
        <pc:picChg chg="add del mod">
          <ac:chgData name="AYANTANU" userId="9d5b9411a83c9e93" providerId="LiveId" clId="{741D22DC-ACC0-4E67-B2DC-473BECE12D67}" dt="2023-05-27T06:16:41.725" v="349"/>
          <ac:picMkLst>
            <pc:docMk/>
            <pc:sldMk cId="4031173531" sldId="326"/>
            <ac:picMk id="2049" creationId="{FBDE5A83-AEFE-1439-7414-1C5C82BC46BB}"/>
          </ac:picMkLst>
        </pc:picChg>
        <pc:picChg chg="add del mod">
          <ac:chgData name="AYANTANU" userId="9d5b9411a83c9e93" providerId="LiveId" clId="{741D22DC-ACC0-4E67-B2DC-473BECE12D67}" dt="2023-05-27T06:16:41.725" v="349"/>
          <ac:picMkLst>
            <pc:docMk/>
            <pc:sldMk cId="4031173531" sldId="326"/>
            <ac:picMk id="2050" creationId="{D6F4A8B7-2630-32D5-3DDD-418827C78825}"/>
          </ac:picMkLst>
        </pc:picChg>
        <pc:picChg chg="add del mod">
          <ac:chgData name="AYANTANU" userId="9d5b9411a83c9e93" providerId="LiveId" clId="{741D22DC-ACC0-4E67-B2DC-473BECE12D67}" dt="2023-05-27T06:16:41.725" v="349"/>
          <ac:picMkLst>
            <pc:docMk/>
            <pc:sldMk cId="4031173531" sldId="326"/>
            <ac:picMk id="2051" creationId="{E9F43F6F-1FC6-80B7-A9FA-993A7BA530D3}"/>
          </ac:picMkLst>
        </pc:picChg>
        <pc:picChg chg="add del mod">
          <ac:chgData name="AYANTANU" userId="9d5b9411a83c9e93" providerId="LiveId" clId="{741D22DC-ACC0-4E67-B2DC-473BECE12D67}" dt="2023-05-27T06:16:41.725" v="349"/>
          <ac:picMkLst>
            <pc:docMk/>
            <pc:sldMk cId="4031173531" sldId="326"/>
            <ac:picMk id="2052" creationId="{1F57E49A-ED12-F21C-C1F8-91F110695A73}"/>
          </ac:picMkLst>
        </pc:picChg>
      </pc:sldChg>
      <pc:sldChg chg="addSp delSp modSp new mod">
        <pc:chgData name="AYANTANU" userId="9d5b9411a83c9e93" providerId="LiveId" clId="{741D22DC-ACC0-4E67-B2DC-473BECE12D67}" dt="2023-05-27T06:25:39.673" v="437" actId="1076"/>
        <pc:sldMkLst>
          <pc:docMk/>
          <pc:sldMk cId="4167660652" sldId="327"/>
        </pc:sldMkLst>
        <pc:spChg chg="add del mod">
          <ac:chgData name="AYANTANU" userId="9d5b9411a83c9e93" providerId="LiveId" clId="{741D22DC-ACC0-4E67-B2DC-473BECE12D67}" dt="2023-05-27T06:19:47.127" v="374"/>
          <ac:spMkLst>
            <pc:docMk/>
            <pc:sldMk cId="4167660652" sldId="327"/>
            <ac:spMk id="3" creationId="{15AA7691-B296-B9B6-FA14-933BA2FA554C}"/>
          </ac:spMkLst>
        </pc:spChg>
        <pc:spChg chg="add mod">
          <ac:chgData name="AYANTANU" userId="9d5b9411a83c9e93" providerId="LiveId" clId="{741D22DC-ACC0-4E67-B2DC-473BECE12D67}" dt="2023-05-27T06:25:39.673" v="437" actId="1076"/>
          <ac:spMkLst>
            <pc:docMk/>
            <pc:sldMk cId="4167660652" sldId="327"/>
            <ac:spMk id="4" creationId="{CAC174FF-2943-A1BA-2FBA-52BF37CEF2A4}"/>
          </ac:spMkLst>
        </pc:spChg>
        <pc:picChg chg="add mod">
          <ac:chgData name="AYANTANU" userId="9d5b9411a83c9e93" providerId="LiveId" clId="{741D22DC-ACC0-4E67-B2DC-473BECE12D67}" dt="2023-05-27T06:24:41.914" v="411" actId="1076"/>
          <ac:picMkLst>
            <pc:docMk/>
            <pc:sldMk cId="4167660652" sldId="327"/>
            <ac:picMk id="2" creationId="{34BB0C15-4F43-5608-C2D9-0D40018C8AC4}"/>
          </ac:picMkLst>
        </pc:picChg>
      </pc:sldChg>
      <pc:sldChg chg="addSp delSp modSp new mod">
        <pc:chgData name="AYANTANU" userId="9d5b9411a83c9e93" providerId="LiveId" clId="{741D22DC-ACC0-4E67-B2DC-473BECE12D67}" dt="2023-05-27T06:27:01.702" v="450" actId="20577"/>
        <pc:sldMkLst>
          <pc:docMk/>
          <pc:sldMk cId="499188328" sldId="328"/>
        </pc:sldMkLst>
        <pc:spChg chg="add mod">
          <ac:chgData name="AYANTANU" userId="9d5b9411a83c9e93" providerId="LiveId" clId="{741D22DC-ACC0-4E67-B2DC-473BECE12D67}" dt="2023-05-27T06:27:01.702" v="450" actId="20577"/>
          <ac:spMkLst>
            <pc:docMk/>
            <pc:sldMk cId="499188328" sldId="328"/>
            <ac:spMk id="4" creationId="{C10E72E9-D238-96BE-3B31-31A69A629DD9}"/>
          </ac:spMkLst>
        </pc:spChg>
        <pc:graphicFrameChg chg="add del mod">
          <ac:chgData name="AYANTANU" userId="9d5b9411a83c9e93" providerId="LiveId" clId="{741D22DC-ACC0-4E67-B2DC-473BECE12D67}" dt="2023-05-27T06:20:36.857" v="379"/>
          <ac:graphicFrameMkLst>
            <pc:docMk/>
            <pc:sldMk cId="499188328" sldId="328"/>
            <ac:graphicFrameMk id="2" creationId="{E8E55FD6-1E43-F9FE-3D2B-F7C1E57C1C83}"/>
          </ac:graphicFrameMkLst>
        </pc:graphicFrameChg>
        <pc:picChg chg="add mod">
          <ac:chgData name="AYANTANU" userId="9d5b9411a83c9e93" providerId="LiveId" clId="{741D22DC-ACC0-4E67-B2DC-473BECE12D67}" dt="2023-05-27T06:26:16.247" v="438" actId="1076"/>
          <ac:picMkLst>
            <pc:docMk/>
            <pc:sldMk cId="499188328" sldId="328"/>
            <ac:picMk id="3" creationId="{D6D9BA12-BB60-865C-FC0F-115629FB9F42}"/>
          </ac:picMkLst>
        </pc:picChg>
        <pc:picChg chg="add del mod">
          <ac:chgData name="AYANTANU" userId="9d5b9411a83c9e93" providerId="LiveId" clId="{741D22DC-ACC0-4E67-B2DC-473BECE12D67}" dt="2023-05-27T06:20:36.857" v="379"/>
          <ac:picMkLst>
            <pc:docMk/>
            <pc:sldMk cId="499188328" sldId="328"/>
            <ac:picMk id="3073" creationId="{CF172723-A036-DA07-0D49-327F120843B5}"/>
          </ac:picMkLst>
        </pc:picChg>
        <pc:picChg chg="add del mod">
          <ac:chgData name="AYANTANU" userId="9d5b9411a83c9e93" providerId="LiveId" clId="{741D22DC-ACC0-4E67-B2DC-473BECE12D67}" dt="2023-05-27T06:20:36.857" v="379"/>
          <ac:picMkLst>
            <pc:docMk/>
            <pc:sldMk cId="499188328" sldId="328"/>
            <ac:picMk id="3074" creationId="{41B6041C-4476-CE26-674D-FE92F26D10E0}"/>
          </ac:picMkLst>
        </pc:picChg>
        <pc:picChg chg="add del mod">
          <ac:chgData name="AYANTANU" userId="9d5b9411a83c9e93" providerId="LiveId" clId="{741D22DC-ACC0-4E67-B2DC-473BECE12D67}" dt="2023-05-27T06:20:36.857" v="379"/>
          <ac:picMkLst>
            <pc:docMk/>
            <pc:sldMk cId="499188328" sldId="328"/>
            <ac:picMk id="3075" creationId="{379FE854-B0C8-809C-75BD-F6C63F5523F9}"/>
          </ac:picMkLst>
        </pc:picChg>
      </pc:sldChg>
      <pc:sldChg chg="addSp modSp new mod">
        <pc:chgData name="AYANTANU" userId="9d5b9411a83c9e93" providerId="LiveId" clId="{741D22DC-ACC0-4E67-B2DC-473BECE12D67}" dt="2023-05-27T06:27:24.185" v="456" actId="20577"/>
        <pc:sldMkLst>
          <pc:docMk/>
          <pc:sldMk cId="2192709453" sldId="329"/>
        </pc:sldMkLst>
        <pc:spChg chg="add mod">
          <ac:chgData name="AYANTANU" userId="9d5b9411a83c9e93" providerId="LiveId" clId="{741D22DC-ACC0-4E67-B2DC-473BECE12D67}" dt="2023-05-27T06:27:24.185" v="456" actId="20577"/>
          <ac:spMkLst>
            <pc:docMk/>
            <pc:sldMk cId="2192709453" sldId="329"/>
            <ac:spMk id="3" creationId="{B5018E59-D7B6-AD25-1B9A-FA39E845A4B3}"/>
          </ac:spMkLst>
        </pc:spChg>
        <pc:picChg chg="add mod">
          <ac:chgData name="AYANTANU" userId="9d5b9411a83c9e93" providerId="LiveId" clId="{741D22DC-ACC0-4E67-B2DC-473BECE12D67}" dt="2023-05-27T06:27:11.912" v="451" actId="1076"/>
          <ac:picMkLst>
            <pc:docMk/>
            <pc:sldMk cId="2192709453" sldId="329"/>
            <ac:picMk id="2" creationId="{D0E1DDB4-8351-AEF8-408F-F1E474CDD444}"/>
          </ac:picMkLst>
        </pc:picChg>
      </pc:sldChg>
      <pc:sldChg chg="addSp modSp new mod">
        <pc:chgData name="AYANTANU" userId="9d5b9411a83c9e93" providerId="LiveId" clId="{741D22DC-ACC0-4E67-B2DC-473BECE12D67}" dt="2023-05-27T06:27:49.642" v="462" actId="20577"/>
        <pc:sldMkLst>
          <pc:docMk/>
          <pc:sldMk cId="3030675622" sldId="330"/>
        </pc:sldMkLst>
        <pc:spChg chg="add mod">
          <ac:chgData name="AYANTANU" userId="9d5b9411a83c9e93" providerId="LiveId" clId="{741D22DC-ACC0-4E67-B2DC-473BECE12D67}" dt="2023-05-27T06:27:49.642" v="462" actId="20577"/>
          <ac:spMkLst>
            <pc:docMk/>
            <pc:sldMk cId="3030675622" sldId="330"/>
            <ac:spMk id="3" creationId="{BE047A60-F2B2-BD54-6CB2-F1D253A0E43B}"/>
          </ac:spMkLst>
        </pc:spChg>
        <pc:picChg chg="add mod">
          <ac:chgData name="AYANTANU" userId="9d5b9411a83c9e93" providerId="LiveId" clId="{741D22DC-ACC0-4E67-B2DC-473BECE12D67}" dt="2023-05-27T06:27:30.743" v="457" actId="1076"/>
          <ac:picMkLst>
            <pc:docMk/>
            <pc:sldMk cId="3030675622" sldId="330"/>
            <ac:picMk id="2" creationId="{427D1950-0999-F42C-B418-2E24EF904507}"/>
          </ac:picMkLst>
        </pc:picChg>
      </pc:sldChg>
      <pc:sldChg chg="new del">
        <pc:chgData name="AYANTANU" userId="9d5b9411a83c9e93" providerId="LiveId" clId="{741D22DC-ACC0-4E67-B2DC-473BECE12D67}" dt="2023-05-27T06:28:03.792" v="463" actId="47"/>
        <pc:sldMkLst>
          <pc:docMk/>
          <pc:sldMk cId="4158192989" sldId="33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CS\Sem_6\Project\Final%20Results\UmatrixWithHamming\Medical\Performance%20Measurement%20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CS\Sem_6\Project\Final%20Results\UmatrixWithHamming\Medical\Performance%20Measurement%20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S\Sem_6\Project\Final%20Results\UmatrixWithHamming\Medical\anobelFDCTSV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S\Sem_6\Project\Final%20Results\UmatrixWithHamming\Comparison\Stego\resultmetric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Sheet1!$A$2</c:f>
              <c:strCache>
                <c:ptCount val="1"/>
                <c:pt idx="0">
                  <c:v>Proposed(RESVDUMAUTH)</c:v>
                </c:pt>
              </c:strCache>
            </c:strRef>
          </c:tx>
          <c:spPr>
            <a:solidFill>
              <a:schemeClr val="accent5">
                <a:tint val="77000"/>
              </a:schemeClr>
            </a:solidFill>
            <a:ln>
              <a:noFill/>
            </a:ln>
            <a:effectLst/>
          </c:spPr>
          <c:invertIfNegative val="0"/>
          <c:cat>
            <c:numRef>
              <c:f>Sheet1!$B$1:$C$1</c:f>
              <c:numCache>
                <c:formatCode>General</c:formatCode>
                <c:ptCount val="2"/>
                <c:pt idx="0">
                  <c:v>1E-4</c:v>
                </c:pt>
                <c:pt idx="1">
                  <c:v>5.0000000000000001E-4</c:v>
                </c:pt>
              </c:numCache>
            </c:numRef>
          </c:cat>
          <c:val>
            <c:numRef>
              <c:f>Sheet1!$B$2:$C$2</c:f>
              <c:numCache>
                <c:formatCode>General</c:formatCode>
                <c:ptCount val="2"/>
                <c:pt idx="0">
                  <c:v>1</c:v>
                </c:pt>
                <c:pt idx="1">
                  <c:v>1</c:v>
                </c:pt>
              </c:numCache>
            </c:numRef>
          </c:val>
          <c:extLst>
            <c:ext xmlns:c16="http://schemas.microsoft.com/office/drawing/2014/chart" uri="{C3380CC4-5D6E-409C-BE32-E72D297353CC}">
              <c16:uniqueId val="{00000000-5CD1-4ACE-B2A3-160EBBE63E0C}"/>
            </c:ext>
          </c:extLst>
        </c:ser>
        <c:ser>
          <c:idx val="1"/>
          <c:order val="1"/>
          <c:tx>
            <c:strRef>
              <c:f>Sheet1!$A$3</c:f>
              <c:strCache>
                <c:ptCount val="1"/>
                <c:pt idx="0">
                  <c:v>A.Anand et al.[5]</c:v>
                </c:pt>
              </c:strCache>
            </c:strRef>
          </c:tx>
          <c:spPr>
            <a:solidFill>
              <a:schemeClr val="accent5">
                <a:shade val="76000"/>
              </a:schemeClr>
            </a:solidFill>
            <a:ln>
              <a:noFill/>
            </a:ln>
            <a:effectLst/>
          </c:spPr>
          <c:invertIfNegative val="0"/>
          <c:cat>
            <c:numRef>
              <c:f>Sheet1!$B$1:$C$1</c:f>
              <c:numCache>
                <c:formatCode>General</c:formatCode>
                <c:ptCount val="2"/>
                <c:pt idx="0">
                  <c:v>1E-4</c:v>
                </c:pt>
                <c:pt idx="1">
                  <c:v>5.0000000000000001E-4</c:v>
                </c:pt>
              </c:numCache>
            </c:numRef>
          </c:cat>
          <c:val>
            <c:numRef>
              <c:f>Sheet1!$B$3:$C$3</c:f>
              <c:numCache>
                <c:formatCode>General</c:formatCode>
                <c:ptCount val="2"/>
                <c:pt idx="0">
                  <c:v>0.98029999999999995</c:v>
                </c:pt>
                <c:pt idx="1">
                  <c:v>0.87609999999999999</c:v>
                </c:pt>
              </c:numCache>
            </c:numRef>
          </c:val>
          <c:extLst>
            <c:ext xmlns:c16="http://schemas.microsoft.com/office/drawing/2014/chart" uri="{C3380CC4-5D6E-409C-BE32-E72D297353CC}">
              <c16:uniqueId val="{00000001-5CD1-4ACE-B2A3-160EBBE63E0C}"/>
            </c:ext>
          </c:extLst>
        </c:ser>
        <c:dLbls>
          <c:showLegendKey val="0"/>
          <c:showVal val="0"/>
          <c:showCatName val="0"/>
          <c:showSerName val="0"/>
          <c:showPercent val="0"/>
          <c:showBubbleSize val="0"/>
        </c:dLbls>
        <c:gapWidth val="150"/>
        <c:axId val="797814431"/>
        <c:axId val="797816351"/>
      </c:barChart>
      <c:catAx>
        <c:axId val="7978144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Noise</a:t>
                </a:r>
                <a:r>
                  <a:rPr lang="en-IN" baseline="0"/>
                  <a:t> Density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816351"/>
        <c:crosses val="autoZero"/>
        <c:auto val="1"/>
        <c:lblAlgn val="ctr"/>
        <c:lblOffset val="100"/>
        <c:noMultiLvlLbl val="0"/>
      </c:catAx>
      <c:valAx>
        <c:axId val="7978163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NCC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814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Sheet1!$A$5</c:f>
              <c:strCache>
                <c:ptCount val="1"/>
                <c:pt idx="0">
                  <c:v>Proposed(RESVDUMAUTH)</c:v>
                </c:pt>
              </c:strCache>
            </c:strRef>
          </c:tx>
          <c:spPr>
            <a:solidFill>
              <a:schemeClr val="accent5">
                <a:tint val="77000"/>
              </a:schemeClr>
            </a:solidFill>
            <a:ln>
              <a:noFill/>
            </a:ln>
            <a:effectLst/>
          </c:spPr>
          <c:invertIfNegative val="0"/>
          <c:cat>
            <c:numRef>
              <c:f>Sheet1!$B$4:$D$4</c:f>
              <c:numCache>
                <c:formatCode>General</c:formatCode>
                <c:ptCount val="3"/>
                <c:pt idx="0">
                  <c:v>1E-4</c:v>
                </c:pt>
                <c:pt idx="1">
                  <c:v>5.0000000000000001E-4</c:v>
                </c:pt>
                <c:pt idx="2">
                  <c:v>1E-3</c:v>
                </c:pt>
              </c:numCache>
            </c:numRef>
          </c:cat>
          <c:val>
            <c:numRef>
              <c:f>Sheet1!$B$5:$D$5</c:f>
              <c:numCache>
                <c:formatCode>General</c:formatCode>
                <c:ptCount val="3"/>
                <c:pt idx="0">
                  <c:v>1</c:v>
                </c:pt>
                <c:pt idx="1">
                  <c:v>1</c:v>
                </c:pt>
                <c:pt idx="2">
                  <c:v>1</c:v>
                </c:pt>
              </c:numCache>
            </c:numRef>
          </c:val>
          <c:extLst>
            <c:ext xmlns:c16="http://schemas.microsoft.com/office/drawing/2014/chart" uri="{C3380CC4-5D6E-409C-BE32-E72D297353CC}">
              <c16:uniqueId val="{00000000-4D3A-4191-9184-2EDCEA0549F3}"/>
            </c:ext>
          </c:extLst>
        </c:ser>
        <c:ser>
          <c:idx val="1"/>
          <c:order val="1"/>
          <c:tx>
            <c:strRef>
              <c:f>Sheet1!$A$6</c:f>
              <c:strCache>
                <c:ptCount val="1"/>
                <c:pt idx="0">
                  <c:v>A.Anand et al.[5]</c:v>
                </c:pt>
              </c:strCache>
            </c:strRef>
          </c:tx>
          <c:spPr>
            <a:solidFill>
              <a:schemeClr val="accent5">
                <a:shade val="76000"/>
              </a:schemeClr>
            </a:solidFill>
            <a:ln>
              <a:noFill/>
            </a:ln>
            <a:effectLst/>
          </c:spPr>
          <c:invertIfNegative val="0"/>
          <c:cat>
            <c:numRef>
              <c:f>Sheet1!$B$4:$D$4</c:f>
              <c:numCache>
                <c:formatCode>General</c:formatCode>
                <c:ptCount val="3"/>
                <c:pt idx="0">
                  <c:v>1E-4</c:v>
                </c:pt>
                <c:pt idx="1">
                  <c:v>5.0000000000000001E-4</c:v>
                </c:pt>
                <c:pt idx="2">
                  <c:v>1E-3</c:v>
                </c:pt>
              </c:numCache>
            </c:numRef>
          </c:cat>
          <c:val>
            <c:numRef>
              <c:f>Sheet1!$B$6:$D$6</c:f>
              <c:numCache>
                <c:formatCode>General</c:formatCode>
                <c:ptCount val="3"/>
                <c:pt idx="0">
                  <c:v>0.9879</c:v>
                </c:pt>
                <c:pt idx="1">
                  <c:v>0.96930000000000005</c:v>
                </c:pt>
                <c:pt idx="2">
                  <c:v>0.92510000000000003</c:v>
                </c:pt>
              </c:numCache>
            </c:numRef>
          </c:val>
          <c:extLst>
            <c:ext xmlns:c16="http://schemas.microsoft.com/office/drawing/2014/chart" uri="{C3380CC4-5D6E-409C-BE32-E72D297353CC}">
              <c16:uniqueId val="{00000001-4D3A-4191-9184-2EDCEA0549F3}"/>
            </c:ext>
          </c:extLst>
        </c:ser>
        <c:dLbls>
          <c:showLegendKey val="0"/>
          <c:showVal val="0"/>
          <c:showCatName val="0"/>
          <c:showSerName val="0"/>
          <c:showPercent val="0"/>
          <c:showBubbleSize val="0"/>
        </c:dLbls>
        <c:gapWidth val="150"/>
        <c:axId val="803312287"/>
        <c:axId val="803311807"/>
      </c:barChart>
      <c:catAx>
        <c:axId val="8033122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Noise Density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311807"/>
        <c:crosses val="autoZero"/>
        <c:auto val="1"/>
        <c:lblAlgn val="ctr"/>
        <c:lblOffset val="100"/>
        <c:noMultiLvlLbl val="0"/>
      </c:catAx>
      <c:valAx>
        <c:axId val="803311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NCC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312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Sheet1!$A$2</c:f>
              <c:strCache>
                <c:ptCount val="1"/>
                <c:pt idx="0">
                  <c:v>Proposed(RESVDUMAUTH)</c:v>
                </c:pt>
              </c:strCache>
            </c:strRef>
          </c:tx>
          <c:spPr>
            <a:solidFill>
              <a:schemeClr val="accent6">
                <a:tint val="77000"/>
              </a:schemeClr>
            </a:solidFill>
            <a:ln>
              <a:noFill/>
            </a:ln>
            <a:effectLst/>
          </c:spPr>
          <c:invertIfNegative val="0"/>
          <c:cat>
            <c:strRef>
              <c:f>Sheet1!$B$1:$E$1</c:f>
              <c:strCache>
                <c:ptCount val="4"/>
                <c:pt idx="0">
                  <c:v>No attack</c:v>
                </c:pt>
                <c:pt idx="1">
                  <c:v>Gaussian0.01</c:v>
                </c:pt>
                <c:pt idx="2">
                  <c:v>Gaussian0.1</c:v>
                </c:pt>
                <c:pt idx="3">
                  <c:v>Salt&amp;pepper0.01</c:v>
                </c:pt>
              </c:strCache>
            </c:strRef>
          </c:cat>
          <c:val>
            <c:numRef>
              <c:f>Sheet1!$B$2:$E$2</c:f>
              <c:numCache>
                <c:formatCode>General</c:formatCode>
                <c:ptCount val="4"/>
                <c:pt idx="0">
                  <c:v>1</c:v>
                </c:pt>
                <c:pt idx="1">
                  <c:v>1</c:v>
                </c:pt>
                <c:pt idx="2">
                  <c:v>1</c:v>
                </c:pt>
                <c:pt idx="3">
                  <c:v>0.97540000000000004</c:v>
                </c:pt>
              </c:numCache>
            </c:numRef>
          </c:val>
          <c:extLst>
            <c:ext xmlns:c16="http://schemas.microsoft.com/office/drawing/2014/chart" uri="{C3380CC4-5D6E-409C-BE32-E72D297353CC}">
              <c16:uniqueId val="{00000000-C0D7-40AF-9F98-D9451F1B8FA6}"/>
            </c:ext>
          </c:extLst>
        </c:ser>
        <c:ser>
          <c:idx val="1"/>
          <c:order val="1"/>
          <c:tx>
            <c:strRef>
              <c:f>Sheet1!$A$3</c:f>
              <c:strCache>
                <c:ptCount val="1"/>
                <c:pt idx="0">
                  <c:v>A. A. Mohammed et al.[11]</c:v>
                </c:pt>
              </c:strCache>
            </c:strRef>
          </c:tx>
          <c:spPr>
            <a:solidFill>
              <a:schemeClr val="accent6">
                <a:shade val="76000"/>
              </a:schemeClr>
            </a:solidFill>
            <a:ln>
              <a:noFill/>
            </a:ln>
            <a:effectLst/>
          </c:spPr>
          <c:invertIfNegative val="0"/>
          <c:cat>
            <c:strRef>
              <c:f>Sheet1!$B$1:$E$1</c:f>
              <c:strCache>
                <c:ptCount val="4"/>
                <c:pt idx="0">
                  <c:v>No attack</c:v>
                </c:pt>
                <c:pt idx="1">
                  <c:v>Gaussian0.01</c:v>
                </c:pt>
                <c:pt idx="2">
                  <c:v>Gaussian0.1</c:v>
                </c:pt>
                <c:pt idx="3">
                  <c:v>Salt&amp;pepper0.01</c:v>
                </c:pt>
              </c:strCache>
            </c:strRef>
          </c:cat>
          <c:val>
            <c:numRef>
              <c:f>Sheet1!$B$3:$E$3</c:f>
              <c:numCache>
                <c:formatCode>General</c:formatCode>
                <c:ptCount val="4"/>
                <c:pt idx="0">
                  <c:v>0.99850000000000005</c:v>
                </c:pt>
                <c:pt idx="1">
                  <c:v>0.72760000000000002</c:v>
                </c:pt>
                <c:pt idx="2">
                  <c:v>0.70489999999999997</c:v>
                </c:pt>
                <c:pt idx="3">
                  <c:v>0.70489999999999997</c:v>
                </c:pt>
              </c:numCache>
            </c:numRef>
          </c:val>
          <c:extLst>
            <c:ext xmlns:c16="http://schemas.microsoft.com/office/drawing/2014/chart" uri="{C3380CC4-5D6E-409C-BE32-E72D297353CC}">
              <c16:uniqueId val="{00000001-C0D7-40AF-9F98-D9451F1B8FA6}"/>
            </c:ext>
          </c:extLst>
        </c:ser>
        <c:dLbls>
          <c:showLegendKey val="0"/>
          <c:showVal val="0"/>
          <c:showCatName val="0"/>
          <c:showSerName val="0"/>
          <c:showPercent val="0"/>
          <c:showBubbleSize val="0"/>
        </c:dLbls>
        <c:gapWidth val="150"/>
        <c:axId val="747157519"/>
        <c:axId val="747161839"/>
      </c:barChart>
      <c:catAx>
        <c:axId val="7471575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Various Attack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161839"/>
        <c:crosses val="autoZero"/>
        <c:auto val="1"/>
        <c:lblAlgn val="ctr"/>
        <c:lblOffset val="100"/>
        <c:noMultiLvlLbl val="0"/>
      </c:catAx>
      <c:valAx>
        <c:axId val="747161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NCC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157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bar"/>
        <c:grouping val="clustered"/>
        <c:varyColors val="0"/>
        <c:ser>
          <c:idx val="0"/>
          <c:order val="0"/>
          <c:tx>
            <c:strRef>
              <c:f>resultmetrics!$G$8</c:f>
              <c:strCache>
                <c:ptCount val="1"/>
                <c:pt idx="0">
                  <c:v>Proposed(RESVDUMAUTH)</c:v>
                </c:pt>
              </c:strCache>
            </c:strRef>
          </c:tx>
          <c:spPr>
            <a:solidFill>
              <a:schemeClr val="accent5">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resultmetrics!$E$9:$F$12</c:f>
              <c:multiLvlStrCache>
                <c:ptCount val="4"/>
                <c:lvl>
                  <c:pt idx="0">
                    <c:v>PSNR</c:v>
                  </c:pt>
                  <c:pt idx="1">
                    <c:v>NCC</c:v>
                  </c:pt>
                  <c:pt idx="2">
                    <c:v>PSNR</c:v>
                  </c:pt>
                  <c:pt idx="3">
                    <c:v>NCC</c:v>
                  </c:pt>
                </c:lvl>
                <c:lvl>
                  <c:pt idx="0">
                    <c:v>Barbara</c:v>
                  </c:pt>
                  <c:pt idx="2">
                    <c:v>Cameraman</c:v>
                  </c:pt>
                </c:lvl>
              </c:multiLvlStrCache>
            </c:multiLvlStrRef>
          </c:cat>
          <c:val>
            <c:numRef>
              <c:f>resultmetrics!$G$9:$G$12</c:f>
              <c:numCache>
                <c:formatCode>General</c:formatCode>
                <c:ptCount val="4"/>
                <c:pt idx="0">
                  <c:v>31.235679999999999</c:v>
                </c:pt>
                <c:pt idx="1">
                  <c:v>1</c:v>
                </c:pt>
                <c:pt idx="2">
                  <c:v>22.134624460000001</c:v>
                </c:pt>
                <c:pt idx="3">
                  <c:v>0.998487389</c:v>
                </c:pt>
              </c:numCache>
            </c:numRef>
          </c:val>
          <c:extLst>
            <c:ext xmlns:c16="http://schemas.microsoft.com/office/drawing/2014/chart" uri="{C3380CC4-5D6E-409C-BE32-E72D297353CC}">
              <c16:uniqueId val="{00000000-951D-4376-B731-7C84338B4DB5}"/>
            </c:ext>
          </c:extLst>
        </c:ser>
        <c:ser>
          <c:idx val="1"/>
          <c:order val="1"/>
          <c:tx>
            <c:strRef>
              <c:f>resultmetrics!$H$8</c:f>
              <c:strCache>
                <c:ptCount val="1"/>
                <c:pt idx="0">
                  <c:v>A.Anand et al.[5]</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resultmetrics!$E$9:$F$12</c:f>
              <c:multiLvlStrCache>
                <c:ptCount val="4"/>
                <c:lvl>
                  <c:pt idx="0">
                    <c:v>PSNR</c:v>
                  </c:pt>
                  <c:pt idx="1">
                    <c:v>NCC</c:v>
                  </c:pt>
                  <c:pt idx="2">
                    <c:v>PSNR</c:v>
                  </c:pt>
                  <c:pt idx="3">
                    <c:v>NCC</c:v>
                  </c:pt>
                </c:lvl>
                <c:lvl>
                  <c:pt idx="0">
                    <c:v>Barbara</c:v>
                  </c:pt>
                  <c:pt idx="2">
                    <c:v>Cameraman</c:v>
                  </c:pt>
                </c:lvl>
              </c:multiLvlStrCache>
            </c:multiLvlStrRef>
          </c:cat>
          <c:val>
            <c:numRef>
              <c:f>resultmetrics!$H$9:$H$12</c:f>
              <c:numCache>
                <c:formatCode>General</c:formatCode>
                <c:ptCount val="4"/>
                <c:pt idx="0">
                  <c:v>29.720300000000002</c:v>
                </c:pt>
                <c:pt idx="1">
                  <c:v>0.99909999999999999</c:v>
                </c:pt>
                <c:pt idx="2">
                  <c:v>31.455300000000001</c:v>
                </c:pt>
                <c:pt idx="3">
                  <c:v>0.99390000000000001</c:v>
                </c:pt>
              </c:numCache>
            </c:numRef>
          </c:val>
          <c:extLst>
            <c:ext xmlns:c16="http://schemas.microsoft.com/office/drawing/2014/chart" uri="{C3380CC4-5D6E-409C-BE32-E72D297353CC}">
              <c16:uniqueId val="{00000001-951D-4376-B731-7C84338B4DB5}"/>
            </c:ext>
          </c:extLst>
        </c:ser>
        <c:dLbls>
          <c:showLegendKey val="0"/>
          <c:showVal val="1"/>
          <c:showCatName val="0"/>
          <c:showSerName val="0"/>
          <c:showPercent val="0"/>
          <c:showBubbleSize val="0"/>
        </c:dLbls>
        <c:gapWidth val="75"/>
        <c:axId val="1085453423"/>
        <c:axId val="1085455823"/>
      </c:barChart>
      <c:catAx>
        <c:axId val="1085453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5455823"/>
        <c:crosses val="autoZero"/>
        <c:auto val="1"/>
        <c:lblAlgn val="ctr"/>
        <c:lblOffset val="100"/>
        <c:noMultiLvlLbl val="0"/>
      </c:catAx>
      <c:valAx>
        <c:axId val="10854558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5453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C63F2-5DF0-43EB-812D-8EAA9EF9C131}" type="datetimeFigureOut">
              <a:rPr lang="en-IN" smtClean="0"/>
              <a:t>27-05-2023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2061E5A-402B-466C-98F6-A0C5552570D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024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C63F2-5DF0-43EB-812D-8EAA9EF9C131}"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61E5A-402B-466C-98F6-A0C5552570D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256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C63F2-5DF0-43EB-812D-8EAA9EF9C131}"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61E5A-402B-466C-98F6-A0C5552570D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59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C63F2-5DF0-43EB-812D-8EAA9EF9C131}"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61E5A-402B-466C-98F6-A0C5552570D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637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C63F2-5DF0-43EB-812D-8EAA9EF9C131}"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61E5A-402B-466C-98F6-A0C5552570D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932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C63F2-5DF0-43EB-812D-8EAA9EF9C131}"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61E5A-402B-466C-98F6-A0C5552570D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500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C63F2-5DF0-43EB-812D-8EAA9EF9C131}"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061E5A-402B-466C-98F6-A0C5552570D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969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C63F2-5DF0-43EB-812D-8EAA9EF9C131}"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061E5A-402B-466C-98F6-A0C5552570D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56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C63F2-5DF0-43EB-812D-8EAA9EF9C131}" type="datetimeFigureOut">
              <a:rPr lang="en-IN" smtClean="0"/>
              <a:t>27-05-2023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061E5A-402B-466C-98F6-A0C5552570D0}" type="slidenum">
              <a:rPr lang="en-IN" smtClean="0"/>
              <a:t>‹#›</a:t>
            </a:fld>
            <a:endParaRPr lang="en-IN"/>
          </a:p>
        </p:txBody>
      </p:sp>
    </p:spTree>
    <p:extLst>
      <p:ext uri="{BB962C8B-B14F-4D97-AF65-F5344CB8AC3E}">
        <p14:creationId xmlns:p14="http://schemas.microsoft.com/office/powerpoint/2010/main" val="98837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C63F2-5DF0-43EB-812D-8EAA9EF9C131}"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61E5A-402B-466C-98F6-A0C5552570D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95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AC63F2-5DF0-43EB-812D-8EAA9EF9C131}" type="datetimeFigureOut">
              <a:rPr lang="en-IN" smtClean="0"/>
              <a:t>27-05-2023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2061E5A-402B-466C-98F6-A0C5552570D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95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AC63F2-5DF0-43EB-812D-8EAA9EF9C131}" type="datetimeFigureOut">
              <a:rPr lang="en-IN" smtClean="0"/>
              <a:t>27-05-2023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061E5A-402B-466C-98F6-A0C5552570D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442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3.jpg"/><Relationship Id="rId7" Type="http://schemas.openxmlformats.org/officeDocument/2006/relationships/image" Target="../media/image31.pn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1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oi.org/10.1007/s11042-016-3928-7"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i.org/10.1007/s42979-021-00478-y"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doi.org/10.1007/s11042-022-12456-4"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oi.org/10.1007/s11042-022-13639-9" TargetMode="External"/><Relationship Id="rId2" Type="http://schemas.openxmlformats.org/officeDocument/2006/relationships/hyperlink" Target="https://doi.org/10.1007/s11042-023-14618-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0B50-2BB2-3A5F-229A-C01DE847BD1A}"/>
              </a:ext>
            </a:extLst>
          </p:cNvPr>
          <p:cNvSpPr>
            <a:spLocks noGrp="1"/>
          </p:cNvSpPr>
          <p:nvPr>
            <p:ph type="title"/>
          </p:nvPr>
        </p:nvSpPr>
        <p:spPr/>
        <p:txBody>
          <a:bodyPr>
            <a:normAutofit/>
          </a:bodyPr>
          <a:lstStyle/>
          <a:p>
            <a:pPr>
              <a:lnSpc>
                <a:spcPct val="150000"/>
              </a:lnSpc>
            </a:pPr>
            <a:r>
              <a:rPr lang="en-IN" sz="2000" b="1" dirty="0">
                <a:effectLst/>
                <a:latin typeface="Gill Sans MT (Body)"/>
                <a:ea typeface="Calibri" panose="020F0502020204030204" pitchFamily="34" charset="0"/>
              </a:rPr>
              <a:t>Singular Value Decomposition based Image Authentication </a:t>
            </a:r>
            <a:r>
              <a:rPr lang="en-IN" sz="2000" b="1" dirty="0">
                <a:latin typeface="Gill Sans MT (Body)"/>
                <a:ea typeface="Calibri" panose="020F0502020204030204" pitchFamily="34" charset="0"/>
              </a:rPr>
              <a:t>system</a:t>
            </a:r>
            <a:r>
              <a:rPr lang="en-IN" sz="2000" b="1" dirty="0">
                <a:effectLst/>
                <a:latin typeface="Gill Sans MT (Body)"/>
                <a:ea typeface="Calibri" panose="020F0502020204030204" pitchFamily="34" charset="0"/>
              </a:rPr>
              <a:t>s and its Applications in Telemedicine</a:t>
            </a:r>
            <a:endParaRPr lang="en-IN" sz="2000" b="1" cap="none" dirty="0">
              <a:latin typeface="Gill Sans MT (Body)"/>
            </a:endParaRPr>
          </a:p>
        </p:txBody>
      </p:sp>
      <p:sp>
        <p:nvSpPr>
          <p:cNvPr id="3" name="Content Placeholder 2">
            <a:extLst>
              <a:ext uri="{FF2B5EF4-FFF2-40B4-BE49-F238E27FC236}">
                <a16:creationId xmlns:a16="http://schemas.microsoft.com/office/drawing/2014/main" id="{D6156546-3BC8-0043-3118-24875B318DD0}"/>
              </a:ext>
            </a:extLst>
          </p:cNvPr>
          <p:cNvSpPr>
            <a:spLocks noGrp="1"/>
          </p:cNvSpPr>
          <p:nvPr>
            <p:ph idx="1"/>
          </p:nvPr>
        </p:nvSpPr>
        <p:spPr/>
        <p:txBody>
          <a:bodyPr/>
          <a:lstStyle/>
          <a:p>
            <a:pPr marL="285750" indent="-285750" algn="r">
              <a:lnSpc>
                <a:spcPct val="100000"/>
              </a:lnSpc>
              <a:buFont typeface="Arial" panose="020B0604020202020204" pitchFamily="34" charset="0"/>
              <a:buChar char="•"/>
            </a:pPr>
            <a:r>
              <a:rPr lang="en-IN" dirty="0" err="1"/>
              <a:t>Ayantanu</a:t>
            </a:r>
            <a:r>
              <a:rPr lang="en-IN" dirty="0"/>
              <a:t> </a:t>
            </a:r>
            <a:r>
              <a:rPr lang="en-IN" dirty="0" err="1"/>
              <a:t>Laha</a:t>
            </a:r>
            <a:endParaRPr lang="en-IN" dirty="0"/>
          </a:p>
          <a:p>
            <a:pPr marL="285750" indent="-285750" algn="r">
              <a:lnSpc>
                <a:spcPct val="100000"/>
              </a:lnSpc>
              <a:buFont typeface="Arial" panose="020B0604020202020204" pitchFamily="34" charset="0"/>
              <a:buChar char="•"/>
            </a:pPr>
            <a:r>
              <a:rPr lang="en-IN" dirty="0" err="1"/>
              <a:t>Swarnadeep</a:t>
            </a:r>
            <a:r>
              <a:rPr lang="en-IN" dirty="0"/>
              <a:t> Das</a:t>
            </a:r>
          </a:p>
          <a:p>
            <a:pPr marL="285750" indent="-285750" algn="r">
              <a:lnSpc>
                <a:spcPct val="100000"/>
              </a:lnSpc>
              <a:buFont typeface="Arial" panose="020B0604020202020204" pitchFamily="34" charset="0"/>
              <a:buChar char="•"/>
            </a:pPr>
            <a:r>
              <a:rPr lang="en-IN" dirty="0" err="1"/>
              <a:t>Rajarshi</a:t>
            </a:r>
            <a:r>
              <a:rPr lang="en-IN" dirty="0"/>
              <a:t> </a:t>
            </a:r>
            <a:r>
              <a:rPr lang="en-IN" dirty="0" err="1"/>
              <a:t>Saha</a:t>
            </a:r>
            <a:endParaRPr lang="en-IN" dirty="0"/>
          </a:p>
          <a:p>
            <a:pPr marL="0" indent="0">
              <a:buNone/>
            </a:pPr>
            <a:endParaRPr lang="en-IN" dirty="0"/>
          </a:p>
        </p:txBody>
      </p:sp>
    </p:spTree>
    <p:extLst>
      <p:ext uri="{BB962C8B-B14F-4D97-AF65-F5344CB8AC3E}">
        <p14:creationId xmlns:p14="http://schemas.microsoft.com/office/powerpoint/2010/main" val="421514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83DF-B4CD-E2DA-72B7-7F07D1DC67AD}"/>
              </a:ext>
            </a:extLst>
          </p:cNvPr>
          <p:cNvSpPr>
            <a:spLocks noGrp="1"/>
          </p:cNvSpPr>
          <p:nvPr>
            <p:ph type="title"/>
          </p:nvPr>
        </p:nvSpPr>
        <p:spPr/>
        <p:txBody>
          <a:bodyPr/>
          <a:lstStyle/>
          <a:p>
            <a:r>
              <a:rPr lang="en-IN" dirty="0"/>
              <a:t>8.  Security Analysis :</a:t>
            </a:r>
          </a:p>
        </p:txBody>
      </p:sp>
      <p:sp>
        <p:nvSpPr>
          <p:cNvPr id="3" name="Content Placeholder 2">
            <a:extLst>
              <a:ext uri="{FF2B5EF4-FFF2-40B4-BE49-F238E27FC236}">
                <a16:creationId xmlns:a16="http://schemas.microsoft.com/office/drawing/2014/main" id="{888F04EB-FE1C-4D76-E43F-71C30F743ED6}"/>
              </a:ext>
            </a:extLst>
          </p:cNvPr>
          <p:cNvSpPr>
            <a:spLocks noGrp="1"/>
          </p:cNvSpPr>
          <p:nvPr>
            <p:ph idx="1"/>
          </p:nvPr>
        </p:nvSpPr>
        <p:spPr>
          <a:xfrm>
            <a:off x="1451579" y="1853754"/>
            <a:ext cx="9603275" cy="4199727"/>
          </a:xfrm>
        </p:spPr>
        <p:txBody>
          <a:bodyPr>
            <a:normAutofit fontScale="92500" lnSpcReduction="10000"/>
          </a:bodyPr>
          <a:lstStyle/>
          <a:p>
            <a:r>
              <a:rPr lang="en-US" dirty="0"/>
              <a:t>Process of evaluating vulnerabilities, threats, and risks to identify weaknesses in a system's security measures.</a:t>
            </a:r>
          </a:p>
          <a:p>
            <a:r>
              <a:rPr lang="en-US" dirty="0"/>
              <a:t>Types of attacks :</a:t>
            </a:r>
            <a:endParaRPr lang="en-IN" dirty="0"/>
          </a:p>
          <a:p>
            <a:pPr marL="514350" indent="-514350">
              <a:buFont typeface="+mj-lt"/>
              <a:buAutoNum type="romanLcPeriod"/>
            </a:pPr>
            <a:r>
              <a:rPr lang="en-IN" dirty="0"/>
              <a:t>Passive attack (Steganalysis)</a:t>
            </a:r>
          </a:p>
          <a:p>
            <a:pPr marL="514350" indent="-514350">
              <a:buFont typeface="+mj-lt"/>
              <a:buAutoNum type="romanLcPeriod"/>
            </a:pPr>
            <a:r>
              <a:rPr lang="en-IN" dirty="0"/>
              <a:t>Active attack</a:t>
            </a:r>
          </a:p>
          <a:p>
            <a:pPr marL="971550" lvl="1" indent="-514350">
              <a:buFont typeface="+mj-lt"/>
              <a:buAutoNum type="alphaLcParenR"/>
            </a:pPr>
            <a:r>
              <a:rPr lang="en-US" dirty="0"/>
              <a:t>Gaussian filter </a:t>
            </a:r>
          </a:p>
          <a:p>
            <a:pPr marL="971550" lvl="1" indent="-514350">
              <a:buFont typeface="+mj-lt"/>
              <a:buAutoNum type="alphaLcParenR"/>
            </a:pPr>
            <a:r>
              <a:rPr lang="en-US" dirty="0"/>
              <a:t>Median filter</a:t>
            </a:r>
          </a:p>
          <a:p>
            <a:pPr marL="971550" lvl="1" indent="-514350">
              <a:buFont typeface="+mj-lt"/>
              <a:buAutoNum type="alphaLcParenR"/>
            </a:pPr>
            <a:r>
              <a:rPr lang="en-IN" dirty="0"/>
              <a:t>Jpeg compression</a:t>
            </a:r>
          </a:p>
          <a:p>
            <a:pPr marL="971550" lvl="1" indent="-514350">
              <a:buFont typeface="+mj-lt"/>
              <a:buAutoNum type="alphaLcParenR"/>
            </a:pPr>
            <a:r>
              <a:rPr lang="en-IN" dirty="0"/>
              <a:t>Salt &amp; pepper</a:t>
            </a:r>
          </a:p>
          <a:p>
            <a:pPr marL="971550" lvl="1" indent="-514350">
              <a:buFont typeface="+mj-lt"/>
              <a:buAutoNum type="alphaLcParenR"/>
            </a:pPr>
            <a:r>
              <a:rPr lang="en-IN" dirty="0"/>
              <a:t>Crop </a:t>
            </a:r>
          </a:p>
          <a:p>
            <a:pPr marL="971550" lvl="1" indent="-514350">
              <a:buFont typeface="+mj-lt"/>
              <a:buAutoNum type="alphaLcParenR"/>
            </a:pPr>
            <a:r>
              <a:rPr lang="en-IN" dirty="0"/>
              <a:t>Histogram Equalization</a:t>
            </a:r>
          </a:p>
        </p:txBody>
      </p:sp>
    </p:spTree>
    <p:extLst>
      <p:ext uri="{BB962C8B-B14F-4D97-AF65-F5344CB8AC3E}">
        <p14:creationId xmlns:p14="http://schemas.microsoft.com/office/powerpoint/2010/main" val="10776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931D-CB12-0503-D250-ECB7EA48C2C5}"/>
              </a:ext>
            </a:extLst>
          </p:cNvPr>
          <p:cNvSpPr>
            <a:spLocks noGrp="1"/>
          </p:cNvSpPr>
          <p:nvPr>
            <p:ph type="title"/>
          </p:nvPr>
        </p:nvSpPr>
        <p:spPr/>
        <p:txBody>
          <a:bodyPr/>
          <a:lstStyle/>
          <a:p>
            <a:r>
              <a:rPr lang="en-IN" dirty="0"/>
              <a:t>9. </a:t>
            </a:r>
            <a:r>
              <a:rPr lang="en-US" dirty="0"/>
              <a:t>Gray Level Co-occurrence Matrix (GLCM):</a:t>
            </a:r>
            <a:endParaRPr lang="en-IN" dirty="0"/>
          </a:p>
        </p:txBody>
      </p:sp>
      <p:sp>
        <p:nvSpPr>
          <p:cNvPr id="3" name="Content Placeholder 2">
            <a:extLst>
              <a:ext uri="{FF2B5EF4-FFF2-40B4-BE49-F238E27FC236}">
                <a16:creationId xmlns:a16="http://schemas.microsoft.com/office/drawing/2014/main" id="{9ED3036A-BF7C-7091-C02F-C369483F6B09}"/>
              </a:ext>
            </a:extLst>
          </p:cNvPr>
          <p:cNvSpPr>
            <a:spLocks noGrp="1"/>
          </p:cNvSpPr>
          <p:nvPr>
            <p:ph idx="1"/>
          </p:nvPr>
        </p:nvSpPr>
        <p:spPr/>
        <p:txBody>
          <a:bodyPr/>
          <a:lstStyle/>
          <a:p>
            <a:r>
              <a:rPr lang="en-US" dirty="0"/>
              <a:t>Analyzes spatial relationships between pixels in an image to capture texture information and spatial patterns.</a:t>
            </a:r>
          </a:p>
          <a:p>
            <a:r>
              <a:rPr lang="en-US" dirty="0"/>
              <a:t>Derived from the GLCM matrix, texture features quantify the texture properties of the image. Common features include contrast, homogeneity, energy, entropy, and correlation.</a:t>
            </a:r>
          </a:p>
          <a:p>
            <a:r>
              <a:rPr lang="en-US" dirty="0"/>
              <a:t>GLCM provides a quantitative representation of texture, enabling the characterization and differentiation of textures in image analysis tasks.</a:t>
            </a: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CD55854-AEC9-7FBA-62E8-3A5398F78D64}"/>
                  </a:ext>
                </a:extLst>
              </p:cNvPr>
              <p:cNvSpPr txBox="1"/>
              <p:nvPr/>
            </p:nvSpPr>
            <p:spPr>
              <a:xfrm>
                <a:off x="1451579" y="5040319"/>
                <a:ext cx="6099143" cy="101316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836967"/>
                              </a:solidFill>
                              <a:latin typeface="Cambria Math" panose="02040503050406030204" pitchFamily="18" charset="0"/>
                            </a:rPr>
                          </m:ctrlPr>
                        </m:sSubPr>
                        <m:e>
                          <m:r>
                            <m:rPr>
                              <m:sty m:val="p"/>
                            </m:rPr>
                            <a:rPr lang="en-IN">
                              <a:latin typeface="Cambria Math" panose="02040503050406030204" pitchFamily="18" charset="0"/>
                            </a:rPr>
                            <m:t>C</m:t>
                          </m:r>
                        </m:e>
                        <m:sub>
                          <m:r>
                            <m:rPr>
                              <m:sty m:val="p"/>
                            </m:rPr>
                            <a:rPr lang="en-IN" i="0">
                              <a:latin typeface="Cambria Math" panose="02040503050406030204" pitchFamily="18" charset="0"/>
                            </a:rPr>
                            <m:t>Δx</m:t>
                          </m:r>
                          <m:r>
                            <a:rPr lang="en-IN" i="0">
                              <a:latin typeface="Cambria Math" panose="02040503050406030204" pitchFamily="18" charset="0"/>
                            </a:rPr>
                            <m:t>,</m:t>
                          </m:r>
                          <m:r>
                            <m:rPr>
                              <m:sty m:val="p"/>
                            </m:rPr>
                            <a:rPr lang="en-IN" i="0">
                              <a:latin typeface="Cambria Math" panose="02040503050406030204" pitchFamily="18" charset="0"/>
                            </a:rPr>
                            <m:t>Δy</m:t>
                          </m:r>
                        </m:sub>
                      </m:sSub>
                      <m:d>
                        <m:dPr>
                          <m:ctrlPr>
                            <a:rPr lang="en-IN" i="1">
                              <a:solidFill>
                                <a:srgbClr val="836967"/>
                              </a:solidFill>
                              <a:latin typeface="Cambria Math" panose="02040503050406030204" pitchFamily="18" charset="0"/>
                            </a:rPr>
                          </m:ctrlPr>
                        </m:dPr>
                        <m:e>
                          <m:r>
                            <m:rPr>
                              <m:sty m:val="p"/>
                            </m:rPr>
                            <a:rPr lang="en-IN" i="0">
                              <a:latin typeface="Cambria Math" panose="02040503050406030204" pitchFamily="18" charset="0"/>
                            </a:rPr>
                            <m:t>i</m:t>
                          </m:r>
                          <m:r>
                            <a:rPr lang="en-IN" i="0">
                              <a:latin typeface="Cambria Math" panose="02040503050406030204" pitchFamily="18" charset="0"/>
                            </a:rPr>
                            <m:t>,</m:t>
                          </m:r>
                          <m:r>
                            <m:rPr>
                              <m:sty m:val="p"/>
                            </m:rPr>
                            <a:rPr lang="en-IN" i="0">
                              <a:latin typeface="Cambria Math" panose="02040503050406030204" pitchFamily="18" charset="0"/>
                            </a:rPr>
                            <m:t>j</m:t>
                          </m:r>
                        </m:e>
                      </m:d>
                      <m:r>
                        <a:rPr lang="en-IN" i="0">
                          <a:latin typeface="Cambria Math" panose="02040503050406030204" pitchFamily="18" charset="0"/>
                        </a:rPr>
                        <m:t>=</m:t>
                      </m:r>
                      <m:nary>
                        <m:naryPr>
                          <m:chr m:val="∑"/>
                          <m:limLoc m:val="subSup"/>
                          <m:ctrlPr>
                            <a:rPr lang="en-IN" i="1">
                              <a:latin typeface="Cambria Math" panose="02040503050406030204" pitchFamily="18" charset="0"/>
                            </a:rPr>
                          </m:ctrlPr>
                        </m:naryPr>
                        <m:sub>
                          <m:r>
                            <m:rPr>
                              <m:sty m:val="p"/>
                            </m:rPr>
                            <a:rPr lang="en-IN" i="0">
                              <a:latin typeface="Cambria Math" panose="02040503050406030204" pitchFamily="18" charset="0"/>
                            </a:rPr>
                            <m:t>x</m:t>
                          </m:r>
                          <m:r>
                            <a:rPr lang="en-IN" i="0">
                              <a:latin typeface="Cambria Math" panose="02040503050406030204" pitchFamily="18" charset="0"/>
                            </a:rPr>
                            <m:t>=1</m:t>
                          </m:r>
                        </m:sub>
                        <m:sup>
                          <m:r>
                            <m:rPr>
                              <m:sty m:val="p"/>
                            </m:rPr>
                            <a:rPr lang="en-IN" i="0">
                              <a:latin typeface="Cambria Math" panose="02040503050406030204" pitchFamily="18" charset="0"/>
                            </a:rPr>
                            <m:t>m</m:t>
                          </m:r>
                        </m:sup>
                        <m:e>
                          <m:nary>
                            <m:naryPr>
                              <m:chr m:val="∑"/>
                              <m:limLoc m:val="subSup"/>
                              <m:ctrlPr>
                                <a:rPr lang="en-IN" i="1">
                                  <a:latin typeface="Cambria Math" panose="02040503050406030204" pitchFamily="18" charset="0"/>
                                </a:rPr>
                              </m:ctrlPr>
                            </m:naryPr>
                            <m:sub>
                              <m:r>
                                <m:rPr>
                                  <m:sty m:val="p"/>
                                </m:rPr>
                                <a:rPr lang="en-IN" i="0">
                                  <a:latin typeface="Cambria Math" panose="02040503050406030204" pitchFamily="18" charset="0"/>
                                </a:rPr>
                                <m:t>y</m:t>
                              </m:r>
                              <m:r>
                                <a:rPr lang="en-IN" i="0">
                                  <a:latin typeface="Cambria Math" panose="02040503050406030204" pitchFamily="18" charset="0"/>
                                </a:rPr>
                                <m:t>=1</m:t>
                              </m:r>
                            </m:sub>
                            <m:sup>
                              <m:r>
                                <m:rPr>
                                  <m:sty m:val="p"/>
                                </m:rPr>
                                <a:rPr lang="en-IN" i="0">
                                  <a:latin typeface="Cambria Math" panose="02040503050406030204" pitchFamily="18" charset="0"/>
                                </a:rPr>
                                <m:t>n</m:t>
                              </m:r>
                            </m:sup>
                            <m:e>
                              <m:d>
                                <m:dPr>
                                  <m:begChr m:val="{"/>
                                  <m:endChr m:val=""/>
                                  <m:ctrlPr>
                                    <a:rPr lang="en-IN" i="1">
                                      <a:solidFill>
                                        <a:srgbClr val="836967"/>
                                      </a:solidFill>
                                      <a:latin typeface="Cambria Math" panose="02040503050406030204" pitchFamily="18" charset="0"/>
                                    </a:rPr>
                                  </m:ctrlPr>
                                </m:dPr>
                                <m:e>
                                  <m:eqArr>
                                    <m:eqArrPr>
                                      <m:ctrlPr>
                                        <a:rPr lang="en-IN" i="1">
                                          <a:solidFill>
                                            <a:srgbClr val="836967"/>
                                          </a:solidFill>
                                          <a:latin typeface="Cambria Math" panose="02040503050406030204" pitchFamily="18" charset="0"/>
                                        </a:rPr>
                                      </m:ctrlPr>
                                    </m:eqArrPr>
                                    <m:e>
                                      <m:r>
                                        <a:rPr lang="en-IN" i="0">
                                          <a:latin typeface="Cambria Math" panose="02040503050406030204" pitchFamily="18" charset="0"/>
                                        </a:rPr>
                                        <m:t>&amp;1 ,</m:t>
                                      </m:r>
                                      <m:r>
                                        <a:rPr lang="en-IN" i="1">
                                          <a:latin typeface="Cambria Math" panose="02040503050406030204" pitchFamily="18" charset="0"/>
                                        </a:rPr>
                                        <m:t>𝑖𝑓</m:t>
                                      </m:r>
                                      <m:r>
                                        <a:rPr lang="en-IN" i="0">
                                          <a:latin typeface="Cambria Math" panose="02040503050406030204" pitchFamily="18" charset="0"/>
                                        </a:rPr>
                                        <m:t> </m:t>
                                      </m:r>
                                      <m:r>
                                        <a:rPr lang="en-IN" i="1">
                                          <a:latin typeface="Cambria Math" panose="02040503050406030204" pitchFamily="18" charset="0"/>
                                        </a:rPr>
                                        <m:t>𝑀</m:t>
                                      </m:r>
                                      <m:d>
                                        <m:dPr>
                                          <m:ctrlPr>
                                            <a:rPr lang="en-IN" i="1">
                                              <a:solidFill>
                                                <a:srgbClr val="836967"/>
                                              </a:solidFill>
                                              <a:latin typeface="Cambria Math" panose="02040503050406030204" pitchFamily="18" charset="0"/>
                                            </a:rPr>
                                          </m:ctrlPr>
                                        </m:dPr>
                                        <m:e>
                                          <m:r>
                                            <m:rPr>
                                              <m:sty m:val="p"/>
                                            </m:rPr>
                                            <a:rPr lang="en-IN" i="0">
                                              <a:latin typeface="Cambria Math" panose="02040503050406030204" pitchFamily="18" charset="0"/>
                                            </a:rPr>
                                            <m:t>x</m:t>
                                          </m:r>
                                          <m:r>
                                            <a:rPr lang="en-IN" i="0">
                                              <a:latin typeface="Cambria Math" panose="02040503050406030204" pitchFamily="18" charset="0"/>
                                            </a:rPr>
                                            <m:t>,</m:t>
                                          </m:r>
                                          <m:r>
                                            <m:rPr>
                                              <m:sty m:val="p"/>
                                            </m:rPr>
                                            <a:rPr lang="en-IN" i="0">
                                              <a:latin typeface="Cambria Math" panose="02040503050406030204" pitchFamily="18" charset="0"/>
                                            </a:rPr>
                                            <m:t>y</m:t>
                                          </m:r>
                                        </m:e>
                                      </m:d>
                                      <m:r>
                                        <a:rPr lang="en-IN" i="0">
                                          <a:latin typeface="Cambria Math" panose="02040503050406030204" pitchFamily="18" charset="0"/>
                                        </a:rPr>
                                        <m:t>=</m:t>
                                      </m:r>
                                      <m:r>
                                        <a:rPr lang="en-IN" i="1">
                                          <a:latin typeface="Cambria Math" panose="02040503050406030204" pitchFamily="18" charset="0"/>
                                        </a:rPr>
                                        <m:t>𝑖</m:t>
                                      </m:r>
                                      <m:r>
                                        <a:rPr lang="en-IN" i="0">
                                          <a:latin typeface="Cambria Math" panose="02040503050406030204" pitchFamily="18" charset="0"/>
                                        </a:rPr>
                                        <m:t> </m:t>
                                      </m:r>
                                      <m:r>
                                        <a:rPr lang="en-IN" i="1">
                                          <a:latin typeface="Cambria Math" panose="02040503050406030204" pitchFamily="18" charset="0"/>
                                        </a:rPr>
                                        <m:t>𝑎𝑛𝑑</m:t>
                                      </m:r>
                                      <m:r>
                                        <a:rPr lang="en-IN" i="0">
                                          <a:latin typeface="Cambria Math" panose="02040503050406030204" pitchFamily="18" charset="0"/>
                                        </a:rPr>
                                        <m:t> </m:t>
                                      </m:r>
                                      <m:r>
                                        <a:rPr lang="en-IN" i="1">
                                          <a:latin typeface="Cambria Math" panose="02040503050406030204" pitchFamily="18" charset="0"/>
                                        </a:rPr>
                                        <m:t>𝑀</m:t>
                                      </m:r>
                                      <m:d>
                                        <m:dPr>
                                          <m:sepChr m:val=","/>
                                          <m:ctrlPr>
                                            <a:rPr lang="en-IN" i="1">
                                              <a:latin typeface="Cambria Math" panose="02040503050406030204" pitchFamily="18" charset="0"/>
                                            </a:rPr>
                                          </m:ctrlPr>
                                        </m:dPr>
                                        <m:e>
                                          <m:r>
                                            <a:rPr lang="en-IN" i="1">
                                              <a:latin typeface="Cambria Math" panose="02040503050406030204" pitchFamily="18" charset="0"/>
                                            </a:rPr>
                                            <m:t>𝑥</m:t>
                                          </m:r>
                                        </m:e>
                                        <m:e>
                                          <m:r>
                                            <a:rPr lang="en-IN" i="0">
                                              <a:latin typeface="Cambria Math" panose="02040503050406030204" pitchFamily="18" charset="0"/>
                                            </a:rPr>
                                            <m:t>+</m:t>
                                          </m:r>
                                          <m:r>
                                            <a:rPr lang="en-IN" i="1">
                                              <a:latin typeface="Cambria Math" panose="02040503050406030204" pitchFamily="18" charset="0"/>
                                            </a:rPr>
                                            <m:t>𝛥</m:t>
                                          </m:r>
                                          <m:r>
                                            <a:rPr lang="en-IN" i="1">
                                              <a:latin typeface="Cambria Math" panose="02040503050406030204" pitchFamily="18" charset="0"/>
                                            </a:rPr>
                                            <m:t>𝑥𝑦</m:t>
                                          </m:r>
                                          <m:r>
                                            <a:rPr lang="en-IN" i="0">
                                              <a:latin typeface="Cambria Math" panose="02040503050406030204" pitchFamily="18" charset="0"/>
                                            </a:rPr>
                                            <m:t>+</m:t>
                                          </m:r>
                                          <m:r>
                                            <a:rPr lang="en-IN" i="1">
                                              <a:latin typeface="Cambria Math" panose="02040503050406030204" pitchFamily="18" charset="0"/>
                                            </a:rPr>
                                            <m:t>𝛥</m:t>
                                          </m:r>
                                          <m:r>
                                            <a:rPr lang="en-IN" i="1">
                                              <a:latin typeface="Cambria Math" panose="02040503050406030204" pitchFamily="18" charset="0"/>
                                            </a:rPr>
                                            <m:t>𝑦</m:t>
                                          </m:r>
                                        </m:e>
                                      </m:d>
                                      <m:r>
                                        <a:rPr lang="en-IN" i="0">
                                          <a:latin typeface="Cambria Math" panose="02040503050406030204" pitchFamily="18" charset="0"/>
                                        </a:rPr>
                                        <m:t>=</m:t>
                                      </m:r>
                                      <m:r>
                                        <a:rPr lang="en-IN" i="1">
                                          <a:latin typeface="Cambria Math" panose="02040503050406030204" pitchFamily="18" charset="0"/>
                                        </a:rPr>
                                        <m:t>𝑗</m:t>
                                      </m:r>
                                    </m:e>
                                    <m:e>
                                      <m:r>
                                        <a:rPr lang="en-IN" i="0">
                                          <a:latin typeface="Cambria Math" panose="02040503050406030204" pitchFamily="18" charset="0"/>
                                        </a:rPr>
                                        <m:t>&amp;0 ,                                                   </m:t>
                                      </m:r>
                                      <m:r>
                                        <a:rPr lang="en-IN" i="1">
                                          <a:latin typeface="Cambria Math" panose="02040503050406030204" pitchFamily="18" charset="0"/>
                                        </a:rPr>
                                        <m:t>𝑜𝑡h𝑒𝑟𝑤𝑖𝑠𝑒</m:t>
                                      </m:r>
                                    </m:e>
                                  </m:eqArr>
                                </m:e>
                              </m:d>
                            </m:e>
                          </m:nary>
                        </m:e>
                      </m:nary>
                    </m:oMath>
                  </m:oMathPara>
                </a14:m>
                <a:endParaRPr lang="en-IN" dirty="0"/>
              </a:p>
            </p:txBody>
          </p:sp>
        </mc:Choice>
        <mc:Fallback xmlns="">
          <p:sp>
            <p:nvSpPr>
              <p:cNvPr id="5" name="TextBox 4">
                <a:extLst>
                  <a:ext uri="{FF2B5EF4-FFF2-40B4-BE49-F238E27FC236}">
                    <a16:creationId xmlns:a16="http://schemas.microsoft.com/office/drawing/2014/main" id="{3CD55854-AEC9-7FBA-62E8-3A5398F78D64}"/>
                  </a:ext>
                </a:extLst>
              </p:cNvPr>
              <p:cNvSpPr txBox="1">
                <a:spLocks noRot="1" noChangeAspect="1" noMove="1" noResize="1" noEditPoints="1" noAdjustHandles="1" noChangeArrowheads="1" noChangeShapeType="1" noTextEdit="1"/>
              </p:cNvSpPr>
              <p:nvPr/>
            </p:nvSpPr>
            <p:spPr>
              <a:xfrm>
                <a:off x="1451579" y="5040319"/>
                <a:ext cx="6099143" cy="101316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9E6198-1F22-F43A-71B8-25A0A17E219C}"/>
                  </a:ext>
                </a:extLst>
              </p:cNvPr>
              <p:cNvSpPr txBox="1"/>
              <p:nvPr/>
            </p:nvSpPr>
            <p:spPr>
              <a:xfrm>
                <a:off x="8267307" y="4392738"/>
                <a:ext cx="3431357" cy="2308324"/>
              </a:xfrm>
              <a:prstGeom prst="rect">
                <a:avLst/>
              </a:prstGeom>
              <a:noFill/>
            </p:spPr>
            <p:txBody>
              <a:bodyPr wrap="square" rtlCol="0">
                <a:spAutoFit/>
              </a:bodyPr>
              <a:lstStyle/>
              <a:p>
                <a14:m>
                  <m:oMath xmlns:m="http://schemas.openxmlformats.org/officeDocument/2006/math">
                    <m:r>
                      <a:rPr lang="en-IN" sz="1800" smtClean="0">
                        <a:solidFill>
                          <a:srgbClr val="00B0F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smtClean="0">
                        <a:solidFill>
                          <a:srgbClr val="00B0F0"/>
                        </a:solidFill>
                        <a:effectLst/>
                        <a:latin typeface="Cambria Math" panose="02040503050406030204" pitchFamily="18" charset="0"/>
                        <a:ea typeface="Calibri" panose="020F0502020204030204" pitchFamily="34" charset="0"/>
                        <a:cs typeface="Times New Roman" panose="02020603050405020304" pitchFamily="18" charset="0"/>
                      </a:rPr>
                      <m:t>x</m:t>
                    </m:r>
                    <m:r>
                      <a:rPr lang="en-IN" sz="180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smtClean="0">
                        <a:effectLst/>
                        <a:latin typeface="Cambria Math" panose="02040503050406030204" pitchFamily="18" charset="0"/>
                        <a:ea typeface="Calibri" panose="020F0502020204030204" pitchFamily="34" charset="0"/>
                        <a:cs typeface="Times New Roman" panose="02020603050405020304" pitchFamily="18" charset="0"/>
                      </a:rPr>
                      <m:t>is</m:t>
                    </m:r>
                    <m:r>
                      <a:rPr lang="en-IN" sz="180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smtClean="0">
                        <a:effectLst/>
                        <a:latin typeface="Cambria Math" panose="02040503050406030204" pitchFamily="18" charset="0"/>
                        <a:ea typeface="Calibri" panose="020F0502020204030204" pitchFamily="34" charset="0"/>
                        <a:cs typeface="Times New Roman" panose="02020603050405020304" pitchFamily="18" charset="0"/>
                      </a:rPr>
                      <m:t>the</m:t>
                    </m:r>
                    <m:r>
                      <a:rPr lang="en-IN" sz="1800"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1800" dirty="0">
                    <a:effectLst/>
                    <a:latin typeface="Times New Roman" panose="02020603050405020304" pitchFamily="18" charset="0"/>
                    <a:ea typeface="Times New Roman" panose="02020603050405020304" pitchFamily="18" charset="0"/>
                  </a:rPr>
                  <a:t>difference in </a:t>
                </a:r>
                <a:r>
                  <a:rPr lang="en-IN" sz="1800" dirty="0">
                    <a:effectLst/>
                    <a:latin typeface="Times New Roman" panose="02020603050405020304" pitchFamily="18" charset="0"/>
                    <a:ea typeface="Calibri" panose="020F0502020204030204" pitchFamily="34" charset="0"/>
                  </a:rPr>
                  <a:t>vertical pixel position</a:t>
                </a:r>
              </a:p>
              <a:p>
                <a:endParaRPr lang="en-IN" sz="1800" dirty="0">
                  <a:effectLst/>
                  <a:latin typeface="Times New Roman" panose="02020603050405020304" pitchFamily="18" charset="0"/>
                  <a:ea typeface="Calibri" panose="020F0502020204030204" pitchFamily="34" charset="0"/>
                </a:endParaRPr>
              </a:p>
              <a:p>
                <a14:m>
                  <m:oMath xmlns:m="http://schemas.openxmlformats.org/officeDocument/2006/math">
                    <m:r>
                      <a:rPr lang="en-IN" sz="1800" smtClean="0">
                        <a:solidFill>
                          <a:srgbClr val="00B0F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smtClean="0">
                        <a:solidFill>
                          <a:srgbClr val="00B0F0"/>
                        </a:solidFill>
                        <a:effectLst/>
                        <a:latin typeface="Cambria Math" panose="02040503050406030204" pitchFamily="18" charset="0"/>
                        <a:ea typeface="Calibri" panose="020F0502020204030204" pitchFamily="34" charset="0"/>
                        <a:cs typeface="Times New Roman" panose="02020603050405020304" pitchFamily="18" charset="0"/>
                      </a:rPr>
                      <m:t>y</m:t>
                    </m:r>
                  </m:oMath>
                </a14:m>
                <a:r>
                  <a:rPr lang="en-IN" sz="1800" dirty="0">
                    <a:effectLst/>
                    <a:latin typeface="Times New Roman" panose="02020603050405020304" pitchFamily="18" charset="0"/>
                    <a:ea typeface="Times New Roman" panose="02020603050405020304" pitchFamily="18" charset="0"/>
                  </a:rPr>
                  <a:t> is difference in horizontal pixel positions</a:t>
                </a:r>
              </a:p>
              <a:p>
                <a:endParaRPr lang="en-IN" sz="1800" dirty="0">
                  <a:effectLst/>
                  <a:latin typeface="Times New Roman" panose="02020603050405020304" pitchFamily="18" charset="0"/>
                  <a:ea typeface="Calibri" panose="020F0502020204030204" pitchFamily="34" charset="0"/>
                </a:endParaRPr>
              </a:p>
              <a:p>
                <a:r>
                  <a:rPr lang="en-IN" sz="1800" dirty="0">
                    <a:solidFill>
                      <a:srgbClr val="00B0F0"/>
                    </a:solidFill>
                    <a:effectLst/>
                    <a:latin typeface="Times New Roman" panose="02020603050405020304" pitchFamily="18" charset="0"/>
                    <a:ea typeface="Calibri" panose="020F0502020204030204" pitchFamily="34" charset="0"/>
                  </a:rPr>
                  <a:t>G</a:t>
                </a:r>
                <a:r>
                  <a:rPr lang="en-IN" sz="1800" dirty="0">
                    <a:effectLst/>
                    <a:latin typeface="Times New Roman" panose="02020603050405020304" pitchFamily="18" charset="0"/>
                    <a:ea typeface="Calibri" panose="020F0502020204030204" pitchFamily="34" charset="0"/>
                  </a:rPr>
                  <a:t> is the </a:t>
                </a:r>
                <a:r>
                  <a:rPr lang="en-IN" sz="1800" dirty="0" err="1">
                    <a:effectLst/>
                    <a:latin typeface="Times New Roman" panose="02020603050405020304" pitchFamily="18" charset="0"/>
                    <a:ea typeface="Calibri" panose="020F0502020204030204" pitchFamily="34" charset="0"/>
                  </a:rPr>
                  <a:t>gray</a:t>
                </a:r>
                <a:r>
                  <a:rPr lang="en-IN" sz="1800" dirty="0">
                    <a:effectLst/>
                    <a:latin typeface="Times New Roman" panose="02020603050405020304" pitchFamily="18" charset="0"/>
                    <a:ea typeface="Calibri" panose="020F0502020204030204" pitchFamily="34" charset="0"/>
                  </a:rPr>
                  <a:t> levels in the image </a:t>
                </a:r>
                <a:r>
                  <a:rPr lang="en-IN" sz="1800" dirty="0">
                    <a:solidFill>
                      <a:srgbClr val="00B0F0"/>
                    </a:solidFill>
                    <a:effectLst/>
                    <a:latin typeface="Times New Roman" panose="02020603050405020304" pitchFamily="18" charset="0"/>
                    <a:ea typeface="Calibri" panose="020F0502020204030204" pitchFamily="34" charset="0"/>
                  </a:rPr>
                  <a:t>M</a:t>
                </a:r>
              </a:p>
              <a:p>
                <a:r>
                  <a:rPr lang="en-IN" dirty="0">
                    <a:latin typeface="Times New Roman" panose="02020603050405020304" pitchFamily="18" charset="0"/>
                    <a:ea typeface="Calibri" panose="020F0502020204030204" pitchFamily="34" charset="0"/>
                  </a:rPr>
                  <a:t>T</a:t>
                </a:r>
                <a:r>
                  <a:rPr lang="en-IN" sz="1800" dirty="0">
                    <a:effectLst/>
                    <a:latin typeface="Times New Roman" panose="02020603050405020304" pitchFamily="18" charset="0"/>
                    <a:ea typeface="Calibri" panose="020F0502020204030204" pitchFamily="34" charset="0"/>
                  </a:rPr>
                  <a:t>he size of </a:t>
                </a:r>
                <a:r>
                  <a:rPr lang="en-IN" sz="1800" dirty="0">
                    <a:solidFill>
                      <a:srgbClr val="00B0F0"/>
                    </a:solidFill>
                    <a:effectLst/>
                    <a:latin typeface="Times New Roman" panose="02020603050405020304" pitchFamily="18" charset="0"/>
                    <a:ea typeface="Calibri" panose="020F0502020204030204" pitchFamily="34" charset="0"/>
                  </a:rPr>
                  <a:t>C</a:t>
                </a:r>
                <a:r>
                  <a:rPr lang="en-IN" sz="1800" dirty="0">
                    <a:effectLst/>
                    <a:latin typeface="Times New Roman" panose="02020603050405020304" pitchFamily="18" charset="0"/>
                    <a:ea typeface="Calibri" panose="020F0502020204030204" pitchFamily="34" charset="0"/>
                  </a:rPr>
                  <a:t> is G x G</a:t>
                </a:r>
                <a:endParaRPr lang="en-IN" dirty="0"/>
              </a:p>
            </p:txBody>
          </p:sp>
        </mc:Choice>
        <mc:Fallback xmlns="">
          <p:sp>
            <p:nvSpPr>
              <p:cNvPr id="6" name="TextBox 5">
                <a:extLst>
                  <a:ext uri="{FF2B5EF4-FFF2-40B4-BE49-F238E27FC236}">
                    <a16:creationId xmlns:a16="http://schemas.microsoft.com/office/drawing/2014/main" id="{389E6198-1F22-F43A-71B8-25A0A17E219C}"/>
                  </a:ext>
                </a:extLst>
              </p:cNvPr>
              <p:cNvSpPr txBox="1">
                <a:spLocks noRot="1" noChangeAspect="1" noMove="1" noResize="1" noEditPoints="1" noAdjustHandles="1" noChangeArrowheads="1" noChangeShapeType="1" noTextEdit="1"/>
              </p:cNvSpPr>
              <p:nvPr/>
            </p:nvSpPr>
            <p:spPr>
              <a:xfrm>
                <a:off x="8267307" y="4392738"/>
                <a:ext cx="3431357" cy="2308324"/>
              </a:xfrm>
              <a:prstGeom prst="rect">
                <a:avLst/>
              </a:prstGeom>
              <a:blipFill>
                <a:blip r:embed="rId3"/>
                <a:stretch>
                  <a:fillRect l="-1421" t="-1587" r="-1066" b="-3439"/>
                </a:stretch>
              </a:blipFill>
            </p:spPr>
            <p:txBody>
              <a:bodyPr/>
              <a:lstStyle/>
              <a:p>
                <a:r>
                  <a:rPr lang="en-IN">
                    <a:noFill/>
                  </a:rPr>
                  <a:t> </a:t>
                </a:r>
              </a:p>
            </p:txBody>
          </p:sp>
        </mc:Fallback>
      </mc:AlternateContent>
    </p:spTree>
    <p:extLst>
      <p:ext uri="{BB962C8B-B14F-4D97-AF65-F5344CB8AC3E}">
        <p14:creationId xmlns:p14="http://schemas.microsoft.com/office/powerpoint/2010/main" val="270397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BCF5-1241-FA32-3EA0-59245DEB2BD3}"/>
              </a:ext>
            </a:extLst>
          </p:cNvPr>
          <p:cNvSpPr>
            <a:spLocks noGrp="1"/>
          </p:cNvSpPr>
          <p:nvPr>
            <p:ph type="title"/>
          </p:nvPr>
        </p:nvSpPr>
        <p:spPr/>
        <p:txBody>
          <a:bodyPr/>
          <a:lstStyle/>
          <a:p>
            <a:r>
              <a:rPr lang="en-IN" dirty="0"/>
              <a:t>10. </a:t>
            </a:r>
            <a:r>
              <a:rPr lang="en-US" dirty="0"/>
              <a:t>Principal Component Analysis (PCA) feature of average GLCM:</a:t>
            </a:r>
            <a:endParaRPr lang="en-IN" dirty="0"/>
          </a:p>
        </p:txBody>
      </p:sp>
      <p:sp>
        <p:nvSpPr>
          <p:cNvPr id="3" name="Content Placeholder 2">
            <a:extLst>
              <a:ext uri="{FF2B5EF4-FFF2-40B4-BE49-F238E27FC236}">
                <a16:creationId xmlns:a16="http://schemas.microsoft.com/office/drawing/2014/main" id="{FABA0208-B71A-B6F5-0584-DD144E4B9278}"/>
              </a:ext>
            </a:extLst>
          </p:cNvPr>
          <p:cNvSpPr>
            <a:spLocks noGrp="1"/>
          </p:cNvSpPr>
          <p:nvPr>
            <p:ph idx="1"/>
          </p:nvPr>
        </p:nvSpPr>
        <p:spPr/>
        <p:txBody>
          <a:bodyPr/>
          <a:lstStyle/>
          <a:p>
            <a:r>
              <a:rPr lang="en-US" dirty="0"/>
              <a:t>Principal Component Analysis is a dimensionality reduction technique that transforms correlated variables into uncorrelated variables called principal components.</a:t>
            </a:r>
          </a:p>
          <a:p>
            <a:r>
              <a:rPr lang="en-US" dirty="0"/>
              <a:t>Average GLCM calculates the mean value of multiple GLCMs, providing a representative summary of texture information across the dataset.</a:t>
            </a:r>
          </a:p>
          <a:p>
            <a:r>
              <a:rPr lang="en-US" dirty="0"/>
              <a:t> Applying PCA to the average GLCM involves performing PCA on the elements of the average GLCM matrix.</a:t>
            </a:r>
          </a:p>
          <a:p>
            <a:r>
              <a:rPr lang="en-US" dirty="0"/>
              <a:t>PCA reduces dimensionality while retaining essential characteristics of the original GLCM, enabling efficient analysis, classification, and visualization of texture features.</a:t>
            </a:r>
            <a:endParaRPr lang="en-IN" dirty="0"/>
          </a:p>
        </p:txBody>
      </p:sp>
    </p:spTree>
    <p:extLst>
      <p:ext uri="{BB962C8B-B14F-4D97-AF65-F5344CB8AC3E}">
        <p14:creationId xmlns:p14="http://schemas.microsoft.com/office/powerpoint/2010/main" val="104746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5A3D-D84D-DCBD-798D-51C0D4DFB92F}"/>
              </a:ext>
            </a:extLst>
          </p:cNvPr>
          <p:cNvSpPr>
            <a:spLocks noGrp="1"/>
          </p:cNvSpPr>
          <p:nvPr>
            <p:ph type="title"/>
          </p:nvPr>
        </p:nvSpPr>
        <p:spPr/>
        <p:txBody>
          <a:bodyPr/>
          <a:lstStyle/>
          <a:p>
            <a:r>
              <a:rPr lang="en-IN" dirty="0"/>
              <a:t>11. Performance  evaluation  techniques</a:t>
            </a:r>
          </a:p>
        </p:txBody>
      </p:sp>
      <p:sp>
        <p:nvSpPr>
          <p:cNvPr id="3" name="Content Placeholder 2">
            <a:extLst>
              <a:ext uri="{FF2B5EF4-FFF2-40B4-BE49-F238E27FC236}">
                <a16:creationId xmlns:a16="http://schemas.microsoft.com/office/drawing/2014/main" id="{CF897094-D2B8-D200-844F-239822E0F962}"/>
              </a:ext>
            </a:extLst>
          </p:cNvPr>
          <p:cNvSpPr>
            <a:spLocks noGrp="1"/>
          </p:cNvSpPr>
          <p:nvPr>
            <p:ph idx="1"/>
          </p:nvPr>
        </p:nvSpPr>
        <p:spPr/>
        <p:txBody>
          <a:bodyPr>
            <a:normAutofit/>
          </a:bodyPr>
          <a:lstStyle/>
          <a:p>
            <a:r>
              <a:rPr lang="en-US" sz="2400" dirty="0"/>
              <a:t>For evaluating the different aspects of image watermarking, different metrics are used . Some of the popular metrics include </a:t>
            </a:r>
            <a:r>
              <a:rPr lang="en-US" sz="2400" b="1" dirty="0"/>
              <a:t>Peak Signal to Noise Ratio,</a:t>
            </a:r>
            <a:r>
              <a:rPr lang="en-US" sz="2400" dirty="0"/>
              <a:t> </a:t>
            </a:r>
            <a:r>
              <a:rPr lang="en-US" sz="2400" b="1" dirty="0"/>
              <a:t>Structured Similarity Index Measure (SSIM) &amp; Normalized Cross Correlation</a:t>
            </a:r>
            <a:r>
              <a:rPr lang="en-US" sz="2400" dirty="0"/>
              <a:t>. The different metrics used are defined next:</a:t>
            </a:r>
            <a:endParaRPr lang="en-IN" sz="2400" dirty="0"/>
          </a:p>
        </p:txBody>
      </p:sp>
    </p:spTree>
    <p:extLst>
      <p:ext uri="{BB962C8B-B14F-4D97-AF65-F5344CB8AC3E}">
        <p14:creationId xmlns:p14="http://schemas.microsoft.com/office/powerpoint/2010/main" val="289264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4863-02B4-E6EB-5118-22A5563FD104}"/>
              </a:ext>
            </a:extLst>
          </p:cNvPr>
          <p:cNvSpPr>
            <a:spLocks noGrp="1"/>
          </p:cNvSpPr>
          <p:nvPr>
            <p:ph type="title"/>
          </p:nvPr>
        </p:nvSpPr>
        <p:spPr/>
        <p:txBody>
          <a:bodyPr/>
          <a:lstStyle/>
          <a:p>
            <a:r>
              <a:rPr lang="en-US" dirty="0"/>
              <a:t>11.1 Peak signal to noise ratio (PSNR)</a:t>
            </a:r>
            <a:endParaRPr lang="en-IN" dirty="0"/>
          </a:p>
        </p:txBody>
      </p:sp>
      <p:sp>
        <p:nvSpPr>
          <p:cNvPr id="3" name="Content Placeholder 2">
            <a:extLst>
              <a:ext uri="{FF2B5EF4-FFF2-40B4-BE49-F238E27FC236}">
                <a16:creationId xmlns:a16="http://schemas.microsoft.com/office/drawing/2014/main" id="{03CCF4B9-CD1F-E749-C890-E996101EC449}"/>
              </a:ext>
            </a:extLst>
          </p:cNvPr>
          <p:cNvSpPr>
            <a:spLocks noGrp="1"/>
          </p:cNvSpPr>
          <p:nvPr>
            <p:ph idx="1"/>
          </p:nvPr>
        </p:nvSpPr>
        <p:spPr/>
        <p:txBody>
          <a:bodyPr/>
          <a:lstStyle/>
          <a:p>
            <a:r>
              <a:rPr lang="en-US" dirty="0"/>
              <a:t>. PSNR is one of the popular and top notch metric used to measure the quality of the watermarked-image by analyzing the mean squared error value between the Cover and the watermarked-image. For 8-bit images, PSNR is calculated as:</a:t>
            </a:r>
          </a:p>
          <a:p>
            <a:pPr marL="0" indent="0">
              <a:buNone/>
            </a:pPr>
            <a:endParaRPr lang="en-IN" dirty="0"/>
          </a:p>
        </p:txBody>
      </p:sp>
      <p:pic>
        <p:nvPicPr>
          <p:cNvPr id="5" name="Picture 4">
            <a:extLst>
              <a:ext uri="{FF2B5EF4-FFF2-40B4-BE49-F238E27FC236}">
                <a16:creationId xmlns:a16="http://schemas.microsoft.com/office/drawing/2014/main" id="{169075BB-CC0A-AA42-31BB-2E5D37A2B638}"/>
              </a:ext>
            </a:extLst>
          </p:cNvPr>
          <p:cNvPicPr>
            <a:picLocks noChangeAspect="1"/>
          </p:cNvPicPr>
          <p:nvPr/>
        </p:nvPicPr>
        <p:blipFill>
          <a:blip r:embed="rId2"/>
          <a:stretch>
            <a:fillRect/>
          </a:stretch>
        </p:blipFill>
        <p:spPr>
          <a:xfrm>
            <a:off x="3946038" y="3264614"/>
            <a:ext cx="4299924" cy="886754"/>
          </a:xfrm>
          <a:prstGeom prst="rect">
            <a:avLst/>
          </a:prstGeom>
        </p:spPr>
      </p:pic>
      <p:sp>
        <p:nvSpPr>
          <p:cNvPr id="6" name="TextBox 5">
            <a:extLst>
              <a:ext uri="{FF2B5EF4-FFF2-40B4-BE49-F238E27FC236}">
                <a16:creationId xmlns:a16="http://schemas.microsoft.com/office/drawing/2014/main" id="{E92878C6-F8B7-DA6C-6B50-A9F1C11EE722}"/>
              </a:ext>
            </a:extLst>
          </p:cNvPr>
          <p:cNvSpPr txBox="1"/>
          <p:nvPr/>
        </p:nvSpPr>
        <p:spPr>
          <a:xfrm>
            <a:off x="1740259" y="4313346"/>
            <a:ext cx="9000162" cy="400110"/>
          </a:xfrm>
          <a:prstGeom prst="rect">
            <a:avLst/>
          </a:prstGeom>
          <a:noFill/>
        </p:spPr>
        <p:txBody>
          <a:bodyPr wrap="square" rtlCol="0">
            <a:spAutoFit/>
          </a:bodyPr>
          <a:lstStyle/>
          <a:p>
            <a:r>
              <a:rPr lang="en-IN" sz="2000" dirty="0"/>
              <a:t>And MSE is calculated as:</a:t>
            </a:r>
          </a:p>
        </p:txBody>
      </p:sp>
      <p:pic>
        <p:nvPicPr>
          <p:cNvPr id="8" name="Picture 7">
            <a:extLst>
              <a:ext uri="{FF2B5EF4-FFF2-40B4-BE49-F238E27FC236}">
                <a16:creationId xmlns:a16="http://schemas.microsoft.com/office/drawing/2014/main" id="{739C073D-674A-4B83-B8E0-D3F65D0E7902}"/>
              </a:ext>
            </a:extLst>
          </p:cNvPr>
          <p:cNvPicPr>
            <a:picLocks noChangeAspect="1"/>
          </p:cNvPicPr>
          <p:nvPr/>
        </p:nvPicPr>
        <p:blipFill>
          <a:blip r:embed="rId3"/>
          <a:stretch>
            <a:fillRect/>
          </a:stretch>
        </p:blipFill>
        <p:spPr>
          <a:xfrm>
            <a:off x="2833702" y="4894441"/>
            <a:ext cx="2224671" cy="652893"/>
          </a:xfrm>
          <a:prstGeom prst="rect">
            <a:avLst/>
          </a:prstGeom>
        </p:spPr>
      </p:pic>
      <p:sp>
        <p:nvSpPr>
          <p:cNvPr id="9" name="TextBox 8">
            <a:extLst>
              <a:ext uri="{FF2B5EF4-FFF2-40B4-BE49-F238E27FC236}">
                <a16:creationId xmlns:a16="http://schemas.microsoft.com/office/drawing/2014/main" id="{B1ABC704-5ABA-6332-2BFD-77D0A23BACA5}"/>
              </a:ext>
            </a:extLst>
          </p:cNvPr>
          <p:cNvSpPr txBox="1"/>
          <p:nvPr/>
        </p:nvSpPr>
        <p:spPr>
          <a:xfrm>
            <a:off x="5897077" y="4759222"/>
            <a:ext cx="5538060" cy="923330"/>
          </a:xfrm>
          <a:prstGeom prst="rect">
            <a:avLst/>
          </a:prstGeom>
          <a:noFill/>
        </p:spPr>
        <p:txBody>
          <a:bodyPr wrap="square" rtlCol="0">
            <a:spAutoFit/>
          </a:bodyPr>
          <a:lstStyle/>
          <a:p>
            <a:r>
              <a:rPr lang="en-US" dirty="0"/>
              <a:t>N is the number of cover image pixels, C</a:t>
            </a:r>
            <a:r>
              <a:rPr lang="en-US" baseline="-25000" dirty="0"/>
              <a:t>i</a:t>
            </a:r>
            <a:r>
              <a:rPr lang="en-US" dirty="0"/>
              <a:t> is the intensity of </a:t>
            </a:r>
            <a:r>
              <a:rPr lang="en-US" dirty="0" err="1"/>
              <a:t>i</a:t>
            </a:r>
            <a:r>
              <a:rPr lang="en-US" baseline="30000" dirty="0" err="1"/>
              <a:t>th</a:t>
            </a:r>
            <a:r>
              <a:rPr lang="en-US" dirty="0"/>
              <a:t>  pixel in the watermarked-image and C</a:t>
            </a:r>
            <a:r>
              <a:rPr lang="en-US" baseline="-25000" dirty="0"/>
              <a:t>i</a:t>
            </a:r>
            <a:r>
              <a:rPr lang="en-US" baseline="30000" dirty="0"/>
              <a:t>’</a:t>
            </a:r>
            <a:r>
              <a:rPr lang="en-US" dirty="0"/>
              <a:t> is the intensity of </a:t>
            </a:r>
            <a:r>
              <a:rPr lang="en-US" dirty="0" err="1"/>
              <a:t>i</a:t>
            </a:r>
            <a:r>
              <a:rPr lang="en-US" baseline="30000" dirty="0" err="1"/>
              <a:t>th</a:t>
            </a:r>
            <a:r>
              <a:rPr lang="en-US" dirty="0"/>
              <a:t> pixel in the cover image.</a:t>
            </a:r>
            <a:endParaRPr lang="en-IN" dirty="0"/>
          </a:p>
        </p:txBody>
      </p:sp>
    </p:spTree>
    <p:extLst>
      <p:ext uri="{BB962C8B-B14F-4D97-AF65-F5344CB8AC3E}">
        <p14:creationId xmlns:p14="http://schemas.microsoft.com/office/powerpoint/2010/main" val="80048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64EE-1ED5-0749-E81C-4962B097F55B}"/>
              </a:ext>
            </a:extLst>
          </p:cNvPr>
          <p:cNvSpPr>
            <a:spLocks noGrp="1"/>
          </p:cNvSpPr>
          <p:nvPr>
            <p:ph type="title"/>
          </p:nvPr>
        </p:nvSpPr>
        <p:spPr/>
        <p:txBody>
          <a:bodyPr/>
          <a:lstStyle/>
          <a:p>
            <a:r>
              <a:rPr lang="en-US" sz="3200" dirty="0"/>
              <a:t>11. 2 Normalized Cross Correlation(NCC)</a:t>
            </a:r>
            <a:endParaRPr lang="en-IN" dirty="0"/>
          </a:p>
        </p:txBody>
      </p:sp>
      <p:sp>
        <p:nvSpPr>
          <p:cNvPr id="3" name="Content Placeholder 2">
            <a:extLst>
              <a:ext uri="{FF2B5EF4-FFF2-40B4-BE49-F238E27FC236}">
                <a16:creationId xmlns:a16="http://schemas.microsoft.com/office/drawing/2014/main" id="{2E93BD78-AC23-7878-0948-5BADA0E7F965}"/>
              </a:ext>
            </a:extLst>
          </p:cNvPr>
          <p:cNvSpPr>
            <a:spLocks noGrp="1"/>
          </p:cNvSpPr>
          <p:nvPr>
            <p:ph idx="1"/>
          </p:nvPr>
        </p:nvSpPr>
        <p:spPr/>
        <p:txBody>
          <a:bodyPr/>
          <a:lstStyle/>
          <a:p>
            <a:r>
              <a:rPr lang="en-US" dirty="0"/>
              <a:t>NCC is a measure to detect level of correlation or similarity between two signals. If the signals are highly correlated the value approaches 1 and becomes 1 when two signals are exactly same. On the other hand, NCC=-1 signifies the signals has no similarity at all. For two discrete one dimensional signals S and T each with N elements:</a:t>
            </a:r>
          </a:p>
          <a:p>
            <a:endParaRPr lang="en-IN" dirty="0"/>
          </a:p>
        </p:txBody>
      </p:sp>
      <p:pic>
        <p:nvPicPr>
          <p:cNvPr id="5" name="Picture 4">
            <a:extLst>
              <a:ext uri="{FF2B5EF4-FFF2-40B4-BE49-F238E27FC236}">
                <a16:creationId xmlns:a16="http://schemas.microsoft.com/office/drawing/2014/main" id="{52F06054-9EEE-2698-BB68-D9C6FB9DD662}"/>
              </a:ext>
            </a:extLst>
          </p:cNvPr>
          <p:cNvPicPr>
            <a:picLocks noChangeAspect="1"/>
          </p:cNvPicPr>
          <p:nvPr/>
        </p:nvPicPr>
        <p:blipFill>
          <a:blip r:embed="rId2"/>
          <a:stretch>
            <a:fillRect/>
          </a:stretch>
        </p:blipFill>
        <p:spPr>
          <a:xfrm>
            <a:off x="3450434" y="3741038"/>
            <a:ext cx="5291132" cy="1509057"/>
          </a:xfrm>
          <a:prstGeom prst="rect">
            <a:avLst/>
          </a:prstGeom>
        </p:spPr>
      </p:pic>
    </p:spTree>
    <p:extLst>
      <p:ext uri="{BB962C8B-B14F-4D97-AF65-F5344CB8AC3E}">
        <p14:creationId xmlns:p14="http://schemas.microsoft.com/office/powerpoint/2010/main" val="30318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0D1B-13B5-8B50-1485-EE66476C3A64}"/>
              </a:ext>
            </a:extLst>
          </p:cNvPr>
          <p:cNvSpPr>
            <a:spLocks noGrp="1"/>
          </p:cNvSpPr>
          <p:nvPr>
            <p:ph type="title"/>
          </p:nvPr>
        </p:nvSpPr>
        <p:spPr/>
        <p:txBody>
          <a:bodyPr/>
          <a:lstStyle/>
          <a:p>
            <a:r>
              <a:rPr lang="en-IN" dirty="0"/>
              <a:t>11.3 Robustness Check</a:t>
            </a:r>
          </a:p>
        </p:txBody>
      </p:sp>
      <p:sp>
        <p:nvSpPr>
          <p:cNvPr id="3" name="Content Placeholder 2">
            <a:extLst>
              <a:ext uri="{FF2B5EF4-FFF2-40B4-BE49-F238E27FC236}">
                <a16:creationId xmlns:a16="http://schemas.microsoft.com/office/drawing/2014/main" id="{D1C351AF-26C2-C878-DCFE-A43A52A2520B}"/>
              </a:ext>
            </a:extLst>
          </p:cNvPr>
          <p:cNvSpPr>
            <a:spLocks noGrp="1"/>
          </p:cNvSpPr>
          <p:nvPr>
            <p:ph idx="1"/>
          </p:nvPr>
        </p:nvSpPr>
        <p:spPr/>
        <p:txBody>
          <a:bodyPr/>
          <a:lstStyle/>
          <a:p>
            <a:r>
              <a:rPr lang="en-IN" dirty="0"/>
              <a:t>The watermarked image is affected with various active attacks.</a:t>
            </a:r>
          </a:p>
          <a:p>
            <a:r>
              <a:rPr lang="en-IN" dirty="0"/>
              <a:t>In our method only Salt &amp; Peeper Noisy image get retrieved till now.</a:t>
            </a:r>
          </a:p>
          <a:p>
            <a:pPr marL="0" indent="0">
              <a:buNone/>
            </a:pPr>
            <a:endParaRPr lang="en-IN" dirty="0"/>
          </a:p>
        </p:txBody>
      </p:sp>
    </p:spTree>
    <p:extLst>
      <p:ext uri="{BB962C8B-B14F-4D97-AF65-F5344CB8AC3E}">
        <p14:creationId xmlns:p14="http://schemas.microsoft.com/office/powerpoint/2010/main" val="85913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66AB-7B9F-FB89-DACF-2564F13028CF}"/>
              </a:ext>
            </a:extLst>
          </p:cNvPr>
          <p:cNvSpPr>
            <a:spLocks noGrp="1"/>
          </p:cNvSpPr>
          <p:nvPr>
            <p:ph type="title"/>
          </p:nvPr>
        </p:nvSpPr>
        <p:spPr>
          <a:xfrm>
            <a:off x="1450479" y="105877"/>
            <a:ext cx="9603275" cy="551670"/>
          </a:xfrm>
        </p:spPr>
        <p:txBody>
          <a:bodyPr/>
          <a:lstStyle/>
          <a:p>
            <a:pPr algn="ctr"/>
            <a:r>
              <a:rPr lang="en-IN" dirty="0"/>
              <a:t>12.  Literature Survey</a:t>
            </a:r>
          </a:p>
        </p:txBody>
      </p:sp>
      <p:graphicFrame>
        <p:nvGraphicFramePr>
          <p:cNvPr id="4" name="Table 4">
            <a:extLst>
              <a:ext uri="{FF2B5EF4-FFF2-40B4-BE49-F238E27FC236}">
                <a16:creationId xmlns:a16="http://schemas.microsoft.com/office/drawing/2014/main" id="{1980C60F-02EA-1BAB-0009-89F3F154B3CC}"/>
              </a:ext>
            </a:extLst>
          </p:cNvPr>
          <p:cNvGraphicFramePr>
            <a:graphicFrameLocks noGrp="1"/>
          </p:cNvGraphicFramePr>
          <p:nvPr>
            <p:ph idx="1"/>
            <p:extLst>
              <p:ext uri="{D42A27DB-BD31-4B8C-83A1-F6EECF244321}">
                <p14:modId xmlns:p14="http://schemas.microsoft.com/office/powerpoint/2010/main" val="1881194464"/>
              </p:ext>
            </p:extLst>
          </p:nvPr>
        </p:nvGraphicFramePr>
        <p:xfrm>
          <a:off x="0" y="657547"/>
          <a:ext cx="12192000" cy="6649756"/>
        </p:xfrm>
        <a:graphic>
          <a:graphicData uri="http://schemas.openxmlformats.org/drawingml/2006/table">
            <a:tbl>
              <a:tblPr firstRow="1" bandRow="1">
                <a:tableStyleId>{5C22544A-7EE6-4342-B048-85BDC9FD1C3A}</a:tableStyleId>
              </a:tblPr>
              <a:tblGrid>
                <a:gridCol w="1082566">
                  <a:extLst>
                    <a:ext uri="{9D8B030D-6E8A-4147-A177-3AD203B41FA5}">
                      <a16:colId xmlns:a16="http://schemas.microsoft.com/office/drawing/2014/main" val="348033341"/>
                    </a:ext>
                  </a:extLst>
                </a:gridCol>
                <a:gridCol w="2981434">
                  <a:extLst>
                    <a:ext uri="{9D8B030D-6E8A-4147-A177-3AD203B41FA5}">
                      <a16:colId xmlns:a16="http://schemas.microsoft.com/office/drawing/2014/main" val="2933656052"/>
                    </a:ext>
                  </a:extLst>
                </a:gridCol>
                <a:gridCol w="2651303">
                  <a:extLst>
                    <a:ext uri="{9D8B030D-6E8A-4147-A177-3AD203B41FA5}">
                      <a16:colId xmlns:a16="http://schemas.microsoft.com/office/drawing/2014/main" val="995198123"/>
                    </a:ext>
                  </a:extLst>
                </a:gridCol>
                <a:gridCol w="2286000">
                  <a:extLst>
                    <a:ext uri="{9D8B030D-6E8A-4147-A177-3AD203B41FA5}">
                      <a16:colId xmlns:a16="http://schemas.microsoft.com/office/drawing/2014/main" val="103481050"/>
                    </a:ext>
                  </a:extLst>
                </a:gridCol>
                <a:gridCol w="2054832">
                  <a:extLst>
                    <a:ext uri="{9D8B030D-6E8A-4147-A177-3AD203B41FA5}">
                      <a16:colId xmlns:a16="http://schemas.microsoft.com/office/drawing/2014/main" val="797043111"/>
                    </a:ext>
                  </a:extLst>
                </a:gridCol>
                <a:gridCol w="1135865">
                  <a:extLst>
                    <a:ext uri="{9D8B030D-6E8A-4147-A177-3AD203B41FA5}">
                      <a16:colId xmlns:a16="http://schemas.microsoft.com/office/drawing/2014/main" val="882579919"/>
                    </a:ext>
                  </a:extLst>
                </a:gridCol>
              </a:tblGrid>
              <a:tr h="287354">
                <a:tc>
                  <a:txBody>
                    <a:bodyPr/>
                    <a:lstStyle/>
                    <a:p>
                      <a:pPr algn="ctr"/>
                      <a:r>
                        <a:rPr lang="en-IN" dirty="0"/>
                        <a:t>SL No</a:t>
                      </a:r>
                    </a:p>
                  </a:txBody>
                  <a:tcPr/>
                </a:tc>
                <a:tc>
                  <a:txBody>
                    <a:bodyPr/>
                    <a:lstStyle/>
                    <a:p>
                      <a:pPr algn="ctr"/>
                      <a:r>
                        <a:rPr lang="en-IN" dirty="0"/>
                        <a:t>Author</a:t>
                      </a:r>
                    </a:p>
                  </a:txBody>
                  <a:tcPr/>
                </a:tc>
                <a:tc>
                  <a:txBody>
                    <a:bodyPr/>
                    <a:lstStyle/>
                    <a:p>
                      <a:pPr algn="ctr"/>
                      <a:r>
                        <a:rPr lang="en-IN" dirty="0"/>
                        <a:t>Paper</a:t>
                      </a:r>
                    </a:p>
                  </a:txBody>
                  <a:tcPr/>
                </a:tc>
                <a:tc>
                  <a:txBody>
                    <a:bodyPr/>
                    <a:lstStyle/>
                    <a:p>
                      <a:pPr algn="ctr"/>
                      <a:r>
                        <a:rPr lang="en-IN" dirty="0"/>
                        <a:t>Method</a:t>
                      </a:r>
                    </a:p>
                  </a:txBody>
                  <a:tcPr/>
                </a:tc>
                <a:tc>
                  <a:txBody>
                    <a:bodyPr/>
                    <a:lstStyle/>
                    <a:p>
                      <a:pPr algn="ctr"/>
                      <a:r>
                        <a:rPr lang="en-IN" dirty="0"/>
                        <a:t>Result</a:t>
                      </a:r>
                    </a:p>
                  </a:txBody>
                  <a:tcPr/>
                </a:tc>
                <a:tc>
                  <a:txBody>
                    <a:bodyPr/>
                    <a:lstStyle/>
                    <a:p>
                      <a:pPr algn="ctr"/>
                      <a:r>
                        <a:rPr lang="en-IN" dirty="0"/>
                        <a:t>Year</a:t>
                      </a:r>
                    </a:p>
                  </a:txBody>
                  <a:tcPr/>
                </a:tc>
                <a:extLst>
                  <a:ext uri="{0D108BD9-81ED-4DB2-BD59-A6C34878D82A}">
                    <a16:rowId xmlns:a16="http://schemas.microsoft.com/office/drawing/2014/main" val="3707926072"/>
                  </a:ext>
                </a:extLst>
              </a:tr>
              <a:tr h="960907">
                <a:tc>
                  <a:txBody>
                    <a:bodyPr/>
                    <a:lstStyle/>
                    <a:p>
                      <a:pPr algn="ctr"/>
                      <a:r>
                        <a:rPr lang="en-IN" b="0" dirty="0"/>
                        <a:t>1</a:t>
                      </a:r>
                    </a:p>
                  </a:txBody>
                  <a:tcPr/>
                </a:tc>
                <a:tc>
                  <a:txBody>
                    <a:bodyPr/>
                    <a:lstStyle/>
                    <a:p>
                      <a:pPr algn="ctr"/>
                      <a:r>
                        <a:rPr lang="en-IN" sz="1800" b="0" kern="1200" dirty="0">
                          <a:solidFill>
                            <a:schemeClr val="dk1"/>
                          </a:solidFill>
                          <a:effectLst/>
                          <a:latin typeface="+mn-lt"/>
                          <a:ea typeface="+mn-ea"/>
                          <a:cs typeface="+mn-cs"/>
                        </a:rPr>
                        <a:t>Rania A. </a:t>
                      </a:r>
                      <a:r>
                        <a:rPr lang="en-IN" sz="1800" b="0" kern="1200" dirty="0" err="1">
                          <a:solidFill>
                            <a:schemeClr val="dk1"/>
                          </a:solidFill>
                          <a:effectLst/>
                          <a:latin typeface="+mn-lt"/>
                          <a:ea typeface="+mn-ea"/>
                          <a:cs typeface="+mn-cs"/>
                        </a:rPr>
                        <a:t>Ghazy</a:t>
                      </a:r>
                      <a:r>
                        <a:rPr lang="en-IN" sz="1800" b="0" kern="1200" dirty="0">
                          <a:solidFill>
                            <a:schemeClr val="dk1"/>
                          </a:solidFill>
                          <a:effectLst/>
                          <a:latin typeface="+mn-lt"/>
                          <a:ea typeface="+mn-ea"/>
                          <a:cs typeface="+mn-cs"/>
                        </a:rPr>
                        <a:t>, Nawal A. El-</a:t>
                      </a:r>
                      <a:r>
                        <a:rPr lang="en-IN" sz="1800" b="0" kern="1200" dirty="0" err="1">
                          <a:solidFill>
                            <a:schemeClr val="dk1"/>
                          </a:solidFill>
                          <a:effectLst/>
                          <a:latin typeface="+mn-lt"/>
                          <a:ea typeface="+mn-ea"/>
                          <a:cs typeface="+mn-cs"/>
                        </a:rPr>
                        <a:t>Fishawy</a:t>
                      </a:r>
                      <a:r>
                        <a:rPr lang="en-IN" sz="1800" b="0" kern="1200" dirty="0">
                          <a:solidFill>
                            <a:schemeClr val="dk1"/>
                          </a:solidFill>
                          <a:effectLst/>
                          <a:latin typeface="+mn-lt"/>
                          <a:ea typeface="+mn-ea"/>
                          <a:cs typeface="+mn-cs"/>
                        </a:rPr>
                        <a:t>, </a:t>
                      </a:r>
                      <a:r>
                        <a:rPr lang="en-IN" sz="1800" b="0" kern="1200" dirty="0" err="1">
                          <a:solidFill>
                            <a:schemeClr val="dk1"/>
                          </a:solidFill>
                          <a:effectLst/>
                          <a:latin typeface="+mn-lt"/>
                          <a:ea typeface="+mn-ea"/>
                          <a:cs typeface="+mn-cs"/>
                        </a:rPr>
                        <a:t>Mohiy</a:t>
                      </a:r>
                      <a:r>
                        <a:rPr lang="en-IN" sz="1800" b="0" kern="1200" dirty="0">
                          <a:solidFill>
                            <a:schemeClr val="dk1"/>
                          </a:solidFill>
                          <a:effectLst/>
                          <a:latin typeface="+mn-lt"/>
                          <a:ea typeface="+mn-ea"/>
                          <a:cs typeface="+mn-cs"/>
                        </a:rPr>
                        <a:t> </a:t>
                      </a:r>
                      <a:r>
                        <a:rPr lang="en-IN" sz="1800" b="0" kern="1200" dirty="0" err="1">
                          <a:solidFill>
                            <a:schemeClr val="dk1"/>
                          </a:solidFill>
                          <a:effectLst/>
                          <a:latin typeface="+mn-lt"/>
                          <a:ea typeface="+mn-ea"/>
                          <a:cs typeface="+mn-cs"/>
                        </a:rPr>
                        <a:t>M.Hadhoud</a:t>
                      </a:r>
                      <a:r>
                        <a:rPr lang="en-IN" sz="1800" b="0" kern="1200" dirty="0">
                          <a:solidFill>
                            <a:schemeClr val="dk1"/>
                          </a:solidFill>
                          <a:effectLst/>
                          <a:latin typeface="+mn-lt"/>
                          <a:ea typeface="+mn-ea"/>
                          <a:cs typeface="+mn-cs"/>
                        </a:rPr>
                        <a:t>, </a:t>
                      </a:r>
                      <a:r>
                        <a:rPr lang="en-IN" sz="1800" b="0" kern="1200" dirty="0" err="1">
                          <a:solidFill>
                            <a:schemeClr val="dk1"/>
                          </a:solidFill>
                          <a:effectLst/>
                          <a:latin typeface="+mn-lt"/>
                          <a:ea typeface="+mn-ea"/>
                          <a:cs typeface="+mn-cs"/>
                        </a:rPr>
                        <a:t>Moawad</a:t>
                      </a:r>
                      <a:r>
                        <a:rPr lang="en-IN" sz="1800" b="0" kern="1200" dirty="0">
                          <a:solidFill>
                            <a:schemeClr val="dk1"/>
                          </a:solidFill>
                          <a:effectLst/>
                          <a:latin typeface="+mn-lt"/>
                          <a:ea typeface="+mn-ea"/>
                          <a:cs typeface="+mn-cs"/>
                        </a:rPr>
                        <a:t> I. </a:t>
                      </a:r>
                      <a:r>
                        <a:rPr lang="en-IN" sz="1800" b="0" kern="1200" dirty="0" err="1">
                          <a:solidFill>
                            <a:schemeClr val="dk1"/>
                          </a:solidFill>
                          <a:effectLst/>
                          <a:latin typeface="+mn-lt"/>
                          <a:ea typeface="+mn-ea"/>
                          <a:cs typeface="+mn-cs"/>
                        </a:rPr>
                        <a:t>Dessouky</a:t>
                      </a:r>
                      <a:r>
                        <a:rPr lang="en-IN" sz="1800" b="0" kern="1200" dirty="0">
                          <a:solidFill>
                            <a:schemeClr val="dk1"/>
                          </a:solidFill>
                          <a:effectLst/>
                          <a:latin typeface="+mn-lt"/>
                          <a:ea typeface="+mn-ea"/>
                          <a:cs typeface="+mn-cs"/>
                        </a:rPr>
                        <a:t> and </a:t>
                      </a:r>
                      <a:r>
                        <a:rPr lang="en-IN" sz="1800" b="0" kern="1200" dirty="0" err="1">
                          <a:solidFill>
                            <a:schemeClr val="dk1"/>
                          </a:solidFill>
                          <a:effectLst/>
                          <a:latin typeface="+mn-lt"/>
                          <a:ea typeface="+mn-ea"/>
                          <a:cs typeface="+mn-cs"/>
                        </a:rPr>
                        <a:t>Fathi</a:t>
                      </a:r>
                      <a:r>
                        <a:rPr lang="en-IN" sz="1800" b="0" kern="1200" dirty="0">
                          <a:solidFill>
                            <a:schemeClr val="dk1"/>
                          </a:solidFill>
                          <a:effectLst/>
                          <a:latin typeface="+mn-lt"/>
                          <a:ea typeface="+mn-ea"/>
                          <a:cs typeface="+mn-cs"/>
                        </a:rPr>
                        <a:t> E. Abd El-</a:t>
                      </a:r>
                      <a:r>
                        <a:rPr lang="en-IN" sz="1800" b="0" kern="1200" dirty="0" err="1">
                          <a:solidFill>
                            <a:schemeClr val="dk1"/>
                          </a:solidFill>
                          <a:effectLst/>
                          <a:latin typeface="+mn-lt"/>
                          <a:ea typeface="+mn-ea"/>
                          <a:cs typeface="+mn-cs"/>
                        </a:rPr>
                        <a:t>Samie</a:t>
                      </a:r>
                      <a:endParaRPr lang="en-IN" b="0" dirty="0"/>
                    </a:p>
                  </a:txBody>
                  <a:tcPr/>
                </a:tc>
                <a:tc>
                  <a:txBody>
                    <a:bodyPr/>
                    <a:lstStyle/>
                    <a:p>
                      <a:pPr algn="ctr"/>
                      <a:r>
                        <a:rPr lang="en-IN" sz="1800" b="0" kern="1200" dirty="0">
                          <a:solidFill>
                            <a:schemeClr val="dk1"/>
                          </a:solidFill>
                          <a:effectLst/>
                          <a:latin typeface="+mn-lt"/>
                          <a:ea typeface="+mn-ea"/>
                          <a:cs typeface="+mn-cs"/>
                        </a:rPr>
                        <a:t>An Efficient Block-by-Block SVD-Based Image Watermarking Scheme </a:t>
                      </a:r>
                      <a:endParaRPr lang="en-IN" b="0" dirty="0"/>
                    </a:p>
                  </a:txBody>
                  <a:tcPr/>
                </a:tc>
                <a:tc>
                  <a:txBody>
                    <a:bodyPr/>
                    <a:lstStyle/>
                    <a:p>
                      <a:pPr algn="ctr"/>
                      <a:r>
                        <a:rPr lang="en-IN" dirty="0"/>
                        <a:t>Blocked Based, SVD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Before Embedding Correlation coefficient = 0.9975,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After the Extraction it was 0.8308.</a:t>
                      </a:r>
                    </a:p>
                  </a:txBody>
                  <a:tcPr/>
                </a:tc>
                <a:tc>
                  <a:txBody>
                    <a:bodyPr/>
                    <a:lstStyle/>
                    <a:p>
                      <a:pPr algn="ctr"/>
                      <a:r>
                        <a:rPr lang="en-IN" sz="1800" b="0" i="0" kern="1200" dirty="0">
                          <a:solidFill>
                            <a:schemeClr val="dk1"/>
                          </a:solidFill>
                          <a:effectLst/>
                          <a:latin typeface="+mn-lt"/>
                          <a:ea typeface="+mn-ea"/>
                          <a:cs typeface="+mn-cs"/>
                        </a:rPr>
                        <a:t>2007</a:t>
                      </a:r>
                      <a:endParaRPr lang="en-IN" dirty="0"/>
                    </a:p>
                  </a:txBody>
                  <a:tcPr/>
                </a:tc>
                <a:extLst>
                  <a:ext uri="{0D108BD9-81ED-4DB2-BD59-A6C34878D82A}">
                    <a16:rowId xmlns:a16="http://schemas.microsoft.com/office/drawing/2014/main" val="3226405785"/>
                  </a:ext>
                </a:extLst>
              </a:tr>
              <a:tr h="1211053">
                <a:tc>
                  <a:txBody>
                    <a:bodyPr/>
                    <a:lstStyle/>
                    <a:p>
                      <a:pPr algn="ctr"/>
                      <a:r>
                        <a:rPr lang="en-IN" dirty="0"/>
                        <a:t>2</a:t>
                      </a:r>
                    </a:p>
                  </a:txBody>
                  <a:tcPr/>
                </a:tc>
                <a:tc>
                  <a:txBody>
                    <a:bodyPr/>
                    <a:lstStyle/>
                    <a:p>
                      <a:pPr algn="ctr"/>
                      <a:r>
                        <a:rPr lang="en-IN" dirty="0"/>
                        <a:t>Falgun N. Thakkar </a:t>
                      </a:r>
                    </a:p>
                    <a:p>
                      <a:pPr algn="ctr"/>
                      <a:r>
                        <a:rPr lang="en-IN" dirty="0"/>
                        <a:t>Vinay Kumar Srivastava</a:t>
                      </a:r>
                    </a:p>
                  </a:txBody>
                  <a:tcPr/>
                </a:tc>
                <a:tc>
                  <a:txBody>
                    <a:bodyPr/>
                    <a:lstStyle/>
                    <a:p>
                      <a:pPr algn="ctr"/>
                      <a:r>
                        <a:rPr lang="en-US" dirty="0"/>
                        <a:t>A blind medical image watermarking: DWT-SVD based robust and secure approach for telemedicine applications</a:t>
                      </a:r>
                      <a:endParaRPr lang="en-IN" dirty="0"/>
                    </a:p>
                  </a:txBody>
                  <a:tcPr/>
                </a:tc>
                <a:tc>
                  <a:txBody>
                    <a:bodyPr/>
                    <a:lstStyle/>
                    <a:p>
                      <a:pPr algn="ctr"/>
                      <a:r>
                        <a:rPr lang="en-IN" dirty="0"/>
                        <a:t>DWT, block-based SVD, Hamming Code.</a:t>
                      </a:r>
                    </a:p>
                  </a:txBody>
                  <a:tcPr/>
                </a:tc>
                <a:tc>
                  <a:txBody>
                    <a:bodyPr/>
                    <a:lstStyle/>
                    <a:p>
                      <a:pPr algn="ctr"/>
                      <a:r>
                        <a:rPr lang="en-IN" dirty="0"/>
                        <a:t>PSNR = 44.0333 dB</a:t>
                      </a:r>
                    </a:p>
                    <a:p>
                      <a:pPr algn="ctr"/>
                      <a:r>
                        <a:rPr lang="en-IN" dirty="0"/>
                        <a:t>SSIM = 0.9673</a:t>
                      </a:r>
                    </a:p>
                  </a:txBody>
                  <a:tcPr/>
                </a:tc>
                <a:tc>
                  <a:txBody>
                    <a:bodyPr/>
                    <a:lstStyle/>
                    <a:p>
                      <a:pPr algn="ctr"/>
                      <a:r>
                        <a:rPr lang="en-IN" dirty="0"/>
                        <a:t>2016</a:t>
                      </a:r>
                    </a:p>
                  </a:txBody>
                  <a:tcPr/>
                </a:tc>
                <a:extLst>
                  <a:ext uri="{0D108BD9-81ED-4DB2-BD59-A6C34878D82A}">
                    <a16:rowId xmlns:a16="http://schemas.microsoft.com/office/drawing/2014/main" val="2499688768"/>
                  </a:ext>
                </a:extLst>
              </a:tr>
              <a:tr h="1346236">
                <a:tc>
                  <a:txBody>
                    <a:bodyPr/>
                    <a:lstStyle/>
                    <a:p>
                      <a:pPr algn="ctr"/>
                      <a:r>
                        <a:rPr lang="en-IN" sz="1800" kern="1200" dirty="0">
                          <a:solidFill>
                            <a:schemeClr val="dk1"/>
                          </a:solidFill>
                          <a:effectLst/>
                          <a:latin typeface="+mn-lt"/>
                          <a:ea typeface="+mn-ea"/>
                          <a:cs typeface="+mn-cs"/>
                        </a:rPr>
                        <a:t>3</a:t>
                      </a:r>
                    </a:p>
                  </a:txBody>
                  <a:tcPr/>
                </a:tc>
                <a:tc>
                  <a:txBody>
                    <a:bodyPr/>
                    <a:lstStyle/>
                    <a:p>
                      <a:pPr lvl="0" algn="ctr"/>
                      <a:r>
                        <a:rPr lang="en-US" sz="1800" b="0" i="0" kern="1200" dirty="0">
                          <a:solidFill>
                            <a:schemeClr val="dk1"/>
                          </a:solidFill>
                          <a:effectLst/>
                          <a:latin typeface="+mn-lt"/>
                          <a:ea typeface="+mn-ea"/>
                          <a:cs typeface="+mn-cs"/>
                        </a:rPr>
                        <a:t>Ranjeet Kumar Singh, </a:t>
                      </a:r>
                      <a:r>
                        <a:rPr lang="en-US" sz="1800" b="0" i="0" kern="1200" dirty="0" err="1">
                          <a:solidFill>
                            <a:schemeClr val="dk1"/>
                          </a:solidFill>
                          <a:effectLst/>
                          <a:latin typeface="+mn-lt"/>
                          <a:ea typeface="+mn-ea"/>
                          <a:cs typeface="+mn-cs"/>
                        </a:rPr>
                        <a:t>Dillip</a:t>
                      </a:r>
                      <a:r>
                        <a:rPr lang="en-US" sz="1800" b="0" i="0" kern="1200" dirty="0">
                          <a:solidFill>
                            <a:schemeClr val="dk1"/>
                          </a:solidFill>
                          <a:effectLst/>
                          <a:latin typeface="+mn-lt"/>
                          <a:ea typeface="+mn-ea"/>
                          <a:cs typeface="+mn-cs"/>
                        </a:rPr>
                        <a:t> Kumar Shaw,  </a:t>
                      </a:r>
                      <a:r>
                        <a:rPr lang="en-US" sz="1800" b="0" i="0" kern="1200" dirty="0" err="1">
                          <a:solidFill>
                            <a:schemeClr val="dk1"/>
                          </a:solidFill>
                          <a:effectLst/>
                          <a:latin typeface="+mn-lt"/>
                          <a:ea typeface="+mn-ea"/>
                          <a:cs typeface="+mn-cs"/>
                        </a:rPr>
                        <a:t>Jayakrushna</a:t>
                      </a:r>
                      <a:r>
                        <a:rPr lang="en-US" sz="1800" b="0" i="0" kern="1200" dirty="0">
                          <a:solidFill>
                            <a:schemeClr val="dk1"/>
                          </a:solidFill>
                          <a:effectLst/>
                          <a:latin typeface="+mn-lt"/>
                          <a:ea typeface="+mn-ea"/>
                          <a:cs typeface="+mn-cs"/>
                        </a:rPr>
                        <a:t> Sahoo</a:t>
                      </a:r>
                      <a:endParaRPr lang="en-IN" sz="1800" b="0" i="0" kern="1200" dirty="0">
                        <a:solidFill>
                          <a:schemeClr val="dk1"/>
                        </a:solidFill>
                        <a:effectLst/>
                        <a:latin typeface="+mn-lt"/>
                        <a:ea typeface="+mn-ea"/>
                        <a:cs typeface="+mn-cs"/>
                      </a:endParaRPr>
                    </a:p>
                    <a:p>
                      <a:pPr algn="ctr"/>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secure and robust block-based DWT-SVD image watermarking approach.</a:t>
                      </a:r>
                      <a:endParaRPr lang="en-IN" b="0" i="0" dirty="0">
                        <a:latin typeface="+mn-lt"/>
                      </a:endParaRPr>
                    </a:p>
                  </a:txBody>
                  <a:tcPr/>
                </a:tc>
                <a:tc>
                  <a:txBody>
                    <a:bodyPr/>
                    <a:lstStyle/>
                    <a:p>
                      <a:pPr algn="ctr"/>
                      <a:r>
                        <a:rPr lang="en-US" sz="1800" kern="1200" dirty="0">
                          <a:solidFill>
                            <a:schemeClr val="dk1"/>
                          </a:solidFill>
                          <a:effectLst/>
                          <a:latin typeface="+mn-lt"/>
                          <a:ea typeface="+mn-ea"/>
                          <a:cs typeface="+mn-cs"/>
                        </a:rPr>
                        <a:t>2nd level DWT of the original image. choose LL2 sub-band &amp; convert it into 8X8 blocks.  SVD to each component.</a:t>
                      </a:r>
                      <a:endParaRPr lang="en-IN" dirty="0"/>
                    </a:p>
                  </a:txBody>
                  <a:tcPr/>
                </a:tc>
                <a:tc>
                  <a:txBody>
                    <a:bodyPr/>
                    <a:lstStyle/>
                    <a:p>
                      <a:pPr algn="ctr"/>
                      <a:r>
                        <a:rPr lang="en-IN" dirty="0"/>
                        <a:t>Impact of noise:</a:t>
                      </a:r>
                    </a:p>
                    <a:p>
                      <a:pPr algn="ctr"/>
                      <a:r>
                        <a:rPr lang="en-IN" dirty="0"/>
                        <a:t>Gaussian noise(0.002):</a:t>
                      </a:r>
                    </a:p>
                    <a:p>
                      <a:pPr algn="ctr"/>
                      <a:r>
                        <a:rPr lang="en-IN" dirty="0"/>
                        <a:t>CC=0.9584</a:t>
                      </a:r>
                    </a:p>
                  </a:txBody>
                  <a:tcPr/>
                </a:tc>
                <a:tc>
                  <a:txBody>
                    <a:bodyPr/>
                    <a:lstStyle/>
                    <a:p>
                      <a:pPr algn="ctr"/>
                      <a:r>
                        <a:rPr lang="en-IN" dirty="0"/>
                        <a:t>2017</a:t>
                      </a:r>
                    </a:p>
                  </a:txBody>
                  <a:tcPr/>
                </a:tc>
                <a:extLst>
                  <a:ext uri="{0D108BD9-81ED-4DB2-BD59-A6C34878D82A}">
                    <a16:rowId xmlns:a16="http://schemas.microsoft.com/office/drawing/2014/main" val="260446070"/>
                  </a:ext>
                </a:extLst>
              </a:tr>
              <a:tr h="1346236">
                <a:tc>
                  <a:txBody>
                    <a:bodyPr/>
                    <a:lstStyle/>
                    <a:p>
                      <a:pPr algn="ctr"/>
                      <a:r>
                        <a:rPr lang="en-IN" b="0" dirty="0"/>
                        <a:t>4</a:t>
                      </a:r>
                    </a:p>
                  </a:txBody>
                  <a:tcPr/>
                </a:tc>
                <a:tc>
                  <a:txBody>
                    <a:bodyPr/>
                    <a:lstStyle/>
                    <a:p>
                      <a:pPr algn="ctr"/>
                      <a:r>
                        <a:rPr lang="en-IN" sz="1800" b="0" kern="1200" dirty="0" err="1">
                          <a:solidFill>
                            <a:schemeClr val="dk1"/>
                          </a:solidFill>
                          <a:effectLst/>
                          <a:latin typeface="+mn-lt"/>
                          <a:ea typeface="+mn-ea"/>
                          <a:cs typeface="+mn-cs"/>
                        </a:rPr>
                        <a:t>Sunesh</a:t>
                      </a:r>
                      <a:r>
                        <a:rPr lang="en-IN" sz="1800" b="0" kern="1200" dirty="0">
                          <a:solidFill>
                            <a:schemeClr val="dk1"/>
                          </a:solidFill>
                          <a:effectLst/>
                          <a:latin typeface="+mn-lt"/>
                          <a:ea typeface="+mn-ea"/>
                          <a:cs typeface="+mn-cs"/>
                        </a:rPr>
                        <a:t>, Vinita Malik, </a:t>
                      </a:r>
                      <a:r>
                        <a:rPr lang="en-IN" sz="1800" b="0" kern="1200" dirty="0" err="1">
                          <a:solidFill>
                            <a:schemeClr val="dk1"/>
                          </a:solidFill>
                          <a:effectLst/>
                          <a:latin typeface="+mn-lt"/>
                          <a:ea typeface="+mn-ea"/>
                          <a:cs typeface="+mn-cs"/>
                        </a:rPr>
                        <a:t>Neeti</a:t>
                      </a:r>
                      <a:r>
                        <a:rPr lang="en-IN" sz="1800" b="0" kern="1200" dirty="0">
                          <a:solidFill>
                            <a:schemeClr val="dk1"/>
                          </a:solidFill>
                          <a:effectLst/>
                          <a:latin typeface="+mn-lt"/>
                          <a:ea typeface="+mn-ea"/>
                          <a:cs typeface="+mn-cs"/>
                        </a:rPr>
                        <a:t> Sangwan and </a:t>
                      </a:r>
                      <a:r>
                        <a:rPr lang="en-IN" sz="1800" b="0" kern="1200" dirty="0" err="1">
                          <a:solidFill>
                            <a:schemeClr val="dk1"/>
                          </a:solidFill>
                          <a:effectLst/>
                          <a:latin typeface="+mn-lt"/>
                          <a:ea typeface="+mn-ea"/>
                          <a:cs typeface="+mn-cs"/>
                        </a:rPr>
                        <a:t>Sukhdip</a:t>
                      </a:r>
                      <a:r>
                        <a:rPr lang="en-IN" sz="1800" b="0" kern="1200" dirty="0">
                          <a:solidFill>
                            <a:schemeClr val="dk1"/>
                          </a:solidFill>
                          <a:effectLst/>
                          <a:latin typeface="+mn-lt"/>
                          <a:ea typeface="+mn-ea"/>
                          <a:cs typeface="+mn-cs"/>
                        </a:rPr>
                        <a:t> Sangwan </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Digital Watermarking using DWT-SVD Algorithm</a:t>
                      </a:r>
                    </a:p>
                  </a:txBody>
                  <a:tcPr/>
                </a:tc>
                <a:tc>
                  <a:txBody>
                    <a:bodyPr/>
                    <a:lstStyle/>
                    <a:p>
                      <a:pPr algn="ctr"/>
                      <a:r>
                        <a:rPr lang="en-IN" dirty="0"/>
                        <a:t>DWT, SVD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Embedding: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PSNR = 35.6922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Extraction: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PSNR = 14.3917</a:t>
                      </a:r>
                      <a:endParaRPr lang="en-IN" dirty="0"/>
                    </a:p>
                  </a:txBody>
                  <a:tcPr/>
                </a:tc>
                <a:tc>
                  <a:txBody>
                    <a:bodyPr/>
                    <a:lstStyle/>
                    <a:p>
                      <a:pPr algn="ctr"/>
                      <a:r>
                        <a:rPr lang="en-IN" dirty="0"/>
                        <a:t>2017</a:t>
                      </a:r>
                    </a:p>
                  </a:txBody>
                  <a:tcPr/>
                </a:tc>
                <a:extLst>
                  <a:ext uri="{0D108BD9-81ED-4DB2-BD59-A6C34878D82A}">
                    <a16:rowId xmlns:a16="http://schemas.microsoft.com/office/drawing/2014/main" val="1331824682"/>
                  </a:ext>
                </a:extLst>
              </a:tr>
            </a:tbl>
          </a:graphicData>
        </a:graphic>
      </p:graphicFrame>
    </p:spTree>
    <p:extLst>
      <p:ext uri="{BB962C8B-B14F-4D97-AF65-F5344CB8AC3E}">
        <p14:creationId xmlns:p14="http://schemas.microsoft.com/office/powerpoint/2010/main" val="255335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18E6CA5-4A5F-7E30-EF8C-03F4CD692828}"/>
              </a:ext>
            </a:extLst>
          </p:cNvPr>
          <p:cNvGraphicFramePr>
            <a:graphicFrameLocks noGrp="1"/>
          </p:cNvGraphicFramePr>
          <p:nvPr>
            <p:extLst>
              <p:ext uri="{D42A27DB-BD31-4B8C-83A1-F6EECF244321}">
                <p14:modId xmlns:p14="http://schemas.microsoft.com/office/powerpoint/2010/main" val="718476052"/>
              </p:ext>
            </p:extLst>
          </p:nvPr>
        </p:nvGraphicFramePr>
        <p:xfrm>
          <a:off x="0" y="205482"/>
          <a:ext cx="12192001" cy="7057067"/>
        </p:xfrm>
        <a:graphic>
          <a:graphicData uri="http://schemas.openxmlformats.org/drawingml/2006/table">
            <a:tbl>
              <a:tblPr firstRow="1" bandRow="1">
                <a:tableStyleId>{5C22544A-7EE6-4342-B048-85BDC9FD1C3A}</a:tableStyleId>
              </a:tblPr>
              <a:tblGrid>
                <a:gridCol w="1855368">
                  <a:extLst>
                    <a:ext uri="{9D8B030D-6E8A-4147-A177-3AD203B41FA5}">
                      <a16:colId xmlns:a16="http://schemas.microsoft.com/office/drawing/2014/main" val="1984931907"/>
                    </a:ext>
                  </a:extLst>
                </a:gridCol>
                <a:gridCol w="1855368">
                  <a:extLst>
                    <a:ext uri="{9D8B030D-6E8A-4147-A177-3AD203B41FA5}">
                      <a16:colId xmlns:a16="http://schemas.microsoft.com/office/drawing/2014/main" val="10025605"/>
                    </a:ext>
                  </a:extLst>
                </a:gridCol>
                <a:gridCol w="3066147">
                  <a:extLst>
                    <a:ext uri="{9D8B030D-6E8A-4147-A177-3AD203B41FA5}">
                      <a16:colId xmlns:a16="http://schemas.microsoft.com/office/drawing/2014/main" val="2089069998"/>
                    </a:ext>
                  </a:extLst>
                </a:gridCol>
                <a:gridCol w="2247346">
                  <a:extLst>
                    <a:ext uri="{9D8B030D-6E8A-4147-A177-3AD203B41FA5}">
                      <a16:colId xmlns:a16="http://schemas.microsoft.com/office/drawing/2014/main" val="2050501984"/>
                    </a:ext>
                  </a:extLst>
                </a:gridCol>
                <a:gridCol w="1890211">
                  <a:extLst>
                    <a:ext uri="{9D8B030D-6E8A-4147-A177-3AD203B41FA5}">
                      <a16:colId xmlns:a16="http://schemas.microsoft.com/office/drawing/2014/main" val="2195716616"/>
                    </a:ext>
                  </a:extLst>
                </a:gridCol>
                <a:gridCol w="1277561">
                  <a:extLst>
                    <a:ext uri="{9D8B030D-6E8A-4147-A177-3AD203B41FA5}">
                      <a16:colId xmlns:a16="http://schemas.microsoft.com/office/drawing/2014/main" val="2376105179"/>
                    </a:ext>
                  </a:extLst>
                </a:gridCol>
              </a:tblGrid>
              <a:tr h="456145">
                <a:tc>
                  <a:txBody>
                    <a:bodyPr/>
                    <a:lstStyle/>
                    <a:p>
                      <a:pPr algn="ctr"/>
                      <a:r>
                        <a:rPr lang="en-IN" dirty="0"/>
                        <a:t>SL. No</a:t>
                      </a:r>
                    </a:p>
                  </a:txBody>
                  <a:tcPr/>
                </a:tc>
                <a:tc>
                  <a:txBody>
                    <a:bodyPr/>
                    <a:lstStyle/>
                    <a:p>
                      <a:pPr algn="ctr"/>
                      <a:r>
                        <a:rPr lang="en-IN" dirty="0"/>
                        <a:t>Author</a:t>
                      </a:r>
                    </a:p>
                  </a:txBody>
                  <a:tcPr/>
                </a:tc>
                <a:tc>
                  <a:txBody>
                    <a:bodyPr/>
                    <a:lstStyle/>
                    <a:p>
                      <a:pPr algn="ctr"/>
                      <a:r>
                        <a:rPr lang="en-IN" dirty="0"/>
                        <a:t>Paper</a:t>
                      </a:r>
                    </a:p>
                  </a:txBody>
                  <a:tcPr/>
                </a:tc>
                <a:tc>
                  <a:txBody>
                    <a:bodyPr/>
                    <a:lstStyle/>
                    <a:p>
                      <a:pPr algn="ctr"/>
                      <a:r>
                        <a:rPr lang="en-IN" dirty="0"/>
                        <a:t>Method</a:t>
                      </a:r>
                    </a:p>
                  </a:txBody>
                  <a:tcPr/>
                </a:tc>
                <a:tc>
                  <a:txBody>
                    <a:bodyPr/>
                    <a:lstStyle/>
                    <a:p>
                      <a:pPr algn="ctr"/>
                      <a:r>
                        <a:rPr lang="en-IN" dirty="0"/>
                        <a:t>Result</a:t>
                      </a:r>
                    </a:p>
                  </a:txBody>
                  <a:tcPr/>
                </a:tc>
                <a:tc>
                  <a:txBody>
                    <a:bodyPr/>
                    <a:lstStyle/>
                    <a:p>
                      <a:pPr algn="ctr"/>
                      <a:r>
                        <a:rPr lang="en-IN" dirty="0"/>
                        <a:t>Year</a:t>
                      </a:r>
                    </a:p>
                  </a:txBody>
                  <a:tcPr/>
                </a:tc>
                <a:extLst>
                  <a:ext uri="{0D108BD9-81ED-4DB2-BD59-A6C34878D82A}">
                    <a16:rowId xmlns:a16="http://schemas.microsoft.com/office/drawing/2014/main" val="2222553052"/>
                  </a:ext>
                </a:extLst>
              </a:tr>
              <a:tr h="1388842">
                <a:tc>
                  <a:txBody>
                    <a:bodyPr/>
                    <a:lstStyle/>
                    <a:p>
                      <a:pPr algn="ctr"/>
                      <a:r>
                        <a:rPr lang="en-IN" dirty="0"/>
                        <a:t>5</a:t>
                      </a:r>
                    </a:p>
                  </a:txBody>
                  <a:tcPr/>
                </a:tc>
                <a:tc>
                  <a:txBody>
                    <a:bodyPr/>
                    <a:lstStyle/>
                    <a:p>
                      <a:pPr algn="ctr"/>
                      <a:r>
                        <a:rPr lang="en-IN" dirty="0"/>
                        <a:t>Ashima Anand, Amit Kumar Singh </a:t>
                      </a:r>
                    </a:p>
                  </a:txBody>
                  <a:tcPr/>
                </a:tc>
                <a:tc>
                  <a:txBody>
                    <a:bodyPr/>
                    <a:lstStyle/>
                    <a:p>
                      <a:pPr algn="ctr"/>
                      <a:r>
                        <a:rPr lang="en-US" dirty="0"/>
                        <a:t>An improved DWT-SVD domain watermarking for medical information security.</a:t>
                      </a:r>
                      <a:endParaRPr lang="en-IN" dirty="0"/>
                    </a:p>
                  </a:txBody>
                  <a:tcPr/>
                </a:tc>
                <a:tc>
                  <a:txBody>
                    <a:bodyPr/>
                    <a:lstStyle/>
                    <a:p>
                      <a:pPr algn="ctr"/>
                      <a:r>
                        <a:rPr lang="en-IN" dirty="0"/>
                        <a:t>2</a:t>
                      </a:r>
                      <a:r>
                        <a:rPr lang="en-IN" baseline="30000" dirty="0"/>
                        <a:t>nd</a:t>
                      </a:r>
                      <a:r>
                        <a:rPr lang="en-IN" dirty="0"/>
                        <a:t> Level DWT – SVD with Hamming code &amp; various compression technique like LZW.</a:t>
                      </a:r>
                    </a:p>
                  </a:txBody>
                  <a:tcPr/>
                </a:tc>
                <a:tc>
                  <a:txBody>
                    <a:bodyPr/>
                    <a:lstStyle/>
                    <a:p>
                      <a:pPr algn="ctr"/>
                      <a:r>
                        <a:rPr lang="en-US" sz="1800" kern="1200" dirty="0">
                          <a:solidFill>
                            <a:schemeClr val="dk1"/>
                          </a:solidFill>
                          <a:effectLst/>
                          <a:latin typeface="+mn-lt"/>
                          <a:ea typeface="+mn-ea"/>
                          <a:cs typeface="+mn-cs"/>
                        </a:rPr>
                        <a:t>PSNR = 36.1007 dB       NC = 0.9251 (Salt &amp; Peeper Noise with 0.001 density)</a:t>
                      </a:r>
                      <a:endParaRPr lang="en-IN" dirty="0"/>
                    </a:p>
                  </a:txBody>
                  <a:tcPr/>
                </a:tc>
                <a:tc>
                  <a:txBody>
                    <a:bodyPr/>
                    <a:lstStyle/>
                    <a:p>
                      <a:pPr algn="ctr"/>
                      <a:r>
                        <a:rPr lang="en-IN" dirty="0"/>
                        <a:t>2020</a:t>
                      </a:r>
                    </a:p>
                  </a:txBody>
                  <a:tcPr/>
                </a:tc>
                <a:extLst>
                  <a:ext uri="{0D108BD9-81ED-4DB2-BD59-A6C34878D82A}">
                    <a16:rowId xmlns:a16="http://schemas.microsoft.com/office/drawing/2014/main" val="2890758227"/>
                  </a:ext>
                </a:extLst>
              </a:tr>
              <a:tr h="1709344">
                <a:tc>
                  <a:txBody>
                    <a:bodyPr/>
                    <a:lstStyle/>
                    <a:p>
                      <a:pPr algn="ctr"/>
                      <a:r>
                        <a:rPr lang="en-IN" dirty="0"/>
                        <a:t>6</a:t>
                      </a:r>
                    </a:p>
                  </a:txBody>
                  <a:tcPr/>
                </a:tc>
                <a:tc>
                  <a:txBody>
                    <a:bodyPr/>
                    <a:lstStyle/>
                    <a:p>
                      <a:pPr algn="ctr"/>
                      <a:r>
                        <a:rPr lang="en-IN" dirty="0" err="1"/>
                        <a:t>Ezz</a:t>
                      </a:r>
                      <a:r>
                        <a:rPr lang="en-IN" dirty="0"/>
                        <a:t> El-Din </a:t>
                      </a:r>
                      <a:r>
                        <a:rPr lang="en-IN" dirty="0" err="1"/>
                        <a:t>Hemdan</a:t>
                      </a:r>
                      <a:endParaRPr lang="en-IN" dirty="0"/>
                    </a:p>
                  </a:txBody>
                  <a:tcPr/>
                </a:tc>
                <a:tc>
                  <a:txBody>
                    <a:bodyPr/>
                    <a:lstStyle/>
                    <a:p>
                      <a:pPr algn="ctr"/>
                      <a:r>
                        <a:rPr lang="en-US" dirty="0"/>
                        <a:t>An efficient and robust watermarking approach based on single value decompression, multi-level DWT, and wavelet fusion with scrambled medical images.</a:t>
                      </a:r>
                      <a:endParaRPr lang="en-IN" dirty="0"/>
                    </a:p>
                  </a:txBody>
                  <a:tcPr/>
                </a:tc>
                <a:tc>
                  <a:txBody>
                    <a:bodyPr/>
                    <a:lstStyle/>
                    <a:p>
                      <a:pPr algn="ctr"/>
                      <a:r>
                        <a:rPr lang="en-IN" dirty="0"/>
                        <a:t>3rd level DWT, </a:t>
                      </a:r>
                      <a:r>
                        <a:rPr lang="en-US" sz="1800" kern="1200" dirty="0">
                          <a:solidFill>
                            <a:schemeClr val="dk1"/>
                          </a:solidFill>
                          <a:effectLst/>
                          <a:latin typeface="+mn-lt"/>
                          <a:ea typeface="+mn-ea"/>
                          <a:cs typeface="+mn-cs"/>
                        </a:rPr>
                        <a:t>Arnold transforms or chaotic backer map, SVD</a:t>
                      </a:r>
                      <a:endParaRPr lang="en-IN" dirty="0"/>
                    </a:p>
                  </a:txBody>
                  <a:tcPr/>
                </a:tc>
                <a:tc>
                  <a:txBody>
                    <a:bodyPr/>
                    <a:lstStyle/>
                    <a:p>
                      <a:pPr algn="ctr"/>
                      <a:r>
                        <a:rPr lang="en-IN" dirty="0"/>
                        <a:t>PSNR=54.1569 dB(Gain factor=0.1)</a:t>
                      </a:r>
                    </a:p>
                  </a:txBody>
                  <a:tcPr/>
                </a:tc>
                <a:tc>
                  <a:txBody>
                    <a:bodyPr/>
                    <a:lstStyle/>
                    <a:p>
                      <a:pPr algn="ctr"/>
                      <a:r>
                        <a:rPr lang="en-IN" dirty="0"/>
                        <a:t>2020</a:t>
                      </a:r>
                    </a:p>
                  </a:txBody>
                  <a:tcPr/>
                </a:tc>
                <a:extLst>
                  <a:ext uri="{0D108BD9-81ED-4DB2-BD59-A6C34878D82A}">
                    <a16:rowId xmlns:a16="http://schemas.microsoft.com/office/drawing/2014/main" val="3259370317"/>
                  </a:ext>
                </a:extLst>
              </a:tr>
              <a:tr h="1388842">
                <a:tc>
                  <a:txBody>
                    <a:bodyPr/>
                    <a:lstStyle/>
                    <a:p>
                      <a:pPr algn="ctr"/>
                      <a:r>
                        <a:rPr lang="en-IN" dirty="0"/>
                        <a:t>7</a:t>
                      </a:r>
                    </a:p>
                  </a:txBody>
                  <a:tcPr/>
                </a:tc>
                <a:tc>
                  <a:txBody>
                    <a:bodyPr/>
                    <a:lstStyle/>
                    <a:p>
                      <a:pPr algn="ctr"/>
                      <a:r>
                        <a:rPr lang="en-IN" dirty="0"/>
                        <a:t>Fauzia Yasmeen,· Mohammad </a:t>
                      </a:r>
                      <a:r>
                        <a:rPr lang="en-IN" dirty="0" err="1"/>
                        <a:t>Shorif</a:t>
                      </a:r>
                      <a:r>
                        <a:rPr lang="en-IN" dirty="0"/>
                        <a:t> Uddin</a:t>
                      </a:r>
                    </a:p>
                  </a:txBody>
                  <a:tcPr/>
                </a:tc>
                <a:tc>
                  <a:txBody>
                    <a:bodyPr/>
                    <a:lstStyle/>
                    <a:p>
                      <a:pPr algn="ctr"/>
                      <a:r>
                        <a:rPr lang="en-US" dirty="0"/>
                        <a:t>An Efficient Watermarking Approach Based on LL and HH Edges of DWT–SVD.</a:t>
                      </a:r>
                      <a:endParaRPr lang="en-IN" dirty="0"/>
                    </a:p>
                  </a:txBody>
                  <a:tcPr/>
                </a:tc>
                <a:tc>
                  <a:txBody>
                    <a:bodyPr/>
                    <a:lstStyle/>
                    <a:p>
                      <a:pPr algn="ctr"/>
                      <a:r>
                        <a:rPr lang="en-IN" dirty="0"/>
                        <a:t>3 and 4 level DWT &amp; 1 and 2 level SVD.</a:t>
                      </a:r>
                    </a:p>
                  </a:txBody>
                  <a:tcPr/>
                </a:tc>
                <a:tc>
                  <a:txBody>
                    <a:bodyPr/>
                    <a:lstStyle/>
                    <a:p>
                      <a:pPr algn="ctr"/>
                      <a:r>
                        <a:rPr lang="en-IN" dirty="0"/>
                        <a:t>PSNR = </a:t>
                      </a:r>
                      <a:r>
                        <a:rPr lang="en-US" sz="1800" kern="1200" dirty="0">
                          <a:solidFill>
                            <a:schemeClr val="dk1"/>
                          </a:solidFill>
                          <a:effectLst/>
                          <a:latin typeface="+mn-lt"/>
                          <a:ea typeface="+mn-ea"/>
                          <a:cs typeface="+mn-cs"/>
                        </a:rPr>
                        <a:t>43.8362 dB (Grayscale)</a:t>
                      </a:r>
                    </a:p>
                    <a:p>
                      <a:pPr algn="ctr"/>
                      <a:r>
                        <a:rPr lang="en-US" sz="1800" kern="1200" dirty="0">
                          <a:solidFill>
                            <a:schemeClr val="dk1"/>
                          </a:solidFill>
                          <a:effectLst/>
                          <a:latin typeface="+mn-lt"/>
                          <a:ea typeface="+mn-ea"/>
                          <a:cs typeface="+mn-cs"/>
                        </a:rPr>
                        <a:t>PSNR = 34.7266 dB (Color)</a:t>
                      </a:r>
                      <a:endParaRPr lang="en-IN" dirty="0"/>
                    </a:p>
                  </a:txBody>
                  <a:tcPr/>
                </a:tc>
                <a:tc>
                  <a:txBody>
                    <a:bodyPr/>
                    <a:lstStyle/>
                    <a:p>
                      <a:pPr algn="ctr"/>
                      <a:r>
                        <a:rPr lang="en-IN" dirty="0"/>
                        <a:t>2021</a:t>
                      </a:r>
                    </a:p>
                  </a:txBody>
                  <a:tcPr/>
                </a:tc>
                <a:extLst>
                  <a:ext uri="{0D108BD9-81ED-4DB2-BD59-A6C34878D82A}">
                    <a16:rowId xmlns:a16="http://schemas.microsoft.com/office/drawing/2014/main" val="2737646617"/>
                  </a:ext>
                </a:extLst>
              </a:tr>
              <a:tr h="17093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Narima</a:t>
                      </a:r>
                      <a:r>
                        <a:rPr lang="en-IN" sz="1800" b="0" kern="1200" dirty="0">
                          <a:solidFill>
                            <a:schemeClr val="dk1"/>
                          </a:solidFill>
                          <a:effectLst/>
                          <a:latin typeface="+mn-lt"/>
                          <a:ea typeface="+mn-ea"/>
                          <a:cs typeface="+mn-cs"/>
                        </a:rPr>
                        <a:t> </a:t>
                      </a:r>
                      <a:r>
                        <a:rPr lang="en-IN" sz="1800" b="0" kern="1200" dirty="0" err="1">
                          <a:solidFill>
                            <a:schemeClr val="dk1"/>
                          </a:solidFill>
                          <a:effectLst/>
                          <a:latin typeface="+mn-lt"/>
                          <a:ea typeface="+mn-ea"/>
                          <a:cs typeface="+mn-cs"/>
                        </a:rPr>
                        <a:t>Zermia</a:t>
                      </a:r>
                      <a:r>
                        <a:rPr lang="en-IN" sz="1800" b="0" kern="1200" dirty="0">
                          <a:solidFill>
                            <a:schemeClr val="dk1"/>
                          </a:solidFill>
                          <a:effectLst/>
                          <a:latin typeface="+mn-lt"/>
                          <a:ea typeface="+mn-ea"/>
                          <a:cs typeface="+mn-cs"/>
                        </a:rPr>
                        <a:t>, Amine </a:t>
                      </a:r>
                      <a:r>
                        <a:rPr lang="en-IN" sz="1800" b="0" kern="1200" dirty="0" err="1">
                          <a:solidFill>
                            <a:schemeClr val="dk1"/>
                          </a:solidFill>
                          <a:effectLst/>
                          <a:latin typeface="+mn-lt"/>
                          <a:ea typeface="+mn-ea"/>
                          <a:cs typeface="+mn-cs"/>
                        </a:rPr>
                        <a:t>Khaldib</a:t>
                      </a:r>
                      <a:r>
                        <a:rPr lang="en-IN" sz="1800" b="0" kern="1200" dirty="0">
                          <a:solidFill>
                            <a:schemeClr val="dk1"/>
                          </a:solidFill>
                          <a:effectLst/>
                          <a:latin typeface="+mn-lt"/>
                          <a:ea typeface="+mn-ea"/>
                          <a:cs typeface="+mn-cs"/>
                        </a:rPr>
                        <a:t>, </a:t>
                      </a:r>
                      <a:r>
                        <a:rPr lang="en-IN" sz="1800" b="0" kern="1200" dirty="0" err="1">
                          <a:solidFill>
                            <a:schemeClr val="dk1"/>
                          </a:solidFill>
                          <a:effectLst/>
                          <a:latin typeface="+mn-lt"/>
                          <a:ea typeface="+mn-ea"/>
                          <a:cs typeface="+mn-cs"/>
                        </a:rPr>
                        <a:t>Redouane</a:t>
                      </a:r>
                      <a:r>
                        <a:rPr lang="en-IN" sz="1800" b="0" kern="1200" dirty="0">
                          <a:solidFill>
                            <a:schemeClr val="dk1"/>
                          </a:solidFill>
                          <a:effectLst/>
                          <a:latin typeface="+mn-lt"/>
                          <a:ea typeface="+mn-ea"/>
                          <a:cs typeface="+mn-cs"/>
                        </a:rPr>
                        <a:t> </a:t>
                      </a:r>
                      <a:r>
                        <a:rPr lang="en-IN" sz="1800" b="0" kern="1200" dirty="0" err="1">
                          <a:solidFill>
                            <a:schemeClr val="dk1"/>
                          </a:solidFill>
                          <a:effectLst/>
                          <a:latin typeface="+mn-lt"/>
                          <a:ea typeface="+mn-ea"/>
                          <a:cs typeface="+mn-cs"/>
                        </a:rPr>
                        <a:t>Kafib</a:t>
                      </a:r>
                      <a:r>
                        <a:rPr lang="en-IN" sz="1800" b="0" kern="1200" dirty="0">
                          <a:solidFill>
                            <a:schemeClr val="dk1"/>
                          </a:solidFill>
                          <a:effectLst/>
                          <a:latin typeface="+mn-lt"/>
                          <a:ea typeface="+mn-ea"/>
                          <a:cs typeface="+mn-cs"/>
                        </a:rPr>
                        <a:t> , Fares </a:t>
                      </a:r>
                      <a:r>
                        <a:rPr lang="en-IN" sz="1800" b="0" kern="1200" dirty="0" err="1">
                          <a:solidFill>
                            <a:schemeClr val="dk1"/>
                          </a:solidFill>
                          <a:effectLst/>
                          <a:latin typeface="+mn-lt"/>
                          <a:ea typeface="+mn-ea"/>
                          <a:cs typeface="+mn-cs"/>
                        </a:rPr>
                        <a:t>Kahlessenaneb</a:t>
                      </a:r>
                      <a:r>
                        <a:rPr lang="en-IN" sz="1800" b="0" kern="1200" dirty="0">
                          <a:solidFill>
                            <a:schemeClr val="dk1"/>
                          </a:solidFill>
                          <a:effectLst/>
                          <a:latin typeface="+mn-lt"/>
                          <a:ea typeface="+mn-ea"/>
                          <a:cs typeface="+mn-cs"/>
                        </a:rPr>
                        <a:t> , Salah </a:t>
                      </a:r>
                      <a:r>
                        <a:rPr lang="en-IN" sz="1800" b="0" kern="1200" dirty="0" err="1">
                          <a:solidFill>
                            <a:schemeClr val="dk1"/>
                          </a:solidFill>
                          <a:effectLst/>
                          <a:latin typeface="+mn-lt"/>
                          <a:ea typeface="+mn-ea"/>
                          <a:cs typeface="+mn-cs"/>
                        </a:rPr>
                        <a:t>Euschi</a:t>
                      </a:r>
                      <a:endParaRPr lang="en-IN"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 DWT-SVD based robust digital watermarking for medical image security .</a:t>
                      </a:r>
                    </a:p>
                  </a:txBody>
                  <a:tcPr/>
                </a:tc>
                <a:tc>
                  <a:txBody>
                    <a:bodyPr/>
                    <a:lstStyle/>
                    <a:p>
                      <a:pPr algn="ctr"/>
                      <a:r>
                        <a:rPr lang="en-IN" dirty="0"/>
                        <a:t>DWT, SVD,</a:t>
                      </a:r>
                    </a:p>
                    <a:p>
                      <a:pPr algn="ctr"/>
                      <a:r>
                        <a:rPr lang="en-IN" dirty="0"/>
                        <a:t>MD5 algorithm</a:t>
                      </a:r>
                    </a:p>
                  </a:txBody>
                  <a:tcPr/>
                </a:tc>
                <a:tc>
                  <a:txBody>
                    <a:bodyPr/>
                    <a:lstStyle/>
                    <a:p>
                      <a:pPr algn="ctr"/>
                      <a:r>
                        <a:rPr lang="en-IN" sz="1800" kern="1200" dirty="0">
                          <a:solidFill>
                            <a:schemeClr val="dk1"/>
                          </a:solidFill>
                          <a:effectLst/>
                          <a:latin typeface="+mn-lt"/>
                          <a:ea typeface="+mn-ea"/>
                          <a:cs typeface="+mn-cs"/>
                        </a:rPr>
                        <a:t>PSNR = 56.12</a:t>
                      </a:r>
                    </a:p>
                    <a:p>
                      <a:pPr algn="ctr"/>
                      <a:r>
                        <a:rPr lang="en-IN" sz="1800" kern="1200" dirty="0">
                          <a:solidFill>
                            <a:schemeClr val="dk1"/>
                          </a:solidFill>
                          <a:effectLst/>
                          <a:latin typeface="+mn-lt"/>
                          <a:ea typeface="+mn-ea"/>
                          <a:cs typeface="+mn-cs"/>
                        </a:rPr>
                        <a:t>MSE = 0.10</a:t>
                      </a:r>
                    </a:p>
                    <a:p>
                      <a:pPr algn="ctr"/>
                      <a:r>
                        <a:rPr lang="en-IN" sz="1800" kern="1200" dirty="0">
                          <a:solidFill>
                            <a:schemeClr val="dk1"/>
                          </a:solidFill>
                          <a:effectLst/>
                          <a:latin typeface="+mn-lt"/>
                          <a:ea typeface="+mn-ea"/>
                          <a:cs typeface="+mn-cs"/>
                        </a:rPr>
                        <a:t>SSIM = 0.9998</a:t>
                      </a:r>
                      <a:endParaRPr lang="en-IN" dirty="0"/>
                    </a:p>
                  </a:txBody>
                  <a:tcPr/>
                </a:tc>
                <a:tc>
                  <a:txBody>
                    <a:bodyPr/>
                    <a:lstStyle/>
                    <a:p>
                      <a:pPr algn="ctr"/>
                      <a:r>
                        <a:rPr lang="en-IN" dirty="0"/>
                        <a:t>2021</a:t>
                      </a:r>
                    </a:p>
                  </a:txBody>
                  <a:tcPr/>
                </a:tc>
                <a:extLst>
                  <a:ext uri="{0D108BD9-81ED-4DB2-BD59-A6C34878D82A}">
                    <a16:rowId xmlns:a16="http://schemas.microsoft.com/office/drawing/2014/main" val="4138431579"/>
                  </a:ext>
                </a:extLst>
              </a:tr>
            </a:tbl>
          </a:graphicData>
        </a:graphic>
      </p:graphicFrame>
    </p:spTree>
    <p:extLst>
      <p:ext uri="{BB962C8B-B14F-4D97-AF65-F5344CB8AC3E}">
        <p14:creationId xmlns:p14="http://schemas.microsoft.com/office/powerpoint/2010/main" val="263423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0E88197-2AF9-946A-DF16-81E526F68620}"/>
              </a:ext>
            </a:extLst>
          </p:cNvPr>
          <p:cNvGraphicFramePr>
            <a:graphicFrameLocks noGrp="1"/>
          </p:cNvGraphicFramePr>
          <p:nvPr>
            <p:extLst>
              <p:ext uri="{D42A27DB-BD31-4B8C-83A1-F6EECF244321}">
                <p14:modId xmlns:p14="http://schemas.microsoft.com/office/powerpoint/2010/main" val="1465170810"/>
              </p:ext>
            </p:extLst>
          </p:nvPr>
        </p:nvGraphicFramePr>
        <p:xfrm>
          <a:off x="0" y="195210"/>
          <a:ext cx="12192000" cy="6662791"/>
        </p:xfrm>
        <a:graphic>
          <a:graphicData uri="http://schemas.openxmlformats.org/drawingml/2006/table">
            <a:tbl>
              <a:tblPr firstRow="1" bandRow="1">
                <a:tableStyleId>{5C22544A-7EE6-4342-B048-85BDC9FD1C3A}</a:tableStyleId>
              </a:tblPr>
              <a:tblGrid>
                <a:gridCol w="1292772">
                  <a:extLst>
                    <a:ext uri="{9D8B030D-6E8A-4147-A177-3AD203B41FA5}">
                      <a16:colId xmlns:a16="http://schemas.microsoft.com/office/drawing/2014/main" val="1586133720"/>
                    </a:ext>
                  </a:extLst>
                </a:gridCol>
                <a:gridCol w="2771228">
                  <a:extLst>
                    <a:ext uri="{9D8B030D-6E8A-4147-A177-3AD203B41FA5}">
                      <a16:colId xmlns:a16="http://schemas.microsoft.com/office/drawing/2014/main" val="3370957685"/>
                    </a:ext>
                  </a:extLst>
                </a:gridCol>
                <a:gridCol w="3130764">
                  <a:extLst>
                    <a:ext uri="{9D8B030D-6E8A-4147-A177-3AD203B41FA5}">
                      <a16:colId xmlns:a16="http://schemas.microsoft.com/office/drawing/2014/main" val="953691722"/>
                    </a:ext>
                  </a:extLst>
                </a:gridCol>
                <a:gridCol w="2029146">
                  <a:extLst>
                    <a:ext uri="{9D8B030D-6E8A-4147-A177-3AD203B41FA5}">
                      <a16:colId xmlns:a16="http://schemas.microsoft.com/office/drawing/2014/main" val="4012933146"/>
                    </a:ext>
                  </a:extLst>
                </a:gridCol>
                <a:gridCol w="1883596">
                  <a:extLst>
                    <a:ext uri="{9D8B030D-6E8A-4147-A177-3AD203B41FA5}">
                      <a16:colId xmlns:a16="http://schemas.microsoft.com/office/drawing/2014/main" val="939960268"/>
                    </a:ext>
                  </a:extLst>
                </a:gridCol>
                <a:gridCol w="1084494">
                  <a:extLst>
                    <a:ext uri="{9D8B030D-6E8A-4147-A177-3AD203B41FA5}">
                      <a16:colId xmlns:a16="http://schemas.microsoft.com/office/drawing/2014/main" val="1007802293"/>
                    </a:ext>
                  </a:extLst>
                </a:gridCol>
              </a:tblGrid>
              <a:tr h="472239">
                <a:tc>
                  <a:txBody>
                    <a:bodyPr/>
                    <a:lstStyle/>
                    <a:p>
                      <a:pPr algn="ctr"/>
                      <a:r>
                        <a:rPr lang="en-IN" dirty="0"/>
                        <a:t>SL. No</a:t>
                      </a:r>
                    </a:p>
                  </a:txBody>
                  <a:tcPr/>
                </a:tc>
                <a:tc>
                  <a:txBody>
                    <a:bodyPr/>
                    <a:lstStyle/>
                    <a:p>
                      <a:pPr algn="ctr"/>
                      <a:r>
                        <a:rPr lang="en-IN" dirty="0"/>
                        <a:t>Author</a:t>
                      </a:r>
                    </a:p>
                  </a:txBody>
                  <a:tcPr/>
                </a:tc>
                <a:tc>
                  <a:txBody>
                    <a:bodyPr/>
                    <a:lstStyle/>
                    <a:p>
                      <a:pPr algn="ctr"/>
                      <a:r>
                        <a:rPr lang="en-IN" dirty="0"/>
                        <a:t>Paper</a:t>
                      </a:r>
                    </a:p>
                  </a:txBody>
                  <a:tcPr/>
                </a:tc>
                <a:tc>
                  <a:txBody>
                    <a:bodyPr/>
                    <a:lstStyle/>
                    <a:p>
                      <a:pPr algn="ctr"/>
                      <a:r>
                        <a:rPr lang="en-IN" dirty="0"/>
                        <a:t>Method</a:t>
                      </a:r>
                    </a:p>
                  </a:txBody>
                  <a:tcPr/>
                </a:tc>
                <a:tc>
                  <a:txBody>
                    <a:bodyPr/>
                    <a:lstStyle/>
                    <a:p>
                      <a:pPr algn="ctr"/>
                      <a:r>
                        <a:rPr lang="en-IN" dirty="0"/>
                        <a:t>Result</a:t>
                      </a:r>
                    </a:p>
                  </a:txBody>
                  <a:tcPr/>
                </a:tc>
                <a:tc>
                  <a:txBody>
                    <a:bodyPr/>
                    <a:lstStyle/>
                    <a:p>
                      <a:pPr algn="ctr"/>
                      <a:r>
                        <a:rPr lang="en-IN" dirty="0"/>
                        <a:t>Year</a:t>
                      </a:r>
                    </a:p>
                  </a:txBody>
                  <a:tcPr/>
                </a:tc>
                <a:extLst>
                  <a:ext uri="{0D108BD9-81ED-4DB2-BD59-A6C34878D82A}">
                    <a16:rowId xmlns:a16="http://schemas.microsoft.com/office/drawing/2014/main" val="4294913058"/>
                  </a:ext>
                </a:extLst>
              </a:tr>
              <a:tr h="2372192">
                <a:tc>
                  <a:txBody>
                    <a:bodyPr/>
                    <a:lstStyle/>
                    <a:p>
                      <a:pPr algn="ctr"/>
                      <a:r>
                        <a:rPr lang="en-IN" b="0" dirty="0"/>
                        <a:t>9</a:t>
                      </a:r>
                    </a:p>
                  </a:txBody>
                  <a:tcPr/>
                </a:tc>
                <a:tc>
                  <a:txBody>
                    <a:bodyPr/>
                    <a:lstStyle/>
                    <a:p>
                      <a:pPr algn="ctr"/>
                      <a:r>
                        <a:rPr lang="en-IN" sz="1800" b="0" kern="1200" dirty="0" err="1">
                          <a:solidFill>
                            <a:schemeClr val="dk1"/>
                          </a:solidFill>
                          <a:effectLst/>
                          <a:latin typeface="+mn-lt"/>
                          <a:ea typeface="+mn-ea"/>
                          <a:cs typeface="+mn-cs"/>
                        </a:rPr>
                        <a:t>Atianashie</a:t>
                      </a:r>
                      <a:r>
                        <a:rPr lang="en-IN" sz="1800" b="0" kern="1200" dirty="0">
                          <a:solidFill>
                            <a:schemeClr val="dk1"/>
                          </a:solidFill>
                          <a:effectLst/>
                          <a:latin typeface="+mn-lt"/>
                          <a:ea typeface="+mn-ea"/>
                          <a:cs typeface="+mn-cs"/>
                        </a:rPr>
                        <a:t> Miracle A, Chukwuma </a:t>
                      </a:r>
                      <a:r>
                        <a:rPr lang="en-IN" sz="1800" b="0" kern="1200" dirty="0" err="1">
                          <a:solidFill>
                            <a:schemeClr val="dk1"/>
                          </a:solidFill>
                          <a:effectLst/>
                          <a:latin typeface="+mn-lt"/>
                          <a:ea typeface="+mn-ea"/>
                          <a:cs typeface="+mn-cs"/>
                        </a:rPr>
                        <a:t>Chinaza</a:t>
                      </a:r>
                      <a:r>
                        <a:rPr lang="en-IN" sz="1800" b="0" kern="1200" dirty="0">
                          <a:solidFill>
                            <a:schemeClr val="dk1"/>
                          </a:solidFill>
                          <a:effectLst/>
                          <a:latin typeface="+mn-lt"/>
                          <a:ea typeface="+mn-ea"/>
                          <a:cs typeface="+mn-cs"/>
                        </a:rPr>
                        <a:t> </a:t>
                      </a:r>
                      <a:r>
                        <a:rPr lang="en-IN" sz="1800" b="0" kern="1200" dirty="0" err="1">
                          <a:solidFill>
                            <a:schemeClr val="dk1"/>
                          </a:solidFill>
                          <a:effectLst/>
                          <a:latin typeface="+mn-lt"/>
                          <a:ea typeface="+mn-ea"/>
                          <a:cs typeface="+mn-cs"/>
                        </a:rPr>
                        <a:t>Adaobi</a:t>
                      </a:r>
                      <a:r>
                        <a:rPr lang="en-IN" sz="1800" b="0" kern="1200" dirty="0">
                          <a:solidFill>
                            <a:schemeClr val="dk1"/>
                          </a:solidFill>
                          <a:effectLst/>
                          <a:latin typeface="+mn-lt"/>
                          <a:ea typeface="+mn-ea"/>
                          <a:cs typeface="+mn-cs"/>
                        </a:rPr>
                        <a:t>, </a:t>
                      </a:r>
                    </a:p>
                    <a:p>
                      <a:pPr algn="ctr"/>
                      <a:r>
                        <a:rPr lang="en-IN" sz="1800" b="0" kern="1200" dirty="0" err="1">
                          <a:solidFill>
                            <a:schemeClr val="dk1"/>
                          </a:solidFill>
                          <a:effectLst/>
                          <a:latin typeface="+mn-lt"/>
                          <a:ea typeface="+mn-ea"/>
                          <a:cs typeface="+mn-cs"/>
                        </a:rPr>
                        <a:t>Eneji</a:t>
                      </a:r>
                      <a:r>
                        <a:rPr lang="en-IN" sz="1800" b="0" kern="1200" dirty="0">
                          <a:solidFill>
                            <a:schemeClr val="dk1"/>
                          </a:solidFill>
                          <a:effectLst/>
                          <a:latin typeface="+mn-lt"/>
                          <a:ea typeface="+mn-ea"/>
                          <a:cs typeface="+mn-cs"/>
                        </a:rPr>
                        <a:t> Samuel </a:t>
                      </a:r>
                      <a:r>
                        <a:rPr lang="en-IN" sz="1800" b="0" kern="1200" dirty="0" err="1">
                          <a:solidFill>
                            <a:schemeClr val="dk1"/>
                          </a:solidFill>
                          <a:effectLst/>
                          <a:latin typeface="+mn-lt"/>
                          <a:ea typeface="+mn-ea"/>
                          <a:cs typeface="+mn-cs"/>
                        </a:rPr>
                        <a:t>Eneji</a:t>
                      </a:r>
                      <a:r>
                        <a:rPr lang="en-IN" sz="1800" b="0" kern="1200" dirty="0">
                          <a:solidFill>
                            <a:schemeClr val="dk1"/>
                          </a:solidFill>
                          <a:effectLst/>
                          <a:latin typeface="+mn-lt"/>
                          <a:ea typeface="+mn-ea"/>
                          <a:cs typeface="+mn-cs"/>
                        </a:rPr>
                        <a:t>, </a:t>
                      </a:r>
                    </a:p>
                    <a:p>
                      <a:pPr algn="ctr"/>
                      <a:r>
                        <a:rPr lang="en-IN" sz="1800" b="0" kern="1200" dirty="0">
                          <a:solidFill>
                            <a:schemeClr val="dk1"/>
                          </a:solidFill>
                          <a:effectLst/>
                          <a:latin typeface="+mn-lt"/>
                          <a:ea typeface="+mn-ea"/>
                          <a:cs typeface="+mn-cs"/>
                        </a:rPr>
                        <a:t>Ibe Walter </a:t>
                      </a:r>
                      <a:r>
                        <a:rPr lang="en-IN" sz="1800" b="0" kern="1200" dirty="0" err="1">
                          <a:solidFill>
                            <a:schemeClr val="dk1"/>
                          </a:solidFill>
                          <a:effectLst/>
                          <a:latin typeface="+mn-lt"/>
                          <a:ea typeface="+mn-ea"/>
                          <a:cs typeface="+mn-cs"/>
                        </a:rPr>
                        <a:t>Eyong</a:t>
                      </a:r>
                      <a:r>
                        <a:rPr lang="en-IN" sz="1800" b="0" kern="1200" dirty="0">
                          <a:solidFill>
                            <a:schemeClr val="dk1"/>
                          </a:solidFill>
                          <a:effectLst/>
                          <a:latin typeface="+mn-lt"/>
                          <a:ea typeface="+mn-ea"/>
                          <a:cs typeface="+mn-cs"/>
                        </a:rPr>
                        <a:t>, </a:t>
                      </a:r>
                    </a:p>
                    <a:p>
                      <a:pPr algn="ctr"/>
                      <a:r>
                        <a:rPr lang="en-IN" sz="1800" b="0" kern="1200" dirty="0" err="1">
                          <a:solidFill>
                            <a:schemeClr val="dk1"/>
                          </a:solidFill>
                          <a:effectLst/>
                          <a:latin typeface="+mn-lt"/>
                          <a:ea typeface="+mn-ea"/>
                          <a:cs typeface="+mn-cs"/>
                        </a:rPr>
                        <a:t>Ajie</a:t>
                      </a:r>
                      <a:r>
                        <a:rPr lang="en-IN" sz="1800" b="0" kern="1200" dirty="0">
                          <a:solidFill>
                            <a:schemeClr val="dk1"/>
                          </a:solidFill>
                          <a:effectLst/>
                          <a:latin typeface="+mn-lt"/>
                          <a:ea typeface="+mn-ea"/>
                          <a:cs typeface="+mn-cs"/>
                        </a:rPr>
                        <a:t> Gospel </a:t>
                      </a:r>
                      <a:r>
                        <a:rPr lang="en-IN" sz="1800" b="0" kern="1200" dirty="0" err="1">
                          <a:solidFill>
                            <a:schemeClr val="dk1"/>
                          </a:solidFill>
                          <a:effectLst/>
                          <a:latin typeface="+mn-lt"/>
                          <a:ea typeface="+mn-ea"/>
                          <a:cs typeface="+mn-cs"/>
                        </a:rPr>
                        <a:t>Ozioma</a:t>
                      </a:r>
                      <a:r>
                        <a:rPr lang="en-IN" sz="1800" b="0" kern="1200" dirty="0">
                          <a:solidFill>
                            <a:schemeClr val="dk1"/>
                          </a:solidFill>
                          <a:effectLst/>
                          <a:latin typeface="+mn-lt"/>
                          <a:ea typeface="+mn-ea"/>
                          <a:cs typeface="+mn-cs"/>
                        </a:rPr>
                        <a:t>,</a:t>
                      </a:r>
                    </a:p>
                    <a:p>
                      <a:pPr algn="ctr"/>
                      <a:r>
                        <a:rPr lang="en-IN" sz="1800" b="0" kern="1200" dirty="0" err="1">
                          <a:solidFill>
                            <a:schemeClr val="dk1"/>
                          </a:solidFill>
                          <a:effectLst/>
                          <a:latin typeface="+mn-lt"/>
                          <a:ea typeface="+mn-ea"/>
                          <a:cs typeface="+mn-cs"/>
                        </a:rPr>
                        <a:t>Angib</a:t>
                      </a:r>
                      <a:r>
                        <a:rPr lang="en-IN" sz="1800" b="0" kern="1200" dirty="0">
                          <a:solidFill>
                            <a:schemeClr val="dk1"/>
                          </a:solidFill>
                          <a:effectLst/>
                          <a:latin typeface="+mn-lt"/>
                          <a:ea typeface="+mn-ea"/>
                          <a:cs typeface="+mn-cs"/>
                        </a:rPr>
                        <a:t> Maurice </a:t>
                      </a:r>
                      <a:r>
                        <a:rPr lang="en-IN" sz="1800" b="0" kern="1200" dirty="0" err="1">
                          <a:solidFill>
                            <a:schemeClr val="dk1"/>
                          </a:solidFill>
                          <a:effectLst/>
                          <a:latin typeface="+mn-lt"/>
                          <a:ea typeface="+mn-ea"/>
                          <a:cs typeface="+mn-cs"/>
                        </a:rPr>
                        <a:t>Udie</a:t>
                      </a:r>
                      <a:r>
                        <a:rPr lang="en-IN" sz="1800" b="0" kern="1200" dirty="0">
                          <a:solidFill>
                            <a:schemeClr val="dk1"/>
                          </a:solidFill>
                          <a:effectLst/>
                          <a:latin typeface="+mn-lt"/>
                          <a:ea typeface="+mn-ea"/>
                          <a:cs typeface="+mn-cs"/>
                        </a:rPr>
                        <a:t> </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Implementation of medical image watermarking using RDWT and SVD for secure medical data transmission in health care system.</a:t>
                      </a:r>
                    </a:p>
                    <a:p>
                      <a:pPr algn="ctr"/>
                      <a:endParaRPr lang="en-IN" dirty="0"/>
                    </a:p>
                  </a:txBody>
                  <a:tcPr/>
                </a:tc>
                <a:tc>
                  <a:txBody>
                    <a:bodyPr/>
                    <a:lstStyle/>
                    <a:p>
                      <a:pPr algn="ctr"/>
                      <a:r>
                        <a:rPr lang="en-IN" dirty="0"/>
                        <a:t>RDWT, IRDWT, SVD</a:t>
                      </a:r>
                    </a:p>
                  </a:txBody>
                  <a:tcPr/>
                </a:tc>
                <a:tc>
                  <a:txBody>
                    <a:bodyPr/>
                    <a:lstStyle/>
                    <a:p>
                      <a:pPr algn="ctr"/>
                      <a:r>
                        <a:rPr lang="en-IN" sz="1800" kern="1200" dirty="0">
                          <a:solidFill>
                            <a:schemeClr val="dk1"/>
                          </a:solidFill>
                          <a:effectLst/>
                          <a:latin typeface="+mn-lt"/>
                          <a:ea typeface="+mn-ea"/>
                          <a:cs typeface="+mn-cs"/>
                        </a:rPr>
                        <a:t>PSNR = 65.456 </a:t>
                      </a:r>
                    </a:p>
                    <a:p>
                      <a:pPr algn="ctr"/>
                      <a:r>
                        <a:rPr lang="en-IN" sz="1800" kern="1200" dirty="0">
                          <a:solidFill>
                            <a:schemeClr val="dk1"/>
                          </a:solidFill>
                          <a:effectLst/>
                          <a:latin typeface="+mn-lt"/>
                          <a:ea typeface="+mn-ea"/>
                          <a:cs typeface="+mn-cs"/>
                        </a:rPr>
                        <a:t>SSIM = 0.983</a:t>
                      </a:r>
                    </a:p>
                    <a:p>
                      <a:pPr algn="ctr"/>
                      <a:r>
                        <a:rPr lang="en-IN" sz="1800" kern="1200" dirty="0">
                          <a:solidFill>
                            <a:schemeClr val="dk1"/>
                          </a:solidFill>
                          <a:effectLst/>
                          <a:latin typeface="+mn-lt"/>
                          <a:ea typeface="+mn-ea"/>
                          <a:cs typeface="+mn-cs"/>
                        </a:rPr>
                        <a:t>NCC = 0.9738</a:t>
                      </a:r>
                      <a:endParaRPr lang="en-IN" dirty="0"/>
                    </a:p>
                  </a:txBody>
                  <a:tcPr/>
                </a:tc>
                <a:tc>
                  <a:txBody>
                    <a:bodyPr/>
                    <a:lstStyle/>
                    <a:p>
                      <a:pPr algn="ctr"/>
                      <a:r>
                        <a:rPr lang="en-IN" dirty="0"/>
                        <a:t>2021</a:t>
                      </a:r>
                    </a:p>
                  </a:txBody>
                  <a:tcPr/>
                </a:tc>
                <a:extLst>
                  <a:ext uri="{0D108BD9-81ED-4DB2-BD59-A6C34878D82A}">
                    <a16:rowId xmlns:a16="http://schemas.microsoft.com/office/drawing/2014/main" val="3762089854"/>
                  </a:ext>
                </a:extLst>
              </a:tr>
              <a:tr h="2048711">
                <a:tc>
                  <a:txBody>
                    <a:bodyPr/>
                    <a:lstStyle/>
                    <a:p>
                      <a:pPr algn="ctr"/>
                      <a:r>
                        <a:rPr lang="en-IN" b="0" u="none" dirty="0">
                          <a:solidFill>
                            <a:schemeClr val="tx1"/>
                          </a:solidFill>
                        </a:rPr>
                        <a:t>10</a:t>
                      </a:r>
                    </a:p>
                  </a:txBody>
                  <a:tcPr/>
                </a:tc>
                <a:tc>
                  <a:txBody>
                    <a:bodyPr/>
                    <a:lstStyle/>
                    <a:p>
                      <a:pPr algn="ctr"/>
                      <a:r>
                        <a:rPr lang="en-US" b="0" u="none" dirty="0" err="1">
                          <a:solidFill>
                            <a:schemeClr val="tx1"/>
                          </a:solidFill>
                        </a:rPr>
                        <a:t>Divyanshu</a:t>
                      </a:r>
                      <a:r>
                        <a:rPr lang="en-US" b="0" u="none" dirty="0">
                          <a:solidFill>
                            <a:schemeClr val="tx1"/>
                          </a:solidFill>
                        </a:rPr>
                        <a:t> Awasthi,</a:t>
                      </a:r>
                    </a:p>
                    <a:p>
                      <a:pPr algn="ctr"/>
                      <a:r>
                        <a:rPr lang="en-US" b="0" u="none" dirty="0">
                          <a:solidFill>
                            <a:schemeClr val="tx1"/>
                          </a:solidFill>
                        </a:rPr>
                        <a:t>Vinay Kumar Srivastava</a:t>
                      </a:r>
                      <a:endParaRPr lang="en-IN" b="0" u="none" dirty="0">
                        <a:solidFill>
                          <a:schemeClr val="tx1"/>
                        </a:solidFill>
                      </a:endParaRPr>
                    </a:p>
                  </a:txBody>
                  <a:tcPr/>
                </a:tc>
                <a:tc>
                  <a:txBody>
                    <a:bodyPr/>
                    <a:lstStyle/>
                    <a:p>
                      <a:pPr algn="ctr"/>
                      <a:r>
                        <a:rPr lang="en-IN" sz="1800" kern="1200" dirty="0">
                          <a:solidFill>
                            <a:schemeClr val="dk1"/>
                          </a:solidFill>
                          <a:effectLst/>
                          <a:latin typeface="+mn-lt"/>
                          <a:ea typeface="+mn-ea"/>
                          <a:cs typeface="+mn-cs"/>
                        </a:rPr>
                        <a:t>LWT-DCT-SVD and DWT-DCT-SVD based watermarking schemes with their performance enhancement using Jaya and Particle swarm optimization and comparison of results under various attacks.</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DWT, SVD, JAYA and the Particle Swarm Optimization technique</a:t>
                      </a:r>
                      <a:endParaRPr lang="en-IN" dirty="0"/>
                    </a:p>
                    <a:p>
                      <a:pPr algn="ctr"/>
                      <a:endParaRPr lang="en-IN" dirty="0"/>
                    </a:p>
                  </a:txBody>
                  <a:tcPr/>
                </a:tc>
                <a:tc>
                  <a:txBody>
                    <a:bodyPr/>
                    <a:lstStyle/>
                    <a:p>
                      <a:pPr algn="ctr"/>
                      <a:r>
                        <a:rPr lang="en-IN" sz="1800" kern="1200" dirty="0">
                          <a:solidFill>
                            <a:schemeClr val="dk1"/>
                          </a:solidFill>
                          <a:effectLst/>
                          <a:latin typeface="+mn-lt"/>
                          <a:ea typeface="+mn-ea"/>
                          <a:cs typeface="+mn-cs"/>
                        </a:rPr>
                        <a:t>PSNR value in the case of PSO without attack is 42.5765 and in JAYA the value is 44.9488.</a:t>
                      </a:r>
                      <a:endParaRPr lang="en-IN" dirty="0"/>
                    </a:p>
                  </a:txBody>
                  <a:tcPr/>
                </a:tc>
                <a:tc>
                  <a:txBody>
                    <a:bodyPr/>
                    <a:lstStyle/>
                    <a:p>
                      <a:pPr algn="ctr"/>
                      <a:r>
                        <a:rPr lang="en-US" dirty="0"/>
                        <a:t>2022</a:t>
                      </a:r>
                      <a:endParaRPr lang="en-IN" dirty="0"/>
                    </a:p>
                  </a:txBody>
                  <a:tcPr/>
                </a:tc>
                <a:extLst>
                  <a:ext uri="{0D108BD9-81ED-4DB2-BD59-A6C34878D82A}">
                    <a16:rowId xmlns:a16="http://schemas.microsoft.com/office/drawing/2014/main" val="1193168685"/>
                  </a:ext>
                </a:extLst>
              </a:tr>
              <a:tr h="1769649">
                <a:tc>
                  <a:txBody>
                    <a:bodyPr/>
                    <a:lstStyle/>
                    <a:p>
                      <a:pPr algn="ctr"/>
                      <a:r>
                        <a:rPr lang="en-IN" b="0" u="none" dirty="0">
                          <a:solidFill>
                            <a:schemeClr val="tx1"/>
                          </a:solidFill>
                        </a:rPr>
                        <a:t>11</a:t>
                      </a:r>
                    </a:p>
                  </a:txBody>
                  <a:tcPr/>
                </a:tc>
                <a:tc>
                  <a:txBody>
                    <a:bodyPr/>
                    <a:lstStyle/>
                    <a:p>
                      <a:pPr algn="ctr"/>
                      <a:r>
                        <a:rPr lang="en-IN" dirty="0"/>
                        <a:t>Ahmed A Mohammed,</a:t>
                      </a:r>
                    </a:p>
                    <a:p>
                      <a:pPr algn="ctr"/>
                      <a:r>
                        <a:rPr lang="en-IN" dirty="0"/>
                        <a:t>Mohammed A M Abdullah, Sohaib R. </a:t>
                      </a:r>
                      <a:r>
                        <a:rPr lang="en-IN" dirty="0" err="1"/>
                        <a:t>Awad</a:t>
                      </a:r>
                      <a:r>
                        <a:rPr lang="en-IN" dirty="0"/>
                        <a:t>, Faris S. </a:t>
                      </a:r>
                      <a:r>
                        <a:rPr lang="en-IN" dirty="0" err="1"/>
                        <a:t>Alghareb</a:t>
                      </a:r>
                      <a:endParaRPr lang="en-IN" b="0" u="none" dirty="0">
                        <a:solidFill>
                          <a:schemeClr val="tx1"/>
                        </a:solidFill>
                      </a:endParaRPr>
                    </a:p>
                  </a:txBody>
                  <a:tcPr/>
                </a:tc>
                <a:tc>
                  <a:txBody>
                    <a:bodyPr/>
                    <a:lstStyle/>
                    <a:p>
                      <a:pPr algn="ctr"/>
                      <a:r>
                        <a:rPr lang="en-IN" sz="1800" kern="1200" dirty="0">
                          <a:solidFill>
                            <a:schemeClr val="dk1"/>
                          </a:solidFill>
                          <a:effectLst/>
                          <a:latin typeface="+mn-lt"/>
                          <a:ea typeface="+mn-ea"/>
                          <a:cs typeface="+mn-cs"/>
                        </a:rPr>
                        <a:t>A Novel FDCT-SVD Based Watermarking with Radon Transform for Telemedicine Applications.</a:t>
                      </a:r>
                      <a:endParaRPr lang="en-IN" dirty="0"/>
                    </a:p>
                  </a:txBody>
                  <a:tcPr/>
                </a:tc>
                <a:tc>
                  <a:txBody>
                    <a:bodyPr/>
                    <a:lstStyle/>
                    <a:p>
                      <a:pPr algn="ctr"/>
                      <a:r>
                        <a:rPr lang="en-IN" dirty="0"/>
                        <a:t>FDCT-SVD</a:t>
                      </a:r>
                    </a:p>
                  </a:txBody>
                  <a:tcPr/>
                </a:tc>
                <a:tc>
                  <a:txBody>
                    <a:bodyPr/>
                    <a:lstStyle/>
                    <a:p>
                      <a:pPr algn="ctr"/>
                      <a:r>
                        <a:rPr lang="en-IN" sz="1800" kern="1200" dirty="0">
                          <a:solidFill>
                            <a:schemeClr val="dk1"/>
                          </a:solidFill>
                          <a:effectLst/>
                          <a:latin typeface="+mn-lt"/>
                          <a:ea typeface="+mn-ea"/>
                          <a:cs typeface="+mn-cs"/>
                        </a:rPr>
                        <a:t>PSNR=55 dB to 59 </a:t>
                      </a:r>
                      <a:r>
                        <a:rPr lang="en-IN" sz="1800" kern="1200" dirty="0" err="1">
                          <a:solidFill>
                            <a:schemeClr val="dk1"/>
                          </a:solidFill>
                          <a:effectLst/>
                          <a:latin typeface="+mn-lt"/>
                          <a:ea typeface="+mn-ea"/>
                          <a:cs typeface="+mn-cs"/>
                        </a:rPr>
                        <a:t>dB.</a:t>
                      </a:r>
                      <a:endParaRPr lang="en-IN" dirty="0"/>
                    </a:p>
                  </a:txBody>
                  <a:tcPr/>
                </a:tc>
                <a:tc>
                  <a:txBody>
                    <a:bodyPr/>
                    <a:lstStyle/>
                    <a:p>
                      <a:pPr algn="ctr"/>
                      <a:r>
                        <a:rPr lang="en-US" dirty="0"/>
                        <a:t>2022</a:t>
                      </a:r>
                      <a:endParaRPr lang="en-IN" dirty="0"/>
                    </a:p>
                  </a:txBody>
                  <a:tcPr/>
                </a:tc>
                <a:extLst>
                  <a:ext uri="{0D108BD9-81ED-4DB2-BD59-A6C34878D82A}">
                    <a16:rowId xmlns:a16="http://schemas.microsoft.com/office/drawing/2014/main" val="39350382"/>
                  </a:ext>
                </a:extLst>
              </a:tr>
            </a:tbl>
          </a:graphicData>
        </a:graphic>
      </p:graphicFrame>
    </p:spTree>
    <p:extLst>
      <p:ext uri="{BB962C8B-B14F-4D97-AF65-F5344CB8AC3E}">
        <p14:creationId xmlns:p14="http://schemas.microsoft.com/office/powerpoint/2010/main" val="334689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B781-6116-5A27-AD4B-53C45CC36112}"/>
              </a:ext>
            </a:extLst>
          </p:cNvPr>
          <p:cNvSpPr>
            <a:spLocks noGrp="1"/>
          </p:cNvSpPr>
          <p:nvPr>
            <p:ph type="title"/>
          </p:nvPr>
        </p:nvSpPr>
        <p:spPr>
          <a:xfrm>
            <a:off x="1381354" y="375709"/>
            <a:ext cx="9603275" cy="1049235"/>
          </a:xfrm>
        </p:spPr>
        <p:txBody>
          <a:bodyPr/>
          <a:lstStyle/>
          <a:p>
            <a:r>
              <a:rPr lang="en-IN" dirty="0"/>
              <a:t>content</a:t>
            </a:r>
          </a:p>
        </p:txBody>
      </p:sp>
      <p:sp>
        <p:nvSpPr>
          <p:cNvPr id="3" name="Content Placeholder 2">
            <a:extLst>
              <a:ext uri="{FF2B5EF4-FFF2-40B4-BE49-F238E27FC236}">
                <a16:creationId xmlns:a16="http://schemas.microsoft.com/office/drawing/2014/main" id="{6A38D7B4-2736-C03A-095D-31679C7DF0A5}"/>
              </a:ext>
            </a:extLst>
          </p:cNvPr>
          <p:cNvSpPr>
            <a:spLocks noGrp="1"/>
          </p:cNvSpPr>
          <p:nvPr>
            <p:ph idx="1"/>
          </p:nvPr>
        </p:nvSpPr>
        <p:spPr>
          <a:xfrm>
            <a:off x="1381354" y="1024554"/>
            <a:ext cx="9212995" cy="5753318"/>
          </a:xfrm>
        </p:spPr>
        <p:txBody>
          <a:bodyPr>
            <a:normAutofit fontScale="55000" lnSpcReduction="20000"/>
          </a:bodyPr>
          <a:lstStyle/>
          <a:p>
            <a:pPr marL="457200" indent="-457200">
              <a:buFont typeface="+mj-lt"/>
              <a:buAutoNum type="arabicPeriod"/>
            </a:pPr>
            <a:r>
              <a:rPr lang="en-IN" dirty="0"/>
              <a:t>Abstract</a:t>
            </a:r>
          </a:p>
          <a:p>
            <a:pPr marL="457200" indent="-457200">
              <a:buFont typeface="+mj-lt"/>
              <a:buAutoNum type="arabicPeriod"/>
            </a:pPr>
            <a:r>
              <a:rPr lang="en-IN" dirty="0"/>
              <a:t>Steganography</a:t>
            </a:r>
          </a:p>
          <a:p>
            <a:pPr marL="457200" indent="-457200">
              <a:buFont typeface="+mj-lt"/>
              <a:buAutoNum type="arabicPeriod"/>
            </a:pPr>
            <a:r>
              <a:rPr lang="en-IN" dirty="0"/>
              <a:t>Digital Image Watermarking</a:t>
            </a:r>
          </a:p>
          <a:p>
            <a:pPr marL="457200" indent="-457200">
              <a:buFont typeface="+mj-lt"/>
              <a:buAutoNum type="arabicPeriod"/>
            </a:pPr>
            <a:r>
              <a:rPr lang="en-IN" dirty="0"/>
              <a:t>Area of Interest</a:t>
            </a:r>
          </a:p>
          <a:p>
            <a:pPr marL="457200" indent="-457200">
              <a:buFont typeface="+mj-lt"/>
              <a:buAutoNum type="arabicPeriod"/>
            </a:pPr>
            <a:r>
              <a:rPr lang="en-IN" dirty="0"/>
              <a:t>Discrete Wavelet Transform</a:t>
            </a:r>
          </a:p>
          <a:p>
            <a:pPr marL="457200" indent="-457200">
              <a:buFont typeface="+mj-lt"/>
              <a:buAutoNum type="arabicPeriod"/>
            </a:pPr>
            <a:r>
              <a:rPr lang="en-IN" dirty="0"/>
              <a:t>Singular Value Decomposition</a:t>
            </a:r>
          </a:p>
          <a:p>
            <a:pPr marL="457200" indent="-457200">
              <a:buFont typeface="+mj-lt"/>
              <a:buAutoNum type="arabicPeriod"/>
            </a:pPr>
            <a:r>
              <a:rPr lang="en-IN" dirty="0"/>
              <a:t>Hamming Code</a:t>
            </a:r>
          </a:p>
          <a:p>
            <a:pPr marL="457200" indent="-457200">
              <a:buFont typeface="+mj-lt"/>
              <a:buAutoNum type="arabicPeriod"/>
            </a:pPr>
            <a:r>
              <a:rPr lang="en-IN" dirty="0"/>
              <a:t>Security Analysis</a:t>
            </a:r>
          </a:p>
          <a:p>
            <a:pPr marL="457200" indent="-457200">
              <a:buFont typeface="+mj-lt"/>
              <a:buAutoNum type="arabicPeriod"/>
            </a:pPr>
            <a:r>
              <a:rPr lang="en-IN" dirty="0"/>
              <a:t>Gray level Co-occurrence matrix (GLCM)</a:t>
            </a:r>
          </a:p>
          <a:p>
            <a:pPr marL="457200" indent="-457200">
              <a:buFont typeface="+mj-lt"/>
              <a:buAutoNum type="arabicPeriod"/>
            </a:pPr>
            <a:r>
              <a:rPr lang="en-IN" dirty="0"/>
              <a:t>Principal component analysis (PCA)</a:t>
            </a:r>
          </a:p>
          <a:p>
            <a:pPr marL="457200" indent="-457200">
              <a:buFont typeface="+mj-lt"/>
              <a:buAutoNum type="arabicPeriod"/>
            </a:pPr>
            <a:r>
              <a:rPr lang="en-IN" dirty="0"/>
              <a:t>Performance Evaluation Technique</a:t>
            </a:r>
          </a:p>
          <a:p>
            <a:pPr marL="457200" indent="-457200">
              <a:buFont typeface="+mj-lt"/>
              <a:buAutoNum type="arabicPeriod"/>
            </a:pPr>
            <a:r>
              <a:rPr lang="en-IN" dirty="0"/>
              <a:t>Literature Survey</a:t>
            </a:r>
          </a:p>
          <a:p>
            <a:pPr marL="457200" indent="-457200">
              <a:buFont typeface="+mj-lt"/>
              <a:buAutoNum type="arabicPeriod"/>
            </a:pPr>
            <a:r>
              <a:rPr lang="en-IN" dirty="0"/>
              <a:t>Proposed Method</a:t>
            </a:r>
          </a:p>
          <a:p>
            <a:pPr marL="914400" lvl="1" indent="-457200">
              <a:buFont typeface="+mj-lt"/>
              <a:buAutoNum type="arabicPeriod"/>
            </a:pPr>
            <a:r>
              <a:rPr lang="en-IN" dirty="0"/>
              <a:t>Method RDWTSVDSVAUTH</a:t>
            </a:r>
          </a:p>
          <a:p>
            <a:pPr marL="914400" lvl="1" indent="-457200">
              <a:buFont typeface="+mj-lt"/>
              <a:buAutoNum type="arabicPeriod"/>
            </a:pPr>
            <a:r>
              <a:rPr lang="en-IN" dirty="0"/>
              <a:t>Method RDWTSVDUMAUTH</a:t>
            </a:r>
          </a:p>
          <a:p>
            <a:pPr marL="914400" lvl="1" indent="-457200">
              <a:buFont typeface="+mj-lt"/>
              <a:buAutoNum type="arabicPeriod"/>
            </a:pPr>
            <a:r>
              <a:rPr lang="en-IN" dirty="0"/>
              <a:t>Method RESVDUMAUTH</a:t>
            </a:r>
          </a:p>
          <a:p>
            <a:pPr marL="457200" indent="-457200">
              <a:buFont typeface="+mj-lt"/>
              <a:buAutoNum type="arabicPeriod"/>
            </a:pPr>
            <a:r>
              <a:rPr lang="en-IN" dirty="0">
                <a:sym typeface="Times New Roman"/>
              </a:rPr>
              <a:t>Datasets</a:t>
            </a:r>
          </a:p>
          <a:p>
            <a:pPr marL="457200" indent="-457200">
              <a:buFont typeface="+mj-lt"/>
              <a:buAutoNum type="arabicPeriod"/>
            </a:pPr>
            <a:r>
              <a:rPr lang="en-IN" dirty="0">
                <a:sym typeface="Times New Roman"/>
              </a:rPr>
              <a:t>Experimental Results and analysis</a:t>
            </a:r>
          </a:p>
          <a:p>
            <a:pPr marL="457200" indent="-457200">
              <a:buFont typeface="+mj-lt"/>
              <a:buAutoNum type="arabicPeriod"/>
            </a:pPr>
            <a:r>
              <a:rPr lang="en-IN" dirty="0">
                <a:sym typeface="Times New Roman"/>
              </a:rPr>
              <a:t>Comparison</a:t>
            </a:r>
          </a:p>
          <a:p>
            <a:pPr marL="457200" indent="-457200">
              <a:buFont typeface="+mj-lt"/>
              <a:buAutoNum type="arabicPeriod"/>
            </a:pPr>
            <a:r>
              <a:rPr lang="en-IN" dirty="0">
                <a:sym typeface="Times New Roman"/>
              </a:rPr>
              <a:t>Reference</a:t>
            </a:r>
          </a:p>
          <a:p>
            <a:pPr marL="457200" indent="-457200">
              <a:buFont typeface="+mj-lt"/>
              <a:buAutoNum type="arabicPeriod"/>
            </a:pPr>
            <a:endParaRPr lang="en-IN" sz="900" b="1" dirty="0"/>
          </a:p>
          <a:p>
            <a:pPr marL="457200" indent="-457200">
              <a:buFont typeface="+mj-lt"/>
              <a:buAutoNum type="arabicPeriod"/>
            </a:pPr>
            <a:endParaRPr lang="en-IN" sz="900" dirty="0"/>
          </a:p>
          <a:p>
            <a:pPr marL="0" indent="0">
              <a:buNone/>
            </a:pPr>
            <a:endParaRPr lang="en-IN" sz="900" dirty="0"/>
          </a:p>
          <a:p>
            <a:pPr marL="457200" indent="-457200">
              <a:buFont typeface="+mj-lt"/>
              <a:buAutoNum type="arabicPeriod"/>
            </a:pPr>
            <a:endParaRPr lang="en-IN" sz="900" dirty="0"/>
          </a:p>
          <a:p>
            <a:pPr marL="457200" indent="-457200">
              <a:buFont typeface="+mj-lt"/>
              <a:buAutoNum type="arabicPeriod"/>
            </a:pPr>
            <a:endParaRPr lang="en-IN" sz="900" dirty="0"/>
          </a:p>
          <a:p>
            <a:pPr marL="457200" indent="-457200">
              <a:buFont typeface="+mj-lt"/>
              <a:buAutoNum type="arabicPeriod"/>
            </a:pPr>
            <a:endParaRPr lang="en-IN" sz="900" dirty="0"/>
          </a:p>
          <a:p>
            <a:pPr marL="457200" indent="-457200">
              <a:buFont typeface="+mj-lt"/>
              <a:buAutoNum type="arabicPeriod"/>
            </a:pPr>
            <a:endParaRPr lang="en-IN" sz="900" dirty="0"/>
          </a:p>
          <a:p>
            <a:pPr marL="457200" indent="-457200">
              <a:buFont typeface="+mj-lt"/>
              <a:buAutoNum type="arabicPeriod"/>
            </a:pPr>
            <a:endParaRPr lang="en-IN" sz="900" dirty="0"/>
          </a:p>
          <a:p>
            <a:pPr marL="457200" indent="-457200">
              <a:buFont typeface="+mj-lt"/>
              <a:buAutoNum type="arabicPeriod"/>
            </a:pPr>
            <a:endParaRPr lang="en-IN" sz="900" dirty="0"/>
          </a:p>
        </p:txBody>
      </p:sp>
      <p:sp>
        <p:nvSpPr>
          <p:cNvPr id="4" name="Content Placeholder 2">
            <a:extLst>
              <a:ext uri="{FF2B5EF4-FFF2-40B4-BE49-F238E27FC236}">
                <a16:creationId xmlns:a16="http://schemas.microsoft.com/office/drawing/2014/main" id="{6E098C3C-D3D0-5A3C-06DE-CEA8C8EFD9D9}"/>
              </a:ext>
            </a:extLst>
          </p:cNvPr>
          <p:cNvSpPr txBox="1">
            <a:spLocks/>
          </p:cNvSpPr>
          <p:nvPr/>
        </p:nvSpPr>
        <p:spPr>
          <a:xfrm>
            <a:off x="5621175" y="2015732"/>
            <a:ext cx="3808790"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25181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
                                        <p:tgtEl>
                                          <p:spTgt spid="3">
                                            <p:txEl>
                                              <p:pRg st="1" end="1"/>
                                            </p:tx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
                                        <p:tgtEl>
                                          <p:spTgt spid="3">
                                            <p:txEl>
                                              <p:pRg st="2" end="2"/>
                                            </p:tx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
                                        <p:tgtEl>
                                          <p:spTgt spid="3">
                                            <p:txEl>
                                              <p:pRg st="3" end="3"/>
                                            </p:tx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
                                        <p:tgtEl>
                                          <p:spTgt spid="3">
                                            <p:txEl>
                                              <p:pRg st="4" end="4"/>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
                                        <p:tgtEl>
                                          <p:spTgt spid="3">
                                            <p:txEl>
                                              <p:pRg st="5" end="5"/>
                                            </p:tx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
                                        <p:tgtEl>
                                          <p:spTgt spid="3">
                                            <p:txEl>
                                              <p:pRg st="6" end="6"/>
                                            </p:tx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
                                        <p:tgtEl>
                                          <p:spTgt spid="3">
                                            <p:txEl>
                                              <p:pRg st="7" end="7"/>
                                            </p:tx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
                                        <p:tgtEl>
                                          <p:spTgt spid="3">
                                            <p:txEl>
                                              <p:pRg st="8" end="8"/>
                                            </p:tx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
                                        <p:tgtEl>
                                          <p:spTgt spid="3">
                                            <p:txEl>
                                              <p:pRg st="9" end="9"/>
                                            </p:tx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
                                        <p:tgtEl>
                                          <p:spTgt spid="3">
                                            <p:txEl>
                                              <p:pRg st="10" end="10"/>
                                            </p:tx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
                                        <p:tgtEl>
                                          <p:spTgt spid="3">
                                            <p:txEl>
                                              <p:pRg st="11" end="11"/>
                                            </p:tx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
                                        <p:tgtEl>
                                          <p:spTgt spid="3">
                                            <p:txEl>
                                              <p:pRg st="12" end="12"/>
                                            </p:tx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100"/>
                                        <p:tgtEl>
                                          <p:spTgt spid="3">
                                            <p:txEl>
                                              <p:pRg st="13" end="13"/>
                                            </p:tx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100"/>
                                        <p:tgtEl>
                                          <p:spTgt spid="3">
                                            <p:txEl>
                                              <p:pRg st="14" end="14"/>
                                            </p:tx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100"/>
                                        <p:tgtEl>
                                          <p:spTgt spid="3">
                                            <p:txEl>
                                              <p:pRg st="15" end="15"/>
                                            </p:txEl>
                                          </p:spTgt>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100"/>
                                        <p:tgtEl>
                                          <p:spTgt spid="3">
                                            <p:txEl>
                                              <p:pRg st="16" end="16"/>
                                            </p:txEl>
                                          </p:spTgt>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Effect transition="in" filter="fade">
                                      <p:cBhvr>
                                        <p:cTn id="75" dur="100"/>
                                        <p:tgtEl>
                                          <p:spTgt spid="3">
                                            <p:txEl>
                                              <p:pRg st="17" end="17"/>
                                            </p:txEl>
                                          </p:spTgt>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Effect transition="in" filter="fade">
                                      <p:cBhvr>
                                        <p:cTn id="79" dur="100"/>
                                        <p:tgtEl>
                                          <p:spTgt spid="3">
                                            <p:txEl>
                                              <p:pRg st="18" end="18"/>
                                            </p:txEl>
                                          </p:spTgt>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animEffect transition="in" filter="fade">
                                      <p:cBhvr>
                                        <p:cTn id="83" dur="1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0E88197-2AF9-946A-DF16-81E526F68620}"/>
              </a:ext>
            </a:extLst>
          </p:cNvPr>
          <p:cNvGraphicFramePr>
            <a:graphicFrameLocks noGrp="1"/>
          </p:cNvGraphicFramePr>
          <p:nvPr>
            <p:extLst>
              <p:ext uri="{D42A27DB-BD31-4B8C-83A1-F6EECF244321}">
                <p14:modId xmlns:p14="http://schemas.microsoft.com/office/powerpoint/2010/main" val="136502223"/>
              </p:ext>
            </p:extLst>
          </p:nvPr>
        </p:nvGraphicFramePr>
        <p:xfrm>
          <a:off x="0" y="195210"/>
          <a:ext cx="12192000" cy="6662791"/>
        </p:xfrm>
        <a:graphic>
          <a:graphicData uri="http://schemas.openxmlformats.org/drawingml/2006/table">
            <a:tbl>
              <a:tblPr firstRow="1" bandRow="1">
                <a:tableStyleId>{5C22544A-7EE6-4342-B048-85BDC9FD1C3A}</a:tableStyleId>
              </a:tblPr>
              <a:tblGrid>
                <a:gridCol w="1208690">
                  <a:extLst>
                    <a:ext uri="{9D8B030D-6E8A-4147-A177-3AD203B41FA5}">
                      <a16:colId xmlns:a16="http://schemas.microsoft.com/office/drawing/2014/main" val="3256396445"/>
                    </a:ext>
                  </a:extLst>
                </a:gridCol>
                <a:gridCol w="2855310">
                  <a:extLst>
                    <a:ext uri="{9D8B030D-6E8A-4147-A177-3AD203B41FA5}">
                      <a16:colId xmlns:a16="http://schemas.microsoft.com/office/drawing/2014/main" val="3370957685"/>
                    </a:ext>
                  </a:extLst>
                </a:gridCol>
                <a:gridCol w="3130764">
                  <a:extLst>
                    <a:ext uri="{9D8B030D-6E8A-4147-A177-3AD203B41FA5}">
                      <a16:colId xmlns:a16="http://schemas.microsoft.com/office/drawing/2014/main" val="953691722"/>
                    </a:ext>
                  </a:extLst>
                </a:gridCol>
                <a:gridCol w="2029146">
                  <a:extLst>
                    <a:ext uri="{9D8B030D-6E8A-4147-A177-3AD203B41FA5}">
                      <a16:colId xmlns:a16="http://schemas.microsoft.com/office/drawing/2014/main" val="4012933146"/>
                    </a:ext>
                  </a:extLst>
                </a:gridCol>
                <a:gridCol w="1883596">
                  <a:extLst>
                    <a:ext uri="{9D8B030D-6E8A-4147-A177-3AD203B41FA5}">
                      <a16:colId xmlns:a16="http://schemas.microsoft.com/office/drawing/2014/main" val="939960268"/>
                    </a:ext>
                  </a:extLst>
                </a:gridCol>
                <a:gridCol w="1084494">
                  <a:extLst>
                    <a:ext uri="{9D8B030D-6E8A-4147-A177-3AD203B41FA5}">
                      <a16:colId xmlns:a16="http://schemas.microsoft.com/office/drawing/2014/main" val="1007802293"/>
                    </a:ext>
                  </a:extLst>
                </a:gridCol>
              </a:tblGrid>
              <a:tr h="472239">
                <a:tc>
                  <a:txBody>
                    <a:bodyPr/>
                    <a:lstStyle/>
                    <a:p>
                      <a:pPr algn="ctr"/>
                      <a:r>
                        <a:rPr lang="en-IN" dirty="0"/>
                        <a:t>SL. No</a:t>
                      </a:r>
                    </a:p>
                  </a:txBody>
                  <a:tcPr/>
                </a:tc>
                <a:tc>
                  <a:txBody>
                    <a:bodyPr/>
                    <a:lstStyle/>
                    <a:p>
                      <a:pPr algn="ctr"/>
                      <a:r>
                        <a:rPr lang="en-IN" dirty="0"/>
                        <a:t>Author</a:t>
                      </a:r>
                    </a:p>
                  </a:txBody>
                  <a:tcPr/>
                </a:tc>
                <a:tc>
                  <a:txBody>
                    <a:bodyPr/>
                    <a:lstStyle/>
                    <a:p>
                      <a:pPr algn="ctr"/>
                      <a:r>
                        <a:rPr lang="en-IN" dirty="0"/>
                        <a:t>Paper</a:t>
                      </a:r>
                    </a:p>
                  </a:txBody>
                  <a:tcPr/>
                </a:tc>
                <a:tc>
                  <a:txBody>
                    <a:bodyPr/>
                    <a:lstStyle/>
                    <a:p>
                      <a:pPr algn="ctr"/>
                      <a:r>
                        <a:rPr lang="en-IN" dirty="0"/>
                        <a:t>Method</a:t>
                      </a:r>
                    </a:p>
                  </a:txBody>
                  <a:tcPr/>
                </a:tc>
                <a:tc>
                  <a:txBody>
                    <a:bodyPr/>
                    <a:lstStyle/>
                    <a:p>
                      <a:pPr algn="ctr"/>
                      <a:r>
                        <a:rPr lang="en-IN" dirty="0"/>
                        <a:t>Result</a:t>
                      </a:r>
                    </a:p>
                  </a:txBody>
                  <a:tcPr/>
                </a:tc>
                <a:tc>
                  <a:txBody>
                    <a:bodyPr/>
                    <a:lstStyle/>
                    <a:p>
                      <a:pPr algn="ctr"/>
                      <a:r>
                        <a:rPr lang="en-IN" dirty="0"/>
                        <a:t>Year</a:t>
                      </a:r>
                    </a:p>
                  </a:txBody>
                  <a:tcPr/>
                </a:tc>
                <a:extLst>
                  <a:ext uri="{0D108BD9-81ED-4DB2-BD59-A6C34878D82A}">
                    <a16:rowId xmlns:a16="http://schemas.microsoft.com/office/drawing/2014/main" val="4294913058"/>
                  </a:ext>
                </a:extLst>
              </a:tr>
              <a:tr h="2372192">
                <a:tc>
                  <a:txBody>
                    <a:bodyPr/>
                    <a:lstStyle/>
                    <a:p>
                      <a:pPr algn="ctr"/>
                      <a:r>
                        <a:rPr lang="en-IN" b="0" u="sng" dirty="0">
                          <a:solidFill>
                            <a:schemeClr val="tx1"/>
                          </a:solidFill>
                        </a:rPr>
                        <a:t>12</a:t>
                      </a:r>
                    </a:p>
                  </a:txBody>
                  <a:tcPr/>
                </a:tc>
                <a:tc>
                  <a:txBody>
                    <a:bodyPr/>
                    <a:lstStyle/>
                    <a:p>
                      <a:pPr algn="ctr"/>
                      <a:r>
                        <a:rPr lang="en-US" sz="1800" b="0" i="0" kern="1200" dirty="0">
                          <a:solidFill>
                            <a:schemeClr val="dk1"/>
                          </a:solidFill>
                          <a:effectLst/>
                          <a:latin typeface="+mn-lt"/>
                          <a:ea typeface="+mn-ea"/>
                          <a:cs typeface="+mn-cs"/>
                        </a:rPr>
                        <a:t>Atul Kumar </a:t>
                      </a:r>
                      <a:r>
                        <a:rPr lang="en-US" sz="1800" b="0" i="0" kern="1200" dirty="0" err="1">
                          <a:solidFill>
                            <a:schemeClr val="dk1"/>
                          </a:solidFill>
                          <a:effectLst/>
                          <a:latin typeface="+mn-lt"/>
                          <a:ea typeface="+mn-ea"/>
                          <a:cs typeface="+mn-cs"/>
                        </a:rPr>
                        <a:t>Appu</a:t>
                      </a:r>
                      <a:r>
                        <a:rPr lang="en-US" sz="1800" b="0" i="0" kern="1200" dirty="0">
                          <a:solidFill>
                            <a:schemeClr val="dk1"/>
                          </a:solidFill>
                          <a:effectLst/>
                          <a:latin typeface="+mn-lt"/>
                          <a:ea typeface="+mn-ea"/>
                          <a:cs typeface="+mn-cs"/>
                        </a:rPr>
                        <a:t>, Ghanshyam Prasad Dubey and </a:t>
                      </a:r>
                      <a:r>
                        <a:rPr lang="en-US" sz="1800" b="0" i="0" kern="1200" dirty="0" err="1">
                          <a:solidFill>
                            <a:schemeClr val="dk1"/>
                          </a:solidFill>
                          <a:effectLst/>
                          <a:latin typeface="+mn-lt"/>
                          <a:ea typeface="+mn-ea"/>
                          <a:cs typeface="+mn-cs"/>
                        </a:rPr>
                        <a:t>Nargish</a:t>
                      </a:r>
                      <a:r>
                        <a:rPr lang="en-US" sz="1800" b="0" i="0" kern="1200" dirty="0">
                          <a:solidFill>
                            <a:schemeClr val="dk1"/>
                          </a:solidFill>
                          <a:effectLst/>
                          <a:latin typeface="+mn-lt"/>
                          <a:ea typeface="+mn-ea"/>
                          <a:cs typeface="+mn-cs"/>
                        </a:rPr>
                        <a:t> Gupta</a:t>
                      </a:r>
                      <a:endParaRPr lang="en-IN" b="0" u="sng" dirty="0">
                        <a:solidFill>
                          <a:schemeClr val="tx1"/>
                        </a:solidFill>
                      </a:endParaRPr>
                    </a:p>
                  </a:txBody>
                  <a:tcPr/>
                </a:tc>
                <a:tc>
                  <a:txBody>
                    <a:bodyPr/>
                    <a:lstStyle/>
                    <a:p>
                      <a:pPr algn="ctr"/>
                      <a:r>
                        <a:rPr lang="en-IN" sz="1800" kern="1200" dirty="0">
                          <a:solidFill>
                            <a:schemeClr val="dk1"/>
                          </a:solidFill>
                          <a:effectLst/>
                          <a:latin typeface="+mn-lt"/>
                          <a:ea typeface="+mn-ea"/>
                          <a:cs typeface="+mn-cs"/>
                        </a:rPr>
                        <a:t>Designing of a Hybrid DWT-SVD Watermarking Technique of Colour Images with Digital Signature.</a:t>
                      </a:r>
                      <a:endParaRPr lang="en-IN" dirty="0"/>
                    </a:p>
                  </a:txBody>
                  <a:tcPr/>
                </a:tc>
                <a:tc>
                  <a:txBody>
                    <a:bodyPr/>
                    <a:lstStyle/>
                    <a:p>
                      <a:pPr algn="ctr"/>
                      <a:r>
                        <a:rPr lang="en-IN" sz="1800" kern="1200" dirty="0">
                          <a:solidFill>
                            <a:schemeClr val="dk1"/>
                          </a:solidFill>
                          <a:effectLst/>
                          <a:latin typeface="+mn-lt"/>
                          <a:ea typeface="+mn-ea"/>
                          <a:cs typeface="+mn-cs"/>
                        </a:rPr>
                        <a:t>DWT SVD watermarking technique for the </a:t>
                      </a:r>
                      <a:r>
                        <a:rPr lang="en-IN" sz="1800" kern="1200" dirty="0" err="1">
                          <a:solidFill>
                            <a:schemeClr val="dk1"/>
                          </a:solidFill>
                          <a:effectLst/>
                          <a:latin typeface="+mn-lt"/>
                          <a:ea typeface="+mn-ea"/>
                          <a:cs typeface="+mn-cs"/>
                        </a:rPr>
                        <a:t>YCbCr</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color</a:t>
                      </a:r>
                      <a:r>
                        <a:rPr lang="en-IN" sz="1800" kern="1200" dirty="0">
                          <a:solidFill>
                            <a:schemeClr val="dk1"/>
                          </a:solidFill>
                          <a:effectLst/>
                          <a:latin typeface="+mn-lt"/>
                          <a:ea typeface="+mn-ea"/>
                          <a:cs typeface="+mn-cs"/>
                        </a:rPr>
                        <a:t> model.</a:t>
                      </a:r>
                      <a:endParaRPr lang="en-IN" dirty="0"/>
                    </a:p>
                  </a:txBody>
                  <a:tcPr/>
                </a:tc>
                <a:tc>
                  <a:txBody>
                    <a:bodyPr/>
                    <a:lstStyle/>
                    <a:p>
                      <a:pPr algn="ctr"/>
                      <a:r>
                        <a:rPr lang="en-IN" sz="1800" kern="1200" dirty="0">
                          <a:solidFill>
                            <a:schemeClr val="dk1"/>
                          </a:solidFill>
                          <a:effectLst/>
                          <a:latin typeface="+mn-lt"/>
                          <a:ea typeface="+mn-ea"/>
                          <a:cs typeface="+mn-cs"/>
                        </a:rPr>
                        <a:t>The PSNR value after extraction without any attack is 30.95 </a:t>
                      </a:r>
                      <a:r>
                        <a:rPr lang="en-IN" sz="1800" kern="1200" dirty="0" err="1">
                          <a:solidFill>
                            <a:schemeClr val="dk1"/>
                          </a:solidFill>
                          <a:effectLst/>
                          <a:latin typeface="+mn-lt"/>
                          <a:ea typeface="+mn-ea"/>
                          <a:cs typeface="+mn-cs"/>
                        </a:rPr>
                        <a:t>dB.</a:t>
                      </a:r>
                      <a:endParaRPr lang="en-IN" dirty="0"/>
                    </a:p>
                  </a:txBody>
                  <a:tcPr/>
                </a:tc>
                <a:tc>
                  <a:txBody>
                    <a:bodyPr/>
                    <a:lstStyle/>
                    <a:p>
                      <a:pPr algn="ctr"/>
                      <a:r>
                        <a:rPr lang="en-US" dirty="0"/>
                        <a:t>2022</a:t>
                      </a:r>
                      <a:endParaRPr lang="en-IN" dirty="0"/>
                    </a:p>
                  </a:txBody>
                  <a:tcPr/>
                </a:tc>
                <a:extLst>
                  <a:ext uri="{0D108BD9-81ED-4DB2-BD59-A6C34878D82A}">
                    <a16:rowId xmlns:a16="http://schemas.microsoft.com/office/drawing/2014/main" val="3762089854"/>
                  </a:ext>
                </a:extLst>
              </a:tr>
              <a:tr h="2048711">
                <a:tc>
                  <a:txBody>
                    <a:bodyPr/>
                    <a:lstStyle/>
                    <a:p>
                      <a:pPr algn="ctr"/>
                      <a:r>
                        <a:rPr lang="en-IN" b="0" u="none" dirty="0">
                          <a:solidFill>
                            <a:schemeClr val="tx1"/>
                          </a:solidFill>
                        </a:rPr>
                        <a:t>13</a:t>
                      </a:r>
                    </a:p>
                  </a:txBody>
                  <a:tcPr/>
                </a:tc>
                <a:tc>
                  <a:txBody>
                    <a:bodyPr/>
                    <a:lstStyle/>
                    <a:p>
                      <a:pPr algn="ctr"/>
                      <a:r>
                        <a:rPr lang="en-US" b="0" u="none" dirty="0" err="1">
                          <a:solidFill>
                            <a:schemeClr val="tx1"/>
                          </a:solidFill>
                        </a:rPr>
                        <a:t>Ms</a:t>
                      </a:r>
                      <a:r>
                        <a:rPr lang="en-US" b="0" u="none" dirty="0">
                          <a:solidFill>
                            <a:schemeClr val="tx1"/>
                          </a:solidFill>
                        </a:rPr>
                        <a:t> R. Radha Kumari,</a:t>
                      </a:r>
                    </a:p>
                    <a:p>
                      <a:pPr algn="ctr"/>
                      <a:r>
                        <a:rPr lang="en-US" b="0" u="none" dirty="0">
                          <a:solidFill>
                            <a:schemeClr val="tx1"/>
                          </a:solidFill>
                        </a:rPr>
                        <a:t>V.  Vijaya Kumar, K. Rama Naidu</a:t>
                      </a:r>
                    </a:p>
                    <a:p>
                      <a:pPr algn="ctr"/>
                      <a:endParaRPr lang="en-IN" b="0" u="none"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Digital image watermarking using DWT-SVD with enhanced tunicate swarm optimization algorithm</a:t>
                      </a:r>
                    </a:p>
                    <a:p>
                      <a:pPr algn="ctr"/>
                      <a:endParaRPr lang="en-IN" dirty="0"/>
                    </a:p>
                  </a:txBody>
                  <a:tcPr/>
                </a:tc>
                <a:tc>
                  <a:txBody>
                    <a:bodyPr/>
                    <a:lstStyle/>
                    <a:p>
                      <a:pPr algn="ctr"/>
                      <a:r>
                        <a:rPr lang="en-IN" sz="1800" kern="1200" dirty="0">
                          <a:solidFill>
                            <a:schemeClr val="dk1"/>
                          </a:solidFill>
                          <a:effectLst/>
                          <a:latin typeface="+mn-lt"/>
                          <a:ea typeface="+mn-ea"/>
                          <a:cs typeface="+mn-cs"/>
                        </a:rPr>
                        <a:t>DWT, SVD, TSA optimization, AT scrambling and chaotic Tent map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PSNR = 82.56</a:t>
                      </a:r>
                      <a:r>
                        <a:rPr lang="en-IN" sz="1800" kern="1200" dirty="0">
                          <a:solidFill>
                            <a:schemeClr val="dk1"/>
                          </a:solidFill>
                          <a:effectLst/>
                          <a:latin typeface="+mn-lt"/>
                          <a:ea typeface="+mn-ea"/>
                          <a:cs typeface="+mn-cs"/>
                        </a:rPr>
                        <a:t>dB</a:t>
                      </a:r>
                      <a:r>
                        <a:rPr lang="en-US" sz="1800" kern="1200" dirty="0">
                          <a:solidFill>
                            <a:schemeClr val="dk1"/>
                          </a:solidFill>
                          <a:effectLst/>
                          <a:latin typeface="+mn-lt"/>
                          <a:ea typeface="+mn-ea"/>
                          <a:cs typeface="+mn-cs"/>
                        </a:rPr>
                        <a:t>, NC = 0.999, and SSIM = 0.999. </a:t>
                      </a:r>
                      <a:endParaRPr lang="en-IN" sz="1800" kern="1200" dirty="0">
                        <a:solidFill>
                          <a:schemeClr val="dk1"/>
                        </a:solidFill>
                        <a:effectLst/>
                        <a:latin typeface="+mn-lt"/>
                        <a:ea typeface="+mn-ea"/>
                        <a:cs typeface="+mn-cs"/>
                      </a:endParaRPr>
                    </a:p>
                    <a:p>
                      <a:pPr algn="ctr"/>
                      <a:endParaRPr lang="en-IN" dirty="0"/>
                    </a:p>
                  </a:txBody>
                  <a:tcPr/>
                </a:tc>
                <a:tc>
                  <a:txBody>
                    <a:bodyPr/>
                    <a:lstStyle/>
                    <a:p>
                      <a:pPr algn="ctr"/>
                      <a:r>
                        <a:rPr lang="en-US" dirty="0"/>
                        <a:t>2023</a:t>
                      </a:r>
                      <a:endParaRPr lang="en-IN" dirty="0"/>
                    </a:p>
                  </a:txBody>
                  <a:tcPr/>
                </a:tc>
                <a:extLst>
                  <a:ext uri="{0D108BD9-81ED-4DB2-BD59-A6C34878D82A}">
                    <a16:rowId xmlns:a16="http://schemas.microsoft.com/office/drawing/2014/main" val="1193168685"/>
                  </a:ext>
                </a:extLst>
              </a:tr>
              <a:tr h="1769649">
                <a:tc>
                  <a:txBody>
                    <a:bodyPr/>
                    <a:lstStyle/>
                    <a:p>
                      <a:pPr algn="ctr"/>
                      <a:r>
                        <a:rPr lang="en-IN" b="0" u="none" dirty="0">
                          <a:solidFill>
                            <a:schemeClr val="tx1"/>
                          </a:solidFill>
                        </a:rPr>
                        <a:t>14</a:t>
                      </a:r>
                    </a:p>
                  </a:txBody>
                  <a:tcPr/>
                </a:tc>
                <a:tc>
                  <a:txBody>
                    <a:bodyPr/>
                    <a:lstStyle/>
                    <a:p>
                      <a:pPr algn="ctr"/>
                      <a:r>
                        <a:rPr lang="en-IN" sz="1800" kern="1200" dirty="0">
                          <a:solidFill>
                            <a:schemeClr val="dk1"/>
                          </a:solidFill>
                          <a:effectLst/>
                          <a:latin typeface="+mn-lt"/>
                          <a:ea typeface="+mn-ea"/>
                          <a:cs typeface="+mn-cs"/>
                        </a:rPr>
                        <a:t>Shiva </a:t>
                      </a:r>
                      <a:r>
                        <a:rPr lang="en-IN" sz="1800" kern="1200" dirty="0" err="1">
                          <a:solidFill>
                            <a:schemeClr val="dk1"/>
                          </a:solidFill>
                          <a:effectLst/>
                          <a:latin typeface="+mn-lt"/>
                          <a:ea typeface="+mn-ea"/>
                          <a:cs typeface="+mn-cs"/>
                        </a:rPr>
                        <a:t>Sattarpour</a:t>
                      </a:r>
                      <a:endParaRPr lang="en-IN" b="0" u="none" dirty="0">
                        <a:solidFill>
                          <a:schemeClr val="tx1"/>
                        </a:solidFill>
                      </a:endParaRPr>
                    </a:p>
                  </a:txBody>
                  <a:tcPr/>
                </a:tc>
                <a:tc>
                  <a:txBody>
                    <a:bodyPr/>
                    <a:lstStyle/>
                    <a:p>
                      <a:pPr algn="ctr"/>
                      <a:r>
                        <a:rPr lang="en-IN" sz="1800" kern="1200" dirty="0">
                          <a:solidFill>
                            <a:schemeClr val="dk1"/>
                          </a:solidFill>
                          <a:effectLst/>
                          <a:latin typeface="+mn-lt"/>
                          <a:ea typeface="+mn-ea"/>
                          <a:cs typeface="+mn-cs"/>
                        </a:rPr>
                        <a:t>Robust optimal image watermarking using graph-based and discrete wavelet transforms, and whale optimization algorithm.</a:t>
                      </a:r>
                      <a:endParaRPr lang="en-IN" dirty="0"/>
                    </a:p>
                  </a:txBody>
                  <a:tcPr/>
                </a:tc>
                <a:tc>
                  <a:txBody>
                    <a:bodyPr/>
                    <a:lstStyle/>
                    <a:p>
                      <a:pPr algn="ctr"/>
                      <a:r>
                        <a:rPr lang="en-IN" sz="1800" kern="1200" dirty="0">
                          <a:solidFill>
                            <a:schemeClr val="dk1"/>
                          </a:solidFill>
                          <a:effectLst/>
                          <a:latin typeface="+mn-lt"/>
                          <a:ea typeface="+mn-ea"/>
                          <a:cs typeface="+mn-cs"/>
                        </a:rPr>
                        <a:t>DWT, SVD, Graph-based transform (GBT) </a:t>
                      </a:r>
                      <a:endParaRPr lang="en-IN" dirty="0"/>
                    </a:p>
                  </a:txBody>
                  <a:tcPr/>
                </a:tc>
                <a:tc>
                  <a:txBody>
                    <a:bodyPr/>
                    <a:lstStyle/>
                    <a:p>
                      <a:pPr algn="ctr"/>
                      <a:r>
                        <a:rPr lang="en-IN" sz="1800" kern="1200" dirty="0">
                          <a:solidFill>
                            <a:schemeClr val="dk1"/>
                          </a:solidFill>
                          <a:effectLst/>
                          <a:latin typeface="+mn-lt"/>
                          <a:ea typeface="+mn-ea"/>
                          <a:cs typeface="+mn-cs"/>
                        </a:rPr>
                        <a:t>PSNR = 36dB</a:t>
                      </a:r>
                      <a:endParaRPr lang="en-IN" dirty="0"/>
                    </a:p>
                  </a:txBody>
                  <a:tcPr/>
                </a:tc>
                <a:tc>
                  <a:txBody>
                    <a:bodyPr/>
                    <a:lstStyle/>
                    <a:p>
                      <a:pPr algn="ctr"/>
                      <a:r>
                        <a:rPr lang="en-US" dirty="0"/>
                        <a:t>2023</a:t>
                      </a:r>
                      <a:endParaRPr lang="en-IN" dirty="0"/>
                    </a:p>
                  </a:txBody>
                  <a:tcPr/>
                </a:tc>
                <a:extLst>
                  <a:ext uri="{0D108BD9-81ED-4DB2-BD59-A6C34878D82A}">
                    <a16:rowId xmlns:a16="http://schemas.microsoft.com/office/drawing/2014/main" val="39350382"/>
                  </a:ext>
                </a:extLst>
              </a:tr>
            </a:tbl>
          </a:graphicData>
        </a:graphic>
      </p:graphicFrame>
    </p:spTree>
    <p:extLst>
      <p:ext uri="{BB962C8B-B14F-4D97-AF65-F5344CB8AC3E}">
        <p14:creationId xmlns:p14="http://schemas.microsoft.com/office/powerpoint/2010/main" val="946540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0E88197-2AF9-946A-DF16-81E526F68620}"/>
              </a:ext>
            </a:extLst>
          </p:cNvPr>
          <p:cNvGraphicFramePr>
            <a:graphicFrameLocks noGrp="1"/>
          </p:cNvGraphicFramePr>
          <p:nvPr>
            <p:extLst>
              <p:ext uri="{D42A27DB-BD31-4B8C-83A1-F6EECF244321}">
                <p14:modId xmlns:p14="http://schemas.microsoft.com/office/powerpoint/2010/main" val="710234842"/>
              </p:ext>
            </p:extLst>
          </p:nvPr>
        </p:nvGraphicFramePr>
        <p:xfrm>
          <a:off x="0" y="195210"/>
          <a:ext cx="12192000" cy="2537070"/>
        </p:xfrm>
        <a:graphic>
          <a:graphicData uri="http://schemas.openxmlformats.org/drawingml/2006/table">
            <a:tbl>
              <a:tblPr firstRow="1" bandRow="1">
                <a:tableStyleId>{5C22544A-7EE6-4342-B048-85BDC9FD1C3A}</a:tableStyleId>
              </a:tblPr>
              <a:tblGrid>
                <a:gridCol w="1240221">
                  <a:extLst>
                    <a:ext uri="{9D8B030D-6E8A-4147-A177-3AD203B41FA5}">
                      <a16:colId xmlns:a16="http://schemas.microsoft.com/office/drawing/2014/main" val="4249473287"/>
                    </a:ext>
                  </a:extLst>
                </a:gridCol>
                <a:gridCol w="2823779">
                  <a:extLst>
                    <a:ext uri="{9D8B030D-6E8A-4147-A177-3AD203B41FA5}">
                      <a16:colId xmlns:a16="http://schemas.microsoft.com/office/drawing/2014/main" val="3370957685"/>
                    </a:ext>
                  </a:extLst>
                </a:gridCol>
                <a:gridCol w="3130764">
                  <a:extLst>
                    <a:ext uri="{9D8B030D-6E8A-4147-A177-3AD203B41FA5}">
                      <a16:colId xmlns:a16="http://schemas.microsoft.com/office/drawing/2014/main" val="953691722"/>
                    </a:ext>
                  </a:extLst>
                </a:gridCol>
                <a:gridCol w="2029146">
                  <a:extLst>
                    <a:ext uri="{9D8B030D-6E8A-4147-A177-3AD203B41FA5}">
                      <a16:colId xmlns:a16="http://schemas.microsoft.com/office/drawing/2014/main" val="4012933146"/>
                    </a:ext>
                  </a:extLst>
                </a:gridCol>
                <a:gridCol w="1883596">
                  <a:extLst>
                    <a:ext uri="{9D8B030D-6E8A-4147-A177-3AD203B41FA5}">
                      <a16:colId xmlns:a16="http://schemas.microsoft.com/office/drawing/2014/main" val="939960268"/>
                    </a:ext>
                  </a:extLst>
                </a:gridCol>
                <a:gridCol w="1084494">
                  <a:extLst>
                    <a:ext uri="{9D8B030D-6E8A-4147-A177-3AD203B41FA5}">
                      <a16:colId xmlns:a16="http://schemas.microsoft.com/office/drawing/2014/main" val="1007802293"/>
                    </a:ext>
                  </a:extLst>
                </a:gridCol>
              </a:tblGrid>
              <a:tr h="421210">
                <a:tc>
                  <a:txBody>
                    <a:bodyPr/>
                    <a:lstStyle/>
                    <a:p>
                      <a:pPr algn="ctr"/>
                      <a:r>
                        <a:rPr lang="en-IN" dirty="0"/>
                        <a:t>SL. No</a:t>
                      </a:r>
                    </a:p>
                  </a:txBody>
                  <a:tcPr/>
                </a:tc>
                <a:tc>
                  <a:txBody>
                    <a:bodyPr/>
                    <a:lstStyle/>
                    <a:p>
                      <a:pPr algn="ctr"/>
                      <a:r>
                        <a:rPr lang="en-IN" dirty="0"/>
                        <a:t>Author</a:t>
                      </a:r>
                    </a:p>
                  </a:txBody>
                  <a:tcPr/>
                </a:tc>
                <a:tc>
                  <a:txBody>
                    <a:bodyPr/>
                    <a:lstStyle/>
                    <a:p>
                      <a:pPr algn="ctr"/>
                      <a:r>
                        <a:rPr lang="en-IN"/>
                        <a:t>Paper</a:t>
                      </a:r>
                      <a:endParaRPr lang="en-IN" dirty="0"/>
                    </a:p>
                  </a:txBody>
                  <a:tcPr/>
                </a:tc>
                <a:tc>
                  <a:txBody>
                    <a:bodyPr/>
                    <a:lstStyle/>
                    <a:p>
                      <a:pPr algn="ctr"/>
                      <a:r>
                        <a:rPr lang="en-IN"/>
                        <a:t>Method</a:t>
                      </a:r>
                      <a:endParaRPr lang="en-IN" dirty="0"/>
                    </a:p>
                  </a:txBody>
                  <a:tcPr/>
                </a:tc>
                <a:tc>
                  <a:txBody>
                    <a:bodyPr/>
                    <a:lstStyle/>
                    <a:p>
                      <a:pPr algn="ctr"/>
                      <a:r>
                        <a:rPr lang="en-IN"/>
                        <a:t>Result</a:t>
                      </a:r>
                      <a:endParaRPr lang="en-IN" dirty="0"/>
                    </a:p>
                  </a:txBody>
                  <a:tcPr/>
                </a:tc>
                <a:tc>
                  <a:txBody>
                    <a:bodyPr/>
                    <a:lstStyle/>
                    <a:p>
                      <a:pPr algn="ctr"/>
                      <a:r>
                        <a:rPr lang="en-IN"/>
                        <a:t>Year</a:t>
                      </a:r>
                      <a:endParaRPr lang="en-IN" dirty="0"/>
                    </a:p>
                  </a:txBody>
                  <a:tcPr/>
                </a:tc>
                <a:extLst>
                  <a:ext uri="{0D108BD9-81ED-4DB2-BD59-A6C34878D82A}">
                    <a16:rowId xmlns:a16="http://schemas.microsoft.com/office/drawing/2014/main" val="4294913058"/>
                  </a:ext>
                </a:extLst>
              </a:tr>
              <a:tr h="2115860">
                <a:tc>
                  <a:txBody>
                    <a:bodyPr/>
                    <a:lstStyle/>
                    <a:p>
                      <a:pPr algn="ctr"/>
                      <a:r>
                        <a:rPr lang="en-IN" b="0" u="none" dirty="0">
                          <a:solidFill>
                            <a:schemeClr val="tx1"/>
                          </a:solidFill>
                        </a:rPr>
                        <a:t>15</a:t>
                      </a:r>
                    </a:p>
                  </a:txBody>
                  <a:tcPr/>
                </a:tc>
                <a:tc>
                  <a:txBody>
                    <a:bodyPr/>
                    <a:lstStyle/>
                    <a:p>
                      <a:pPr algn="ctr"/>
                      <a:r>
                        <a:rPr lang="en-US" b="0" u="none" dirty="0" err="1">
                          <a:solidFill>
                            <a:schemeClr val="tx1"/>
                          </a:solidFill>
                        </a:rPr>
                        <a:t>Payel</a:t>
                      </a:r>
                      <a:r>
                        <a:rPr lang="en-US" b="0" u="none" dirty="0">
                          <a:solidFill>
                            <a:schemeClr val="tx1"/>
                          </a:solidFill>
                        </a:rPr>
                        <a:t> Garg,  Ajit Jain</a:t>
                      </a:r>
                      <a:endParaRPr lang="en-IN" b="0" u="none" dirty="0">
                        <a:solidFill>
                          <a:schemeClr val="tx1"/>
                        </a:solidFill>
                      </a:endParaRPr>
                    </a:p>
                  </a:txBody>
                  <a:tcPr/>
                </a:tc>
                <a:tc>
                  <a:txBody>
                    <a:bodyPr/>
                    <a:lstStyle/>
                    <a:p>
                      <a:pPr algn="ctr"/>
                      <a:r>
                        <a:rPr lang="en-IN" sz="1800" kern="1200" dirty="0">
                          <a:solidFill>
                            <a:schemeClr val="dk1"/>
                          </a:solidFill>
                          <a:effectLst/>
                          <a:latin typeface="+mn-lt"/>
                          <a:ea typeface="+mn-ea"/>
                          <a:cs typeface="+mn-cs"/>
                        </a:rPr>
                        <a:t>A robust technique for biometric image authentication using invisible watermarking.</a:t>
                      </a:r>
                      <a:endParaRPr lang="en-IN" dirty="0"/>
                    </a:p>
                  </a:txBody>
                  <a:tcPr/>
                </a:tc>
                <a:tc>
                  <a:txBody>
                    <a:bodyPr/>
                    <a:lstStyle/>
                    <a:p>
                      <a:pPr algn="ctr"/>
                      <a:r>
                        <a:rPr lang="en-US" dirty="0"/>
                        <a:t>DWT, SVD</a:t>
                      </a:r>
                      <a:endParaRPr lang="en-IN" dirty="0"/>
                    </a:p>
                  </a:txBody>
                  <a:tcPr/>
                </a:tc>
                <a:tc>
                  <a:txBody>
                    <a:bodyPr/>
                    <a:lstStyle/>
                    <a:p>
                      <a:pPr algn="ctr"/>
                      <a:r>
                        <a:rPr lang="en-IN" sz="1800" kern="1200" dirty="0">
                          <a:solidFill>
                            <a:schemeClr val="dk1"/>
                          </a:solidFill>
                          <a:effectLst/>
                          <a:latin typeface="+mn-lt"/>
                          <a:ea typeface="+mn-ea"/>
                          <a:cs typeface="+mn-cs"/>
                        </a:rPr>
                        <a:t>PSNR = 50.43 (Medical Image)</a:t>
                      </a:r>
                    </a:p>
                    <a:p>
                      <a:pPr algn="ctr"/>
                      <a:r>
                        <a:rPr lang="en-IN" sz="1800" kern="1200" dirty="0">
                          <a:solidFill>
                            <a:schemeClr val="dk1"/>
                          </a:solidFill>
                          <a:effectLst/>
                          <a:latin typeface="+mn-lt"/>
                          <a:ea typeface="+mn-ea"/>
                          <a:cs typeface="+mn-cs"/>
                        </a:rPr>
                        <a:t>PSNR = 51.06 (Non Medical Image)</a:t>
                      </a:r>
                      <a:endParaRPr lang="en-IN" dirty="0"/>
                    </a:p>
                  </a:txBody>
                  <a:tcPr/>
                </a:tc>
                <a:tc>
                  <a:txBody>
                    <a:bodyPr/>
                    <a:lstStyle/>
                    <a:p>
                      <a:pPr algn="ctr"/>
                      <a:r>
                        <a:rPr lang="en-US" dirty="0"/>
                        <a:t>2023</a:t>
                      </a:r>
                      <a:endParaRPr lang="en-IN" dirty="0"/>
                    </a:p>
                  </a:txBody>
                  <a:tcPr/>
                </a:tc>
                <a:extLst>
                  <a:ext uri="{0D108BD9-81ED-4DB2-BD59-A6C34878D82A}">
                    <a16:rowId xmlns:a16="http://schemas.microsoft.com/office/drawing/2014/main" val="3762089854"/>
                  </a:ext>
                </a:extLst>
              </a:tr>
            </a:tbl>
          </a:graphicData>
        </a:graphic>
      </p:graphicFrame>
    </p:spTree>
    <p:extLst>
      <p:ext uri="{BB962C8B-B14F-4D97-AF65-F5344CB8AC3E}">
        <p14:creationId xmlns:p14="http://schemas.microsoft.com/office/powerpoint/2010/main" val="312851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7EB8-FD78-3BA3-FC94-45FCA7D53460}"/>
              </a:ext>
            </a:extLst>
          </p:cNvPr>
          <p:cNvSpPr>
            <a:spLocks noGrp="1"/>
          </p:cNvSpPr>
          <p:nvPr>
            <p:ph type="title"/>
          </p:nvPr>
        </p:nvSpPr>
        <p:spPr>
          <a:xfrm>
            <a:off x="1451578" y="540568"/>
            <a:ext cx="9603275" cy="1344793"/>
          </a:xfrm>
        </p:spPr>
        <p:txBody>
          <a:bodyPr>
            <a:normAutofit fontScale="90000"/>
          </a:bodyPr>
          <a:lstStyle/>
          <a:p>
            <a:r>
              <a:rPr lang="en-IN" dirty="0"/>
              <a:t>13.  Proposed Methodologies :</a:t>
            </a:r>
            <a:br>
              <a:rPr lang="en-IN" dirty="0"/>
            </a:br>
            <a:br>
              <a:rPr lang="en-IN" sz="2000" dirty="0"/>
            </a:br>
            <a:r>
              <a:rPr lang="en-IN" sz="2000" dirty="0"/>
              <a:t>13.1 </a:t>
            </a:r>
            <a:r>
              <a:rPr lang="en-IN" sz="2200" b="1" dirty="0">
                <a:effectLst/>
                <a:latin typeface="Times New Roman" panose="02020603050405020304" pitchFamily="18" charset="0"/>
                <a:ea typeface="Times New Roman" panose="02020603050405020304" pitchFamily="18" charset="0"/>
              </a:rPr>
              <a:t>Robust DWT based </a:t>
            </a:r>
            <a:r>
              <a:rPr lang="en-IN" sz="2200" b="1" dirty="0">
                <a:effectLst/>
                <a:latin typeface="Times New Roman" panose="02020603050405020304" pitchFamily="18" charset="0"/>
                <a:ea typeface="Calibri" panose="020F0502020204030204" pitchFamily="34" charset="0"/>
              </a:rPr>
              <a:t>Image authentication using S matrix of Block based SVD  (RDWTSVDSVAUTH)</a:t>
            </a:r>
            <a:r>
              <a:rPr lang="en-IN" sz="2200" b="1" dirty="0"/>
              <a:t> </a:t>
            </a:r>
          </a:p>
        </p:txBody>
      </p:sp>
      <p:sp>
        <p:nvSpPr>
          <p:cNvPr id="3" name="Content Placeholder 2">
            <a:extLst>
              <a:ext uri="{FF2B5EF4-FFF2-40B4-BE49-F238E27FC236}">
                <a16:creationId xmlns:a16="http://schemas.microsoft.com/office/drawing/2014/main" id="{F344B726-B204-6D2F-EBC8-DA5175CA78F7}"/>
              </a:ext>
            </a:extLst>
          </p:cNvPr>
          <p:cNvSpPr>
            <a:spLocks noGrp="1"/>
          </p:cNvSpPr>
          <p:nvPr>
            <p:ph idx="1"/>
          </p:nvPr>
        </p:nvSpPr>
        <p:spPr>
          <a:xfrm>
            <a:off x="1451578" y="2092752"/>
            <a:ext cx="9603275" cy="3797800"/>
          </a:xfrm>
        </p:spPr>
        <p:txBody>
          <a:bodyPr>
            <a:normAutofit fontScale="92500"/>
          </a:bodyPr>
          <a:lstStyle/>
          <a:p>
            <a:pPr marL="0" indent="0">
              <a:buNone/>
            </a:pPr>
            <a:r>
              <a:rPr lang="en-IN" sz="2200" b="1" dirty="0"/>
              <a:t>Embedding Process :</a:t>
            </a:r>
          </a:p>
          <a:p>
            <a:r>
              <a:rPr lang="en-IN" dirty="0"/>
              <a:t>In our progress so far, we have broke down the host image into 4 sub-bands using 2D DWT. </a:t>
            </a:r>
          </a:p>
          <a:p>
            <a:r>
              <a:rPr lang="en-IN" dirty="0"/>
              <a:t>Then we divided the LL sub-bands of the image into non-overlapping 2x2 parts.</a:t>
            </a:r>
          </a:p>
          <a:p>
            <a:r>
              <a:rPr lang="en-IN" dirty="0"/>
              <a:t>SVD is taken of all the 2x2 parts.</a:t>
            </a:r>
          </a:p>
          <a:p>
            <a:r>
              <a:rPr lang="en-IN" dirty="0"/>
              <a:t>Watermark image data is embedded into the S matrix of the SVD’s.</a:t>
            </a:r>
          </a:p>
          <a:p>
            <a:r>
              <a:rPr lang="en-IN" dirty="0"/>
              <a:t>The secret key (</a:t>
            </a:r>
            <a:r>
              <a:rPr lang="en-IN" dirty="0" err="1"/>
              <a:t>i.e</a:t>
            </a:r>
            <a:r>
              <a:rPr lang="en-IN" dirty="0"/>
              <a:t>, the old S matrix) is stored in the SV’s of HH sub-band.</a:t>
            </a:r>
          </a:p>
          <a:p>
            <a:r>
              <a:rPr lang="en-IN" dirty="0"/>
              <a:t>After that inverse SVD is performed and 2x2 parts are merged to make the new LL.</a:t>
            </a:r>
          </a:p>
          <a:p>
            <a:r>
              <a:rPr lang="en-IN" dirty="0"/>
              <a:t>Finally IDWT is performed to generate the watermarked image.</a:t>
            </a:r>
          </a:p>
          <a:p>
            <a:endParaRPr lang="en-IN" dirty="0"/>
          </a:p>
          <a:p>
            <a:endParaRPr lang="en-IN" dirty="0"/>
          </a:p>
        </p:txBody>
      </p:sp>
    </p:spTree>
    <p:extLst>
      <p:ext uri="{BB962C8B-B14F-4D97-AF65-F5344CB8AC3E}">
        <p14:creationId xmlns:p14="http://schemas.microsoft.com/office/powerpoint/2010/main" val="244043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D804F-2491-E39F-02A4-0A5EDBB4DFCC}"/>
              </a:ext>
            </a:extLst>
          </p:cNvPr>
          <p:cNvSpPr>
            <a:spLocks noGrp="1"/>
          </p:cNvSpPr>
          <p:nvPr>
            <p:ph idx="4294967295"/>
          </p:nvPr>
        </p:nvSpPr>
        <p:spPr>
          <a:xfrm>
            <a:off x="1220739" y="1101724"/>
            <a:ext cx="10270535" cy="4196139"/>
          </a:xfrm>
        </p:spPr>
        <p:txBody>
          <a:bodyPr/>
          <a:lstStyle/>
          <a:p>
            <a:pPr marL="0" indent="0">
              <a:buNone/>
            </a:pPr>
            <a:r>
              <a:rPr lang="en-IN" sz="2000" b="1" dirty="0"/>
              <a:t>Extraction Process :</a:t>
            </a:r>
            <a:endParaRPr lang="en-IN" b="1" dirty="0"/>
          </a:p>
          <a:p>
            <a:r>
              <a:rPr lang="en-IN" dirty="0"/>
              <a:t>Firstly watermarked image is divided into 4 sub-bands using 2D DWT.</a:t>
            </a:r>
          </a:p>
          <a:p>
            <a:r>
              <a:rPr lang="en-IN" dirty="0"/>
              <a:t>LL sub-band is divided into non-overlapping 2x2 sub parts.</a:t>
            </a:r>
          </a:p>
          <a:p>
            <a:r>
              <a:rPr lang="en-IN" dirty="0"/>
              <a:t>SVD of each 2x2 sub parts is taken.</a:t>
            </a:r>
          </a:p>
          <a:p>
            <a:r>
              <a:rPr lang="en-IN" dirty="0"/>
              <a:t>The secret key is then extracted from HH sub-band.</a:t>
            </a:r>
          </a:p>
          <a:p>
            <a:r>
              <a:rPr lang="en-IN" dirty="0"/>
              <a:t>Using the secret key, the watermark image is reconstructed from the 2x2 sub parts.</a:t>
            </a:r>
          </a:p>
        </p:txBody>
      </p:sp>
    </p:spTree>
    <p:extLst>
      <p:ext uri="{BB962C8B-B14F-4D97-AF65-F5344CB8AC3E}">
        <p14:creationId xmlns:p14="http://schemas.microsoft.com/office/powerpoint/2010/main" val="52836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53C9B-9CCE-9716-16B5-433BF0403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48" y="1013953"/>
            <a:ext cx="5383658" cy="5844045"/>
          </a:xfrm>
          <a:prstGeom prst="rect">
            <a:avLst/>
          </a:prstGeom>
        </p:spPr>
      </p:pic>
      <p:pic>
        <p:nvPicPr>
          <p:cNvPr id="7" name="Picture 6">
            <a:extLst>
              <a:ext uri="{FF2B5EF4-FFF2-40B4-BE49-F238E27FC236}">
                <a16:creationId xmlns:a16="http://schemas.microsoft.com/office/drawing/2014/main" id="{6C43A259-9CCC-2D36-5C66-5DCE383DF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13954"/>
            <a:ext cx="5770652" cy="5844046"/>
          </a:xfrm>
          <a:prstGeom prst="rect">
            <a:avLst/>
          </a:prstGeom>
        </p:spPr>
      </p:pic>
      <p:sp>
        <p:nvSpPr>
          <p:cNvPr id="8" name="TextBox 7">
            <a:extLst>
              <a:ext uri="{FF2B5EF4-FFF2-40B4-BE49-F238E27FC236}">
                <a16:creationId xmlns:a16="http://schemas.microsoft.com/office/drawing/2014/main" id="{CF40E692-1CA9-D74B-F96A-7A06A860045F}"/>
              </a:ext>
            </a:extLst>
          </p:cNvPr>
          <p:cNvSpPr txBox="1"/>
          <p:nvPr/>
        </p:nvSpPr>
        <p:spPr>
          <a:xfrm>
            <a:off x="546242" y="369602"/>
            <a:ext cx="4941870" cy="369332"/>
          </a:xfrm>
          <a:prstGeom prst="rect">
            <a:avLst/>
          </a:prstGeom>
          <a:noFill/>
        </p:spPr>
        <p:txBody>
          <a:bodyPr wrap="square" rtlCol="0">
            <a:spAutoFit/>
          </a:bodyPr>
          <a:lstStyle/>
          <a:p>
            <a:r>
              <a:rPr lang="en-IN" u="sng" dirty="0"/>
              <a:t>Embedding Process:</a:t>
            </a:r>
          </a:p>
        </p:txBody>
      </p:sp>
      <p:sp>
        <p:nvSpPr>
          <p:cNvPr id="9" name="TextBox 8">
            <a:extLst>
              <a:ext uri="{FF2B5EF4-FFF2-40B4-BE49-F238E27FC236}">
                <a16:creationId xmlns:a16="http://schemas.microsoft.com/office/drawing/2014/main" id="{4AD6AE8F-CE41-69E8-3F1B-D2CD4B5C5DF6}"/>
              </a:ext>
            </a:extLst>
          </p:cNvPr>
          <p:cNvSpPr txBox="1"/>
          <p:nvPr/>
        </p:nvSpPr>
        <p:spPr>
          <a:xfrm>
            <a:off x="6215865" y="369602"/>
            <a:ext cx="4941870" cy="369332"/>
          </a:xfrm>
          <a:prstGeom prst="rect">
            <a:avLst/>
          </a:prstGeom>
          <a:noFill/>
        </p:spPr>
        <p:txBody>
          <a:bodyPr wrap="square" rtlCol="0">
            <a:spAutoFit/>
          </a:bodyPr>
          <a:lstStyle/>
          <a:p>
            <a:r>
              <a:rPr lang="en-IN" u="sng" dirty="0"/>
              <a:t>Extraction Process:</a:t>
            </a:r>
          </a:p>
        </p:txBody>
      </p:sp>
    </p:spTree>
    <p:extLst>
      <p:ext uri="{BB962C8B-B14F-4D97-AF65-F5344CB8AC3E}">
        <p14:creationId xmlns:p14="http://schemas.microsoft.com/office/powerpoint/2010/main" val="12745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DEB7-E972-679B-F2DC-1FE28737ADB4}"/>
              </a:ext>
            </a:extLst>
          </p:cNvPr>
          <p:cNvSpPr>
            <a:spLocks noGrp="1"/>
          </p:cNvSpPr>
          <p:nvPr>
            <p:ph type="title"/>
          </p:nvPr>
        </p:nvSpPr>
        <p:spPr/>
        <p:txBody>
          <a:bodyPr/>
          <a:lstStyle/>
          <a:p>
            <a:r>
              <a:rPr lang="en-IN" dirty="0">
                <a:sym typeface="Times New Roman"/>
              </a:rPr>
              <a:t> Result ,Analysis &amp; Comparison</a:t>
            </a:r>
            <a:endParaRPr lang="en-IN" dirty="0"/>
          </a:p>
        </p:txBody>
      </p:sp>
      <p:sp>
        <p:nvSpPr>
          <p:cNvPr id="3" name="Content Placeholder 2">
            <a:extLst>
              <a:ext uri="{FF2B5EF4-FFF2-40B4-BE49-F238E27FC236}">
                <a16:creationId xmlns:a16="http://schemas.microsoft.com/office/drawing/2014/main" id="{27184168-0F1C-CF48-DCAE-3EEC7C9AE783}"/>
              </a:ext>
            </a:extLst>
          </p:cNvPr>
          <p:cNvSpPr>
            <a:spLocks noGrp="1"/>
          </p:cNvSpPr>
          <p:nvPr>
            <p:ph idx="1"/>
          </p:nvPr>
        </p:nvSpPr>
        <p:spPr>
          <a:xfrm>
            <a:off x="1451579" y="2395876"/>
            <a:ext cx="9603275" cy="3070469"/>
          </a:xfrm>
        </p:spPr>
        <p:txBody>
          <a:bodyPr/>
          <a:lstStyle/>
          <a:p>
            <a:r>
              <a:rPr lang="en-IN" sz="2400" b="1" i="1" u="sng" dirty="0"/>
              <a:t>Payload: </a:t>
            </a:r>
            <a:r>
              <a:rPr lang="en-IN" sz="2400" dirty="0"/>
              <a:t>128X128 bytes = 131072 bits</a:t>
            </a:r>
          </a:p>
          <a:p>
            <a:r>
              <a:rPr lang="en-IN" sz="2400" b="1" i="1" u="sng" dirty="0"/>
              <a:t>Dataset: </a:t>
            </a:r>
          </a:p>
          <a:p>
            <a:pPr marL="0" indent="0">
              <a:buNone/>
            </a:pPr>
            <a:r>
              <a:rPr lang="en" b="1" dirty="0">
                <a:latin typeface="Times New Roman"/>
                <a:cs typeface="Times New Roman"/>
                <a:sym typeface="Times New Roman"/>
              </a:rPr>
              <a:t>Bossbase Dataset(Host Image)</a:t>
            </a:r>
            <a:endParaRPr lang="en-IN" b="1" dirty="0"/>
          </a:p>
          <a:p>
            <a:pPr marL="0" indent="0">
              <a:buNone/>
            </a:pPr>
            <a:r>
              <a:rPr lang="en" b="1" dirty="0">
                <a:latin typeface="Times New Roman"/>
                <a:ea typeface="Times New Roman"/>
                <a:cs typeface="Times New Roman"/>
                <a:sym typeface="Times New Roman"/>
              </a:rPr>
              <a:t>USC SIPI Dataset(Watermark)</a:t>
            </a:r>
            <a:endParaRPr lang="en-IN" b="1" dirty="0"/>
          </a:p>
          <a:p>
            <a:pPr marL="0" indent="0">
              <a:buNone/>
            </a:pPr>
            <a:endParaRPr lang="en"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40735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9DD7-FB23-9E70-3CA2-ECF203948AC6}"/>
              </a:ext>
            </a:extLst>
          </p:cNvPr>
          <p:cNvSpPr>
            <a:spLocks noGrp="1"/>
          </p:cNvSpPr>
          <p:nvPr>
            <p:ph type="title"/>
          </p:nvPr>
        </p:nvSpPr>
        <p:spPr>
          <a:xfrm>
            <a:off x="909332" y="501811"/>
            <a:ext cx="10373335" cy="1049235"/>
          </a:xfrm>
        </p:spPr>
        <p:txBody>
          <a:bodyPr/>
          <a:lstStyle/>
          <a:p>
            <a:r>
              <a:rPr lang="en-IN" dirty="0"/>
              <a:t>Sample experimental result (Salt &amp; Peeper Noise at 0.001 density)</a:t>
            </a:r>
          </a:p>
        </p:txBody>
      </p:sp>
      <p:graphicFrame>
        <p:nvGraphicFramePr>
          <p:cNvPr id="4" name="Table 4">
            <a:extLst>
              <a:ext uri="{FF2B5EF4-FFF2-40B4-BE49-F238E27FC236}">
                <a16:creationId xmlns:a16="http://schemas.microsoft.com/office/drawing/2014/main" id="{5B7007C9-8EBD-EA5E-D7BC-BE30EAD11FA6}"/>
              </a:ext>
            </a:extLst>
          </p:cNvPr>
          <p:cNvGraphicFramePr>
            <a:graphicFrameLocks noGrp="1"/>
          </p:cNvGraphicFramePr>
          <p:nvPr>
            <p:ph idx="1"/>
            <p:extLst>
              <p:ext uri="{D42A27DB-BD31-4B8C-83A1-F6EECF244321}">
                <p14:modId xmlns:p14="http://schemas.microsoft.com/office/powerpoint/2010/main" val="4173945743"/>
              </p:ext>
            </p:extLst>
          </p:nvPr>
        </p:nvGraphicFramePr>
        <p:xfrm>
          <a:off x="-2" y="1551046"/>
          <a:ext cx="12192002" cy="5307412"/>
        </p:xfrm>
        <a:graphic>
          <a:graphicData uri="http://schemas.openxmlformats.org/drawingml/2006/table">
            <a:tbl>
              <a:tblPr firstRow="1" bandRow="1">
                <a:tableStyleId>{5C22544A-7EE6-4342-B048-85BDC9FD1C3A}</a:tableStyleId>
              </a:tblPr>
              <a:tblGrid>
                <a:gridCol w="1686866">
                  <a:extLst>
                    <a:ext uri="{9D8B030D-6E8A-4147-A177-3AD203B41FA5}">
                      <a16:colId xmlns:a16="http://schemas.microsoft.com/office/drawing/2014/main" val="4100859975"/>
                    </a:ext>
                  </a:extLst>
                </a:gridCol>
                <a:gridCol w="2184533">
                  <a:extLst>
                    <a:ext uri="{9D8B030D-6E8A-4147-A177-3AD203B41FA5}">
                      <a16:colId xmlns:a16="http://schemas.microsoft.com/office/drawing/2014/main" val="2861955770"/>
                    </a:ext>
                  </a:extLst>
                </a:gridCol>
                <a:gridCol w="2322388">
                  <a:extLst>
                    <a:ext uri="{9D8B030D-6E8A-4147-A177-3AD203B41FA5}">
                      <a16:colId xmlns:a16="http://schemas.microsoft.com/office/drawing/2014/main" val="1698536855"/>
                    </a:ext>
                  </a:extLst>
                </a:gridCol>
                <a:gridCol w="1999405">
                  <a:extLst>
                    <a:ext uri="{9D8B030D-6E8A-4147-A177-3AD203B41FA5}">
                      <a16:colId xmlns:a16="http://schemas.microsoft.com/office/drawing/2014/main" val="1806483255"/>
                    </a:ext>
                  </a:extLst>
                </a:gridCol>
                <a:gridCol w="1999405">
                  <a:extLst>
                    <a:ext uri="{9D8B030D-6E8A-4147-A177-3AD203B41FA5}">
                      <a16:colId xmlns:a16="http://schemas.microsoft.com/office/drawing/2014/main" val="2324477420"/>
                    </a:ext>
                  </a:extLst>
                </a:gridCol>
                <a:gridCol w="1999405">
                  <a:extLst>
                    <a:ext uri="{9D8B030D-6E8A-4147-A177-3AD203B41FA5}">
                      <a16:colId xmlns:a16="http://schemas.microsoft.com/office/drawing/2014/main" val="3068324008"/>
                    </a:ext>
                  </a:extLst>
                </a:gridCol>
              </a:tblGrid>
              <a:tr h="361463">
                <a:tc>
                  <a:txBody>
                    <a:bodyPr/>
                    <a:lstStyle/>
                    <a:p>
                      <a:pPr algn="ctr" fontAlgn="b"/>
                      <a:r>
                        <a:rPr lang="en-IN" sz="2400" b="0" i="0" u="none" strike="noStrike" dirty="0">
                          <a:solidFill>
                            <a:srgbClr val="000000"/>
                          </a:solidFill>
                          <a:effectLst/>
                          <a:latin typeface="Calibri" panose="020F0502020204030204" pitchFamily="34" charset="0"/>
                        </a:rPr>
                        <a:t>Image</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Watermark</a:t>
                      </a:r>
                    </a:p>
                    <a:p>
                      <a:pPr algn="ctr" fontAlgn="b"/>
                      <a:r>
                        <a:rPr lang="en-IN" sz="2400" b="0" i="0" u="none" strike="noStrike" dirty="0">
                          <a:solidFill>
                            <a:srgbClr val="000000"/>
                          </a:solidFill>
                          <a:effectLst/>
                          <a:latin typeface="Calibri" panose="020F0502020204030204" pitchFamily="34" charset="0"/>
                        </a:rPr>
                        <a:t>(131072 bits)</a:t>
                      </a:r>
                    </a:p>
                  </a:txBody>
                  <a:tcPr marL="6350" marR="6350" marT="6350" marB="0" anchor="b"/>
                </a:tc>
                <a:tc>
                  <a:txBody>
                    <a:bodyPr/>
                    <a:lstStyle/>
                    <a:p>
                      <a:pPr algn="ctr" fontAlgn="b"/>
                      <a:r>
                        <a:rPr lang="en-IN" sz="2400" b="0" i="0" u="none" strike="noStrike">
                          <a:solidFill>
                            <a:srgbClr val="000000"/>
                          </a:solidFill>
                          <a:effectLst/>
                          <a:latin typeface="Calibri" panose="020F0502020204030204" pitchFamily="34" charset="0"/>
                        </a:rPr>
                        <a:t>NCC</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PSNR</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Watermark</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Retrieved</a:t>
                      </a:r>
                    </a:p>
                  </a:txBody>
                  <a:tcPr marL="6350" marR="6350" marT="6350" marB="0" anchor="b"/>
                </a:tc>
                <a:extLst>
                  <a:ext uri="{0D108BD9-81ED-4DB2-BD59-A6C34878D82A}">
                    <a16:rowId xmlns:a16="http://schemas.microsoft.com/office/drawing/2014/main" val="2551007322"/>
                  </a:ext>
                </a:extLst>
              </a:tr>
              <a:tr h="1373388">
                <a:tc>
                  <a:txBody>
                    <a:bodyPr/>
                    <a:lstStyle/>
                    <a:p>
                      <a:pPr algn="ctr" fontAlgn="b"/>
                      <a:r>
                        <a:rPr lang="en-IN" sz="2400" b="0" i="0" u="none" strike="noStrike" dirty="0">
                          <a:solidFill>
                            <a:srgbClr val="000000"/>
                          </a:solidFill>
                          <a:effectLst/>
                          <a:latin typeface="Calibri" panose="020F0502020204030204" pitchFamily="34" charset="0"/>
                        </a:rPr>
                        <a:t>1005.pgm</a:t>
                      </a:r>
                    </a:p>
                  </a:txBody>
                  <a:tcPr marL="6350" marR="6350" marT="6350" marB="0" anchor="b"/>
                </a:tc>
                <a:tc>
                  <a:txBody>
                    <a:bodyPr/>
                    <a:lstStyle/>
                    <a:p>
                      <a:pPr algn="ctr" fontAlgn="b"/>
                      <a:r>
                        <a:rPr lang="en-IN" sz="2400" b="0" i="0" u="none" strike="noStrike">
                          <a:solidFill>
                            <a:srgbClr val="000000"/>
                          </a:solidFill>
                          <a:effectLst/>
                          <a:latin typeface="Calibri" panose="020F0502020204030204" pitchFamily="34" charset="0"/>
                        </a:rPr>
                        <a:t>airplane.tiff</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0.887519</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40.17271</a:t>
                      </a: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35620332"/>
                  </a:ext>
                </a:extLst>
              </a:tr>
              <a:tr h="1486852">
                <a:tc>
                  <a:txBody>
                    <a:bodyPr/>
                    <a:lstStyle/>
                    <a:p>
                      <a:pPr algn="ctr" fontAlgn="b"/>
                      <a:r>
                        <a:rPr lang="en-IN" sz="2400" b="0" i="0" u="none" strike="noStrike" dirty="0">
                          <a:solidFill>
                            <a:srgbClr val="000000"/>
                          </a:solidFill>
                          <a:effectLst/>
                          <a:latin typeface="Calibri" panose="020F0502020204030204" pitchFamily="34" charset="0"/>
                        </a:rPr>
                        <a:t>1005.pgm</a:t>
                      </a:r>
                    </a:p>
                  </a:txBody>
                  <a:tcPr marL="6350" marR="6350" marT="6350" marB="0" anchor="b"/>
                </a:tc>
                <a:tc>
                  <a:txBody>
                    <a:bodyPr/>
                    <a:lstStyle/>
                    <a:p>
                      <a:pPr algn="ctr" fontAlgn="b"/>
                      <a:r>
                        <a:rPr lang="en-IN" sz="2400" b="0" i="0" u="none" strike="noStrike">
                          <a:solidFill>
                            <a:srgbClr val="000000"/>
                          </a:solidFill>
                          <a:effectLst/>
                          <a:latin typeface="Calibri" panose="020F0502020204030204" pitchFamily="34" charset="0"/>
                        </a:rPr>
                        <a:t>baboon.tiff</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0.914029</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40.18334</a:t>
                      </a: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1745966"/>
                  </a:ext>
                </a:extLst>
              </a:tr>
              <a:tr h="1709302">
                <a:tc>
                  <a:txBody>
                    <a:bodyPr/>
                    <a:lstStyle/>
                    <a:p>
                      <a:pPr algn="ctr" fontAlgn="b"/>
                      <a:r>
                        <a:rPr lang="en-IN" sz="2400" b="0" i="0" u="none" strike="noStrike" dirty="0">
                          <a:solidFill>
                            <a:srgbClr val="000000"/>
                          </a:solidFill>
                          <a:effectLst/>
                          <a:latin typeface="Calibri" panose="020F0502020204030204" pitchFamily="34" charset="0"/>
                        </a:rPr>
                        <a:t>1005.pgm</a:t>
                      </a:r>
                    </a:p>
                  </a:txBody>
                  <a:tcPr marL="6350" marR="6350" marT="6350" marB="0" anchor="b"/>
                </a:tc>
                <a:tc>
                  <a:txBody>
                    <a:bodyPr/>
                    <a:lstStyle/>
                    <a:p>
                      <a:pPr algn="ctr" fontAlgn="b"/>
                      <a:r>
                        <a:rPr lang="en-IN" sz="2400" b="0" i="0" u="none" strike="noStrike">
                          <a:solidFill>
                            <a:srgbClr val="000000"/>
                          </a:solidFill>
                          <a:effectLst/>
                          <a:latin typeface="Calibri" panose="020F0502020204030204" pitchFamily="34" charset="0"/>
                        </a:rPr>
                        <a:t>lena.tiff</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0.941054</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40.18381</a:t>
                      </a: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2970219"/>
                  </a:ext>
                </a:extLst>
              </a:tr>
            </a:tbl>
          </a:graphicData>
        </a:graphic>
      </p:graphicFrame>
      <p:pic>
        <p:nvPicPr>
          <p:cNvPr id="6" name="Picture 5">
            <a:extLst>
              <a:ext uri="{FF2B5EF4-FFF2-40B4-BE49-F238E27FC236}">
                <a16:creationId xmlns:a16="http://schemas.microsoft.com/office/drawing/2014/main" id="{DA0B387A-708E-23FB-D4A9-6B9A1A3F1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684" y="2393589"/>
            <a:ext cx="1219200" cy="1219200"/>
          </a:xfrm>
          <a:prstGeom prst="rect">
            <a:avLst/>
          </a:prstGeom>
        </p:spPr>
      </p:pic>
      <p:pic>
        <p:nvPicPr>
          <p:cNvPr id="8" name="Picture 7">
            <a:extLst>
              <a:ext uri="{FF2B5EF4-FFF2-40B4-BE49-F238E27FC236}">
                <a16:creationId xmlns:a16="http://schemas.microsoft.com/office/drawing/2014/main" id="{EA19F7F7-AE0B-F5BB-3696-9E50E5717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9366" y="2373897"/>
            <a:ext cx="1219200" cy="1219200"/>
          </a:xfrm>
          <a:prstGeom prst="rect">
            <a:avLst/>
          </a:prstGeom>
        </p:spPr>
      </p:pic>
      <p:pic>
        <p:nvPicPr>
          <p:cNvPr id="10" name="Picture 9">
            <a:extLst>
              <a:ext uri="{FF2B5EF4-FFF2-40B4-BE49-F238E27FC236}">
                <a16:creationId xmlns:a16="http://schemas.microsoft.com/office/drawing/2014/main" id="{A41605C2-8A6D-B89B-9A24-D3621B148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6684" y="3848680"/>
            <a:ext cx="1219200" cy="1219200"/>
          </a:xfrm>
          <a:prstGeom prst="rect">
            <a:avLst/>
          </a:prstGeom>
        </p:spPr>
      </p:pic>
      <p:pic>
        <p:nvPicPr>
          <p:cNvPr id="12" name="Picture 11">
            <a:extLst>
              <a:ext uri="{FF2B5EF4-FFF2-40B4-BE49-F238E27FC236}">
                <a16:creationId xmlns:a16="http://schemas.microsoft.com/office/drawing/2014/main" id="{18F95A9E-E827-F484-A42C-BB79CAE9D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9366" y="3848680"/>
            <a:ext cx="1219200" cy="1219200"/>
          </a:xfrm>
          <a:prstGeom prst="rect">
            <a:avLst/>
          </a:prstGeom>
        </p:spPr>
      </p:pic>
      <p:pic>
        <p:nvPicPr>
          <p:cNvPr id="14" name="Picture 13">
            <a:extLst>
              <a:ext uri="{FF2B5EF4-FFF2-40B4-BE49-F238E27FC236}">
                <a16:creationId xmlns:a16="http://schemas.microsoft.com/office/drawing/2014/main" id="{D8F483D5-6B14-AFFB-A554-70371DDAB7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6684" y="5443881"/>
            <a:ext cx="1219200" cy="1219200"/>
          </a:xfrm>
          <a:prstGeom prst="rect">
            <a:avLst/>
          </a:prstGeom>
        </p:spPr>
      </p:pic>
      <p:pic>
        <p:nvPicPr>
          <p:cNvPr id="16" name="Picture 15">
            <a:extLst>
              <a:ext uri="{FF2B5EF4-FFF2-40B4-BE49-F238E27FC236}">
                <a16:creationId xmlns:a16="http://schemas.microsoft.com/office/drawing/2014/main" id="{6A7CE430-8545-7F6B-094C-9F60F3BCEA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9366" y="5443881"/>
            <a:ext cx="1219200" cy="1219200"/>
          </a:xfrm>
          <a:prstGeom prst="rect">
            <a:avLst/>
          </a:prstGeom>
        </p:spPr>
      </p:pic>
    </p:spTree>
    <p:extLst>
      <p:ext uri="{BB962C8B-B14F-4D97-AF65-F5344CB8AC3E}">
        <p14:creationId xmlns:p14="http://schemas.microsoft.com/office/powerpoint/2010/main" val="9296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404B-A4EB-9A35-F72F-72180809D43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CC7E4E7-F3E8-1231-899D-FC2A7CA98C67}"/>
              </a:ext>
            </a:extLst>
          </p:cNvPr>
          <p:cNvSpPr>
            <a:spLocks noGrp="1"/>
          </p:cNvSpPr>
          <p:nvPr>
            <p:ph idx="1"/>
          </p:nvPr>
        </p:nvSpPr>
        <p:spPr/>
        <p:txBody>
          <a:bodyPr/>
          <a:lstStyle/>
          <a:p>
            <a:r>
              <a:rPr lang="en-IN" dirty="0"/>
              <a:t>We have achieved good PSNR and NCC.</a:t>
            </a:r>
          </a:p>
          <a:p>
            <a:r>
              <a:rPr lang="en-IN" dirty="0"/>
              <a:t>We will modify this further by encrypt the watermark using various encryption method for more security.</a:t>
            </a:r>
          </a:p>
          <a:p>
            <a:r>
              <a:rPr lang="en-IN" dirty="0"/>
              <a:t>We will also try to implement some error correction code for more security.</a:t>
            </a:r>
          </a:p>
          <a:p>
            <a:r>
              <a:rPr lang="en-IN" dirty="0"/>
              <a:t>We have thought of another method to gain the robustness.</a:t>
            </a:r>
          </a:p>
          <a:p>
            <a:pPr marL="0" indent="0">
              <a:buNone/>
            </a:pPr>
            <a:endParaRPr lang="en-IN" dirty="0"/>
          </a:p>
        </p:txBody>
      </p:sp>
    </p:spTree>
    <p:extLst>
      <p:ext uri="{BB962C8B-B14F-4D97-AF65-F5344CB8AC3E}">
        <p14:creationId xmlns:p14="http://schemas.microsoft.com/office/powerpoint/2010/main" val="1083711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5C97-E28D-9048-B3DF-545F8677737F}"/>
              </a:ext>
            </a:extLst>
          </p:cNvPr>
          <p:cNvSpPr>
            <a:spLocks noGrp="1"/>
          </p:cNvSpPr>
          <p:nvPr>
            <p:ph type="title"/>
          </p:nvPr>
        </p:nvSpPr>
        <p:spPr/>
        <p:txBody>
          <a:bodyPr>
            <a:normAutofit/>
          </a:bodyPr>
          <a:lstStyle/>
          <a:p>
            <a:pPr>
              <a:lnSpc>
                <a:spcPct val="100000"/>
              </a:lnSpc>
            </a:pPr>
            <a:r>
              <a:rPr lang="en-IN" sz="2400" dirty="0"/>
              <a:t>13.2. </a:t>
            </a:r>
            <a:r>
              <a:rPr lang="en-IN" sz="2200" b="1" dirty="0">
                <a:effectLst/>
                <a:latin typeface="Times New Roman" panose="02020603050405020304" pitchFamily="18" charset="0"/>
                <a:ea typeface="Times New Roman" panose="02020603050405020304" pitchFamily="18" charset="0"/>
              </a:rPr>
              <a:t>Robust DWT based Image</a:t>
            </a:r>
            <a:r>
              <a:rPr lang="en-IN" sz="2200" b="1" dirty="0">
                <a:effectLst/>
                <a:latin typeface="Times New Roman" panose="02020603050405020304" pitchFamily="18" charset="0"/>
                <a:ea typeface="Calibri" panose="020F0502020204030204" pitchFamily="34" charset="0"/>
              </a:rPr>
              <a:t> authentication using U matrix of Block based SVD  (RDWTSVDUMAUTH) </a:t>
            </a:r>
            <a:r>
              <a:rPr lang="en-IN" sz="2200" dirty="0"/>
              <a:t>:</a:t>
            </a:r>
          </a:p>
        </p:txBody>
      </p:sp>
      <p:sp>
        <p:nvSpPr>
          <p:cNvPr id="3" name="Content Placeholder 2">
            <a:extLst>
              <a:ext uri="{FF2B5EF4-FFF2-40B4-BE49-F238E27FC236}">
                <a16:creationId xmlns:a16="http://schemas.microsoft.com/office/drawing/2014/main" id="{80C792E1-CB10-D618-434A-5E62D1F9CEE9}"/>
              </a:ext>
            </a:extLst>
          </p:cNvPr>
          <p:cNvSpPr>
            <a:spLocks noGrp="1"/>
          </p:cNvSpPr>
          <p:nvPr>
            <p:ph idx="1"/>
          </p:nvPr>
        </p:nvSpPr>
        <p:spPr/>
        <p:txBody>
          <a:bodyPr/>
          <a:lstStyle/>
          <a:p>
            <a:pPr marL="0" indent="0">
              <a:buNone/>
            </a:pPr>
            <a:r>
              <a:rPr lang="en-IN" sz="2000" b="1" dirty="0"/>
              <a:t>Embedding Algorithm :</a:t>
            </a:r>
            <a:endParaRPr lang="en-IN" b="1" dirty="0"/>
          </a:p>
          <a:p>
            <a:r>
              <a:rPr lang="en-IN" dirty="0"/>
              <a:t>We have changed the watermark embedding process in the SVD.</a:t>
            </a:r>
          </a:p>
          <a:p>
            <a:r>
              <a:rPr lang="en-IN" dirty="0"/>
              <a:t>In this method we have taken the U matrix of 2x2 SVD’s.</a:t>
            </a:r>
          </a:p>
          <a:p>
            <a:r>
              <a:rPr lang="en-IN" dirty="0"/>
              <a:t>Then we have used 2 values of U matrix to embed the watermark.</a:t>
            </a:r>
          </a:p>
          <a:p>
            <a:r>
              <a:rPr lang="en-IN" dirty="0"/>
              <a:t> Inverse SVD is taken to re-construct each block.</a:t>
            </a:r>
          </a:p>
          <a:p>
            <a:r>
              <a:rPr lang="en-IN" dirty="0"/>
              <a:t> Re-join the blocks to get </a:t>
            </a:r>
            <a:r>
              <a:rPr lang="en-IN" dirty="0" err="1"/>
              <a:t>new_LL</a:t>
            </a:r>
            <a:r>
              <a:rPr lang="en-IN" dirty="0"/>
              <a:t>.</a:t>
            </a:r>
          </a:p>
          <a:p>
            <a:r>
              <a:rPr lang="en-IN" dirty="0"/>
              <a:t> IDWT is taken to get the watermarked image.</a:t>
            </a:r>
          </a:p>
        </p:txBody>
      </p:sp>
    </p:spTree>
    <p:extLst>
      <p:ext uri="{BB962C8B-B14F-4D97-AF65-F5344CB8AC3E}">
        <p14:creationId xmlns:p14="http://schemas.microsoft.com/office/powerpoint/2010/main" val="390296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6163-C0F1-2DA2-7E48-A829CAB645E8}"/>
              </a:ext>
            </a:extLst>
          </p:cNvPr>
          <p:cNvSpPr>
            <a:spLocks noGrp="1"/>
          </p:cNvSpPr>
          <p:nvPr>
            <p:ph type="title" idx="4294967295"/>
          </p:nvPr>
        </p:nvSpPr>
        <p:spPr>
          <a:xfrm>
            <a:off x="1419224" y="550863"/>
            <a:ext cx="9604375" cy="587375"/>
          </a:xfrm>
        </p:spPr>
        <p:txBody>
          <a:bodyPr>
            <a:normAutofit fontScale="90000"/>
          </a:bodyPr>
          <a:lstStyle/>
          <a:p>
            <a:r>
              <a:rPr lang="nl-NL" dirty="0"/>
              <a:t>Algorithm:  Watermark bit embedding</a:t>
            </a:r>
            <a:br>
              <a:rPr lang="nl-NL" dirty="0"/>
            </a:br>
            <a:endParaRPr lang="en-IN" dirty="0"/>
          </a:p>
        </p:txBody>
      </p:sp>
      <p:sp>
        <p:nvSpPr>
          <p:cNvPr id="3" name="Content Placeholder 2">
            <a:extLst>
              <a:ext uri="{FF2B5EF4-FFF2-40B4-BE49-F238E27FC236}">
                <a16:creationId xmlns:a16="http://schemas.microsoft.com/office/drawing/2014/main" id="{1B066C69-8953-860F-F806-09D54C2870BF}"/>
              </a:ext>
            </a:extLst>
          </p:cNvPr>
          <p:cNvSpPr>
            <a:spLocks noGrp="1"/>
          </p:cNvSpPr>
          <p:nvPr>
            <p:ph idx="4294967295"/>
          </p:nvPr>
        </p:nvSpPr>
        <p:spPr>
          <a:xfrm>
            <a:off x="687705" y="1818958"/>
            <a:ext cx="5205096" cy="3890963"/>
          </a:xfrm>
        </p:spPr>
        <p:txBody>
          <a:bodyPr>
            <a:normAutofit/>
          </a:bodyPr>
          <a:lstStyle/>
          <a:p>
            <a:pPr marL="0" indent="0">
              <a:lnSpc>
                <a:spcPct val="100000"/>
              </a:lnSpc>
              <a:buNone/>
            </a:pPr>
            <a:r>
              <a:rPr lang="nl-NL" dirty="0"/>
              <a:t>If watermark bit it 0 :</a:t>
            </a:r>
          </a:p>
          <a:p>
            <a:pPr marL="0" indent="0">
              <a:lnSpc>
                <a:spcPct val="100000"/>
              </a:lnSpc>
              <a:buNone/>
            </a:pPr>
            <a:r>
              <a:rPr lang="nl-NL" dirty="0"/>
              <a:t>	If U(0,0) &lt; U(1,0) :</a:t>
            </a:r>
          </a:p>
          <a:p>
            <a:pPr marL="0" indent="0">
              <a:lnSpc>
                <a:spcPct val="100000"/>
              </a:lnSpc>
              <a:buNone/>
            </a:pPr>
            <a:r>
              <a:rPr lang="nl-NL" dirty="0"/>
              <a:t>		Interchange U(0,0) and U(1,0)</a:t>
            </a:r>
          </a:p>
          <a:p>
            <a:pPr marL="0" indent="0">
              <a:lnSpc>
                <a:spcPct val="100000"/>
              </a:lnSpc>
              <a:buNone/>
            </a:pPr>
            <a:r>
              <a:rPr lang="nl-NL" dirty="0"/>
              <a:t>		If U(0,0) – U(1,0) &lt; K :</a:t>
            </a:r>
          </a:p>
          <a:p>
            <a:pPr marL="0" indent="0">
              <a:lnSpc>
                <a:spcPct val="100000"/>
              </a:lnSpc>
              <a:buNone/>
            </a:pPr>
            <a:r>
              <a:rPr lang="nl-NL" dirty="0"/>
              <a:t>			U(0,0) = U(0,0) + K/2</a:t>
            </a:r>
          </a:p>
          <a:p>
            <a:pPr marL="0" indent="0">
              <a:lnSpc>
                <a:spcPct val="100000"/>
              </a:lnSpc>
              <a:buNone/>
            </a:pPr>
            <a:r>
              <a:rPr lang="nl-NL" dirty="0"/>
              <a:t>			U(1,0) = U(1,0) – K/2</a:t>
            </a:r>
          </a:p>
          <a:p>
            <a:pPr marL="0" indent="0">
              <a:lnSpc>
                <a:spcPct val="100000"/>
              </a:lnSpc>
              <a:buNone/>
            </a:pPr>
            <a:endParaRPr lang="nl-NL" dirty="0"/>
          </a:p>
          <a:p>
            <a:pPr>
              <a:lnSpc>
                <a:spcPct val="100000"/>
              </a:lnSpc>
            </a:pPr>
            <a:endParaRPr lang="en-IN" dirty="0"/>
          </a:p>
        </p:txBody>
      </p:sp>
      <p:sp>
        <p:nvSpPr>
          <p:cNvPr id="9" name="TextBox 8">
            <a:extLst>
              <a:ext uri="{FF2B5EF4-FFF2-40B4-BE49-F238E27FC236}">
                <a16:creationId xmlns:a16="http://schemas.microsoft.com/office/drawing/2014/main" id="{8F8FCBAE-5FBB-AB40-B570-0E9A8054D35C}"/>
              </a:ext>
            </a:extLst>
          </p:cNvPr>
          <p:cNvSpPr txBox="1"/>
          <p:nvPr/>
        </p:nvSpPr>
        <p:spPr>
          <a:xfrm>
            <a:off x="6299201" y="1818958"/>
            <a:ext cx="6101080" cy="3139321"/>
          </a:xfrm>
          <a:prstGeom prst="rect">
            <a:avLst/>
          </a:prstGeom>
          <a:noFill/>
        </p:spPr>
        <p:txBody>
          <a:bodyPr wrap="square">
            <a:spAutoFit/>
          </a:bodyPr>
          <a:lstStyle/>
          <a:p>
            <a:pPr marL="0" indent="0">
              <a:buNone/>
            </a:pPr>
            <a:r>
              <a:rPr lang="nl-NL" dirty="0"/>
              <a:t>If watermark bit is 1 :</a:t>
            </a:r>
          </a:p>
          <a:p>
            <a:pPr marL="0" indent="0">
              <a:buNone/>
            </a:pPr>
            <a:endParaRPr lang="nl-NL" dirty="0"/>
          </a:p>
          <a:p>
            <a:pPr marL="0" indent="0">
              <a:buNone/>
            </a:pPr>
            <a:r>
              <a:rPr lang="nl-NL" dirty="0"/>
              <a:t>	If U(0,0) &gt; U(1,0) :</a:t>
            </a:r>
          </a:p>
          <a:p>
            <a:pPr marL="0" indent="0">
              <a:buNone/>
            </a:pPr>
            <a:r>
              <a:rPr lang="nl-NL" dirty="0"/>
              <a:t>	</a:t>
            </a:r>
          </a:p>
          <a:p>
            <a:pPr marL="0" indent="0">
              <a:buNone/>
            </a:pPr>
            <a:r>
              <a:rPr lang="nl-NL" dirty="0"/>
              <a:t>			Interchange U(0,0) and U(1,0)</a:t>
            </a:r>
          </a:p>
          <a:p>
            <a:pPr marL="0" indent="0">
              <a:buNone/>
            </a:pPr>
            <a:r>
              <a:rPr lang="nl-NL" dirty="0"/>
              <a:t>			</a:t>
            </a:r>
          </a:p>
          <a:p>
            <a:pPr marL="0" indent="0">
              <a:buNone/>
            </a:pPr>
            <a:r>
              <a:rPr lang="nl-NL" dirty="0"/>
              <a:t>			If U(1,0) – U(0,0) &lt; K :</a:t>
            </a:r>
          </a:p>
          <a:p>
            <a:pPr marL="0" indent="0">
              <a:buNone/>
            </a:pPr>
            <a:r>
              <a:rPr lang="nl-NL" dirty="0"/>
              <a:t>					</a:t>
            </a:r>
          </a:p>
          <a:p>
            <a:pPr marL="0" indent="0">
              <a:buNone/>
            </a:pPr>
            <a:r>
              <a:rPr lang="nl-NL" dirty="0"/>
              <a:t>			U(0,0) = U(0,0) - K/2</a:t>
            </a:r>
          </a:p>
          <a:p>
            <a:pPr marL="0" indent="0">
              <a:buNone/>
            </a:pPr>
            <a:r>
              <a:rPr lang="nl-NL" dirty="0"/>
              <a:t>			</a:t>
            </a:r>
          </a:p>
          <a:p>
            <a:pPr marL="0" indent="0">
              <a:buNone/>
            </a:pPr>
            <a:r>
              <a:rPr lang="nl-NL" dirty="0"/>
              <a:t>			U(1,0) = U(1,0) + K/2</a:t>
            </a:r>
          </a:p>
        </p:txBody>
      </p:sp>
    </p:spTree>
    <p:extLst>
      <p:ext uri="{BB962C8B-B14F-4D97-AF65-F5344CB8AC3E}">
        <p14:creationId xmlns:p14="http://schemas.microsoft.com/office/powerpoint/2010/main" val="359379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3958-6E5C-3B9F-9318-F3958AFD7ED7}"/>
              </a:ext>
            </a:extLst>
          </p:cNvPr>
          <p:cNvSpPr>
            <a:spLocks noGrp="1"/>
          </p:cNvSpPr>
          <p:nvPr>
            <p:ph type="title"/>
          </p:nvPr>
        </p:nvSpPr>
        <p:spPr/>
        <p:txBody>
          <a:bodyPr/>
          <a:lstStyle/>
          <a:p>
            <a:r>
              <a:rPr lang="en-IN" dirty="0"/>
              <a:t>1.  abstract</a:t>
            </a:r>
          </a:p>
        </p:txBody>
      </p:sp>
      <p:sp>
        <p:nvSpPr>
          <p:cNvPr id="3" name="Content Placeholder 2">
            <a:extLst>
              <a:ext uri="{FF2B5EF4-FFF2-40B4-BE49-F238E27FC236}">
                <a16:creationId xmlns:a16="http://schemas.microsoft.com/office/drawing/2014/main" id="{EA58FC8F-31A0-49D0-98DE-D3727182BF77}"/>
              </a:ext>
            </a:extLst>
          </p:cNvPr>
          <p:cNvSpPr>
            <a:spLocks noGrp="1"/>
          </p:cNvSpPr>
          <p:nvPr>
            <p:ph idx="1"/>
          </p:nvPr>
        </p:nvSpPr>
        <p:spPr/>
        <p:txBody>
          <a:bodyPr>
            <a:normAutofit lnSpcReduction="10000"/>
          </a:bodyPr>
          <a:lstStyle/>
          <a:p>
            <a:r>
              <a:rPr lang="en-US" dirty="0"/>
              <a:t>Digital watermarking is playing a vital role in the improvement of authentication, security, and copyright protection in today’s digital transformation. The performance of this technique is shown to be impressive around the globe. Text, audio, video, and image data are acted as watermarks in the digital platform.</a:t>
            </a:r>
          </a:p>
          <a:p>
            <a:r>
              <a:rPr lang="en-US" dirty="0"/>
              <a:t>This hybrid scheme is a form of discrete wavelet transform (DWT) and singular value decomposition (SVD). The embedding and extracting features are carried out through multi-level operations of DWT and SVD. Various attacks are added to the proposed method to justify the robustness of the watermark. In the end, the suggested approach is contrasted with existing methods to confirm the supremacy.</a:t>
            </a:r>
            <a:endParaRPr lang="en-IN" dirty="0"/>
          </a:p>
        </p:txBody>
      </p:sp>
    </p:spTree>
    <p:extLst>
      <p:ext uri="{BB962C8B-B14F-4D97-AF65-F5344CB8AC3E}">
        <p14:creationId xmlns:p14="http://schemas.microsoft.com/office/powerpoint/2010/main" val="372436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FAAE25-D867-3749-D132-9BE0E33060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7925" y="158750"/>
            <a:ext cx="5731510" cy="6699250"/>
          </a:xfrm>
          <a:prstGeom prst="rect">
            <a:avLst/>
          </a:prstGeom>
          <a:noFill/>
          <a:ln>
            <a:noFill/>
          </a:ln>
        </p:spPr>
      </p:pic>
      <p:sp>
        <p:nvSpPr>
          <p:cNvPr id="5" name="TextBox 4">
            <a:extLst>
              <a:ext uri="{FF2B5EF4-FFF2-40B4-BE49-F238E27FC236}">
                <a16:creationId xmlns:a16="http://schemas.microsoft.com/office/drawing/2014/main" id="{66241CDD-BEC1-EEA2-F67E-0515A7AD9FF2}"/>
              </a:ext>
            </a:extLst>
          </p:cNvPr>
          <p:cNvSpPr txBox="1"/>
          <p:nvPr/>
        </p:nvSpPr>
        <p:spPr>
          <a:xfrm>
            <a:off x="484851" y="939993"/>
            <a:ext cx="3698240" cy="369332"/>
          </a:xfrm>
          <a:prstGeom prst="rect">
            <a:avLst/>
          </a:prstGeom>
          <a:noFill/>
        </p:spPr>
        <p:txBody>
          <a:bodyPr wrap="square" rtlCol="0">
            <a:spAutoFit/>
          </a:bodyPr>
          <a:lstStyle/>
          <a:p>
            <a:pPr marL="285750" indent="-285750">
              <a:buFont typeface="Wingdings" panose="05000000000000000000" pitchFamily="2" charset="2"/>
              <a:buChar char="§"/>
            </a:pPr>
            <a:r>
              <a:rPr lang="en-IN" u="sng" dirty="0">
                <a:latin typeface="Arial" panose="020B0604020202020204" pitchFamily="34" charset="0"/>
                <a:cs typeface="Arial" panose="020B0604020202020204" pitchFamily="34" charset="0"/>
              </a:rPr>
              <a:t>Embedding Process flowchart:</a:t>
            </a:r>
          </a:p>
        </p:txBody>
      </p:sp>
    </p:spTree>
    <p:extLst>
      <p:ext uri="{BB962C8B-B14F-4D97-AF65-F5344CB8AC3E}">
        <p14:creationId xmlns:p14="http://schemas.microsoft.com/office/powerpoint/2010/main" val="1123540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9602B1-B8A0-1BBF-BD93-ABCF7C55AB6F}"/>
              </a:ext>
            </a:extLst>
          </p:cNvPr>
          <p:cNvSpPr txBox="1"/>
          <p:nvPr/>
        </p:nvSpPr>
        <p:spPr>
          <a:xfrm>
            <a:off x="2079584" y="1296365"/>
            <a:ext cx="8380071" cy="3305841"/>
          </a:xfrm>
          <a:prstGeom prst="rect">
            <a:avLst/>
          </a:prstGeom>
          <a:noFill/>
        </p:spPr>
        <p:txBody>
          <a:bodyPr wrap="square">
            <a:spAutoFit/>
          </a:bodyPr>
          <a:lstStyle/>
          <a:p>
            <a:pPr algn="just">
              <a:lnSpc>
                <a:spcPct val="150000"/>
              </a:lnSpc>
              <a:spcAft>
                <a:spcPts val="800"/>
              </a:spcAft>
            </a:pPr>
            <a:r>
              <a:rPr lang="en-IN" sz="2800" b="1" u="sng" kern="100" dirty="0">
                <a:effectLst/>
                <a:latin typeface="Times New Roman" panose="02020603050405020304" pitchFamily="18" charset="0"/>
                <a:ea typeface="Times New Roman" panose="02020603050405020304" pitchFamily="18" charset="0"/>
                <a:cs typeface="Vrinda" panose="020B0502040204020203" pitchFamily="34" charset="0"/>
              </a:rPr>
              <a:t>Algorithm: Watermark bit extraction</a:t>
            </a:r>
            <a:endParaRPr lang="en-IN" sz="2800" b="1" u="sng"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50000"/>
              </a:lnSpc>
              <a:spcAft>
                <a:spcPts val="800"/>
              </a:spcAft>
            </a:pPr>
            <a:r>
              <a:rPr lang="en-IN" sz="2400" kern="100" dirty="0">
                <a:latin typeface="Times New Roman" panose="02020603050405020304" pitchFamily="18" charset="0"/>
                <a:ea typeface="Times New Roman" panose="02020603050405020304" pitchFamily="18" charset="0"/>
                <a:cs typeface="Vrinda" panose="020B0502040204020203" pitchFamily="34" charset="0"/>
              </a:rPr>
              <a:t>i</a:t>
            </a:r>
            <a:r>
              <a:rPr lang="en-IN" sz="2400" kern="100" dirty="0">
                <a:effectLst/>
                <a:latin typeface="Times New Roman" panose="02020603050405020304" pitchFamily="18" charset="0"/>
                <a:ea typeface="Times New Roman" panose="02020603050405020304" pitchFamily="18" charset="0"/>
                <a:cs typeface="Vrinda" panose="020B0502040204020203" pitchFamily="34" charset="0"/>
              </a:rPr>
              <a:t>f U(0,0) &lt; U(1,0):</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50000"/>
              </a:lnSpc>
              <a:spcAft>
                <a:spcPts val="800"/>
              </a:spcAft>
            </a:pPr>
            <a:r>
              <a:rPr lang="en-IN" sz="2400" kern="100" dirty="0">
                <a:effectLst/>
                <a:latin typeface="Times New Roman" panose="02020603050405020304" pitchFamily="18" charset="0"/>
                <a:ea typeface="Times New Roman" panose="02020603050405020304" pitchFamily="18" charset="0"/>
                <a:cs typeface="Vrinda" panose="020B0502040204020203" pitchFamily="34" charset="0"/>
              </a:rPr>
              <a:t>	Watermark bit is 1</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50000"/>
              </a:lnSpc>
              <a:spcAft>
                <a:spcPts val="800"/>
              </a:spcAft>
            </a:pPr>
            <a:r>
              <a:rPr lang="en-IN" sz="2400" kern="100" dirty="0">
                <a:latin typeface="Times New Roman" panose="02020603050405020304" pitchFamily="18" charset="0"/>
                <a:ea typeface="Times New Roman" panose="02020603050405020304" pitchFamily="18" charset="0"/>
                <a:cs typeface="Vrinda" panose="020B0502040204020203" pitchFamily="34" charset="0"/>
              </a:rPr>
              <a:t>e</a:t>
            </a:r>
            <a:r>
              <a:rPr lang="en-IN" sz="2400" kern="100" dirty="0">
                <a:effectLst/>
                <a:latin typeface="Times New Roman" panose="02020603050405020304" pitchFamily="18" charset="0"/>
                <a:ea typeface="Times New Roman" panose="02020603050405020304" pitchFamily="18" charset="0"/>
                <a:cs typeface="Vrinda" panose="020B0502040204020203" pitchFamily="34" charset="0"/>
              </a:rPr>
              <a:t>lse:</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50000"/>
              </a:lnSpc>
              <a:spcAft>
                <a:spcPts val="800"/>
              </a:spcAft>
            </a:pPr>
            <a:r>
              <a:rPr lang="en-IN" sz="2400" kern="100" dirty="0">
                <a:effectLst/>
                <a:latin typeface="Times New Roman" panose="02020603050405020304" pitchFamily="18" charset="0"/>
                <a:ea typeface="Times New Roman" panose="02020603050405020304" pitchFamily="18" charset="0"/>
                <a:cs typeface="Vrinda" panose="020B0502040204020203" pitchFamily="34" charset="0"/>
              </a:rPr>
              <a:t>	Watermark bit is 0</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945121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C0F17-E329-2881-B202-F7CC36982964}"/>
              </a:ext>
            </a:extLst>
          </p:cNvPr>
          <p:cNvSpPr>
            <a:spLocks noGrp="1"/>
          </p:cNvSpPr>
          <p:nvPr>
            <p:ph idx="4294967295"/>
          </p:nvPr>
        </p:nvSpPr>
        <p:spPr>
          <a:xfrm>
            <a:off x="1060482" y="1130006"/>
            <a:ext cx="9604375" cy="3449638"/>
          </a:xfrm>
        </p:spPr>
        <p:txBody>
          <a:bodyPr>
            <a:normAutofit/>
          </a:bodyPr>
          <a:lstStyle/>
          <a:p>
            <a:pPr marL="0" indent="0">
              <a:buNone/>
            </a:pPr>
            <a:r>
              <a:rPr lang="en-IN" b="1" dirty="0"/>
              <a:t>Extraction process :</a:t>
            </a:r>
          </a:p>
          <a:p>
            <a:r>
              <a:rPr lang="en-IN" dirty="0"/>
              <a:t>DWT of watermarked image is taken .</a:t>
            </a:r>
          </a:p>
          <a:p>
            <a:r>
              <a:rPr lang="en-IN" dirty="0"/>
              <a:t>LL sub-band is divided into 2X2  non-overlapping blocks.</a:t>
            </a:r>
          </a:p>
          <a:p>
            <a:r>
              <a:rPr lang="en-IN" dirty="0"/>
              <a:t>Block sequence generator algorithm is applied to select blocks.</a:t>
            </a:r>
          </a:p>
          <a:p>
            <a:r>
              <a:rPr lang="en-IN" dirty="0"/>
              <a:t>SVD of each blocks is taken for each blocks according the sequence.</a:t>
            </a:r>
          </a:p>
          <a:p>
            <a:r>
              <a:rPr lang="en-IN" dirty="0"/>
              <a:t>U matrix is taken and bit extraction algorithm is applied to extract watermark bits.</a:t>
            </a:r>
          </a:p>
          <a:p>
            <a:r>
              <a:rPr lang="en-IN" dirty="0"/>
              <a:t>Bits are merged and binary strings are converted to watermark format.</a:t>
            </a:r>
          </a:p>
          <a:p>
            <a:endParaRPr lang="en-IN" dirty="0"/>
          </a:p>
        </p:txBody>
      </p:sp>
    </p:spTree>
    <p:extLst>
      <p:ext uri="{BB962C8B-B14F-4D97-AF65-F5344CB8AC3E}">
        <p14:creationId xmlns:p14="http://schemas.microsoft.com/office/powerpoint/2010/main" val="426612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08DC8B-89CA-D9EF-D7B6-714C2D1FC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160" y="0"/>
            <a:ext cx="4531360" cy="6858000"/>
          </a:xfrm>
          <a:prstGeom prst="rect">
            <a:avLst/>
          </a:prstGeom>
        </p:spPr>
      </p:pic>
      <p:sp>
        <p:nvSpPr>
          <p:cNvPr id="6" name="TextBox 5">
            <a:extLst>
              <a:ext uri="{FF2B5EF4-FFF2-40B4-BE49-F238E27FC236}">
                <a16:creationId xmlns:a16="http://schemas.microsoft.com/office/drawing/2014/main" id="{2B873152-E160-197A-C283-E0342853B858}"/>
              </a:ext>
            </a:extLst>
          </p:cNvPr>
          <p:cNvSpPr txBox="1"/>
          <p:nvPr/>
        </p:nvSpPr>
        <p:spPr>
          <a:xfrm>
            <a:off x="680720" y="518160"/>
            <a:ext cx="3698240" cy="369332"/>
          </a:xfrm>
          <a:prstGeom prst="rect">
            <a:avLst/>
          </a:prstGeom>
          <a:noFill/>
        </p:spPr>
        <p:txBody>
          <a:bodyPr wrap="square" rtlCol="0">
            <a:spAutoFit/>
          </a:bodyPr>
          <a:lstStyle/>
          <a:p>
            <a:r>
              <a:rPr lang="en-IN" b="1" u="sng" dirty="0"/>
              <a:t>Extraction Algorithm flowchart : </a:t>
            </a:r>
          </a:p>
        </p:txBody>
      </p:sp>
    </p:spTree>
    <p:extLst>
      <p:ext uri="{BB962C8B-B14F-4D97-AF65-F5344CB8AC3E}">
        <p14:creationId xmlns:p14="http://schemas.microsoft.com/office/powerpoint/2010/main" val="1948907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9DD7-FB23-9E70-3CA2-ECF203948AC6}"/>
              </a:ext>
            </a:extLst>
          </p:cNvPr>
          <p:cNvSpPr>
            <a:spLocks noGrp="1"/>
          </p:cNvSpPr>
          <p:nvPr>
            <p:ph type="title"/>
          </p:nvPr>
        </p:nvSpPr>
        <p:spPr>
          <a:xfrm>
            <a:off x="909332" y="389076"/>
            <a:ext cx="10373335" cy="1049235"/>
          </a:xfrm>
        </p:spPr>
        <p:txBody>
          <a:bodyPr/>
          <a:lstStyle/>
          <a:p>
            <a:r>
              <a:rPr lang="en-IN" dirty="0"/>
              <a:t>Sample experimental result (Salt &amp; Peeper Noise at 0.001 density)</a:t>
            </a:r>
          </a:p>
        </p:txBody>
      </p:sp>
      <p:graphicFrame>
        <p:nvGraphicFramePr>
          <p:cNvPr id="4" name="Table 4">
            <a:extLst>
              <a:ext uri="{FF2B5EF4-FFF2-40B4-BE49-F238E27FC236}">
                <a16:creationId xmlns:a16="http://schemas.microsoft.com/office/drawing/2014/main" id="{5B7007C9-8EBD-EA5E-D7BC-BE30EAD11FA6}"/>
              </a:ext>
            </a:extLst>
          </p:cNvPr>
          <p:cNvGraphicFramePr>
            <a:graphicFrameLocks noGrp="1"/>
          </p:cNvGraphicFramePr>
          <p:nvPr>
            <p:ph idx="1"/>
            <p:extLst>
              <p:ext uri="{D42A27DB-BD31-4B8C-83A1-F6EECF244321}">
                <p14:modId xmlns:p14="http://schemas.microsoft.com/office/powerpoint/2010/main" val="2392045308"/>
              </p:ext>
            </p:extLst>
          </p:nvPr>
        </p:nvGraphicFramePr>
        <p:xfrm>
          <a:off x="-2" y="1550588"/>
          <a:ext cx="12192002" cy="5307412"/>
        </p:xfrm>
        <a:graphic>
          <a:graphicData uri="http://schemas.openxmlformats.org/drawingml/2006/table">
            <a:tbl>
              <a:tblPr firstRow="1" bandRow="1">
                <a:tableStyleId>{5C22544A-7EE6-4342-B048-85BDC9FD1C3A}</a:tableStyleId>
              </a:tblPr>
              <a:tblGrid>
                <a:gridCol w="1686866">
                  <a:extLst>
                    <a:ext uri="{9D8B030D-6E8A-4147-A177-3AD203B41FA5}">
                      <a16:colId xmlns:a16="http://schemas.microsoft.com/office/drawing/2014/main" val="4100859975"/>
                    </a:ext>
                  </a:extLst>
                </a:gridCol>
                <a:gridCol w="2184533">
                  <a:extLst>
                    <a:ext uri="{9D8B030D-6E8A-4147-A177-3AD203B41FA5}">
                      <a16:colId xmlns:a16="http://schemas.microsoft.com/office/drawing/2014/main" val="2861955770"/>
                    </a:ext>
                  </a:extLst>
                </a:gridCol>
                <a:gridCol w="2322388">
                  <a:extLst>
                    <a:ext uri="{9D8B030D-6E8A-4147-A177-3AD203B41FA5}">
                      <a16:colId xmlns:a16="http://schemas.microsoft.com/office/drawing/2014/main" val="1698536855"/>
                    </a:ext>
                  </a:extLst>
                </a:gridCol>
                <a:gridCol w="1999405">
                  <a:extLst>
                    <a:ext uri="{9D8B030D-6E8A-4147-A177-3AD203B41FA5}">
                      <a16:colId xmlns:a16="http://schemas.microsoft.com/office/drawing/2014/main" val="1806483255"/>
                    </a:ext>
                  </a:extLst>
                </a:gridCol>
                <a:gridCol w="1999405">
                  <a:extLst>
                    <a:ext uri="{9D8B030D-6E8A-4147-A177-3AD203B41FA5}">
                      <a16:colId xmlns:a16="http://schemas.microsoft.com/office/drawing/2014/main" val="2324477420"/>
                    </a:ext>
                  </a:extLst>
                </a:gridCol>
                <a:gridCol w="1999405">
                  <a:extLst>
                    <a:ext uri="{9D8B030D-6E8A-4147-A177-3AD203B41FA5}">
                      <a16:colId xmlns:a16="http://schemas.microsoft.com/office/drawing/2014/main" val="3068324008"/>
                    </a:ext>
                  </a:extLst>
                </a:gridCol>
              </a:tblGrid>
              <a:tr h="428128">
                <a:tc>
                  <a:txBody>
                    <a:bodyPr/>
                    <a:lstStyle/>
                    <a:p>
                      <a:pPr algn="ctr" fontAlgn="b"/>
                      <a:r>
                        <a:rPr lang="en-IN" sz="2400" b="0" i="0" u="none" strike="noStrike" dirty="0">
                          <a:solidFill>
                            <a:srgbClr val="000000"/>
                          </a:solidFill>
                          <a:effectLst/>
                          <a:latin typeface="Calibri" panose="020F0502020204030204" pitchFamily="34" charset="0"/>
                        </a:rPr>
                        <a:t>Image</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Watermark</a:t>
                      </a:r>
                    </a:p>
                    <a:p>
                      <a:pPr algn="ctr" fontAlgn="b"/>
                      <a:r>
                        <a:rPr lang="en-IN" sz="2400" b="0" i="0" u="none" strike="noStrike" dirty="0">
                          <a:solidFill>
                            <a:srgbClr val="000000"/>
                          </a:solidFill>
                          <a:effectLst/>
                          <a:latin typeface="Calibri" panose="020F0502020204030204" pitchFamily="34" charset="0"/>
                        </a:rPr>
                        <a:t>(8192 bits)</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NCC</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PSNR</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Watermark</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Retrieved</a:t>
                      </a:r>
                    </a:p>
                  </a:txBody>
                  <a:tcPr marL="6350" marR="6350" marT="6350" marB="0" anchor="b"/>
                </a:tc>
                <a:extLst>
                  <a:ext uri="{0D108BD9-81ED-4DB2-BD59-A6C34878D82A}">
                    <a16:rowId xmlns:a16="http://schemas.microsoft.com/office/drawing/2014/main" val="2551007322"/>
                  </a:ext>
                </a:extLst>
              </a:tr>
              <a:tr h="1373388">
                <a:tc>
                  <a:txBody>
                    <a:bodyPr/>
                    <a:lstStyle/>
                    <a:p>
                      <a:pPr algn="ctr" fontAlgn="b"/>
                      <a:r>
                        <a:rPr lang="en-IN" sz="2400" b="0" i="0" u="none" strike="noStrike" dirty="0">
                          <a:solidFill>
                            <a:srgbClr val="000000"/>
                          </a:solidFill>
                          <a:effectLst/>
                          <a:latin typeface="Calibri" panose="020F0502020204030204" pitchFamily="34" charset="0"/>
                        </a:rPr>
                        <a:t>1002.pgm</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airplane.tiff</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0.961338</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30.61746</a:t>
                      </a: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35620332"/>
                  </a:ext>
                </a:extLst>
              </a:tr>
              <a:tr h="1486852">
                <a:tc>
                  <a:txBody>
                    <a:bodyPr/>
                    <a:lstStyle/>
                    <a:p>
                      <a:pPr algn="ctr" fontAlgn="b"/>
                      <a:r>
                        <a:rPr lang="en-IN" sz="2400" b="0" i="0" u="none" strike="noStrike" dirty="0">
                          <a:solidFill>
                            <a:srgbClr val="000000"/>
                          </a:solidFill>
                          <a:effectLst/>
                          <a:latin typeface="Calibri" panose="020F0502020204030204" pitchFamily="34" charset="0"/>
                        </a:rPr>
                        <a:t>1002.pgm</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baboon.tiff</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0.981083</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30.26869</a:t>
                      </a: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1745966"/>
                  </a:ext>
                </a:extLst>
              </a:tr>
              <a:tr h="1709302">
                <a:tc>
                  <a:txBody>
                    <a:bodyPr/>
                    <a:lstStyle/>
                    <a:p>
                      <a:pPr algn="ctr" fontAlgn="b"/>
                      <a:r>
                        <a:rPr lang="en-IN" sz="2400" b="0" i="0" u="none" strike="noStrike" dirty="0">
                          <a:solidFill>
                            <a:srgbClr val="000000"/>
                          </a:solidFill>
                          <a:effectLst/>
                          <a:latin typeface="Calibri" panose="020F0502020204030204" pitchFamily="34" charset="0"/>
                        </a:rPr>
                        <a:t>1005.pgm</a:t>
                      </a:r>
                    </a:p>
                  </a:txBody>
                  <a:tcPr marL="6350" marR="6350" marT="6350" marB="0" anchor="b"/>
                </a:tc>
                <a:tc>
                  <a:txBody>
                    <a:bodyPr/>
                    <a:lstStyle/>
                    <a:p>
                      <a:pPr algn="ctr" fontAlgn="b"/>
                      <a:r>
                        <a:rPr lang="en-IN" sz="2400" b="0" i="0" u="none" strike="noStrike">
                          <a:solidFill>
                            <a:srgbClr val="000000"/>
                          </a:solidFill>
                          <a:effectLst/>
                          <a:latin typeface="Calibri" panose="020F0502020204030204" pitchFamily="34" charset="0"/>
                        </a:rPr>
                        <a:t>lena.tiff</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0.975234</a:t>
                      </a:r>
                    </a:p>
                  </a:txBody>
                  <a:tcPr marL="6350" marR="6350" marT="6350" marB="0" anchor="b"/>
                </a:tc>
                <a:tc>
                  <a:txBody>
                    <a:bodyPr/>
                    <a:lstStyle/>
                    <a:p>
                      <a:pPr algn="ctr" fontAlgn="b"/>
                      <a:r>
                        <a:rPr lang="en-IN" sz="2400" b="0" i="0" u="none" strike="noStrike" dirty="0">
                          <a:solidFill>
                            <a:srgbClr val="000000"/>
                          </a:solidFill>
                          <a:effectLst/>
                          <a:latin typeface="Calibri" panose="020F0502020204030204" pitchFamily="34" charset="0"/>
                        </a:rPr>
                        <a:t>30.60655</a:t>
                      </a: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2970219"/>
                  </a:ext>
                </a:extLst>
              </a:tr>
            </a:tbl>
          </a:graphicData>
        </a:graphic>
      </p:graphicFrame>
      <p:pic>
        <p:nvPicPr>
          <p:cNvPr id="5" name="Picture 4">
            <a:extLst>
              <a:ext uri="{FF2B5EF4-FFF2-40B4-BE49-F238E27FC236}">
                <a16:creationId xmlns:a16="http://schemas.microsoft.com/office/drawing/2014/main" id="{782285F2-715D-EFCA-CF6A-B696A93B2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2961" y="2335660"/>
            <a:ext cx="1245741" cy="1245741"/>
          </a:xfrm>
          <a:prstGeom prst="rect">
            <a:avLst/>
          </a:prstGeom>
        </p:spPr>
      </p:pic>
      <p:pic>
        <p:nvPicPr>
          <p:cNvPr id="9" name="Picture 8">
            <a:extLst>
              <a:ext uri="{FF2B5EF4-FFF2-40B4-BE49-F238E27FC236}">
                <a16:creationId xmlns:a16="http://schemas.microsoft.com/office/drawing/2014/main" id="{8C13E72D-01E9-0B61-A4B1-C814BE532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266" y="2335659"/>
            <a:ext cx="1245741" cy="1245741"/>
          </a:xfrm>
          <a:prstGeom prst="rect">
            <a:avLst/>
          </a:prstGeom>
        </p:spPr>
      </p:pic>
      <p:pic>
        <p:nvPicPr>
          <p:cNvPr id="13" name="Picture 12">
            <a:extLst>
              <a:ext uri="{FF2B5EF4-FFF2-40B4-BE49-F238E27FC236}">
                <a16:creationId xmlns:a16="http://schemas.microsoft.com/office/drawing/2014/main" id="{700DB7C0-DB37-FD38-0913-797AD200E0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6885" y="3748233"/>
            <a:ext cx="1330502" cy="1330502"/>
          </a:xfrm>
          <a:prstGeom prst="rect">
            <a:avLst/>
          </a:prstGeom>
        </p:spPr>
      </p:pic>
      <p:pic>
        <p:nvPicPr>
          <p:cNvPr id="17" name="Picture 16">
            <a:extLst>
              <a:ext uri="{FF2B5EF4-FFF2-40B4-BE49-F238E27FC236}">
                <a16:creationId xmlns:a16="http://schemas.microsoft.com/office/drawing/2014/main" id="{BEF88D8F-7B68-C054-5E0E-704BEBF55A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395" y="3748232"/>
            <a:ext cx="1330503" cy="1330503"/>
          </a:xfrm>
          <a:prstGeom prst="rect">
            <a:avLst/>
          </a:prstGeom>
        </p:spPr>
      </p:pic>
      <p:pic>
        <p:nvPicPr>
          <p:cNvPr id="19" name="Picture 18">
            <a:extLst>
              <a:ext uri="{FF2B5EF4-FFF2-40B4-BE49-F238E27FC236}">
                <a16:creationId xmlns:a16="http://schemas.microsoft.com/office/drawing/2014/main" id="{EEF7CF72-807C-4B08-9EE4-62CCFC3E82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6885" y="5297105"/>
            <a:ext cx="1330502" cy="1330502"/>
          </a:xfrm>
          <a:prstGeom prst="rect">
            <a:avLst/>
          </a:prstGeom>
        </p:spPr>
      </p:pic>
      <p:pic>
        <p:nvPicPr>
          <p:cNvPr id="21" name="Picture 20">
            <a:extLst>
              <a:ext uri="{FF2B5EF4-FFF2-40B4-BE49-F238E27FC236}">
                <a16:creationId xmlns:a16="http://schemas.microsoft.com/office/drawing/2014/main" id="{B439AFE1-6495-3044-C464-E018650F7A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7395" y="5300547"/>
            <a:ext cx="1330503" cy="1330503"/>
          </a:xfrm>
          <a:prstGeom prst="rect">
            <a:avLst/>
          </a:prstGeom>
        </p:spPr>
      </p:pic>
    </p:spTree>
    <p:extLst>
      <p:ext uri="{BB962C8B-B14F-4D97-AF65-F5344CB8AC3E}">
        <p14:creationId xmlns:p14="http://schemas.microsoft.com/office/powerpoint/2010/main" val="2013875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404B-A4EB-9A35-F72F-72180809D43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CC7E4E7-F3E8-1231-899D-FC2A7CA98C67}"/>
              </a:ext>
            </a:extLst>
          </p:cNvPr>
          <p:cNvSpPr>
            <a:spLocks noGrp="1"/>
          </p:cNvSpPr>
          <p:nvPr>
            <p:ph idx="1"/>
          </p:nvPr>
        </p:nvSpPr>
        <p:spPr/>
        <p:txBody>
          <a:bodyPr/>
          <a:lstStyle/>
          <a:p>
            <a:r>
              <a:rPr lang="en-IN" sz="2000" b="1" i="1" u="sng" dirty="0"/>
              <a:t>Payload: </a:t>
            </a:r>
            <a:r>
              <a:rPr lang="en-IN" sz="2000" dirty="0"/>
              <a:t>32X32 Bytes= 8192 bits</a:t>
            </a:r>
            <a:endParaRPr lang="en-IN" dirty="0"/>
          </a:p>
          <a:p>
            <a:r>
              <a:rPr lang="en-IN" dirty="0"/>
              <a:t>We have achieved good NCC score.</a:t>
            </a:r>
          </a:p>
          <a:p>
            <a:r>
              <a:rPr lang="en-IN" dirty="0"/>
              <a:t>But the PSNR for various active attack is very poor.</a:t>
            </a:r>
          </a:p>
        </p:txBody>
      </p:sp>
    </p:spTree>
    <p:extLst>
      <p:ext uri="{BB962C8B-B14F-4D97-AF65-F5344CB8AC3E}">
        <p14:creationId xmlns:p14="http://schemas.microsoft.com/office/powerpoint/2010/main" val="1088105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7EAF-61D4-9FDD-EB16-79E84D6D595D}"/>
              </a:ext>
            </a:extLst>
          </p:cNvPr>
          <p:cNvSpPr>
            <a:spLocks noGrp="1"/>
          </p:cNvSpPr>
          <p:nvPr>
            <p:ph type="title"/>
          </p:nvPr>
        </p:nvSpPr>
        <p:spPr/>
        <p:txBody>
          <a:bodyPr>
            <a:normAutofit fontScale="90000"/>
          </a:bodyPr>
          <a:lstStyle/>
          <a:p>
            <a:pPr>
              <a:lnSpc>
                <a:spcPct val="100000"/>
              </a:lnSpc>
            </a:pPr>
            <a:r>
              <a:rPr lang="en-IN" sz="2700" dirty="0"/>
              <a:t>13.3 . </a:t>
            </a:r>
            <a:r>
              <a:rPr lang="en-IN" sz="2200" b="1" dirty="0">
                <a:effectLst/>
                <a:latin typeface="Times New Roman" panose="02020603050405020304" pitchFamily="18" charset="0"/>
                <a:ea typeface="Times New Roman" panose="02020603050405020304" pitchFamily="18" charset="0"/>
              </a:rPr>
              <a:t>Robust Error correction-based </a:t>
            </a:r>
            <a:r>
              <a:rPr lang="en-IN" sz="2200" b="1" dirty="0">
                <a:effectLst/>
                <a:latin typeface="Times New Roman" panose="02020603050405020304" pitchFamily="18" charset="0"/>
                <a:ea typeface="Calibri" panose="020F0502020204030204" pitchFamily="34" charset="0"/>
              </a:rPr>
              <a:t>Image authentication using U matrix of Block based SVD (RESVDUMAUTH) </a:t>
            </a:r>
            <a:r>
              <a:rPr lang="en-IN" sz="2200" dirty="0"/>
              <a:t>:</a:t>
            </a:r>
            <a:br>
              <a:rPr lang="en-IN" sz="2200" dirty="0"/>
            </a:br>
            <a:endParaRPr lang="en-IN" sz="2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6471C1B-00C8-E97E-6CF3-8B9AE0F7C059}"/>
              </a:ext>
            </a:extLst>
          </p:cNvPr>
          <p:cNvSpPr>
            <a:spLocks noGrp="1"/>
          </p:cNvSpPr>
          <p:nvPr>
            <p:ph idx="1"/>
          </p:nvPr>
        </p:nvSpPr>
        <p:spPr/>
        <p:txBody>
          <a:bodyPr>
            <a:normAutofit fontScale="92500" lnSpcReduction="20000"/>
          </a:bodyPr>
          <a:lstStyle/>
          <a:p>
            <a:pPr marL="0" indent="0">
              <a:buNone/>
            </a:pPr>
            <a:r>
              <a:rPr lang="en-IN" sz="2000" b="1" dirty="0">
                <a:latin typeface="Arial" panose="020B0604020202020204" pitchFamily="34" charset="0"/>
                <a:cs typeface="Arial" panose="020B0604020202020204" pitchFamily="34" charset="0"/>
              </a:rPr>
              <a:t>Embedding Algorithm : </a:t>
            </a:r>
            <a:endParaRPr lang="en-IN" b="1" dirty="0"/>
          </a:p>
          <a:p>
            <a:r>
              <a:rPr lang="en-IN" dirty="0"/>
              <a:t>Here we have used the spatial domain instead of frequency domain</a:t>
            </a:r>
          </a:p>
          <a:p>
            <a:r>
              <a:rPr lang="en-IN" dirty="0"/>
              <a:t> Applied hamming code for every 8 bit of watermark</a:t>
            </a:r>
          </a:p>
          <a:p>
            <a:r>
              <a:rPr lang="en-IN" dirty="0"/>
              <a:t> Divided the cover image into 2X2 non-overlapping blocks in spatial domain</a:t>
            </a:r>
          </a:p>
          <a:p>
            <a:r>
              <a:rPr lang="en-IN" dirty="0"/>
              <a:t> Applied the sequence generator algorithm to generate block sequence</a:t>
            </a:r>
          </a:p>
          <a:p>
            <a:r>
              <a:rPr lang="en-IN" dirty="0"/>
              <a:t> Applied SVD on each of the blocks</a:t>
            </a:r>
          </a:p>
          <a:p>
            <a:r>
              <a:rPr lang="en-IN" dirty="0"/>
              <a:t> Applied bit embedding algorithm to change the U matrix</a:t>
            </a:r>
          </a:p>
          <a:p>
            <a:r>
              <a:rPr lang="en-IN" dirty="0"/>
              <a:t>Inverse SVD is applied and blocks are re-joined to get the watermark image</a:t>
            </a:r>
          </a:p>
        </p:txBody>
      </p:sp>
    </p:spTree>
    <p:extLst>
      <p:ext uri="{BB962C8B-B14F-4D97-AF65-F5344CB8AC3E}">
        <p14:creationId xmlns:p14="http://schemas.microsoft.com/office/powerpoint/2010/main" val="4435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gradFill>
          <a:gsLst>
            <a:gs pos="0">
              <a:srgbClr val="D6D3CF"/>
            </a:gs>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F32014-89F7-C38F-50BF-99D9B6F54E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7637" y="0"/>
            <a:ext cx="6355268" cy="6858000"/>
          </a:xfrm>
          <a:prstGeom prst="rect">
            <a:avLst/>
          </a:prstGeom>
          <a:noFill/>
          <a:ln>
            <a:noFill/>
          </a:ln>
        </p:spPr>
      </p:pic>
      <p:sp>
        <p:nvSpPr>
          <p:cNvPr id="5" name="TextBox 4">
            <a:extLst>
              <a:ext uri="{FF2B5EF4-FFF2-40B4-BE49-F238E27FC236}">
                <a16:creationId xmlns:a16="http://schemas.microsoft.com/office/drawing/2014/main" id="{352374DB-17E2-4A22-835B-ABB0D3B3FB99}"/>
              </a:ext>
            </a:extLst>
          </p:cNvPr>
          <p:cNvSpPr txBox="1"/>
          <p:nvPr/>
        </p:nvSpPr>
        <p:spPr>
          <a:xfrm>
            <a:off x="428263" y="567159"/>
            <a:ext cx="3368233" cy="369332"/>
          </a:xfrm>
          <a:prstGeom prst="rect">
            <a:avLst/>
          </a:prstGeom>
          <a:noFill/>
        </p:spPr>
        <p:txBody>
          <a:bodyPr wrap="square" rtlCol="0">
            <a:spAutoFit/>
          </a:bodyPr>
          <a:lstStyle/>
          <a:p>
            <a:pPr marL="285750" indent="-285750">
              <a:buFont typeface="Wingdings" panose="05000000000000000000" pitchFamily="2" charset="2"/>
              <a:buChar char="§"/>
            </a:pPr>
            <a:r>
              <a:rPr lang="en-IN" u="sng" dirty="0"/>
              <a:t>Embedding Process Flowchart : </a:t>
            </a:r>
          </a:p>
        </p:txBody>
      </p:sp>
    </p:spTree>
    <p:extLst>
      <p:ext uri="{BB962C8B-B14F-4D97-AF65-F5344CB8AC3E}">
        <p14:creationId xmlns:p14="http://schemas.microsoft.com/office/powerpoint/2010/main" val="4147806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76642-F009-DF4F-9103-10FB88AEAB47}"/>
              </a:ext>
            </a:extLst>
          </p:cNvPr>
          <p:cNvSpPr>
            <a:spLocks noGrp="1"/>
          </p:cNvSpPr>
          <p:nvPr>
            <p:ph idx="4294967295"/>
          </p:nvPr>
        </p:nvSpPr>
        <p:spPr>
          <a:xfrm>
            <a:off x="1293812" y="1148859"/>
            <a:ext cx="9604375" cy="3449638"/>
          </a:xfrm>
        </p:spPr>
        <p:txBody>
          <a:bodyPr>
            <a:normAutofit fontScale="92500" lnSpcReduction="10000"/>
          </a:bodyPr>
          <a:lstStyle/>
          <a:p>
            <a:pPr marL="0" indent="0">
              <a:buNone/>
            </a:pPr>
            <a:r>
              <a:rPr lang="en-IN" b="1" dirty="0"/>
              <a:t>Extraction process :</a:t>
            </a:r>
          </a:p>
          <a:p>
            <a:r>
              <a:rPr lang="en-IN" dirty="0"/>
              <a:t>Watermarked image is divided into 2X2 non-overlapping blocks.</a:t>
            </a:r>
          </a:p>
          <a:p>
            <a:r>
              <a:rPr lang="en-IN" dirty="0"/>
              <a:t> Sequence generator algorithm is applied to generate block sequence.</a:t>
            </a:r>
          </a:p>
          <a:p>
            <a:r>
              <a:rPr lang="en-IN" dirty="0"/>
              <a:t>SVD is applied on each blocks according to the sequence.</a:t>
            </a:r>
          </a:p>
          <a:p>
            <a:r>
              <a:rPr lang="en-IN" dirty="0"/>
              <a:t>U matrix is taken and bit extraction algorithm is applied to extract the watermark bits.</a:t>
            </a:r>
          </a:p>
          <a:p>
            <a:r>
              <a:rPr lang="en-IN" dirty="0"/>
              <a:t>All bits are merged and hamming code error correction is applied to correct the single bit errors.</a:t>
            </a:r>
          </a:p>
          <a:p>
            <a:r>
              <a:rPr lang="en-IN" dirty="0"/>
              <a:t>Binary string is converted to watermark format. </a:t>
            </a:r>
          </a:p>
        </p:txBody>
      </p:sp>
    </p:spTree>
    <p:extLst>
      <p:ext uri="{BB962C8B-B14F-4D97-AF65-F5344CB8AC3E}">
        <p14:creationId xmlns:p14="http://schemas.microsoft.com/office/powerpoint/2010/main" val="299752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666E03-7B0C-9137-55A4-548838CAEB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4380" y="0"/>
            <a:ext cx="2621281" cy="6837431"/>
          </a:xfrm>
          <a:prstGeom prst="rect">
            <a:avLst/>
          </a:prstGeom>
          <a:noFill/>
          <a:ln>
            <a:noFill/>
          </a:ln>
        </p:spPr>
      </p:pic>
      <p:sp>
        <p:nvSpPr>
          <p:cNvPr id="5" name="TextBox 4">
            <a:extLst>
              <a:ext uri="{FF2B5EF4-FFF2-40B4-BE49-F238E27FC236}">
                <a16:creationId xmlns:a16="http://schemas.microsoft.com/office/drawing/2014/main" id="{B3151E23-AE4B-46B5-342F-B588E265D906}"/>
              </a:ext>
            </a:extLst>
          </p:cNvPr>
          <p:cNvSpPr txBox="1"/>
          <p:nvPr/>
        </p:nvSpPr>
        <p:spPr>
          <a:xfrm>
            <a:off x="1300480" y="853440"/>
            <a:ext cx="3667760" cy="369332"/>
          </a:xfrm>
          <a:prstGeom prst="rect">
            <a:avLst/>
          </a:prstGeom>
          <a:noFill/>
        </p:spPr>
        <p:txBody>
          <a:bodyPr wrap="square" rtlCol="0">
            <a:spAutoFit/>
          </a:bodyPr>
          <a:lstStyle/>
          <a:p>
            <a:r>
              <a:rPr lang="en-IN" b="1" u="sng" dirty="0"/>
              <a:t>Extraction algorithm flowchart :</a:t>
            </a:r>
          </a:p>
        </p:txBody>
      </p:sp>
    </p:spTree>
    <p:extLst>
      <p:ext uri="{BB962C8B-B14F-4D97-AF65-F5344CB8AC3E}">
        <p14:creationId xmlns:p14="http://schemas.microsoft.com/office/powerpoint/2010/main" val="272390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0234-4A6A-9A91-DF62-3466C460A51B}"/>
              </a:ext>
            </a:extLst>
          </p:cNvPr>
          <p:cNvSpPr>
            <a:spLocks noGrp="1"/>
          </p:cNvSpPr>
          <p:nvPr>
            <p:ph type="title"/>
          </p:nvPr>
        </p:nvSpPr>
        <p:spPr>
          <a:xfrm>
            <a:off x="1451579" y="1007941"/>
            <a:ext cx="9603275" cy="726331"/>
          </a:xfrm>
        </p:spPr>
        <p:txBody>
          <a:bodyPr/>
          <a:lstStyle/>
          <a:p>
            <a:r>
              <a:rPr lang="en-IN" dirty="0"/>
              <a:t>2.  steganography</a:t>
            </a:r>
          </a:p>
        </p:txBody>
      </p:sp>
      <p:sp>
        <p:nvSpPr>
          <p:cNvPr id="3" name="Content Placeholder 2">
            <a:extLst>
              <a:ext uri="{FF2B5EF4-FFF2-40B4-BE49-F238E27FC236}">
                <a16:creationId xmlns:a16="http://schemas.microsoft.com/office/drawing/2014/main" id="{1ADF0C1D-2E4C-1C2A-CA44-159819FEF99F}"/>
              </a:ext>
            </a:extLst>
          </p:cNvPr>
          <p:cNvSpPr>
            <a:spLocks noGrp="1"/>
          </p:cNvSpPr>
          <p:nvPr>
            <p:ph idx="1"/>
          </p:nvPr>
        </p:nvSpPr>
        <p:spPr>
          <a:xfrm>
            <a:off x="1451579" y="2036280"/>
            <a:ext cx="9603275" cy="3450613"/>
          </a:xfrm>
        </p:spPr>
        <p:txBody>
          <a:bodyPr/>
          <a:lstStyle/>
          <a:p>
            <a:r>
              <a:rPr lang="en-IN" sz="2400" b="1" i="1" u="sng" dirty="0"/>
              <a:t>Definition:</a:t>
            </a:r>
          </a:p>
          <a:p>
            <a:pPr marL="0" indent="0">
              <a:buNone/>
            </a:pPr>
            <a:r>
              <a:rPr lang="en-US" sz="1800" b="1" dirty="0">
                <a:cs typeface="Times New Roman" pitchFamily="18" charset="0"/>
              </a:rPr>
              <a:t>Steganography </a:t>
            </a:r>
            <a:r>
              <a:rPr lang="en-US" sz="1800" dirty="0">
                <a:cs typeface="Times New Roman" pitchFamily="18" charset="0"/>
              </a:rPr>
              <a:t> is the art and science of writing hidden/stealth messages in such a way  that no one apart from the receiver knows the existence of the message. This can be done by concealing the secret message into </a:t>
            </a:r>
            <a:r>
              <a:rPr lang="en-US" sz="1800" b="1" dirty="0">
                <a:cs typeface="Times New Roman" pitchFamily="18" charset="0"/>
              </a:rPr>
              <a:t>cover medium like text, audio, image, videos.</a:t>
            </a:r>
          </a:p>
          <a:p>
            <a:pPr marL="0" indent="0">
              <a:buNone/>
            </a:pPr>
            <a:endParaRPr lang="en-IN" sz="1800" b="1" i="1" u="sng" dirty="0"/>
          </a:p>
          <a:p>
            <a:pPr marL="0" indent="0">
              <a:buNone/>
            </a:pPr>
            <a:endParaRPr lang="en-IN" sz="2400" b="1" i="1" u="sng" dirty="0"/>
          </a:p>
          <a:p>
            <a:pPr marL="0" indent="0">
              <a:buNone/>
            </a:pPr>
            <a:endParaRPr lang="en-IN" dirty="0"/>
          </a:p>
        </p:txBody>
      </p:sp>
      <p:pic>
        <p:nvPicPr>
          <p:cNvPr id="5" name="Picture 4">
            <a:extLst>
              <a:ext uri="{FF2B5EF4-FFF2-40B4-BE49-F238E27FC236}">
                <a16:creationId xmlns:a16="http://schemas.microsoft.com/office/drawing/2014/main" id="{AB33554C-847F-9740-DA26-86EE37D18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233" y="3761586"/>
            <a:ext cx="5483965" cy="2263624"/>
          </a:xfrm>
          <a:prstGeom prst="rect">
            <a:avLst/>
          </a:prstGeom>
        </p:spPr>
      </p:pic>
    </p:spTree>
    <p:extLst>
      <p:ext uri="{BB962C8B-B14F-4D97-AF65-F5344CB8AC3E}">
        <p14:creationId xmlns:p14="http://schemas.microsoft.com/office/powerpoint/2010/main" val="3468939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7175-4CDB-D9F0-EB72-64982BE84624}"/>
              </a:ext>
            </a:extLst>
          </p:cNvPr>
          <p:cNvSpPr>
            <a:spLocks noGrp="1"/>
          </p:cNvSpPr>
          <p:nvPr>
            <p:ph type="title"/>
          </p:nvPr>
        </p:nvSpPr>
        <p:spPr/>
        <p:txBody>
          <a:bodyPr/>
          <a:lstStyle/>
          <a:p>
            <a:r>
              <a:rPr lang="en-IN" dirty="0"/>
              <a:t>Conclusion:</a:t>
            </a:r>
            <a:br>
              <a:rPr lang="en-IN" dirty="0"/>
            </a:br>
            <a:endParaRPr lang="en-IN" dirty="0"/>
          </a:p>
        </p:txBody>
      </p:sp>
      <p:sp>
        <p:nvSpPr>
          <p:cNvPr id="4" name="Content Placeholder 3">
            <a:extLst>
              <a:ext uri="{FF2B5EF4-FFF2-40B4-BE49-F238E27FC236}">
                <a16:creationId xmlns:a16="http://schemas.microsoft.com/office/drawing/2014/main" id="{1ADCFF0E-1938-2B3C-AD1F-25B311EAFA10}"/>
              </a:ext>
            </a:extLst>
          </p:cNvPr>
          <p:cNvSpPr>
            <a:spLocks noGrp="1"/>
          </p:cNvSpPr>
          <p:nvPr>
            <p:ph idx="1"/>
          </p:nvPr>
        </p:nvSpPr>
        <p:spPr/>
        <p:txBody>
          <a:bodyPr/>
          <a:lstStyle/>
          <a:p>
            <a:r>
              <a:rPr lang="en-IN" dirty="0"/>
              <a:t> Payload : 32 X 32 X 12 = 12288 bits</a:t>
            </a:r>
          </a:p>
          <a:p>
            <a:r>
              <a:rPr lang="en-IN" dirty="0"/>
              <a:t> We have achieved vary good NCC score and hence robustness.</a:t>
            </a:r>
          </a:p>
          <a:p>
            <a:r>
              <a:rPr lang="en-IN" dirty="0"/>
              <a:t> PSNR is better than RDWTSVDUMAUTH.</a:t>
            </a:r>
          </a:p>
          <a:p>
            <a:endParaRPr lang="en-IN" dirty="0"/>
          </a:p>
          <a:p>
            <a:endParaRPr lang="en-IN" dirty="0"/>
          </a:p>
        </p:txBody>
      </p:sp>
    </p:spTree>
    <p:extLst>
      <p:ext uri="{BB962C8B-B14F-4D97-AF65-F5344CB8AC3E}">
        <p14:creationId xmlns:p14="http://schemas.microsoft.com/office/powerpoint/2010/main" val="1720478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6D81-C6FF-08AC-2A92-0FE154E8B076}"/>
              </a:ext>
            </a:extLst>
          </p:cNvPr>
          <p:cNvSpPr>
            <a:spLocks noGrp="1"/>
          </p:cNvSpPr>
          <p:nvPr>
            <p:ph type="title"/>
          </p:nvPr>
        </p:nvSpPr>
        <p:spPr>
          <a:xfrm>
            <a:off x="1461104" y="362708"/>
            <a:ext cx="9603275" cy="1049235"/>
          </a:xfrm>
        </p:spPr>
        <p:txBody>
          <a:bodyPr/>
          <a:lstStyle/>
          <a:p>
            <a:r>
              <a:rPr lang="en-IN" dirty="0"/>
              <a:t>14. Datasets:</a:t>
            </a:r>
          </a:p>
        </p:txBody>
      </p:sp>
      <p:sp>
        <p:nvSpPr>
          <p:cNvPr id="3" name="Content Placeholder 2">
            <a:extLst>
              <a:ext uri="{FF2B5EF4-FFF2-40B4-BE49-F238E27FC236}">
                <a16:creationId xmlns:a16="http://schemas.microsoft.com/office/drawing/2014/main" id="{C497B5E4-8432-F4D7-CA19-3694D7A47AB1}"/>
              </a:ext>
            </a:extLst>
          </p:cNvPr>
          <p:cNvSpPr>
            <a:spLocks noGrp="1"/>
          </p:cNvSpPr>
          <p:nvPr>
            <p:ph idx="1"/>
          </p:nvPr>
        </p:nvSpPr>
        <p:spPr>
          <a:xfrm>
            <a:off x="1461103" y="1077942"/>
            <a:ext cx="9603275" cy="3450613"/>
          </a:xfrm>
        </p:spPr>
        <p:txBody>
          <a:bodyPr/>
          <a:lstStyle/>
          <a:p>
            <a:r>
              <a:rPr lang="en-IN" sz="1800" b="1" dirty="0">
                <a:effectLst/>
                <a:latin typeface="Times New Roman" panose="02020603050405020304" pitchFamily="18" charset="0"/>
                <a:ea typeface="Times New Roman" panose="02020603050405020304" pitchFamily="18" charset="0"/>
              </a:rPr>
              <a:t>USC SIPI Image Dataset:</a:t>
            </a:r>
          </a:p>
          <a:p>
            <a:pPr marL="0" indent="0">
              <a:buNone/>
            </a:pPr>
            <a:endParaRPr lang="en-IN" dirty="0"/>
          </a:p>
          <a:p>
            <a:pPr marL="0" indent="0">
              <a:buNone/>
            </a:pPr>
            <a:endParaRPr lang="en-IN" dirty="0"/>
          </a:p>
          <a:p>
            <a:pPr marL="0" indent="0">
              <a:buNone/>
            </a:pPr>
            <a:endParaRPr lang="en-IN" dirty="0"/>
          </a:p>
          <a:p>
            <a:pPr>
              <a:lnSpc>
                <a:spcPct val="150000"/>
              </a:lnSpc>
              <a:spcAft>
                <a:spcPts val="800"/>
              </a:spcAft>
            </a:pPr>
            <a:endPar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1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BOSSbase</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Image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284F420-4AC9-E666-34A9-743C2CFC38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25" y="1603098"/>
            <a:ext cx="1200150" cy="1200150"/>
          </a:xfrm>
          <a:prstGeom prst="rect">
            <a:avLst/>
          </a:prstGeom>
          <a:noFill/>
          <a:ln>
            <a:noFill/>
          </a:ln>
        </p:spPr>
      </p:pic>
      <p:pic>
        <p:nvPicPr>
          <p:cNvPr id="6" name="Picture 5">
            <a:extLst>
              <a:ext uri="{FF2B5EF4-FFF2-40B4-BE49-F238E27FC236}">
                <a16:creationId xmlns:a16="http://schemas.microsoft.com/office/drawing/2014/main" id="{DA0B387A-708E-23FB-D4A9-6B9A1A3F1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297" y="1623036"/>
            <a:ext cx="1219200" cy="1219200"/>
          </a:xfrm>
          <a:prstGeom prst="rect">
            <a:avLst/>
          </a:prstGeom>
        </p:spPr>
      </p:pic>
      <p:pic>
        <p:nvPicPr>
          <p:cNvPr id="7" name="Picture 6">
            <a:extLst>
              <a:ext uri="{FF2B5EF4-FFF2-40B4-BE49-F238E27FC236}">
                <a16:creationId xmlns:a16="http://schemas.microsoft.com/office/drawing/2014/main" id="{A41605C2-8A6D-B89B-9A24-D3621B148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7675" y="1584048"/>
            <a:ext cx="1219200" cy="1219200"/>
          </a:xfrm>
          <a:prstGeom prst="rect">
            <a:avLst/>
          </a:prstGeom>
        </p:spPr>
      </p:pic>
      <p:pic>
        <p:nvPicPr>
          <p:cNvPr id="8" name="Picture 7">
            <a:extLst>
              <a:ext uri="{FF2B5EF4-FFF2-40B4-BE49-F238E27FC236}">
                <a16:creationId xmlns:a16="http://schemas.microsoft.com/office/drawing/2014/main" id="{321C7F6C-F17C-ACA6-6E0A-478C211314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4292047"/>
            <a:ext cx="1314450" cy="1314450"/>
          </a:xfrm>
          <a:prstGeom prst="rect">
            <a:avLst/>
          </a:prstGeom>
          <a:noFill/>
          <a:ln>
            <a:noFill/>
          </a:ln>
        </p:spPr>
      </p:pic>
      <p:pic>
        <p:nvPicPr>
          <p:cNvPr id="9" name="Picture 8">
            <a:extLst>
              <a:ext uri="{FF2B5EF4-FFF2-40B4-BE49-F238E27FC236}">
                <a16:creationId xmlns:a16="http://schemas.microsoft.com/office/drawing/2014/main" id="{EFD7F973-956F-E175-B23A-6C9C8A3605F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3771297" y="4292047"/>
            <a:ext cx="1320800" cy="1320800"/>
          </a:xfrm>
          <a:prstGeom prst="rect">
            <a:avLst/>
          </a:prstGeom>
          <a:noFill/>
          <a:ln>
            <a:noFill/>
          </a:ln>
        </p:spPr>
      </p:pic>
      <p:sp>
        <p:nvSpPr>
          <p:cNvPr id="10" name="TextBox 9">
            <a:extLst>
              <a:ext uri="{FF2B5EF4-FFF2-40B4-BE49-F238E27FC236}">
                <a16:creationId xmlns:a16="http://schemas.microsoft.com/office/drawing/2014/main" id="{489636BC-A14C-ABB2-D843-F67A353865FA}"/>
              </a:ext>
            </a:extLst>
          </p:cNvPr>
          <p:cNvSpPr txBox="1"/>
          <p:nvPr/>
        </p:nvSpPr>
        <p:spPr>
          <a:xfrm>
            <a:off x="7353300" y="1077942"/>
            <a:ext cx="3952982"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Medical Image Dataset:</a:t>
            </a:r>
            <a:endParaRPr lang="en-IN" dirty="0"/>
          </a:p>
        </p:txBody>
      </p:sp>
      <p:pic>
        <p:nvPicPr>
          <p:cNvPr id="11" name="Picture 10">
            <a:extLst>
              <a:ext uri="{FF2B5EF4-FFF2-40B4-BE49-F238E27FC236}">
                <a16:creationId xmlns:a16="http://schemas.microsoft.com/office/drawing/2014/main" id="{712997B4-EC3C-4B8E-4E42-B45014C0E210}"/>
              </a:ext>
            </a:extLst>
          </p:cNvPr>
          <p:cNvPicPr>
            <a:picLocks noChangeAspect="1"/>
          </p:cNvPicPr>
          <p:nvPr/>
        </p:nvPicPr>
        <p:blipFill rotWithShape="1">
          <a:blip r:embed="rId7">
            <a:extLst>
              <a:ext uri="{28A0092B-C50C-407E-A947-70E740481C1C}">
                <a14:useLocalDpi xmlns:a14="http://schemas.microsoft.com/office/drawing/2010/main" val="0"/>
              </a:ext>
            </a:extLst>
          </a:blip>
          <a:srcRect l="22345" t="9434" r="4030" b="16981"/>
          <a:stretch/>
        </p:blipFill>
        <p:spPr bwMode="auto">
          <a:xfrm>
            <a:off x="8319891" y="1603098"/>
            <a:ext cx="1276350" cy="1238250"/>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3E4B6C5-F512-ADCF-3909-C83A14ADEBC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3010" t="9187" r="6633" b="9449"/>
          <a:stretch/>
        </p:blipFill>
        <p:spPr bwMode="auto">
          <a:xfrm>
            <a:off x="10296028" y="1579603"/>
            <a:ext cx="1282700" cy="1261745"/>
          </a:xfrm>
          <a:prstGeom prst="rect">
            <a:avLst/>
          </a:prstGeom>
          <a:noFill/>
          <a:ln>
            <a:noFill/>
          </a:ln>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id="{CF2C834A-1E1D-0E65-EFCF-20BA8A29F836}"/>
              </a:ext>
            </a:extLst>
          </p:cNvPr>
          <p:cNvSpPr/>
          <p:nvPr/>
        </p:nvSpPr>
        <p:spPr>
          <a:xfrm>
            <a:off x="1219200" y="1077942"/>
            <a:ext cx="5778500" cy="1980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61A177B-5A64-763A-9FCD-E9CEF1A72732}"/>
              </a:ext>
            </a:extLst>
          </p:cNvPr>
          <p:cNvSpPr/>
          <p:nvPr/>
        </p:nvSpPr>
        <p:spPr>
          <a:xfrm>
            <a:off x="1219200" y="3429000"/>
            <a:ext cx="5778500" cy="2552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DE5E4BB-63EB-A039-1786-86535D5A66E5}"/>
              </a:ext>
            </a:extLst>
          </p:cNvPr>
          <p:cNvSpPr/>
          <p:nvPr/>
        </p:nvSpPr>
        <p:spPr>
          <a:xfrm>
            <a:off x="7353300" y="1077942"/>
            <a:ext cx="4699000" cy="1980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7085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926-594D-CA3C-2AFC-944588B2EF8E}"/>
              </a:ext>
            </a:extLst>
          </p:cNvPr>
          <p:cNvSpPr>
            <a:spLocks noGrp="1"/>
          </p:cNvSpPr>
          <p:nvPr>
            <p:ph type="title"/>
          </p:nvPr>
        </p:nvSpPr>
        <p:spPr>
          <a:xfrm>
            <a:off x="1451579" y="804519"/>
            <a:ext cx="9603275" cy="723339"/>
          </a:xfrm>
        </p:spPr>
        <p:txBody>
          <a:bodyPr>
            <a:noAutofit/>
          </a:bodyPr>
          <a:lstStyle/>
          <a:p>
            <a:r>
              <a:rPr lang="en-IN" sz="2400" dirty="0">
                <a:latin typeface="+mn-lt"/>
              </a:rPr>
              <a:t>15. Experimental results and analysis:</a:t>
            </a:r>
            <a:br>
              <a:rPr lang="en-IN" sz="2400" dirty="0">
                <a:latin typeface="+mn-lt"/>
              </a:rPr>
            </a:br>
            <a:endParaRPr lang="en-IN" sz="2400" dirty="0">
              <a:latin typeface="+mn-lt"/>
            </a:endParaRPr>
          </a:p>
        </p:txBody>
      </p:sp>
      <p:graphicFrame>
        <p:nvGraphicFramePr>
          <p:cNvPr id="8" name="Content Placeholder 7">
            <a:extLst>
              <a:ext uri="{FF2B5EF4-FFF2-40B4-BE49-F238E27FC236}">
                <a16:creationId xmlns:a16="http://schemas.microsoft.com/office/drawing/2014/main" id="{75D4B6D1-14E9-1A8C-DBD6-0D2C2A6BE17A}"/>
              </a:ext>
            </a:extLst>
          </p:cNvPr>
          <p:cNvGraphicFramePr>
            <a:graphicFrameLocks noGrp="1"/>
          </p:cNvGraphicFramePr>
          <p:nvPr>
            <p:ph idx="1"/>
            <p:extLst>
              <p:ext uri="{D42A27DB-BD31-4B8C-83A1-F6EECF244321}">
                <p14:modId xmlns:p14="http://schemas.microsoft.com/office/powerpoint/2010/main" val="381202348"/>
              </p:ext>
            </p:extLst>
          </p:nvPr>
        </p:nvGraphicFramePr>
        <p:xfrm>
          <a:off x="1451579" y="3299055"/>
          <a:ext cx="8936460" cy="2428005"/>
        </p:xfrm>
        <a:graphic>
          <a:graphicData uri="http://schemas.openxmlformats.org/drawingml/2006/table">
            <a:tbl>
              <a:tblPr firstRow="1" firstCol="1" bandRow="1">
                <a:tableStyleId>{5C22544A-7EE6-4342-B048-85BDC9FD1C3A}</a:tableStyleId>
              </a:tblPr>
              <a:tblGrid>
                <a:gridCol w="2234115">
                  <a:extLst>
                    <a:ext uri="{9D8B030D-6E8A-4147-A177-3AD203B41FA5}">
                      <a16:colId xmlns:a16="http://schemas.microsoft.com/office/drawing/2014/main" val="1486798990"/>
                    </a:ext>
                  </a:extLst>
                </a:gridCol>
                <a:gridCol w="2662778">
                  <a:extLst>
                    <a:ext uri="{9D8B030D-6E8A-4147-A177-3AD203B41FA5}">
                      <a16:colId xmlns:a16="http://schemas.microsoft.com/office/drawing/2014/main" val="2345608390"/>
                    </a:ext>
                  </a:extLst>
                </a:gridCol>
                <a:gridCol w="1805452">
                  <a:extLst>
                    <a:ext uri="{9D8B030D-6E8A-4147-A177-3AD203B41FA5}">
                      <a16:colId xmlns:a16="http://schemas.microsoft.com/office/drawing/2014/main" val="1448040018"/>
                    </a:ext>
                  </a:extLst>
                </a:gridCol>
                <a:gridCol w="2234115">
                  <a:extLst>
                    <a:ext uri="{9D8B030D-6E8A-4147-A177-3AD203B41FA5}">
                      <a16:colId xmlns:a16="http://schemas.microsoft.com/office/drawing/2014/main" val="1042966068"/>
                    </a:ext>
                  </a:extLst>
                </a:gridCol>
              </a:tblGrid>
              <a:tr h="660009">
                <a:tc>
                  <a:txBody>
                    <a:bodyPr/>
                    <a:lstStyle/>
                    <a:p>
                      <a:pPr algn="just">
                        <a:lnSpc>
                          <a:spcPct val="150000"/>
                        </a:lnSpc>
                        <a:spcAft>
                          <a:spcPts val="800"/>
                        </a:spcAft>
                      </a:pPr>
                      <a:r>
                        <a:rPr lang="en-IN" sz="2000" kern="100" dirty="0">
                          <a:effectLst/>
                        </a:rPr>
                        <a:t>Cover Image</a:t>
                      </a:r>
                      <a:endParaRPr lang="en-IN"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2000" kern="100" dirty="0">
                          <a:effectLst/>
                        </a:rPr>
                        <a:t>Watermark Image</a:t>
                      </a:r>
                      <a:endParaRPr lang="en-IN"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2000" kern="100" dirty="0">
                          <a:effectLst/>
                        </a:rPr>
                        <a:t>NCC</a:t>
                      </a:r>
                      <a:endParaRPr lang="en-IN"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2000" kern="100">
                          <a:effectLst/>
                        </a:rPr>
                        <a:t>PSNR</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34103818"/>
                  </a:ext>
                </a:extLst>
              </a:tr>
              <a:tr h="441999">
                <a:tc>
                  <a:txBody>
                    <a:bodyPr/>
                    <a:lstStyle/>
                    <a:p>
                      <a:pPr algn="just">
                        <a:lnSpc>
                          <a:spcPct val="150000"/>
                        </a:lnSpc>
                        <a:spcAft>
                          <a:spcPts val="800"/>
                        </a:spcAft>
                      </a:pPr>
                      <a:r>
                        <a:rPr lang="en-IN" sz="2000" kern="100">
                          <a:effectLst/>
                        </a:rPr>
                        <a:t>1063.pgm</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dirty="0" err="1">
                          <a:effectLst/>
                        </a:rPr>
                        <a:t>Goldhill.tif</a:t>
                      </a:r>
                      <a:endParaRPr lang="en-IN"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dirty="0">
                          <a:effectLst/>
                        </a:rPr>
                        <a:t>0.951125</a:t>
                      </a:r>
                      <a:endParaRPr lang="en-IN"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54.29117</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593635498"/>
                  </a:ext>
                </a:extLst>
              </a:tr>
              <a:tr h="441999">
                <a:tc>
                  <a:txBody>
                    <a:bodyPr/>
                    <a:lstStyle/>
                    <a:p>
                      <a:pPr algn="just">
                        <a:lnSpc>
                          <a:spcPct val="150000"/>
                        </a:lnSpc>
                        <a:spcAft>
                          <a:spcPts val="800"/>
                        </a:spcAft>
                      </a:pPr>
                      <a:r>
                        <a:rPr lang="en-IN" sz="2000" kern="100">
                          <a:effectLst/>
                        </a:rPr>
                        <a:t>1082.pgm</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house.tiff</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0.906952</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45.13591</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405860031"/>
                  </a:ext>
                </a:extLst>
              </a:tr>
              <a:tr h="441999">
                <a:tc>
                  <a:txBody>
                    <a:bodyPr/>
                    <a:lstStyle/>
                    <a:p>
                      <a:pPr algn="just">
                        <a:lnSpc>
                          <a:spcPct val="150000"/>
                        </a:lnSpc>
                        <a:spcAft>
                          <a:spcPts val="800"/>
                        </a:spcAft>
                      </a:pPr>
                      <a:r>
                        <a:rPr lang="en-IN" sz="2000" kern="100">
                          <a:effectLst/>
                        </a:rPr>
                        <a:t>1058.pgm</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lena.tiff</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0.939768</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48.76279</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898915831"/>
                  </a:ext>
                </a:extLst>
              </a:tr>
              <a:tr h="441999">
                <a:tc>
                  <a:txBody>
                    <a:bodyPr/>
                    <a:lstStyle/>
                    <a:p>
                      <a:pPr algn="just">
                        <a:lnSpc>
                          <a:spcPct val="150000"/>
                        </a:lnSpc>
                        <a:spcAft>
                          <a:spcPts val="800"/>
                        </a:spcAft>
                      </a:pPr>
                      <a:r>
                        <a:rPr lang="en-IN" sz="2000" kern="100">
                          <a:effectLst/>
                        </a:rPr>
                        <a:t>1062.pgm</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baboon.tiff</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a:effectLst/>
                        </a:rPr>
                        <a:t>0.911922</a:t>
                      </a:r>
                      <a:endParaRPr lang="en-IN" sz="20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2000" kern="100" dirty="0">
                          <a:effectLst/>
                        </a:rPr>
                        <a:t>48.19379</a:t>
                      </a:r>
                      <a:endParaRPr lang="en-IN" sz="20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524688876"/>
                  </a:ext>
                </a:extLst>
              </a:tr>
            </a:tbl>
          </a:graphicData>
        </a:graphic>
      </p:graphicFrame>
      <p:sp>
        <p:nvSpPr>
          <p:cNvPr id="9" name="Rectangle 3">
            <a:extLst>
              <a:ext uri="{FF2B5EF4-FFF2-40B4-BE49-F238E27FC236}">
                <a16:creationId xmlns:a16="http://schemas.microsoft.com/office/drawing/2014/main" id="{65A205CF-EFB1-44F2-F549-40CB3B042251}"/>
              </a:ext>
            </a:extLst>
          </p:cNvPr>
          <p:cNvSpPr>
            <a:spLocks noChangeArrowheads="1"/>
          </p:cNvSpPr>
          <p:nvPr/>
        </p:nvSpPr>
        <p:spPr bwMode="auto">
          <a:xfrm>
            <a:off x="1451579" y="2676649"/>
            <a:ext cx="10142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Table : NCC value of extracted watermark image under salt &amp; pepper noise of 0.001 density</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57E2C21-B463-2BF2-C4FD-8C12BE81E100}"/>
              </a:ext>
            </a:extLst>
          </p:cNvPr>
          <p:cNvSpPr txBox="1"/>
          <p:nvPr/>
        </p:nvSpPr>
        <p:spPr>
          <a:xfrm>
            <a:off x="1451579" y="2080286"/>
            <a:ext cx="4335763" cy="400110"/>
          </a:xfrm>
          <a:prstGeom prst="rect">
            <a:avLst/>
          </a:prstGeom>
          <a:noFill/>
        </p:spPr>
        <p:txBody>
          <a:bodyPr wrap="square" rtlCol="0">
            <a:spAutoFit/>
          </a:bodyPr>
          <a:lstStyle/>
          <a:p>
            <a:r>
              <a:rPr lang="en-IN" sz="2000" b="1" u="sng" dirty="0"/>
              <a:t>RDWTSVDSVAUTH results :</a:t>
            </a:r>
          </a:p>
        </p:txBody>
      </p:sp>
    </p:spTree>
    <p:extLst>
      <p:ext uri="{BB962C8B-B14F-4D97-AF65-F5344CB8AC3E}">
        <p14:creationId xmlns:p14="http://schemas.microsoft.com/office/powerpoint/2010/main" val="2725340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5A8F8B2-D475-7FE8-32FB-FB9A6C4F5C39}"/>
              </a:ext>
            </a:extLst>
          </p:cNvPr>
          <p:cNvGraphicFramePr>
            <a:graphicFrameLocks noGrp="1"/>
          </p:cNvGraphicFramePr>
          <p:nvPr>
            <p:extLst>
              <p:ext uri="{D42A27DB-BD31-4B8C-83A1-F6EECF244321}">
                <p14:modId xmlns:p14="http://schemas.microsoft.com/office/powerpoint/2010/main" val="3237849383"/>
              </p:ext>
            </p:extLst>
          </p:nvPr>
        </p:nvGraphicFramePr>
        <p:xfrm>
          <a:off x="2129742" y="926781"/>
          <a:ext cx="6597569" cy="1827394"/>
        </p:xfrm>
        <a:graphic>
          <a:graphicData uri="http://schemas.openxmlformats.org/drawingml/2006/table">
            <a:tbl>
              <a:tblPr firstRow="1" firstCol="1" bandRow="1">
                <a:tableStyleId>{5C22544A-7EE6-4342-B048-85BDC9FD1C3A}</a:tableStyleId>
              </a:tblPr>
              <a:tblGrid>
                <a:gridCol w="1710134">
                  <a:extLst>
                    <a:ext uri="{9D8B030D-6E8A-4147-A177-3AD203B41FA5}">
                      <a16:colId xmlns:a16="http://schemas.microsoft.com/office/drawing/2014/main" val="2458367408"/>
                    </a:ext>
                  </a:extLst>
                </a:gridCol>
                <a:gridCol w="2086362">
                  <a:extLst>
                    <a:ext uri="{9D8B030D-6E8A-4147-A177-3AD203B41FA5}">
                      <a16:colId xmlns:a16="http://schemas.microsoft.com/office/drawing/2014/main" val="560810475"/>
                    </a:ext>
                  </a:extLst>
                </a:gridCol>
                <a:gridCol w="1171928">
                  <a:extLst>
                    <a:ext uri="{9D8B030D-6E8A-4147-A177-3AD203B41FA5}">
                      <a16:colId xmlns:a16="http://schemas.microsoft.com/office/drawing/2014/main" val="3922166806"/>
                    </a:ext>
                  </a:extLst>
                </a:gridCol>
                <a:gridCol w="1629145">
                  <a:extLst>
                    <a:ext uri="{9D8B030D-6E8A-4147-A177-3AD203B41FA5}">
                      <a16:colId xmlns:a16="http://schemas.microsoft.com/office/drawing/2014/main" val="2453200122"/>
                    </a:ext>
                  </a:extLst>
                </a:gridCol>
              </a:tblGrid>
              <a:tr h="520054">
                <a:tc>
                  <a:txBody>
                    <a:bodyPr/>
                    <a:lstStyle/>
                    <a:p>
                      <a:pPr algn="just">
                        <a:lnSpc>
                          <a:spcPct val="150000"/>
                        </a:lnSpc>
                        <a:spcAft>
                          <a:spcPts val="800"/>
                        </a:spcAft>
                      </a:pPr>
                      <a:r>
                        <a:rPr lang="en-IN" sz="1600" kern="100">
                          <a:effectLst/>
                        </a:rPr>
                        <a:t>Cover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Watermark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dirty="0">
                          <a:effectLst/>
                        </a:rPr>
                        <a:t>NCC</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dirty="0">
                          <a:effectLst/>
                        </a:rPr>
                        <a:t>PSNR</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46622346"/>
                  </a:ext>
                </a:extLst>
              </a:tr>
              <a:tr h="313629">
                <a:tc>
                  <a:txBody>
                    <a:bodyPr/>
                    <a:lstStyle/>
                    <a:p>
                      <a:pPr algn="just">
                        <a:lnSpc>
                          <a:spcPct val="150000"/>
                        </a:lnSpc>
                        <a:spcAft>
                          <a:spcPts val="800"/>
                        </a:spcAft>
                      </a:pPr>
                      <a:r>
                        <a:rPr lang="en-IN" sz="1600" kern="100">
                          <a:effectLst/>
                        </a:rPr>
                        <a:t>1063.pgm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err="1">
                          <a:effectLst/>
                        </a:rPr>
                        <a:t>Goldhill.tif</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0.819854</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54.29117</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740306312"/>
                  </a:ext>
                </a:extLst>
              </a:tr>
              <a:tr h="313629">
                <a:tc>
                  <a:txBody>
                    <a:bodyPr/>
                    <a:lstStyle/>
                    <a:p>
                      <a:pPr algn="just">
                        <a:lnSpc>
                          <a:spcPct val="150000"/>
                        </a:lnSpc>
                        <a:spcAft>
                          <a:spcPts val="800"/>
                        </a:spcAft>
                      </a:pPr>
                      <a:r>
                        <a:rPr lang="en-IN" sz="1600" kern="100">
                          <a:effectLst/>
                        </a:rPr>
                        <a:t>1082.pgm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house.tiff</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0.823249</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45.13591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45210009"/>
                  </a:ext>
                </a:extLst>
              </a:tr>
              <a:tr h="313629">
                <a:tc>
                  <a:txBody>
                    <a:bodyPr/>
                    <a:lstStyle/>
                    <a:p>
                      <a:pPr algn="just">
                        <a:lnSpc>
                          <a:spcPct val="150000"/>
                        </a:lnSpc>
                        <a:spcAft>
                          <a:spcPts val="800"/>
                        </a:spcAft>
                      </a:pPr>
                      <a:r>
                        <a:rPr lang="en-IN" sz="1600" kern="100">
                          <a:effectLst/>
                        </a:rPr>
                        <a:t>1058.pgm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lena.tiff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0.868613</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48.76279</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319004616"/>
                  </a:ext>
                </a:extLst>
              </a:tr>
              <a:tr h="313629">
                <a:tc>
                  <a:txBody>
                    <a:bodyPr/>
                    <a:lstStyle/>
                    <a:p>
                      <a:pPr algn="just">
                        <a:lnSpc>
                          <a:spcPct val="150000"/>
                        </a:lnSpc>
                        <a:spcAft>
                          <a:spcPts val="800"/>
                        </a:spcAft>
                      </a:pPr>
                      <a:r>
                        <a:rPr lang="en-IN" sz="1600" kern="100">
                          <a:effectLst/>
                        </a:rPr>
                        <a:t>1062.pgm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baboon.tiff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0.82369</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48.19379</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065984881"/>
                  </a:ext>
                </a:extLst>
              </a:tr>
            </a:tbl>
          </a:graphicData>
        </a:graphic>
      </p:graphicFrame>
      <p:sp>
        <p:nvSpPr>
          <p:cNvPr id="5" name="Rectangle 1">
            <a:extLst>
              <a:ext uri="{FF2B5EF4-FFF2-40B4-BE49-F238E27FC236}">
                <a16:creationId xmlns:a16="http://schemas.microsoft.com/office/drawing/2014/main" id="{D84487AF-72F9-6B7B-DE26-84F15F5F51DE}"/>
              </a:ext>
            </a:extLst>
          </p:cNvPr>
          <p:cNvSpPr>
            <a:spLocks noChangeArrowheads="1"/>
          </p:cNvSpPr>
          <p:nvPr/>
        </p:nvSpPr>
        <p:spPr bwMode="auto">
          <a:xfrm>
            <a:off x="1259960" y="342062"/>
            <a:ext cx="88840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Table : NCC value of extracted watermark image under gaussian noise with variance 0.001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604AD7DD-4FD8-6B74-48B5-5373A83D8461}"/>
              </a:ext>
            </a:extLst>
          </p:cNvPr>
          <p:cNvGraphicFramePr>
            <a:graphicFrameLocks noGrp="1"/>
          </p:cNvGraphicFramePr>
          <p:nvPr>
            <p:extLst>
              <p:ext uri="{D42A27DB-BD31-4B8C-83A1-F6EECF244321}">
                <p14:modId xmlns:p14="http://schemas.microsoft.com/office/powerpoint/2010/main" val="2486893061"/>
              </p:ext>
            </p:extLst>
          </p:nvPr>
        </p:nvGraphicFramePr>
        <p:xfrm>
          <a:off x="2129742" y="4110214"/>
          <a:ext cx="6597568" cy="1900862"/>
        </p:xfrm>
        <a:graphic>
          <a:graphicData uri="http://schemas.openxmlformats.org/drawingml/2006/table">
            <a:tbl>
              <a:tblPr firstRow="1" firstCol="1" bandRow="1">
                <a:tableStyleId>{5C22544A-7EE6-4342-B048-85BDC9FD1C3A}</a:tableStyleId>
              </a:tblPr>
              <a:tblGrid>
                <a:gridCol w="1649392">
                  <a:extLst>
                    <a:ext uri="{9D8B030D-6E8A-4147-A177-3AD203B41FA5}">
                      <a16:colId xmlns:a16="http://schemas.microsoft.com/office/drawing/2014/main" val="3232510112"/>
                    </a:ext>
                  </a:extLst>
                </a:gridCol>
                <a:gridCol w="2089231">
                  <a:extLst>
                    <a:ext uri="{9D8B030D-6E8A-4147-A177-3AD203B41FA5}">
                      <a16:colId xmlns:a16="http://schemas.microsoft.com/office/drawing/2014/main" val="3513336368"/>
                    </a:ext>
                  </a:extLst>
                </a:gridCol>
                <a:gridCol w="1209553">
                  <a:extLst>
                    <a:ext uri="{9D8B030D-6E8A-4147-A177-3AD203B41FA5}">
                      <a16:colId xmlns:a16="http://schemas.microsoft.com/office/drawing/2014/main" val="1924543776"/>
                    </a:ext>
                  </a:extLst>
                </a:gridCol>
                <a:gridCol w="1649392">
                  <a:extLst>
                    <a:ext uri="{9D8B030D-6E8A-4147-A177-3AD203B41FA5}">
                      <a16:colId xmlns:a16="http://schemas.microsoft.com/office/drawing/2014/main" val="2141669777"/>
                    </a:ext>
                  </a:extLst>
                </a:gridCol>
              </a:tblGrid>
              <a:tr h="496510">
                <a:tc>
                  <a:txBody>
                    <a:bodyPr/>
                    <a:lstStyle/>
                    <a:p>
                      <a:pPr algn="just">
                        <a:lnSpc>
                          <a:spcPct val="150000"/>
                        </a:lnSpc>
                        <a:spcAft>
                          <a:spcPts val="800"/>
                        </a:spcAft>
                      </a:pPr>
                      <a:r>
                        <a:rPr lang="en-IN" sz="1600" kern="100">
                          <a:effectLst/>
                        </a:rPr>
                        <a:t>Cover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Watermark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NCC</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PSNR</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044542170"/>
                  </a:ext>
                </a:extLst>
              </a:tr>
              <a:tr h="351088">
                <a:tc>
                  <a:txBody>
                    <a:bodyPr/>
                    <a:lstStyle/>
                    <a:p>
                      <a:pPr algn="just">
                        <a:lnSpc>
                          <a:spcPct val="150000"/>
                        </a:lnSpc>
                        <a:spcAft>
                          <a:spcPts val="800"/>
                        </a:spcAft>
                      </a:pPr>
                      <a:r>
                        <a:rPr lang="en-IN" sz="1600" kern="100">
                          <a:effectLst/>
                        </a:rPr>
                        <a:t>1011.pgm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err="1">
                          <a:effectLst/>
                        </a:rPr>
                        <a:t>Goldhill.tif</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0.033205</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36.24174</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054940705"/>
                  </a:ext>
                </a:extLst>
              </a:tr>
              <a:tr h="351088">
                <a:tc>
                  <a:txBody>
                    <a:bodyPr/>
                    <a:lstStyle/>
                    <a:p>
                      <a:pPr algn="just">
                        <a:lnSpc>
                          <a:spcPct val="150000"/>
                        </a:lnSpc>
                        <a:spcAft>
                          <a:spcPts val="800"/>
                        </a:spcAft>
                      </a:pPr>
                      <a:r>
                        <a:rPr lang="en-IN" sz="1600" kern="100">
                          <a:effectLst/>
                        </a:rPr>
                        <a:t>1013.pgm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house.tiff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0.073048</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41.66139</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928286266"/>
                  </a:ext>
                </a:extLst>
              </a:tr>
              <a:tr h="351088">
                <a:tc>
                  <a:txBody>
                    <a:bodyPr/>
                    <a:lstStyle/>
                    <a:p>
                      <a:pPr algn="just">
                        <a:lnSpc>
                          <a:spcPct val="150000"/>
                        </a:lnSpc>
                        <a:spcAft>
                          <a:spcPts val="800"/>
                        </a:spcAft>
                      </a:pPr>
                      <a:r>
                        <a:rPr lang="en-IN" sz="1600" kern="100">
                          <a:effectLst/>
                        </a:rPr>
                        <a:t>10.pgm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lena.tiff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0.024879</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38.40452</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343232580"/>
                  </a:ext>
                </a:extLst>
              </a:tr>
              <a:tr h="351088">
                <a:tc>
                  <a:txBody>
                    <a:bodyPr/>
                    <a:lstStyle/>
                    <a:p>
                      <a:pPr algn="just">
                        <a:lnSpc>
                          <a:spcPct val="150000"/>
                        </a:lnSpc>
                        <a:spcAft>
                          <a:spcPts val="800"/>
                        </a:spcAft>
                      </a:pPr>
                      <a:r>
                        <a:rPr lang="en-IN" sz="1600" kern="100">
                          <a:effectLst/>
                        </a:rPr>
                        <a:t>1007.pgm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baboon.tiff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0.013044</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33.30988</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673757566"/>
                  </a:ext>
                </a:extLst>
              </a:tr>
            </a:tbl>
          </a:graphicData>
        </a:graphic>
      </p:graphicFrame>
      <p:sp>
        <p:nvSpPr>
          <p:cNvPr id="7" name="Rectangle 2">
            <a:extLst>
              <a:ext uri="{FF2B5EF4-FFF2-40B4-BE49-F238E27FC236}">
                <a16:creationId xmlns:a16="http://schemas.microsoft.com/office/drawing/2014/main" id="{7ABCB65A-5002-AD4A-942D-6EFB07E0D5A2}"/>
              </a:ext>
            </a:extLst>
          </p:cNvPr>
          <p:cNvSpPr>
            <a:spLocks noChangeArrowheads="1"/>
          </p:cNvSpPr>
          <p:nvPr/>
        </p:nvSpPr>
        <p:spPr bwMode="auto">
          <a:xfrm>
            <a:off x="1405833" y="3429000"/>
            <a:ext cx="7037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Table : NCC value of extracted watermark image under JPEG compression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094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258B4-EBBA-9D2F-9517-CB68F084C41E}"/>
              </a:ext>
            </a:extLst>
          </p:cNvPr>
          <p:cNvSpPr txBox="1"/>
          <p:nvPr/>
        </p:nvSpPr>
        <p:spPr>
          <a:xfrm>
            <a:off x="1665747" y="509286"/>
            <a:ext cx="4207152" cy="400110"/>
          </a:xfrm>
          <a:prstGeom prst="rect">
            <a:avLst/>
          </a:prstGeom>
          <a:noFill/>
        </p:spPr>
        <p:txBody>
          <a:bodyPr wrap="square" rtlCol="0">
            <a:spAutoFit/>
          </a:bodyPr>
          <a:lstStyle/>
          <a:p>
            <a:r>
              <a:rPr lang="en-IN" sz="2000" b="1" u="sng" dirty="0">
                <a:effectLst/>
                <a:latin typeface="Times New Roman" panose="02020603050405020304" pitchFamily="18" charset="0"/>
                <a:ea typeface="Calibri" panose="020F0502020204030204" pitchFamily="34" charset="0"/>
              </a:rPr>
              <a:t>RDWTSVDUMAUTH </a:t>
            </a:r>
            <a:r>
              <a:rPr lang="en-IN" sz="2000" b="1" u="sng" dirty="0"/>
              <a:t>results : </a:t>
            </a:r>
          </a:p>
        </p:txBody>
      </p:sp>
      <p:graphicFrame>
        <p:nvGraphicFramePr>
          <p:cNvPr id="3" name="Table 2">
            <a:extLst>
              <a:ext uri="{FF2B5EF4-FFF2-40B4-BE49-F238E27FC236}">
                <a16:creationId xmlns:a16="http://schemas.microsoft.com/office/drawing/2014/main" id="{C935BF43-F8C4-B4E5-6116-A2265F1E03F8}"/>
              </a:ext>
            </a:extLst>
          </p:cNvPr>
          <p:cNvGraphicFramePr>
            <a:graphicFrameLocks noGrp="1"/>
          </p:cNvGraphicFramePr>
          <p:nvPr>
            <p:extLst>
              <p:ext uri="{D42A27DB-BD31-4B8C-83A1-F6EECF244321}">
                <p14:modId xmlns:p14="http://schemas.microsoft.com/office/powerpoint/2010/main" val="2569471113"/>
              </p:ext>
            </p:extLst>
          </p:nvPr>
        </p:nvGraphicFramePr>
        <p:xfrm>
          <a:off x="2862547" y="1624626"/>
          <a:ext cx="5725160" cy="1999935"/>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2152268407"/>
                    </a:ext>
                  </a:extLst>
                </a:gridCol>
                <a:gridCol w="1431290">
                  <a:extLst>
                    <a:ext uri="{9D8B030D-6E8A-4147-A177-3AD203B41FA5}">
                      <a16:colId xmlns:a16="http://schemas.microsoft.com/office/drawing/2014/main" val="1974061010"/>
                    </a:ext>
                  </a:extLst>
                </a:gridCol>
                <a:gridCol w="1431290">
                  <a:extLst>
                    <a:ext uri="{9D8B030D-6E8A-4147-A177-3AD203B41FA5}">
                      <a16:colId xmlns:a16="http://schemas.microsoft.com/office/drawing/2014/main" val="3052822744"/>
                    </a:ext>
                  </a:extLst>
                </a:gridCol>
                <a:gridCol w="1431290">
                  <a:extLst>
                    <a:ext uri="{9D8B030D-6E8A-4147-A177-3AD203B41FA5}">
                      <a16:colId xmlns:a16="http://schemas.microsoft.com/office/drawing/2014/main" val="3144948466"/>
                    </a:ext>
                  </a:extLst>
                </a:gridCol>
              </a:tblGrid>
              <a:tr h="0">
                <a:tc>
                  <a:txBody>
                    <a:bodyPr/>
                    <a:lstStyle/>
                    <a:p>
                      <a:pPr algn="just">
                        <a:lnSpc>
                          <a:spcPct val="150000"/>
                        </a:lnSpc>
                        <a:spcAft>
                          <a:spcPts val="800"/>
                        </a:spcAft>
                      </a:pPr>
                      <a:r>
                        <a:rPr lang="en-IN" sz="1600" kern="100" dirty="0">
                          <a:effectLst/>
                        </a:rPr>
                        <a:t>Cover Image</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dirty="0">
                          <a:effectLst/>
                        </a:rPr>
                        <a:t>Watermark Image</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NCC</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dirty="0">
                          <a:effectLst/>
                        </a:rPr>
                        <a:t>PSNR</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106494047"/>
                  </a:ext>
                </a:extLst>
              </a:tr>
              <a:tr h="0">
                <a:tc>
                  <a:txBody>
                    <a:bodyPr/>
                    <a:lstStyle/>
                    <a:p>
                      <a:pPr algn="just">
                        <a:lnSpc>
                          <a:spcPct val="150000"/>
                        </a:lnSpc>
                        <a:spcAft>
                          <a:spcPts val="800"/>
                        </a:spcAft>
                      </a:pPr>
                      <a:r>
                        <a:rPr lang="en-IN" sz="1600" kern="100">
                          <a:effectLst/>
                        </a:rPr>
                        <a:t>10.pgm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lena.tiff</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0.972377</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23.40228</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564210759"/>
                  </a:ext>
                </a:extLst>
              </a:tr>
              <a:tr h="0">
                <a:tc>
                  <a:txBody>
                    <a:bodyPr/>
                    <a:lstStyle/>
                    <a:p>
                      <a:pPr algn="just">
                        <a:lnSpc>
                          <a:spcPct val="150000"/>
                        </a:lnSpc>
                        <a:spcAft>
                          <a:spcPts val="800"/>
                        </a:spcAft>
                      </a:pPr>
                      <a:r>
                        <a:rPr lang="en-IN" sz="1600" kern="100">
                          <a:effectLst/>
                        </a:rPr>
                        <a:t>1005.pgm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baboon.tiff</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27.86258</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220530341"/>
                  </a:ext>
                </a:extLst>
              </a:tr>
              <a:tr h="0">
                <a:tc>
                  <a:txBody>
                    <a:bodyPr/>
                    <a:lstStyle/>
                    <a:p>
                      <a:pPr algn="just">
                        <a:lnSpc>
                          <a:spcPct val="150000"/>
                        </a:lnSpc>
                        <a:spcAft>
                          <a:spcPts val="800"/>
                        </a:spcAft>
                      </a:pPr>
                      <a:r>
                        <a:rPr lang="en-IN" sz="1600" kern="100">
                          <a:effectLst/>
                        </a:rPr>
                        <a:t>1001.pgm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airplane.tiff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0.858322</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30.18773</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507661104"/>
                  </a:ext>
                </a:extLst>
              </a:tr>
              <a:tr h="0">
                <a:tc>
                  <a:txBody>
                    <a:bodyPr/>
                    <a:lstStyle/>
                    <a:p>
                      <a:pPr algn="just">
                        <a:lnSpc>
                          <a:spcPct val="150000"/>
                        </a:lnSpc>
                        <a:spcAft>
                          <a:spcPts val="800"/>
                        </a:spcAft>
                      </a:pPr>
                      <a:r>
                        <a:rPr lang="en-IN" sz="1600" kern="100">
                          <a:effectLst/>
                        </a:rPr>
                        <a:t>1.pgm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airplane.tiff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30.61746</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86529611"/>
                  </a:ext>
                </a:extLst>
              </a:tr>
            </a:tbl>
          </a:graphicData>
        </a:graphic>
      </p:graphicFrame>
      <p:sp>
        <p:nvSpPr>
          <p:cNvPr id="4" name="Rectangle 1">
            <a:extLst>
              <a:ext uri="{FF2B5EF4-FFF2-40B4-BE49-F238E27FC236}">
                <a16:creationId xmlns:a16="http://schemas.microsoft.com/office/drawing/2014/main" id="{CEC6231B-7B13-56E3-1DC3-F5D988D482D3}"/>
              </a:ext>
            </a:extLst>
          </p:cNvPr>
          <p:cNvSpPr>
            <a:spLocks noChangeArrowheads="1"/>
          </p:cNvSpPr>
          <p:nvPr/>
        </p:nvSpPr>
        <p:spPr bwMode="auto">
          <a:xfrm>
            <a:off x="1827650" y="971216"/>
            <a:ext cx="77949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Table : NCC value of extracted watermark image under JPEG compression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89D16E6D-1487-DD11-F15E-A3028C383B6D}"/>
              </a:ext>
            </a:extLst>
          </p:cNvPr>
          <p:cNvGraphicFramePr>
            <a:graphicFrameLocks noGrp="1"/>
          </p:cNvGraphicFramePr>
          <p:nvPr>
            <p:extLst>
              <p:ext uri="{D42A27DB-BD31-4B8C-83A1-F6EECF244321}">
                <p14:modId xmlns:p14="http://schemas.microsoft.com/office/powerpoint/2010/main" val="1569805325"/>
              </p:ext>
            </p:extLst>
          </p:nvPr>
        </p:nvGraphicFramePr>
        <p:xfrm>
          <a:off x="2862547" y="4486279"/>
          <a:ext cx="5586972" cy="1999935"/>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3164623279"/>
                    </a:ext>
                  </a:extLst>
                </a:gridCol>
                <a:gridCol w="1898619">
                  <a:extLst>
                    <a:ext uri="{9D8B030D-6E8A-4147-A177-3AD203B41FA5}">
                      <a16:colId xmlns:a16="http://schemas.microsoft.com/office/drawing/2014/main" val="386440654"/>
                    </a:ext>
                  </a:extLst>
                </a:gridCol>
                <a:gridCol w="963961">
                  <a:extLst>
                    <a:ext uri="{9D8B030D-6E8A-4147-A177-3AD203B41FA5}">
                      <a16:colId xmlns:a16="http://schemas.microsoft.com/office/drawing/2014/main" val="3639037441"/>
                    </a:ext>
                  </a:extLst>
                </a:gridCol>
                <a:gridCol w="1293102">
                  <a:extLst>
                    <a:ext uri="{9D8B030D-6E8A-4147-A177-3AD203B41FA5}">
                      <a16:colId xmlns:a16="http://schemas.microsoft.com/office/drawing/2014/main" val="3210344309"/>
                    </a:ext>
                  </a:extLst>
                </a:gridCol>
              </a:tblGrid>
              <a:tr h="0">
                <a:tc>
                  <a:txBody>
                    <a:bodyPr/>
                    <a:lstStyle/>
                    <a:p>
                      <a:pPr algn="just">
                        <a:lnSpc>
                          <a:spcPct val="150000"/>
                        </a:lnSpc>
                        <a:spcAft>
                          <a:spcPts val="800"/>
                        </a:spcAft>
                      </a:pPr>
                      <a:r>
                        <a:rPr lang="en-IN" sz="1600" kern="100">
                          <a:effectLst/>
                        </a:rPr>
                        <a:t>Cover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dirty="0">
                          <a:effectLst/>
                        </a:rPr>
                        <a:t>Watermark Image</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NCC</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PSNR</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14965140"/>
                  </a:ext>
                </a:extLst>
              </a:tr>
              <a:tr h="0">
                <a:tc>
                  <a:txBody>
                    <a:bodyPr/>
                    <a:lstStyle/>
                    <a:p>
                      <a:pPr algn="just">
                        <a:lnSpc>
                          <a:spcPct val="150000"/>
                        </a:lnSpc>
                        <a:spcAft>
                          <a:spcPts val="800"/>
                        </a:spcAft>
                      </a:pPr>
                      <a:r>
                        <a:rPr lang="en-IN" sz="1600" kern="100">
                          <a:effectLst/>
                        </a:rPr>
                        <a:t>10.pgm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lena.tiff</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0.972377</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23.40228</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236969224"/>
                  </a:ext>
                </a:extLst>
              </a:tr>
              <a:tr h="0">
                <a:tc>
                  <a:txBody>
                    <a:bodyPr/>
                    <a:lstStyle/>
                    <a:p>
                      <a:pPr algn="just">
                        <a:lnSpc>
                          <a:spcPct val="150000"/>
                        </a:lnSpc>
                        <a:spcAft>
                          <a:spcPts val="800"/>
                        </a:spcAft>
                      </a:pPr>
                      <a:r>
                        <a:rPr lang="en-IN" sz="1600" kern="100">
                          <a:effectLst/>
                        </a:rPr>
                        <a:t>1005.pgm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baboon.tiff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27.86258</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2383645313"/>
                  </a:ext>
                </a:extLst>
              </a:tr>
              <a:tr h="0">
                <a:tc>
                  <a:txBody>
                    <a:bodyPr/>
                    <a:lstStyle/>
                    <a:p>
                      <a:pPr algn="just">
                        <a:lnSpc>
                          <a:spcPct val="150000"/>
                        </a:lnSpc>
                        <a:spcAft>
                          <a:spcPts val="800"/>
                        </a:spcAft>
                      </a:pPr>
                      <a:r>
                        <a:rPr lang="en-IN" sz="1600" kern="100">
                          <a:effectLst/>
                        </a:rPr>
                        <a:t>1001.pgm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airplane.tiff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0.858322</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30.18773</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427946523"/>
                  </a:ext>
                </a:extLst>
              </a:tr>
              <a:tr h="0">
                <a:tc>
                  <a:txBody>
                    <a:bodyPr/>
                    <a:lstStyle/>
                    <a:p>
                      <a:pPr algn="just">
                        <a:lnSpc>
                          <a:spcPct val="150000"/>
                        </a:lnSpc>
                        <a:spcAft>
                          <a:spcPts val="800"/>
                        </a:spcAft>
                      </a:pPr>
                      <a:r>
                        <a:rPr lang="en-IN" sz="1600" kern="100">
                          <a:effectLst/>
                        </a:rPr>
                        <a:t>1.pgm</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airplane.tiff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30.61746</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47380009"/>
                  </a:ext>
                </a:extLst>
              </a:tr>
            </a:tbl>
          </a:graphicData>
        </a:graphic>
      </p:graphicFrame>
      <p:sp>
        <p:nvSpPr>
          <p:cNvPr id="6" name="Rectangle 2">
            <a:extLst>
              <a:ext uri="{FF2B5EF4-FFF2-40B4-BE49-F238E27FC236}">
                <a16:creationId xmlns:a16="http://schemas.microsoft.com/office/drawing/2014/main" id="{54858FD7-D3FF-98F6-D4B1-2F87070BCF8F}"/>
              </a:ext>
            </a:extLst>
          </p:cNvPr>
          <p:cNvSpPr>
            <a:spLocks noChangeArrowheads="1"/>
          </p:cNvSpPr>
          <p:nvPr/>
        </p:nvSpPr>
        <p:spPr bwMode="auto">
          <a:xfrm>
            <a:off x="1856504" y="3821294"/>
            <a:ext cx="8228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Table : NCC value of extracted watermark image under histogram equalization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902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5096A5-918B-7CC5-DF6D-400EBA89379A}"/>
              </a:ext>
            </a:extLst>
          </p:cNvPr>
          <p:cNvGraphicFramePr>
            <a:graphicFrameLocks noGrp="1"/>
          </p:cNvGraphicFramePr>
          <p:nvPr>
            <p:extLst>
              <p:ext uri="{D42A27DB-BD31-4B8C-83A1-F6EECF244321}">
                <p14:modId xmlns:p14="http://schemas.microsoft.com/office/powerpoint/2010/main" val="2064977346"/>
              </p:ext>
            </p:extLst>
          </p:nvPr>
        </p:nvGraphicFramePr>
        <p:xfrm>
          <a:off x="1954522" y="2166950"/>
          <a:ext cx="7367964" cy="2315755"/>
        </p:xfrm>
        <a:graphic>
          <a:graphicData uri="http://schemas.openxmlformats.org/drawingml/2006/table">
            <a:tbl>
              <a:tblPr firstRow="1" firstCol="1" bandRow="1">
                <a:tableStyleId>{5C22544A-7EE6-4342-B048-85BDC9FD1C3A}</a:tableStyleId>
              </a:tblPr>
              <a:tblGrid>
                <a:gridCol w="1841991">
                  <a:extLst>
                    <a:ext uri="{9D8B030D-6E8A-4147-A177-3AD203B41FA5}">
                      <a16:colId xmlns:a16="http://schemas.microsoft.com/office/drawing/2014/main" val="3107016571"/>
                    </a:ext>
                  </a:extLst>
                </a:gridCol>
                <a:gridCol w="1841991">
                  <a:extLst>
                    <a:ext uri="{9D8B030D-6E8A-4147-A177-3AD203B41FA5}">
                      <a16:colId xmlns:a16="http://schemas.microsoft.com/office/drawing/2014/main" val="532227594"/>
                    </a:ext>
                  </a:extLst>
                </a:gridCol>
                <a:gridCol w="1841991">
                  <a:extLst>
                    <a:ext uri="{9D8B030D-6E8A-4147-A177-3AD203B41FA5}">
                      <a16:colId xmlns:a16="http://schemas.microsoft.com/office/drawing/2014/main" val="3604931373"/>
                    </a:ext>
                  </a:extLst>
                </a:gridCol>
                <a:gridCol w="1841991">
                  <a:extLst>
                    <a:ext uri="{9D8B030D-6E8A-4147-A177-3AD203B41FA5}">
                      <a16:colId xmlns:a16="http://schemas.microsoft.com/office/drawing/2014/main" val="121417309"/>
                    </a:ext>
                  </a:extLst>
                </a:gridCol>
              </a:tblGrid>
              <a:tr h="845095">
                <a:tc>
                  <a:txBody>
                    <a:bodyPr/>
                    <a:lstStyle/>
                    <a:p>
                      <a:pPr algn="just">
                        <a:lnSpc>
                          <a:spcPct val="150000"/>
                        </a:lnSpc>
                        <a:spcAft>
                          <a:spcPts val="800"/>
                        </a:spcAft>
                      </a:pPr>
                      <a:r>
                        <a:rPr lang="en-IN" sz="1800" kern="100">
                          <a:effectLst/>
                        </a:rPr>
                        <a:t>Cover Image</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800" kern="100" dirty="0">
                          <a:effectLst/>
                        </a:rPr>
                        <a:t>Watermark Image</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800" kern="100">
                          <a:effectLst/>
                        </a:rPr>
                        <a:t>NCC</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800" kern="100">
                          <a:effectLst/>
                        </a:rPr>
                        <a:t>PSNR</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57792443"/>
                  </a:ext>
                </a:extLst>
              </a:tr>
              <a:tr h="365578">
                <a:tc>
                  <a:txBody>
                    <a:bodyPr/>
                    <a:lstStyle/>
                    <a:p>
                      <a:pPr algn="just">
                        <a:lnSpc>
                          <a:spcPct val="150000"/>
                        </a:lnSpc>
                        <a:spcAft>
                          <a:spcPts val="800"/>
                        </a:spcAft>
                      </a:pPr>
                      <a:r>
                        <a:rPr lang="en-IN" sz="1800" kern="100">
                          <a:effectLst/>
                        </a:rPr>
                        <a:t>10.pgm</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dirty="0">
                          <a:effectLst/>
                        </a:rPr>
                        <a:t>lena.tiff</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0.635886</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23.40228</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94686188"/>
                  </a:ext>
                </a:extLst>
              </a:tr>
              <a:tr h="365578">
                <a:tc>
                  <a:txBody>
                    <a:bodyPr/>
                    <a:lstStyle/>
                    <a:p>
                      <a:pPr algn="just">
                        <a:lnSpc>
                          <a:spcPct val="150000"/>
                        </a:lnSpc>
                        <a:spcAft>
                          <a:spcPts val="800"/>
                        </a:spcAft>
                      </a:pPr>
                      <a:r>
                        <a:rPr lang="en-IN" sz="1800" kern="100">
                          <a:effectLst/>
                        </a:rPr>
                        <a:t>1005.pgm</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baboon.tiff</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0.761992</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27.86258</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4021204707"/>
                  </a:ext>
                </a:extLst>
              </a:tr>
              <a:tr h="365578">
                <a:tc>
                  <a:txBody>
                    <a:bodyPr/>
                    <a:lstStyle/>
                    <a:p>
                      <a:pPr algn="just">
                        <a:lnSpc>
                          <a:spcPct val="150000"/>
                        </a:lnSpc>
                        <a:spcAft>
                          <a:spcPts val="800"/>
                        </a:spcAft>
                      </a:pPr>
                      <a:r>
                        <a:rPr lang="en-IN" sz="1800" kern="100">
                          <a:effectLst/>
                        </a:rPr>
                        <a:t>1001.pgm</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airplane.tiff</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0.649695</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30.18773</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198201403"/>
                  </a:ext>
                </a:extLst>
              </a:tr>
              <a:tr h="365578">
                <a:tc>
                  <a:txBody>
                    <a:bodyPr/>
                    <a:lstStyle/>
                    <a:p>
                      <a:pPr algn="just">
                        <a:lnSpc>
                          <a:spcPct val="150000"/>
                        </a:lnSpc>
                        <a:spcAft>
                          <a:spcPts val="800"/>
                        </a:spcAft>
                      </a:pPr>
                      <a:r>
                        <a:rPr lang="en-IN" sz="1800" kern="100">
                          <a:effectLst/>
                        </a:rPr>
                        <a:t>1.pgm</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airplane.tiff</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a:effectLst/>
                        </a:rPr>
                        <a:t>0.751055</a:t>
                      </a:r>
                      <a:endParaRPr lang="en-IN" sz="18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800" kern="100" dirty="0">
                          <a:effectLst/>
                        </a:rPr>
                        <a:t>30.61746</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2092882799"/>
                  </a:ext>
                </a:extLst>
              </a:tr>
            </a:tbl>
          </a:graphicData>
        </a:graphic>
      </p:graphicFrame>
      <p:sp>
        <p:nvSpPr>
          <p:cNvPr id="3" name="Rectangle 1">
            <a:extLst>
              <a:ext uri="{FF2B5EF4-FFF2-40B4-BE49-F238E27FC236}">
                <a16:creationId xmlns:a16="http://schemas.microsoft.com/office/drawing/2014/main" id="{63B3F1D5-B276-3998-600D-0F56D24A2F35}"/>
              </a:ext>
            </a:extLst>
          </p:cNvPr>
          <p:cNvSpPr>
            <a:spLocks noChangeArrowheads="1"/>
          </p:cNvSpPr>
          <p:nvPr/>
        </p:nvSpPr>
        <p:spPr bwMode="auto">
          <a:xfrm>
            <a:off x="2116425" y="998006"/>
            <a:ext cx="72541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Table : NCC value of extracted watermark image under median filter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84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246A7-5FAD-49D0-85B7-3A6FDC1CA5F5}"/>
              </a:ext>
            </a:extLst>
          </p:cNvPr>
          <p:cNvSpPr txBox="1"/>
          <p:nvPr/>
        </p:nvSpPr>
        <p:spPr>
          <a:xfrm>
            <a:off x="1700470" y="566633"/>
            <a:ext cx="3220321" cy="400110"/>
          </a:xfrm>
          <a:prstGeom prst="rect">
            <a:avLst/>
          </a:prstGeom>
          <a:noFill/>
        </p:spPr>
        <p:txBody>
          <a:bodyPr wrap="square" rtlCol="0">
            <a:spAutoFit/>
          </a:bodyPr>
          <a:lstStyle/>
          <a:p>
            <a:r>
              <a:rPr lang="en-IN" sz="2000" b="1" u="sng" dirty="0">
                <a:effectLst/>
                <a:latin typeface="Times New Roman" panose="02020603050405020304" pitchFamily="18" charset="0"/>
                <a:ea typeface="Calibri" panose="020F0502020204030204" pitchFamily="34" charset="0"/>
              </a:rPr>
              <a:t>RESVDUMAUTH </a:t>
            </a:r>
            <a:r>
              <a:rPr lang="en-IN" sz="2000" b="1" u="sng" dirty="0"/>
              <a:t>results:</a:t>
            </a:r>
          </a:p>
        </p:txBody>
      </p:sp>
      <p:graphicFrame>
        <p:nvGraphicFramePr>
          <p:cNvPr id="3" name="Table 2">
            <a:extLst>
              <a:ext uri="{FF2B5EF4-FFF2-40B4-BE49-F238E27FC236}">
                <a16:creationId xmlns:a16="http://schemas.microsoft.com/office/drawing/2014/main" id="{DCFB8654-F5FC-4926-F80C-44D77A4CBE4D}"/>
              </a:ext>
            </a:extLst>
          </p:cNvPr>
          <p:cNvGraphicFramePr>
            <a:graphicFrameLocks noGrp="1"/>
          </p:cNvGraphicFramePr>
          <p:nvPr>
            <p:extLst>
              <p:ext uri="{D42A27DB-BD31-4B8C-83A1-F6EECF244321}">
                <p14:modId xmlns:p14="http://schemas.microsoft.com/office/powerpoint/2010/main" val="2476305521"/>
              </p:ext>
            </p:extLst>
          </p:nvPr>
        </p:nvGraphicFramePr>
        <p:xfrm>
          <a:off x="2811849" y="1767770"/>
          <a:ext cx="5725160" cy="1999935"/>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3109709676"/>
                    </a:ext>
                  </a:extLst>
                </a:gridCol>
                <a:gridCol w="1431290">
                  <a:extLst>
                    <a:ext uri="{9D8B030D-6E8A-4147-A177-3AD203B41FA5}">
                      <a16:colId xmlns:a16="http://schemas.microsoft.com/office/drawing/2014/main" val="3936238316"/>
                    </a:ext>
                  </a:extLst>
                </a:gridCol>
                <a:gridCol w="1431290">
                  <a:extLst>
                    <a:ext uri="{9D8B030D-6E8A-4147-A177-3AD203B41FA5}">
                      <a16:colId xmlns:a16="http://schemas.microsoft.com/office/drawing/2014/main" val="1303538151"/>
                    </a:ext>
                  </a:extLst>
                </a:gridCol>
                <a:gridCol w="1431290">
                  <a:extLst>
                    <a:ext uri="{9D8B030D-6E8A-4147-A177-3AD203B41FA5}">
                      <a16:colId xmlns:a16="http://schemas.microsoft.com/office/drawing/2014/main" val="2476487091"/>
                    </a:ext>
                  </a:extLst>
                </a:gridCol>
              </a:tblGrid>
              <a:tr h="0">
                <a:tc>
                  <a:txBody>
                    <a:bodyPr/>
                    <a:lstStyle/>
                    <a:p>
                      <a:pPr algn="just">
                        <a:lnSpc>
                          <a:spcPct val="150000"/>
                        </a:lnSpc>
                        <a:spcAft>
                          <a:spcPts val="800"/>
                        </a:spcAft>
                      </a:pPr>
                      <a:r>
                        <a:rPr lang="en-IN" sz="1600" kern="100">
                          <a:effectLst/>
                        </a:rPr>
                        <a:t>Cover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Watermark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NCC</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dirty="0">
                          <a:effectLst/>
                        </a:rPr>
                        <a:t>PSNR</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516289263"/>
                  </a:ext>
                </a:extLst>
              </a:tr>
              <a:tr h="0">
                <a:tc>
                  <a:txBody>
                    <a:bodyPr/>
                    <a:lstStyle/>
                    <a:p>
                      <a:pPr algn="just">
                        <a:lnSpc>
                          <a:spcPct val="150000"/>
                        </a:lnSpc>
                        <a:spcAft>
                          <a:spcPts val="800"/>
                        </a:spcAft>
                      </a:pPr>
                      <a:r>
                        <a:rPr lang="en-IN" sz="1600" kern="100">
                          <a:effectLst/>
                        </a:rPr>
                        <a:t>airplane.tiff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peeper.tiff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37.52934</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571208895"/>
                  </a:ext>
                </a:extLst>
              </a:tr>
              <a:tr h="0">
                <a:tc>
                  <a:txBody>
                    <a:bodyPr/>
                    <a:lstStyle/>
                    <a:p>
                      <a:pPr algn="just">
                        <a:lnSpc>
                          <a:spcPct val="150000"/>
                        </a:lnSpc>
                        <a:spcAft>
                          <a:spcPts val="800"/>
                        </a:spcAft>
                      </a:pPr>
                      <a:r>
                        <a:rPr lang="en-IN" sz="1600" kern="100">
                          <a:effectLst/>
                        </a:rPr>
                        <a:t>elaine.tiff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splash.tiff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36.84927</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4090898206"/>
                  </a:ext>
                </a:extLst>
              </a:tr>
              <a:tr h="0">
                <a:tc>
                  <a:txBody>
                    <a:bodyPr/>
                    <a:lstStyle/>
                    <a:p>
                      <a:pPr algn="just">
                        <a:lnSpc>
                          <a:spcPct val="150000"/>
                        </a:lnSpc>
                        <a:spcAft>
                          <a:spcPts val="800"/>
                        </a:spcAft>
                      </a:pPr>
                      <a:r>
                        <a:rPr lang="en-IN" sz="1600" kern="100">
                          <a:effectLst/>
                        </a:rPr>
                        <a:t>lena.tiff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peeper.tiff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36.56643</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733617296"/>
                  </a:ext>
                </a:extLst>
              </a:tr>
              <a:tr h="0">
                <a:tc>
                  <a:txBody>
                    <a:bodyPr/>
                    <a:lstStyle/>
                    <a:p>
                      <a:pPr algn="just">
                        <a:lnSpc>
                          <a:spcPct val="150000"/>
                        </a:lnSpc>
                        <a:spcAft>
                          <a:spcPts val="800"/>
                        </a:spcAft>
                      </a:pPr>
                      <a:r>
                        <a:rPr lang="en-IN" sz="1600" kern="100">
                          <a:effectLst/>
                        </a:rPr>
                        <a:t>tank.tiff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splash.tiff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37.23136</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096486156"/>
                  </a:ext>
                </a:extLst>
              </a:tr>
            </a:tbl>
          </a:graphicData>
        </a:graphic>
      </p:graphicFrame>
      <p:sp>
        <p:nvSpPr>
          <p:cNvPr id="4" name="Rectangle 1">
            <a:extLst>
              <a:ext uri="{FF2B5EF4-FFF2-40B4-BE49-F238E27FC236}">
                <a16:creationId xmlns:a16="http://schemas.microsoft.com/office/drawing/2014/main" id="{CCC9EB86-78E6-E0BF-13C7-94BE4B455036}"/>
              </a:ext>
            </a:extLst>
          </p:cNvPr>
          <p:cNvSpPr>
            <a:spLocks noChangeArrowheads="1"/>
          </p:cNvSpPr>
          <p:nvPr/>
        </p:nvSpPr>
        <p:spPr bwMode="auto">
          <a:xfrm>
            <a:off x="1862374" y="1163651"/>
            <a:ext cx="77949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Table : NCC value of extracted watermark image under JPEG compression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7CA856C-04FF-9765-4A97-5898FC140DEE}"/>
              </a:ext>
            </a:extLst>
          </p:cNvPr>
          <p:cNvGraphicFramePr>
            <a:graphicFrameLocks noGrp="1"/>
          </p:cNvGraphicFramePr>
          <p:nvPr>
            <p:extLst>
              <p:ext uri="{D42A27DB-BD31-4B8C-83A1-F6EECF244321}">
                <p14:modId xmlns:p14="http://schemas.microsoft.com/office/powerpoint/2010/main" val="3927909224"/>
              </p:ext>
            </p:extLst>
          </p:nvPr>
        </p:nvGraphicFramePr>
        <p:xfrm>
          <a:off x="2811849" y="4604480"/>
          <a:ext cx="5725160" cy="1999935"/>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1962105312"/>
                    </a:ext>
                  </a:extLst>
                </a:gridCol>
                <a:gridCol w="1431290">
                  <a:extLst>
                    <a:ext uri="{9D8B030D-6E8A-4147-A177-3AD203B41FA5}">
                      <a16:colId xmlns:a16="http://schemas.microsoft.com/office/drawing/2014/main" val="3304908716"/>
                    </a:ext>
                  </a:extLst>
                </a:gridCol>
                <a:gridCol w="1431290">
                  <a:extLst>
                    <a:ext uri="{9D8B030D-6E8A-4147-A177-3AD203B41FA5}">
                      <a16:colId xmlns:a16="http://schemas.microsoft.com/office/drawing/2014/main" val="987460641"/>
                    </a:ext>
                  </a:extLst>
                </a:gridCol>
                <a:gridCol w="1431290">
                  <a:extLst>
                    <a:ext uri="{9D8B030D-6E8A-4147-A177-3AD203B41FA5}">
                      <a16:colId xmlns:a16="http://schemas.microsoft.com/office/drawing/2014/main" val="2190238404"/>
                    </a:ext>
                  </a:extLst>
                </a:gridCol>
              </a:tblGrid>
              <a:tr h="0">
                <a:tc>
                  <a:txBody>
                    <a:bodyPr/>
                    <a:lstStyle/>
                    <a:p>
                      <a:pPr algn="just">
                        <a:lnSpc>
                          <a:spcPct val="150000"/>
                        </a:lnSpc>
                        <a:spcAft>
                          <a:spcPts val="800"/>
                        </a:spcAft>
                      </a:pPr>
                      <a:r>
                        <a:rPr lang="en-IN" sz="1600" kern="100">
                          <a:effectLst/>
                        </a:rPr>
                        <a:t>Cover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Watermark Image</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NCC</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gn="just">
                        <a:lnSpc>
                          <a:spcPct val="150000"/>
                        </a:lnSpc>
                        <a:spcAft>
                          <a:spcPts val="800"/>
                        </a:spcAft>
                      </a:pPr>
                      <a:r>
                        <a:rPr lang="en-IN" sz="1600" kern="100">
                          <a:effectLst/>
                        </a:rPr>
                        <a:t>PSNR</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5394122"/>
                  </a:ext>
                </a:extLst>
              </a:tr>
              <a:tr h="0">
                <a:tc>
                  <a:txBody>
                    <a:bodyPr/>
                    <a:lstStyle/>
                    <a:p>
                      <a:pPr algn="just">
                        <a:lnSpc>
                          <a:spcPct val="150000"/>
                        </a:lnSpc>
                        <a:spcAft>
                          <a:spcPts val="800"/>
                        </a:spcAft>
                      </a:pPr>
                      <a:r>
                        <a:rPr lang="en-IN" sz="1600" kern="100">
                          <a:effectLst/>
                        </a:rPr>
                        <a:t>airplane.tiff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peeper.tiff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07000"/>
                        </a:lnSpc>
                        <a:spcAft>
                          <a:spcPts val="800"/>
                        </a:spcAft>
                      </a:pPr>
                      <a:r>
                        <a:rPr lang="en-IN" sz="1600" kern="100">
                          <a:effectLst/>
                        </a:rPr>
                        <a:t>35.31552</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491881509"/>
                  </a:ext>
                </a:extLst>
              </a:tr>
              <a:tr h="0">
                <a:tc>
                  <a:txBody>
                    <a:bodyPr/>
                    <a:lstStyle/>
                    <a:p>
                      <a:pPr algn="just">
                        <a:lnSpc>
                          <a:spcPct val="150000"/>
                        </a:lnSpc>
                        <a:spcAft>
                          <a:spcPts val="800"/>
                        </a:spcAft>
                      </a:pPr>
                      <a:r>
                        <a:rPr lang="en-IN" sz="1600" kern="100">
                          <a:effectLst/>
                        </a:rPr>
                        <a:t>elaine.tiff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splash.tiff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dirty="0">
                          <a:effectLst/>
                        </a:rPr>
                        <a:t>1</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07000"/>
                        </a:lnSpc>
                        <a:spcAft>
                          <a:spcPts val="800"/>
                        </a:spcAft>
                      </a:pPr>
                      <a:r>
                        <a:rPr lang="en-IN" sz="1600" kern="100">
                          <a:effectLst/>
                        </a:rPr>
                        <a:t>35.12001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589616144"/>
                  </a:ext>
                </a:extLst>
              </a:tr>
              <a:tr h="0">
                <a:tc>
                  <a:txBody>
                    <a:bodyPr/>
                    <a:lstStyle/>
                    <a:p>
                      <a:pPr algn="just">
                        <a:lnSpc>
                          <a:spcPct val="150000"/>
                        </a:lnSpc>
                        <a:spcAft>
                          <a:spcPts val="800"/>
                        </a:spcAft>
                      </a:pPr>
                      <a:r>
                        <a:rPr lang="en-IN" sz="1600" kern="100">
                          <a:effectLst/>
                        </a:rPr>
                        <a:t>lena.tiff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peeper.tiff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07000"/>
                        </a:lnSpc>
                        <a:spcAft>
                          <a:spcPts val="800"/>
                        </a:spcAft>
                      </a:pPr>
                      <a:r>
                        <a:rPr lang="en-IN" sz="1600" kern="100">
                          <a:effectLst/>
                        </a:rPr>
                        <a:t>33.41158</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15418935"/>
                  </a:ext>
                </a:extLst>
              </a:tr>
              <a:tr h="0">
                <a:tc>
                  <a:txBody>
                    <a:bodyPr/>
                    <a:lstStyle/>
                    <a:p>
                      <a:pPr algn="just">
                        <a:lnSpc>
                          <a:spcPct val="150000"/>
                        </a:lnSpc>
                        <a:spcAft>
                          <a:spcPts val="800"/>
                        </a:spcAft>
                      </a:pPr>
                      <a:r>
                        <a:rPr lang="en-IN" sz="1600" kern="100">
                          <a:effectLst/>
                        </a:rPr>
                        <a:t>tank.tiff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splash.tiff</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50000"/>
                        </a:lnSpc>
                        <a:spcAft>
                          <a:spcPts val="800"/>
                        </a:spcAft>
                      </a:pPr>
                      <a:r>
                        <a:rPr lang="en-IN" sz="1600" kern="100">
                          <a:effectLst/>
                        </a:rPr>
                        <a:t>1</a:t>
                      </a:r>
                      <a:endParaRPr lang="en-IN" sz="16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algn="just">
                        <a:lnSpc>
                          <a:spcPct val="107000"/>
                        </a:lnSpc>
                        <a:spcAft>
                          <a:spcPts val="800"/>
                        </a:spcAft>
                      </a:pPr>
                      <a:r>
                        <a:rPr lang="en-IN" sz="1600" kern="100" dirty="0">
                          <a:effectLst/>
                        </a:rPr>
                        <a:t>37.3193</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4230050521"/>
                  </a:ext>
                </a:extLst>
              </a:tr>
            </a:tbl>
          </a:graphicData>
        </a:graphic>
      </p:graphicFrame>
      <p:sp>
        <p:nvSpPr>
          <p:cNvPr id="6" name="Rectangle 2">
            <a:extLst>
              <a:ext uri="{FF2B5EF4-FFF2-40B4-BE49-F238E27FC236}">
                <a16:creationId xmlns:a16="http://schemas.microsoft.com/office/drawing/2014/main" id="{003D3F7D-DF5A-CCB3-007B-3094ED7B5592}"/>
              </a:ext>
            </a:extLst>
          </p:cNvPr>
          <p:cNvSpPr>
            <a:spLocks noChangeArrowheads="1"/>
          </p:cNvSpPr>
          <p:nvPr/>
        </p:nvSpPr>
        <p:spPr bwMode="auto">
          <a:xfrm>
            <a:off x="1862374" y="3986037"/>
            <a:ext cx="74204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Table : NCC value of extracted watermark image under gaussian noise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436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AE55AF4A-CD14-7AB6-5A18-3E932C41FAB8}"/>
              </a:ext>
            </a:extLst>
          </p:cNvPr>
          <p:cNvGraphicFramePr>
            <a:graphicFrameLocks noChangeAspect="1"/>
          </p:cNvGraphicFramePr>
          <p:nvPr>
            <p:extLst>
              <p:ext uri="{D42A27DB-BD31-4B8C-83A1-F6EECF244321}">
                <p14:modId xmlns:p14="http://schemas.microsoft.com/office/powerpoint/2010/main" val="1961142581"/>
              </p:ext>
            </p:extLst>
          </p:nvPr>
        </p:nvGraphicFramePr>
        <p:xfrm>
          <a:off x="1511300" y="1874950"/>
          <a:ext cx="9169399" cy="3108099"/>
        </p:xfrm>
        <a:graphic>
          <a:graphicData uri="http://schemas.openxmlformats.org/presentationml/2006/ole">
            <mc:AlternateContent xmlns:mc="http://schemas.openxmlformats.org/markup-compatibility/2006">
              <mc:Choice xmlns:v="urn:schemas-microsoft-com:vml" Requires="v">
                <p:oleObj name="Document" r:id="rId2" imgW="5731988" imgH="1943350" progId="Word.Document.12">
                  <p:embed/>
                </p:oleObj>
              </mc:Choice>
              <mc:Fallback>
                <p:oleObj name="Document" r:id="rId2" imgW="5731988" imgH="1943350" progId="Word.Document.12">
                  <p:embed/>
                  <p:pic>
                    <p:nvPicPr>
                      <p:cNvPr id="3" name="Object 2">
                        <a:extLst>
                          <a:ext uri="{FF2B5EF4-FFF2-40B4-BE49-F238E27FC236}">
                            <a16:creationId xmlns:a16="http://schemas.microsoft.com/office/drawing/2014/main" id="{AE55AF4A-CD14-7AB6-5A18-3E932C41FAB8}"/>
                          </a:ext>
                        </a:extLst>
                      </p:cNvPr>
                      <p:cNvPicPr/>
                      <p:nvPr/>
                    </p:nvPicPr>
                    <p:blipFill>
                      <a:blip r:embed="rId3"/>
                      <a:stretch>
                        <a:fillRect/>
                      </a:stretch>
                    </p:blipFill>
                    <p:spPr>
                      <a:xfrm>
                        <a:off x="1511300" y="1874950"/>
                        <a:ext cx="9169399" cy="3108099"/>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8D52800D-711F-ACAA-D8AE-FDE5B37A794F}"/>
              </a:ext>
            </a:extLst>
          </p:cNvPr>
          <p:cNvSpPr txBox="1"/>
          <p:nvPr/>
        </p:nvSpPr>
        <p:spPr>
          <a:xfrm>
            <a:off x="1892299" y="4983049"/>
            <a:ext cx="8407400" cy="707886"/>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Watermarking results after JPEG Compression, (a) Cover Image, (b) Watermark image, (c) Watermarked image after attack, (d) Retrieved Watermark</a:t>
            </a:r>
            <a:endParaRPr lang="en-IN" sz="2000" dirty="0"/>
          </a:p>
        </p:txBody>
      </p:sp>
    </p:spTree>
    <p:extLst>
      <p:ext uri="{BB962C8B-B14F-4D97-AF65-F5344CB8AC3E}">
        <p14:creationId xmlns:p14="http://schemas.microsoft.com/office/powerpoint/2010/main" val="4031173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BB0C15-4F43-5608-C2D9-0D40018C8AC4}"/>
              </a:ext>
            </a:extLst>
          </p:cNvPr>
          <p:cNvPicPr>
            <a:picLocks noChangeAspect="1"/>
          </p:cNvPicPr>
          <p:nvPr/>
        </p:nvPicPr>
        <p:blipFill>
          <a:blip r:embed="rId2"/>
          <a:stretch>
            <a:fillRect/>
          </a:stretch>
        </p:blipFill>
        <p:spPr>
          <a:xfrm>
            <a:off x="1517457" y="1954022"/>
            <a:ext cx="9157086" cy="2949956"/>
          </a:xfrm>
          <a:prstGeom prst="rect">
            <a:avLst/>
          </a:prstGeom>
        </p:spPr>
      </p:pic>
      <p:sp>
        <p:nvSpPr>
          <p:cNvPr id="4" name="TextBox 3">
            <a:extLst>
              <a:ext uri="{FF2B5EF4-FFF2-40B4-BE49-F238E27FC236}">
                <a16:creationId xmlns:a16="http://schemas.microsoft.com/office/drawing/2014/main" id="{CAC174FF-2943-A1BA-2FBA-52BF37CEF2A4}"/>
              </a:ext>
            </a:extLst>
          </p:cNvPr>
          <p:cNvSpPr txBox="1"/>
          <p:nvPr/>
        </p:nvSpPr>
        <p:spPr>
          <a:xfrm>
            <a:off x="1550891" y="4903978"/>
            <a:ext cx="9090218" cy="707886"/>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Watermarking results after applying histogram equalization, (a) Cover Image,</a:t>
            </a:r>
          </a:p>
          <a:p>
            <a:r>
              <a:rPr lang="en-IN" sz="2000" dirty="0">
                <a:effectLst/>
                <a:latin typeface="Times New Roman" panose="02020603050405020304" pitchFamily="18" charset="0"/>
                <a:ea typeface="Times New Roman" panose="02020603050405020304" pitchFamily="18" charset="0"/>
              </a:rPr>
              <a:t>(b) Watermark image, (c) Watermarked image after the attack, (d) Retrieved Watermark</a:t>
            </a:r>
            <a:endParaRPr lang="en-IN" sz="2000" dirty="0"/>
          </a:p>
        </p:txBody>
      </p:sp>
    </p:spTree>
    <p:extLst>
      <p:ext uri="{BB962C8B-B14F-4D97-AF65-F5344CB8AC3E}">
        <p14:creationId xmlns:p14="http://schemas.microsoft.com/office/powerpoint/2010/main" val="4167660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D9BA12-BB60-865C-FC0F-115629FB9F42}"/>
              </a:ext>
            </a:extLst>
          </p:cNvPr>
          <p:cNvPicPr>
            <a:picLocks noChangeAspect="1"/>
          </p:cNvPicPr>
          <p:nvPr/>
        </p:nvPicPr>
        <p:blipFill>
          <a:blip r:embed="rId2"/>
          <a:stretch>
            <a:fillRect/>
          </a:stretch>
        </p:blipFill>
        <p:spPr>
          <a:xfrm>
            <a:off x="1677932" y="1803639"/>
            <a:ext cx="8836135" cy="3250721"/>
          </a:xfrm>
          <a:prstGeom prst="rect">
            <a:avLst/>
          </a:prstGeom>
        </p:spPr>
      </p:pic>
      <p:sp>
        <p:nvSpPr>
          <p:cNvPr id="4" name="TextBox 3">
            <a:extLst>
              <a:ext uri="{FF2B5EF4-FFF2-40B4-BE49-F238E27FC236}">
                <a16:creationId xmlns:a16="http://schemas.microsoft.com/office/drawing/2014/main" id="{C10E72E9-D238-96BE-3B31-31A69A629DD9}"/>
              </a:ext>
            </a:extLst>
          </p:cNvPr>
          <p:cNvSpPr txBox="1"/>
          <p:nvPr/>
        </p:nvSpPr>
        <p:spPr>
          <a:xfrm>
            <a:off x="2279649" y="5054360"/>
            <a:ext cx="7632700" cy="1015663"/>
          </a:xfrm>
          <a:prstGeom prst="rect">
            <a:avLst/>
          </a:prstGeom>
          <a:noFill/>
        </p:spPr>
        <p:txBody>
          <a:bodyPr wrap="square" rtlCol="0">
            <a:spAutoFit/>
          </a:bodyPr>
          <a:lstStyle/>
          <a:p>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Watermarking results without performing an attack on </a:t>
            </a:r>
            <a:r>
              <a:rPr lang="en-IN" sz="2000" kern="100" dirty="0">
                <a:latin typeface="Times New Roman" panose="02020603050405020304" pitchFamily="18" charset="0"/>
                <a:ea typeface="Times New Roman" panose="02020603050405020304" pitchFamily="18" charset="0"/>
                <a:cs typeface="Times New Roman" panose="02020603050405020304" pitchFamily="18" charset="0"/>
              </a:rPr>
              <a:t>l</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ena.tiff image (a) Cover Image, (b)Watermark image, (c) Retrieved Watermark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9918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17E4-C761-E594-DDB6-7F66F6E9FD8F}"/>
              </a:ext>
            </a:extLst>
          </p:cNvPr>
          <p:cNvSpPr>
            <a:spLocks noGrp="1"/>
          </p:cNvSpPr>
          <p:nvPr>
            <p:ph type="title"/>
          </p:nvPr>
        </p:nvSpPr>
        <p:spPr/>
        <p:txBody>
          <a:bodyPr/>
          <a:lstStyle/>
          <a:p>
            <a:r>
              <a:rPr lang="en-IN" dirty="0"/>
              <a:t> 3. Digital Image watermarking</a:t>
            </a:r>
            <a:br>
              <a:rPr lang="en-IN" dirty="0"/>
            </a:br>
            <a:endParaRPr lang="en-IN" dirty="0"/>
          </a:p>
        </p:txBody>
      </p:sp>
      <p:sp>
        <p:nvSpPr>
          <p:cNvPr id="3" name="Content Placeholder 2">
            <a:extLst>
              <a:ext uri="{FF2B5EF4-FFF2-40B4-BE49-F238E27FC236}">
                <a16:creationId xmlns:a16="http://schemas.microsoft.com/office/drawing/2014/main" id="{DF9DCE4E-BED3-B81B-A864-7DA8C29BD664}"/>
              </a:ext>
            </a:extLst>
          </p:cNvPr>
          <p:cNvSpPr>
            <a:spLocks noGrp="1"/>
          </p:cNvSpPr>
          <p:nvPr>
            <p:ph idx="1"/>
          </p:nvPr>
        </p:nvSpPr>
        <p:spPr/>
        <p:txBody>
          <a:bodyPr/>
          <a:lstStyle/>
          <a:p>
            <a:r>
              <a:rPr lang="en-IN" sz="2000" b="1" i="1" u="sng" dirty="0"/>
              <a:t>Definition:</a:t>
            </a:r>
          </a:p>
          <a:p>
            <a:pPr marL="0" indent="0">
              <a:buNone/>
            </a:pPr>
            <a:r>
              <a:rPr lang="en-US" sz="2000" b="1" dirty="0"/>
              <a:t>Digital image watermarking </a:t>
            </a:r>
            <a:r>
              <a:rPr lang="en-US" sz="2000" dirty="0"/>
              <a:t>is a technique in which watermark data is embedded into a multimedia product and</a:t>
            </a:r>
            <a:r>
              <a:rPr lang="en-US" dirty="0"/>
              <a:t> </a:t>
            </a:r>
            <a:r>
              <a:rPr lang="en-US" sz="2000" dirty="0"/>
              <a:t>later, is extracted from or detected in the watermarked product. These methods ensure tamper-resistance, authentication, content verification, and integration of the image.</a:t>
            </a:r>
            <a:endParaRPr lang="en-IN" sz="2000" dirty="0"/>
          </a:p>
          <a:p>
            <a:endParaRPr lang="en-IN" dirty="0"/>
          </a:p>
        </p:txBody>
      </p:sp>
    </p:spTree>
    <p:extLst>
      <p:ext uri="{BB962C8B-B14F-4D97-AF65-F5344CB8AC3E}">
        <p14:creationId xmlns:p14="http://schemas.microsoft.com/office/powerpoint/2010/main" val="2996856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E1DDB4-8351-AEF8-408F-F1E474CDD444}"/>
              </a:ext>
            </a:extLst>
          </p:cNvPr>
          <p:cNvPicPr>
            <a:picLocks noChangeAspect="1"/>
          </p:cNvPicPr>
          <p:nvPr/>
        </p:nvPicPr>
        <p:blipFill>
          <a:blip r:embed="rId2"/>
          <a:stretch>
            <a:fillRect/>
          </a:stretch>
        </p:blipFill>
        <p:spPr>
          <a:xfrm>
            <a:off x="2097554" y="1815592"/>
            <a:ext cx="7996892" cy="3226816"/>
          </a:xfrm>
          <a:prstGeom prst="rect">
            <a:avLst/>
          </a:prstGeom>
        </p:spPr>
      </p:pic>
      <p:sp>
        <p:nvSpPr>
          <p:cNvPr id="3" name="TextBox 2">
            <a:extLst>
              <a:ext uri="{FF2B5EF4-FFF2-40B4-BE49-F238E27FC236}">
                <a16:creationId xmlns:a16="http://schemas.microsoft.com/office/drawing/2014/main" id="{B5018E59-D7B6-AD25-1B9A-FA39E845A4B3}"/>
              </a:ext>
            </a:extLst>
          </p:cNvPr>
          <p:cNvSpPr txBox="1"/>
          <p:nvPr/>
        </p:nvSpPr>
        <p:spPr>
          <a:xfrm>
            <a:off x="2000526" y="4688465"/>
            <a:ext cx="8190948" cy="707886"/>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Watermarking results on the medical image, (a) Cover Image, (b) Watermark image, (c) Watermarked image after watermarking, (d) Retrieved Watermark</a:t>
            </a:r>
            <a:endParaRPr lang="en-IN" sz="2000" dirty="0"/>
          </a:p>
        </p:txBody>
      </p:sp>
    </p:spTree>
    <p:extLst>
      <p:ext uri="{BB962C8B-B14F-4D97-AF65-F5344CB8AC3E}">
        <p14:creationId xmlns:p14="http://schemas.microsoft.com/office/powerpoint/2010/main" val="2192709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7D1950-0999-F42C-B418-2E24EF904507}"/>
              </a:ext>
            </a:extLst>
          </p:cNvPr>
          <p:cNvPicPr>
            <a:picLocks noChangeAspect="1"/>
          </p:cNvPicPr>
          <p:nvPr/>
        </p:nvPicPr>
        <p:blipFill>
          <a:blip r:embed="rId2"/>
          <a:stretch>
            <a:fillRect/>
          </a:stretch>
        </p:blipFill>
        <p:spPr>
          <a:xfrm>
            <a:off x="2287778" y="1398353"/>
            <a:ext cx="7616444" cy="4061294"/>
          </a:xfrm>
          <a:prstGeom prst="rect">
            <a:avLst/>
          </a:prstGeom>
        </p:spPr>
      </p:pic>
      <p:sp>
        <p:nvSpPr>
          <p:cNvPr id="3" name="TextBox 2">
            <a:extLst>
              <a:ext uri="{FF2B5EF4-FFF2-40B4-BE49-F238E27FC236}">
                <a16:creationId xmlns:a16="http://schemas.microsoft.com/office/drawing/2014/main" id="{BE047A60-F2B2-BD54-6CB2-F1D253A0E43B}"/>
              </a:ext>
            </a:extLst>
          </p:cNvPr>
          <p:cNvSpPr txBox="1"/>
          <p:nvPr/>
        </p:nvSpPr>
        <p:spPr>
          <a:xfrm>
            <a:off x="2527300" y="4951815"/>
            <a:ext cx="7137400" cy="1015663"/>
          </a:xfrm>
          <a:prstGeom prst="rect">
            <a:avLst/>
          </a:prstGeom>
          <a:noFill/>
        </p:spPr>
        <p:txBody>
          <a:bodyPr wrap="square" rtlCol="0">
            <a:spAutoFit/>
          </a:bodyPr>
          <a:lstStyle/>
          <a:p>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Watermarking on the medical image with EPR data, 49.82 dB PSNR is achieved (a)Cover Image, (b) Watermarked Image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030675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C9D5-A1F2-5C80-AC58-B530CCEAD43D}"/>
              </a:ext>
            </a:extLst>
          </p:cNvPr>
          <p:cNvSpPr>
            <a:spLocks noGrp="1"/>
          </p:cNvSpPr>
          <p:nvPr>
            <p:ph type="title"/>
          </p:nvPr>
        </p:nvSpPr>
        <p:spPr>
          <a:xfrm>
            <a:off x="1451579" y="342420"/>
            <a:ext cx="9603275" cy="1049235"/>
          </a:xfrm>
        </p:spPr>
        <p:txBody>
          <a:bodyPr/>
          <a:lstStyle/>
          <a:p>
            <a:r>
              <a:rPr lang="en-IN" dirty="0"/>
              <a:t>16. Comparison</a:t>
            </a:r>
          </a:p>
        </p:txBody>
      </p:sp>
      <p:sp>
        <p:nvSpPr>
          <p:cNvPr id="7" name="Rectangle 5">
            <a:extLst>
              <a:ext uri="{FF2B5EF4-FFF2-40B4-BE49-F238E27FC236}">
                <a16:creationId xmlns:a16="http://schemas.microsoft.com/office/drawing/2014/main" id="{B975E4A6-560C-5F49-0FC8-F451FDE809C2}"/>
              </a:ext>
            </a:extLst>
          </p:cNvPr>
          <p:cNvSpPr>
            <a:spLocks noChangeArrowheads="1"/>
          </p:cNvSpPr>
          <p:nvPr/>
        </p:nvSpPr>
        <p:spPr bwMode="auto">
          <a:xfrm>
            <a:off x="-103695" y="21304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BB9D5698-96D9-B45A-0F53-BBF4A8D45A45}"/>
              </a:ext>
            </a:extLst>
          </p:cNvPr>
          <p:cNvSpPr>
            <a:spLocks noChangeArrowheads="1"/>
          </p:cNvSpPr>
          <p:nvPr/>
        </p:nvSpPr>
        <p:spPr bwMode="auto">
          <a:xfrm>
            <a:off x="1009063" y="5569019"/>
            <a:ext cx="96432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Average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NCC value comparison between proposed and existing scheme [</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watermark image using medical image under gaussian noise attack</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3" name="Chart 2">
            <a:extLst>
              <a:ext uri="{FF2B5EF4-FFF2-40B4-BE49-F238E27FC236}">
                <a16:creationId xmlns:a16="http://schemas.microsoft.com/office/drawing/2014/main" id="{1145132A-170D-B2AA-4701-FC494096718B}"/>
              </a:ext>
            </a:extLst>
          </p:cNvPr>
          <p:cNvGraphicFramePr/>
          <p:nvPr>
            <p:extLst>
              <p:ext uri="{D42A27DB-BD31-4B8C-83A1-F6EECF244321}">
                <p14:modId xmlns:p14="http://schemas.microsoft.com/office/powerpoint/2010/main" val="2363588869"/>
              </p:ext>
            </p:extLst>
          </p:nvPr>
        </p:nvGraphicFramePr>
        <p:xfrm>
          <a:off x="1984216" y="1272575"/>
          <a:ext cx="8223568" cy="4312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1802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094D724-04B0-B5C9-BDB6-553FD108013C}"/>
              </a:ext>
            </a:extLst>
          </p:cNvPr>
          <p:cNvGraphicFramePr/>
          <p:nvPr>
            <p:extLst>
              <p:ext uri="{D42A27DB-BD31-4B8C-83A1-F6EECF244321}">
                <p14:modId xmlns:p14="http://schemas.microsoft.com/office/powerpoint/2010/main" val="1908870748"/>
              </p:ext>
            </p:extLst>
          </p:nvPr>
        </p:nvGraphicFramePr>
        <p:xfrm>
          <a:off x="2357437" y="1028541"/>
          <a:ext cx="7477125" cy="406431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9499F2C-6EF8-5D3C-678D-21F56D39B223}"/>
              </a:ext>
            </a:extLst>
          </p:cNvPr>
          <p:cNvSpPr txBox="1"/>
          <p:nvPr/>
        </p:nvSpPr>
        <p:spPr>
          <a:xfrm>
            <a:off x="590549" y="5245259"/>
            <a:ext cx="11010900" cy="984885"/>
          </a:xfrm>
          <a:prstGeom prst="rect">
            <a:avLst/>
          </a:prstGeom>
          <a:noFill/>
        </p:spPr>
        <p:txBody>
          <a:bodyPr wrap="square" rtlCol="0">
            <a:spAutoFit/>
          </a:bodyPr>
          <a:lstStyle/>
          <a:p>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Average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NCC value comparison between proposed and existing scheme [5] for watermark image using medical image under salt and pepper noise attack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1161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2579EC2-F668-7044-B9F7-51D5771F5D63}"/>
              </a:ext>
            </a:extLst>
          </p:cNvPr>
          <p:cNvGraphicFramePr/>
          <p:nvPr>
            <p:extLst>
              <p:ext uri="{D42A27DB-BD31-4B8C-83A1-F6EECF244321}">
                <p14:modId xmlns:p14="http://schemas.microsoft.com/office/powerpoint/2010/main" val="3301665438"/>
              </p:ext>
            </p:extLst>
          </p:nvPr>
        </p:nvGraphicFramePr>
        <p:xfrm>
          <a:off x="2109628" y="793750"/>
          <a:ext cx="7972743" cy="41084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B13928B-1F94-9F76-0C20-FF78794D1BE4}"/>
              </a:ext>
            </a:extLst>
          </p:cNvPr>
          <p:cNvSpPr txBox="1"/>
          <p:nvPr/>
        </p:nvSpPr>
        <p:spPr>
          <a:xfrm>
            <a:off x="1003300" y="5283200"/>
            <a:ext cx="10375900" cy="984885"/>
          </a:xfrm>
          <a:prstGeom prst="rect">
            <a:avLst/>
          </a:prstGeom>
          <a:noFill/>
        </p:spPr>
        <p:txBody>
          <a:bodyPr wrap="square" rtlCol="0">
            <a:spAutoFit/>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NCC value comparison between proposed and existing scheme [11] for watermark image using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BrainCT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medical image under various active attack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5205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3AEC2AE-7F94-DC68-A2CB-09B4A91AC8C9}"/>
              </a:ext>
            </a:extLst>
          </p:cNvPr>
          <p:cNvGraphicFramePr/>
          <p:nvPr>
            <p:extLst>
              <p:ext uri="{D42A27DB-BD31-4B8C-83A1-F6EECF244321}">
                <p14:modId xmlns:p14="http://schemas.microsoft.com/office/powerpoint/2010/main" val="867323310"/>
              </p:ext>
            </p:extLst>
          </p:nvPr>
        </p:nvGraphicFramePr>
        <p:xfrm>
          <a:off x="1950561" y="716914"/>
          <a:ext cx="8290878" cy="43884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7AEB622-9B46-4BA2-A9E7-F144DC2870E9}"/>
              </a:ext>
            </a:extLst>
          </p:cNvPr>
          <p:cNvSpPr txBox="1"/>
          <p:nvPr/>
        </p:nvSpPr>
        <p:spPr>
          <a:xfrm>
            <a:off x="901700" y="5461000"/>
            <a:ext cx="10566400" cy="984885"/>
          </a:xfrm>
          <a:prstGeom prst="rect">
            <a:avLst/>
          </a:prstGeom>
          <a:noFill/>
        </p:spPr>
        <p:txBody>
          <a:bodyPr wrap="square" rtlCol="0">
            <a:spAutoFit/>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NCC and PSNR value comparison between proposed and existing scheme [5] for watermark image using USC SIPI image with no attack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3660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8AB3-8EFA-EBF3-8458-D912F4622EA2}"/>
              </a:ext>
            </a:extLst>
          </p:cNvPr>
          <p:cNvSpPr>
            <a:spLocks noGrp="1"/>
          </p:cNvSpPr>
          <p:nvPr>
            <p:ph type="title"/>
          </p:nvPr>
        </p:nvSpPr>
        <p:spPr/>
        <p:txBody>
          <a:bodyPr/>
          <a:lstStyle/>
          <a:p>
            <a:r>
              <a:rPr lang="en-IN" dirty="0"/>
              <a:t>17.   References</a:t>
            </a:r>
          </a:p>
        </p:txBody>
      </p:sp>
      <p:sp>
        <p:nvSpPr>
          <p:cNvPr id="3" name="Content Placeholder 2">
            <a:extLst>
              <a:ext uri="{FF2B5EF4-FFF2-40B4-BE49-F238E27FC236}">
                <a16:creationId xmlns:a16="http://schemas.microsoft.com/office/drawing/2014/main" id="{2C6B6F04-C7B7-997A-1A44-C3625C62B761}"/>
              </a:ext>
            </a:extLst>
          </p:cNvPr>
          <p:cNvSpPr>
            <a:spLocks noGrp="1"/>
          </p:cNvSpPr>
          <p:nvPr>
            <p:ph idx="1"/>
          </p:nvPr>
        </p:nvSpPr>
        <p:spPr>
          <a:xfrm>
            <a:off x="1451579" y="2015733"/>
            <a:ext cx="9762959" cy="2671882"/>
          </a:xfrm>
        </p:spPr>
        <p:txBody>
          <a:bodyPr>
            <a:noAutofit/>
          </a:bodyPr>
          <a:lstStyle/>
          <a:p>
            <a:pPr marL="34290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 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Ghazy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 A. El-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Fishawy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 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Hadhoud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 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Dessouky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F. E. A. El-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Samie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 Efficient Block-by-Block SVD-Based Image Watermarking Scheme,"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2007 National Radio Science Conference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Cairo, Egypt, pp. 1-9,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10.1109/NRSC.2007.371376. (2007)</a:t>
            </a:r>
          </a:p>
          <a:p>
            <a:pPr marL="342900" indent="-342900">
              <a:lnSpc>
                <a:spcPct val="107000"/>
              </a:lnSpc>
              <a:buFont typeface="+mj-lt"/>
              <a:buAutoNum type="arabicPeriod"/>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F. N. Thakkar, V. K. Srivastava, “A blind medical image watermarking: DWT-SVD based robust and secure approach for telemedicine applications.”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Multimed</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Tools Appl 76, 3669–3697 (2017). </a:t>
            </a:r>
            <a:r>
              <a:rPr lang="en-US" sz="1800" dirty="0">
                <a:effectLst/>
                <a:latin typeface="Times New Roman" panose="020206030504050203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https://doi.org/10.1007/s11042-016-3928-7</a:t>
            </a:r>
            <a:endParaRPr lang="en-US"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indent="-342900">
              <a:lnSpc>
                <a:spcPct val="107000"/>
              </a:lnSpc>
              <a:buFont typeface="+mj-lt"/>
              <a:buAutoNum type="arabicPeriod"/>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R. K. Singh, D. K. Shaw &amp; J. Sahoo “A secure and robust block-based DWT-SVD image watermarking approach.” Journal of Information and Optimization Sciences, pp. 911-925, DOI: 10.1080/02522667.2017.1372137</a:t>
            </a:r>
          </a:p>
          <a:p>
            <a:pPr marL="342900" indent="-342900">
              <a:lnSpc>
                <a:spcPct val="107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Sunesh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 Malik, N. Sangwan, S. Sangwan “Digital Watermarking using DWT-SVD Algorithm” Advances in Computational Sciences and Technology ISSN 0973-6107 Volume 10, Number 7, pp. 2161-2171 © Research India Publications. (2017)</a:t>
            </a:r>
          </a:p>
          <a:p>
            <a:pPr marL="342900" indent="-342900">
              <a:lnSpc>
                <a:spcPct val="107000"/>
              </a:lnSpc>
              <a:buFont typeface="+mj-lt"/>
              <a:buAutoNum type="arabicPeriod"/>
            </a:pP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indent="-342900">
              <a:lnSpc>
                <a:spcPct val="107000"/>
              </a:lnSpc>
              <a:buFont typeface="+mj-lt"/>
              <a:buAutoNum type="arabicPeriod"/>
            </a:pPr>
            <a:endParaRPr lang="en-IN" sz="1800" dirty="0">
              <a:effectLst/>
              <a:latin typeface="Cambria" panose="02040503050406030204" pitchFamily="18" charset="0"/>
              <a:ea typeface="Cambria" panose="02040503050406030204" pitchFamily="18" charset="0"/>
              <a:cs typeface="font1233"/>
            </a:endParaRPr>
          </a:p>
          <a:p>
            <a:pPr marL="342900" indent="-342900">
              <a:lnSpc>
                <a:spcPct val="107000"/>
              </a:lnSpc>
              <a:buFont typeface="+mj-lt"/>
              <a:buAutoNum type="arabicPeriod"/>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800" dirty="0">
              <a:effectLst/>
              <a:latin typeface="Bahnschrift SemiBold" panose="020B0502040204020203" pitchFamily="34" charset="0"/>
              <a:ea typeface="Calibri" panose="020F0502020204030204" pitchFamily="34" charset="0"/>
              <a:cs typeface="Vrinda" panose="020B0502040204020203" pitchFamily="34" charset="0"/>
            </a:endParaRPr>
          </a:p>
          <a:p>
            <a:pPr marL="342900" lvl="0" indent="-342900">
              <a:lnSpc>
                <a:spcPct val="107000"/>
              </a:lnSpc>
              <a:spcAft>
                <a:spcPts val="800"/>
              </a:spcAft>
              <a:buFont typeface="+mj-lt"/>
              <a:buAutoNum type="arabicPeriod"/>
            </a:pPr>
            <a:endParaRPr lang="en-IN" sz="1800" b="1" dirty="0">
              <a:effectLst/>
              <a:latin typeface="Bahnschrift SemiBold" panose="020B0502040204020203" pitchFamily="34" charset="0"/>
              <a:ea typeface="Calibri" panose="020F0502020204030204" pitchFamily="34" charset="0"/>
              <a:cs typeface="Vrinda" panose="020B0502040204020203" pitchFamily="34" charset="0"/>
            </a:endParaRPr>
          </a:p>
          <a:p>
            <a:pPr marL="342900" lvl="0" indent="-342900">
              <a:lnSpc>
                <a:spcPct val="107000"/>
              </a:lnSpc>
              <a:spcAft>
                <a:spcPts val="800"/>
              </a:spcAft>
              <a:buFont typeface="+mj-lt"/>
              <a:buAutoNum type="arabicPeriod"/>
            </a:pPr>
            <a:endParaRPr lang="en-IN" sz="1800" dirty="0">
              <a:latin typeface="Bahnschrift SemiBold" panose="020B0502040204020203" pitchFamily="34" charset="0"/>
            </a:endParaRPr>
          </a:p>
        </p:txBody>
      </p:sp>
    </p:spTree>
    <p:extLst>
      <p:ext uri="{BB962C8B-B14F-4D97-AF65-F5344CB8AC3E}">
        <p14:creationId xmlns:p14="http://schemas.microsoft.com/office/powerpoint/2010/main" val="3256382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BB565-88BD-5255-4B81-E0EFB2719C54}"/>
              </a:ext>
            </a:extLst>
          </p:cNvPr>
          <p:cNvSpPr>
            <a:spLocks noGrp="1"/>
          </p:cNvSpPr>
          <p:nvPr>
            <p:ph idx="1"/>
          </p:nvPr>
        </p:nvSpPr>
        <p:spPr>
          <a:xfrm>
            <a:off x="283779" y="861848"/>
            <a:ext cx="11729545" cy="5496911"/>
          </a:xfrm>
        </p:spPr>
        <p:txBody>
          <a:bodyPr>
            <a:normAutofit/>
          </a:bodyPr>
          <a:lstStyle/>
          <a:p>
            <a:pPr marL="0" indent="0">
              <a:spcBef>
                <a:spcPts val="900"/>
              </a:spcBef>
              <a:spcAft>
                <a:spcPts val="900"/>
              </a:spcAft>
              <a:buNone/>
            </a:pPr>
            <a:r>
              <a:rPr lang="en-IN" kern="100" dirty="0">
                <a:latin typeface="Times New Roman" panose="02020603050405020304" pitchFamily="18" charset="0"/>
                <a:ea typeface="Calibri" panose="020F0502020204030204" pitchFamily="34" charset="0"/>
                <a:cs typeface="Times New Roman" panose="02020603050405020304" pitchFamily="18" charset="0"/>
              </a:rPr>
              <a:t>5. </a:t>
            </a:r>
            <a:r>
              <a:rPr lang="en-US" dirty="0">
                <a:effectLst/>
                <a:latin typeface="Times New Roman" panose="02020603050405020304" pitchFamily="18" charset="0"/>
                <a:ea typeface="Cambria" panose="02040503050406030204" pitchFamily="18" charset="0"/>
                <a:cs typeface="font1233"/>
              </a:rPr>
              <a:t>A. Anand, A. K. Singh, “An improved DWT-SVD domain watermarking for medical information security”, Computer Communications Vol.152 pp.72–80, ISSN 0140-3664, (2020)</a:t>
            </a:r>
          </a:p>
          <a:p>
            <a:pPr marL="0" indent="0">
              <a:spcBef>
                <a:spcPts val="900"/>
              </a:spcBef>
              <a:spcAft>
                <a:spcPts val="900"/>
              </a:spcAft>
              <a:buNone/>
            </a:pPr>
            <a:r>
              <a:rPr lang="en-US" dirty="0">
                <a:effectLst/>
                <a:latin typeface="Times New Roman" panose="02020603050405020304" pitchFamily="18" charset="0"/>
                <a:ea typeface="Cambria" panose="02040503050406030204" pitchFamily="18" charset="0"/>
                <a:cs typeface="font1233"/>
              </a:rPr>
              <a:t>6. </a:t>
            </a:r>
            <a:r>
              <a:rPr lang="en-US" b="0" dirty="0" err="1">
                <a:effectLst/>
                <a:latin typeface="-apple-system"/>
              </a:rPr>
              <a:t>Hemdan</a:t>
            </a:r>
            <a:r>
              <a:rPr lang="en-US" b="0" dirty="0">
                <a:effectLst/>
                <a:latin typeface="-apple-system"/>
              </a:rPr>
              <a:t>, E.ED. An efficient and robust watermarking approach based on single value decompression, multi-level DWT, and wavelet fusion with scrambled medical images. </a:t>
            </a:r>
            <a:r>
              <a:rPr lang="en-US" b="0" dirty="0" err="1">
                <a:effectLst/>
                <a:latin typeface="-apple-system"/>
              </a:rPr>
              <a:t>Multimed</a:t>
            </a:r>
            <a:r>
              <a:rPr lang="en-US" b="0" dirty="0">
                <a:effectLst/>
                <a:latin typeface="-apple-system"/>
              </a:rPr>
              <a:t> Tools Appl </a:t>
            </a:r>
            <a:r>
              <a:rPr lang="en-US" b="1" dirty="0">
                <a:effectLst/>
                <a:latin typeface="-apple-system"/>
              </a:rPr>
              <a:t>80</a:t>
            </a:r>
            <a:r>
              <a:rPr lang="en-US" b="0" dirty="0">
                <a:effectLst/>
                <a:latin typeface="-apple-system"/>
              </a:rPr>
              <a:t>, 1749–1777 (2021). https://doi.org/10.1007/s11042-020-09769-7</a:t>
            </a:r>
            <a:endParaRPr lang="en-US" dirty="0">
              <a:effectLst/>
              <a:latin typeface="Times New Roman" panose="02020603050405020304" pitchFamily="18" charset="0"/>
              <a:ea typeface="Cambria" panose="02040503050406030204" pitchFamily="18" charset="0"/>
              <a:cs typeface="font1233"/>
            </a:endParaRPr>
          </a:p>
          <a:p>
            <a:pPr marL="0" indent="0">
              <a:spcBef>
                <a:spcPts val="900"/>
              </a:spcBef>
              <a:spcAft>
                <a:spcPts val="900"/>
              </a:spcAft>
              <a:buNone/>
            </a:pPr>
            <a:r>
              <a:rPr lang="en-IN" dirty="0">
                <a:latin typeface="Times New Roman" panose="02020603050405020304" pitchFamily="18" charset="0"/>
                <a:ea typeface="Calibri" panose="020F0502020204030204" pitchFamily="34" charset="0"/>
              </a:rPr>
              <a:t>7.</a:t>
            </a:r>
            <a:r>
              <a:rPr lang="en-IN" dirty="0">
                <a:effectLst/>
                <a:latin typeface="Times New Roman" panose="02020603050405020304" pitchFamily="18" charset="0"/>
                <a:ea typeface="Calibri" panose="020F0502020204030204" pitchFamily="34" charset="0"/>
              </a:rPr>
              <a:t> Yasmeen, F., Uddin, M.S., “An Efficient Watermarking Approach Based on LL and HH Edges of DWT–SVD.” SN COMPUT. SCI. 2, 82 (2021). </a:t>
            </a:r>
            <a:r>
              <a:rPr lang="en-IN" dirty="0">
                <a:effectLst/>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https://doi.org/10.1007/s42979-021-00478-y</a:t>
            </a:r>
            <a:endParaRPr lang="en-IN" dirty="0">
              <a:effectLst/>
              <a:latin typeface="Times New Roman" panose="02020603050405020304" pitchFamily="18" charset="0"/>
              <a:ea typeface="Calibri" panose="020F0502020204030204" pitchFamily="34" charset="0"/>
            </a:endParaRPr>
          </a:p>
          <a:p>
            <a:pPr marL="0" indent="0">
              <a:spcBef>
                <a:spcPts val="900"/>
              </a:spcBef>
              <a:spcAft>
                <a:spcPts val="900"/>
              </a:spcAft>
              <a:buNone/>
            </a:pPr>
            <a:r>
              <a:rPr lang="en-US" dirty="0">
                <a:latin typeface="Times New Roman" panose="02020603050405020304" pitchFamily="18" charset="0"/>
                <a:ea typeface="Cambria" panose="02040503050406030204" pitchFamily="18" charset="0"/>
                <a:cs typeface="font1233"/>
              </a:rPr>
              <a:t>8</a:t>
            </a:r>
            <a:r>
              <a:rPr lang="en-US" dirty="0">
                <a:effectLst/>
                <a:latin typeface="Times New Roman" panose="02020603050405020304" pitchFamily="18" charset="0"/>
                <a:ea typeface="Cambria" panose="02040503050406030204" pitchFamily="18" charset="0"/>
                <a:cs typeface="font1233"/>
              </a:rPr>
              <a:t>. N. </a:t>
            </a:r>
            <a:r>
              <a:rPr lang="en-US" dirty="0" err="1">
                <a:effectLst/>
                <a:latin typeface="Times New Roman" panose="02020603050405020304" pitchFamily="18" charset="0"/>
                <a:ea typeface="Cambria" panose="02040503050406030204" pitchFamily="18" charset="0"/>
                <a:cs typeface="font1233"/>
              </a:rPr>
              <a:t>Zermia</a:t>
            </a:r>
            <a:r>
              <a:rPr lang="en-US" dirty="0">
                <a:effectLst/>
                <a:latin typeface="Times New Roman" panose="02020603050405020304" pitchFamily="18" charset="0"/>
                <a:ea typeface="Cambria" panose="02040503050406030204" pitchFamily="18" charset="0"/>
                <a:cs typeface="font1233"/>
              </a:rPr>
              <a:t>, A. </a:t>
            </a:r>
            <a:r>
              <a:rPr lang="en-US" dirty="0" err="1">
                <a:effectLst/>
                <a:latin typeface="Times New Roman" panose="02020603050405020304" pitchFamily="18" charset="0"/>
                <a:ea typeface="Cambria" panose="02040503050406030204" pitchFamily="18" charset="0"/>
                <a:cs typeface="font1233"/>
              </a:rPr>
              <a:t>Khaldib</a:t>
            </a:r>
            <a:r>
              <a:rPr lang="en-US" dirty="0">
                <a:effectLst/>
                <a:latin typeface="Times New Roman" panose="02020603050405020304" pitchFamily="18" charset="0"/>
                <a:ea typeface="Cambria" panose="02040503050406030204" pitchFamily="18" charset="0"/>
                <a:cs typeface="font1233"/>
              </a:rPr>
              <a:t>, R. </a:t>
            </a:r>
            <a:r>
              <a:rPr lang="en-US" dirty="0" err="1">
                <a:effectLst/>
                <a:latin typeface="Times New Roman" panose="02020603050405020304" pitchFamily="18" charset="0"/>
                <a:ea typeface="Cambria" panose="02040503050406030204" pitchFamily="18" charset="0"/>
                <a:cs typeface="font1233"/>
              </a:rPr>
              <a:t>Kafib</a:t>
            </a:r>
            <a:r>
              <a:rPr lang="en-US" dirty="0">
                <a:effectLst/>
                <a:latin typeface="Times New Roman" panose="02020603050405020304" pitchFamily="18" charset="0"/>
                <a:ea typeface="Cambria" panose="02040503050406030204" pitchFamily="18" charset="0"/>
                <a:cs typeface="font1233"/>
              </a:rPr>
              <a:t>, F. </a:t>
            </a:r>
            <a:r>
              <a:rPr lang="en-US" dirty="0" err="1">
                <a:effectLst/>
                <a:latin typeface="Times New Roman" panose="02020603050405020304" pitchFamily="18" charset="0"/>
                <a:ea typeface="Cambria" panose="02040503050406030204" pitchFamily="18" charset="0"/>
                <a:cs typeface="font1233"/>
              </a:rPr>
              <a:t>Kahlessenaneb</a:t>
            </a:r>
            <a:r>
              <a:rPr lang="en-US" dirty="0">
                <a:effectLst/>
                <a:latin typeface="Times New Roman" panose="02020603050405020304" pitchFamily="18" charset="0"/>
                <a:ea typeface="Cambria" panose="02040503050406030204" pitchFamily="18" charset="0"/>
                <a:cs typeface="font1233"/>
              </a:rPr>
              <a:t>, S. </a:t>
            </a:r>
            <a:r>
              <a:rPr lang="en-US" dirty="0" err="1">
                <a:effectLst/>
                <a:latin typeface="Times New Roman" panose="02020603050405020304" pitchFamily="18" charset="0"/>
                <a:ea typeface="Cambria" panose="02040503050406030204" pitchFamily="18" charset="0"/>
                <a:cs typeface="font1233"/>
              </a:rPr>
              <a:t>Euschi</a:t>
            </a:r>
            <a:r>
              <a:rPr lang="en-US" dirty="0">
                <a:effectLst/>
                <a:latin typeface="Times New Roman" panose="02020603050405020304" pitchFamily="18" charset="0"/>
                <a:ea typeface="Cambria" panose="02040503050406030204" pitchFamily="18" charset="0"/>
                <a:cs typeface="font1233"/>
              </a:rPr>
              <a:t> “A DWT-SVD based robust digital watermarking for medical image security.”, Forensic Science International, Volume 320, 110691, ISSN 0379-0738. (2021)</a:t>
            </a:r>
          </a:p>
          <a:p>
            <a:pPr marL="0" indent="0">
              <a:spcBef>
                <a:spcPts val="900"/>
              </a:spcBef>
              <a:spcAft>
                <a:spcPts val="900"/>
              </a:spcAft>
              <a:buNone/>
            </a:pPr>
            <a:endParaRPr lang="en-IN" sz="1800" dirty="0">
              <a:effectLst/>
              <a:latin typeface="Cambria" panose="02040503050406030204" pitchFamily="18" charset="0"/>
              <a:ea typeface="Cambria" panose="02040503050406030204" pitchFamily="18" charset="0"/>
              <a:cs typeface="font1233"/>
            </a:endParaRPr>
          </a:p>
          <a:p>
            <a:pPr marL="0" indent="0">
              <a:spcBef>
                <a:spcPts val="900"/>
              </a:spcBef>
              <a:spcAft>
                <a:spcPts val="900"/>
              </a:spcAft>
              <a:buNone/>
            </a:pPr>
            <a:endParaRPr lang="en-IN" sz="1800" dirty="0">
              <a:effectLst/>
              <a:latin typeface="Cambria" panose="02040503050406030204" pitchFamily="18" charset="0"/>
              <a:ea typeface="Cambria" panose="02040503050406030204" pitchFamily="18" charset="0"/>
              <a:cs typeface="font1233"/>
            </a:endParaRPr>
          </a:p>
          <a:p>
            <a:pPr marL="0" indent="0">
              <a:spcBef>
                <a:spcPts val="900"/>
              </a:spcBef>
              <a:spcAft>
                <a:spcPts val="9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900"/>
              </a:spcBef>
              <a:spcAft>
                <a:spcPts val="900"/>
              </a:spcAft>
              <a:buNone/>
            </a:pPr>
            <a:endParaRPr lang="en-US" sz="1800" b="1" dirty="0">
              <a:effectLst/>
              <a:latin typeface="Bahnschrift SemiBold" panose="020B0502040204020203" pitchFamily="34" charset="0"/>
              <a:ea typeface="Cambria" panose="02040503050406030204" pitchFamily="18" charset="0"/>
            </a:endParaRPr>
          </a:p>
          <a:p>
            <a:pPr marL="342900" indent="-342900">
              <a:buAutoNum type="arabicPeriod" startAt="7"/>
            </a:pPr>
            <a:endParaRPr lang="en-IN" sz="1800" dirty="0">
              <a:effectLst/>
              <a:latin typeface="Bahnschrift SemiBold" panose="020B0502040204020203" pitchFamily="34" charset="0"/>
              <a:ea typeface="Cambria" panose="02040503050406030204" pitchFamily="18" charset="0"/>
            </a:endParaRPr>
          </a:p>
          <a:p>
            <a:pPr marL="0" indent="0">
              <a:buNone/>
            </a:pPr>
            <a:endParaRPr lang="en-IN" sz="1800" dirty="0">
              <a:effectLst/>
              <a:latin typeface="Bahnschrift SemiBold" panose="020B0502040204020203" pitchFamily="34" charset="0"/>
              <a:ea typeface="Calibri" panose="020F0502020204030204" pitchFamily="34" charset="0"/>
              <a:cs typeface="Vrinda" panose="020B0502040204020203" pitchFamily="34" charset="0"/>
            </a:endParaRPr>
          </a:p>
          <a:p>
            <a:pPr marL="0" indent="0">
              <a:buNone/>
            </a:pPr>
            <a:endParaRPr lang="en-IN" dirty="0">
              <a:latin typeface="Bahnschrift SemiBold" panose="020B0502040204020203" pitchFamily="34" charset="0"/>
            </a:endParaRPr>
          </a:p>
        </p:txBody>
      </p:sp>
    </p:spTree>
    <p:extLst>
      <p:ext uri="{BB962C8B-B14F-4D97-AF65-F5344CB8AC3E}">
        <p14:creationId xmlns:p14="http://schemas.microsoft.com/office/powerpoint/2010/main" val="444711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A2C1D-4A65-D222-2AE7-E94F9BF597CA}"/>
              </a:ext>
            </a:extLst>
          </p:cNvPr>
          <p:cNvSpPr>
            <a:spLocks noGrp="1"/>
          </p:cNvSpPr>
          <p:nvPr>
            <p:ph idx="1"/>
          </p:nvPr>
        </p:nvSpPr>
        <p:spPr/>
        <p:txBody>
          <a:bodyPr/>
          <a:lstStyle/>
          <a:p>
            <a:pPr marL="0" indent="0">
              <a:buNone/>
            </a:pPr>
            <a:endParaRPr lang="en-IN" sz="1800" dirty="0">
              <a:effectLst/>
              <a:latin typeface="Bahnschrift SemiBold" panose="020B0502040204020203" pitchFamily="34" charset="0"/>
              <a:ea typeface="Cambria" panose="02040503050406030204" pitchFamily="18" charset="0"/>
            </a:endParaRPr>
          </a:p>
          <a:p>
            <a:endParaRPr lang="en-IN" dirty="0">
              <a:latin typeface="Bahnschrift SemiBold" panose="020B0502040204020203" pitchFamily="34" charset="0"/>
            </a:endParaRPr>
          </a:p>
        </p:txBody>
      </p:sp>
      <p:sp>
        <p:nvSpPr>
          <p:cNvPr id="2" name="TextBox 1">
            <a:extLst>
              <a:ext uri="{FF2B5EF4-FFF2-40B4-BE49-F238E27FC236}">
                <a16:creationId xmlns:a16="http://schemas.microsoft.com/office/drawing/2014/main" id="{72A6E743-236F-9FEC-ECD3-3AD8E65E52C0}"/>
              </a:ext>
            </a:extLst>
          </p:cNvPr>
          <p:cNvSpPr txBox="1"/>
          <p:nvPr/>
        </p:nvSpPr>
        <p:spPr>
          <a:xfrm>
            <a:off x="773524" y="617106"/>
            <a:ext cx="10644951" cy="6247864"/>
          </a:xfrm>
          <a:prstGeom prst="rect">
            <a:avLst/>
          </a:prstGeom>
          <a:noFill/>
        </p:spPr>
        <p:txBody>
          <a:bodyPr wrap="square" rtlCol="0">
            <a:spAutoFit/>
          </a:bodyPr>
          <a:lstStyle/>
          <a:p>
            <a:r>
              <a:rPr lang="en-IN" sz="2000" dirty="0"/>
              <a:t>9.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Miracle A, C. C.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Adaobi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E. 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Eneji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 W.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Eyong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G.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Ozioma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M.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Udie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“Implementation of medical image watermarking using RDWT and SVD for secure medical data transmission in healthcare systems.” https://www.stujournal.org [Original Article]. Vol 6 Issue 1, pp. 78-83. (2021)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r>
              <a:rPr lang="en-IN" sz="2000" dirty="0"/>
              <a:t>10. </a:t>
            </a:r>
            <a:r>
              <a:rPr lang="en-IN" sz="2000" dirty="0">
                <a:effectLst/>
                <a:latin typeface="Times New Roman" panose="02020603050405020304" pitchFamily="18" charset="0"/>
                <a:ea typeface="Calibri" panose="020F0502020204030204" pitchFamily="34" charset="0"/>
              </a:rPr>
              <a:t>D. Awasthi, Srivastava, V.K., “LWT-DCT-SVD and DWT-DCT-SVD based watermarking schemes with their performance enhancement using Jaya and Particle swarm optimization and comparison of results under various attacks.” </a:t>
            </a:r>
            <a:r>
              <a:rPr lang="en-IN" sz="2000" dirty="0" err="1">
                <a:effectLst/>
                <a:latin typeface="Times New Roman" panose="02020603050405020304" pitchFamily="18" charset="0"/>
                <a:ea typeface="Calibri" panose="020F0502020204030204" pitchFamily="34" charset="0"/>
              </a:rPr>
              <a:t>Multimed</a:t>
            </a:r>
            <a:r>
              <a:rPr lang="en-IN" sz="2000" dirty="0">
                <a:effectLst/>
                <a:latin typeface="Times New Roman" panose="02020603050405020304" pitchFamily="18" charset="0"/>
                <a:ea typeface="Calibri" panose="020F0502020204030204" pitchFamily="34" charset="0"/>
              </a:rPr>
              <a:t> Tools </a:t>
            </a:r>
            <a:r>
              <a:rPr lang="en-IN" sz="2000" dirty="0" err="1">
                <a:effectLst/>
                <a:latin typeface="Times New Roman" panose="02020603050405020304" pitchFamily="18" charset="0"/>
                <a:ea typeface="Calibri" panose="020F0502020204030204" pitchFamily="34" charset="0"/>
              </a:rPr>
              <a:t>Appl</a:t>
            </a:r>
            <a:r>
              <a:rPr lang="en-IN" sz="2000" dirty="0">
                <a:effectLst/>
                <a:latin typeface="Times New Roman" panose="02020603050405020304" pitchFamily="18" charset="0"/>
                <a:ea typeface="Calibri" panose="020F0502020204030204" pitchFamily="34" charset="0"/>
              </a:rPr>
              <a:t> 81, 25075–25099 (2022). </a:t>
            </a:r>
            <a:r>
              <a:rPr lang="en-IN" sz="20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https://doi.org/10.1007/s11042-022-12456-4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11.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A. Mohammed, M. A M Abdullah, S. R.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Awad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Novel FDCT-SVD Based Watermarking with Radon Transform for Telemedicine Applications” International Journal of Intelligent Engineering and Systems, Vol.15, No.1 (2022)</a:t>
            </a: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t>12.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K.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Appu</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G. P. Dubey and N. Gupta, "Designing of a Hybrid DWT-SVD Watermarking Technique of Colour Images with Digital Signature." IEEE International Conference on Current Development in Engineering and Technology (CCET), Bhopal, India, pp. 1-6,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10.1109/CCET56606.2022.10080560. (2022)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endParaRPr lang="en-IN" sz="2000" dirty="0"/>
          </a:p>
        </p:txBody>
      </p:sp>
    </p:spTree>
    <p:extLst>
      <p:ext uri="{BB962C8B-B14F-4D97-AF65-F5344CB8AC3E}">
        <p14:creationId xmlns:p14="http://schemas.microsoft.com/office/powerpoint/2010/main" val="1530750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A2C1D-4A65-D222-2AE7-E94F9BF597CA}"/>
              </a:ext>
            </a:extLst>
          </p:cNvPr>
          <p:cNvSpPr>
            <a:spLocks noGrp="1"/>
          </p:cNvSpPr>
          <p:nvPr>
            <p:ph idx="1"/>
          </p:nvPr>
        </p:nvSpPr>
        <p:spPr/>
        <p:txBody>
          <a:bodyPr/>
          <a:lstStyle/>
          <a:p>
            <a:pPr marL="0" indent="0">
              <a:buNone/>
            </a:pPr>
            <a:endParaRPr lang="en-IN" sz="1800" dirty="0">
              <a:effectLst/>
              <a:latin typeface="Bahnschrift SemiBold" panose="020B0502040204020203" pitchFamily="34" charset="0"/>
              <a:ea typeface="Cambria" panose="02040503050406030204" pitchFamily="18" charset="0"/>
            </a:endParaRPr>
          </a:p>
          <a:p>
            <a:endParaRPr lang="en-IN" dirty="0">
              <a:latin typeface="Bahnschrift SemiBold" panose="020B0502040204020203" pitchFamily="34" charset="0"/>
            </a:endParaRPr>
          </a:p>
        </p:txBody>
      </p:sp>
      <p:sp>
        <p:nvSpPr>
          <p:cNvPr id="2" name="TextBox 1">
            <a:extLst>
              <a:ext uri="{FF2B5EF4-FFF2-40B4-BE49-F238E27FC236}">
                <a16:creationId xmlns:a16="http://schemas.microsoft.com/office/drawing/2014/main" id="{72A6E743-236F-9FEC-ECD3-3AD8E65E52C0}"/>
              </a:ext>
            </a:extLst>
          </p:cNvPr>
          <p:cNvSpPr txBox="1"/>
          <p:nvPr/>
        </p:nvSpPr>
        <p:spPr>
          <a:xfrm>
            <a:off x="1294362" y="920621"/>
            <a:ext cx="9603275" cy="5016758"/>
          </a:xfrm>
          <a:prstGeom prst="rect">
            <a:avLst/>
          </a:prstGeom>
          <a:noFill/>
        </p:spPr>
        <p:txBody>
          <a:bodyPr wrap="square" rtlCol="0">
            <a:spAutoFit/>
          </a:bodyPr>
          <a:lstStyle/>
          <a:p>
            <a:endParaRPr lang="en-IN" sz="2000" dirty="0"/>
          </a:p>
          <a:p>
            <a:r>
              <a:rPr lang="en-IN" sz="2000" dirty="0"/>
              <a:t>13. </a:t>
            </a:r>
            <a:r>
              <a:rPr lang="en-US" sz="2000" dirty="0">
                <a:effectLst/>
                <a:latin typeface="Times New Roman" panose="02020603050405020304" pitchFamily="18" charset="0"/>
                <a:ea typeface="Cambria" panose="02040503050406030204" pitchFamily="18" charset="0"/>
                <a:cs typeface="font1233"/>
              </a:rPr>
              <a:t>Kumari, M.R.R., Kumar, V.V. &amp; Naidu, K.R., “Digital image watermarking using DWT-SVD with enhanced tunicate swarm optimization algorithm.” </a:t>
            </a:r>
            <a:r>
              <a:rPr lang="en-US" sz="2000" dirty="0" err="1">
                <a:effectLst/>
                <a:latin typeface="Times New Roman" panose="02020603050405020304" pitchFamily="18" charset="0"/>
                <a:ea typeface="Cambria" panose="02040503050406030204" pitchFamily="18" charset="0"/>
                <a:cs typeface="font1233"/>
              </a:rPr>
              <a:t>Multimed</a:t>
            </a:r>
            <a:r>
              <a:rPr lang="en-US" sz="2000" dirty="0">
                <a:effectLst/>
                <a:latin typeface="Times New Roman" panose="02020603050405020304" pitchFamily="18" charset="0"/>
                <a:ea typeface="Cambria" panose="02040503050406030204" pitchFamily="18" charset="0"/>
                <a:cs typeface="font1233"/>
              </a:rPr>
              <a:t> Tools Appl (2023). </a:t>
            </a:r>
            <a:r>
              <a:rPr lang="en-US" sz="2000" dirty="0">
                <a:effectLst/>
                <a:latin typeface="Times New Roman" panose="02020603050405020304" pitchFamily="18" charset="0"/>
                <a:ea typeface="Cambria" panose="02040503050406030204" pitchFamily="18" charset="0"/>
                <a:cs typeface="font1233"/>
                <a:hlinkClick r:id="rId2">
                  <a:extLst>
                    <a:ext uri="{A12FA001-AC4F-418D-AE19-62706E023703}">
                      <ahyp:hlinkClr xmlns:ahyp="http://schemas.microsoft.com/office/drawing/2018/hyperlinkcolor" val="tx"/>
                    </a:ext>
                  </a:extLst>
                </a:hlinkClick>
              </a:rPr>
              <a:t>https://doi.org/10.1007/s11042-023-14618-4</a:t>
            </a:r>
            <a:endParaRPr lang="en-IN" sz="2000" dirty="0">
              <a:effectLst/>
              <a:latin typeface="Cambria" panose="02040503050406030204" pitchFamily="18" charset="0"/>
              <a:ea typeface="Cambria" panose="02040503050406030204" pitchFamily="18" charset="0"/>
              <a:cs typeface="font1233"/>
            </a:endParaRPr>
          </a:p>
          <a:p>
            <a:endParaRPr lang="en-IN" sz="2000" dirty="0"/>
          </a:p>
          <a:p>
            <a:r>
              <a:rPr lang="en-IN" sz="2000" dirty="0"/>
              <a:t>14. </a:t>
            </a:r>
            <a:r>
              <a:rPr lang="en-US" sz="2000" dirty="0">
                <a:effectLst/>
                <a:latin typeface="Times New Roman" panose="02020603050405020304" pitchFamily="18" charset="0"/>
                <a:ea typeface="Cambria" panose="02040503050406030204" pitchFamily="18" charset="0"/>
                <a:cs typeface="font1233"/>
              </a:rPr>
              <a:t>S. </a:t>
            </a:r>
            <a:r>
              <a:rPr lang="en-US" sz="2000" dirty="0" err="1">
                <a:effectLst/>
                <a:latin typeface="Times New Roman" panose="02020603050405020304" pitchFamily="18" charset="0"/>
                <a:ea typeface="Cambria" panose="02040503050406030204" pitchFamily="18" charset="0"/>
                <a:cs typeface="font1233"/>
              </a:rPr>
              <a:t>Sattarpour</a:t>
            </a:r>
            <a:r>
              <a:rPr lang="en-US" sz="2000" dirty="0">
                <a:effectLst/>
                <a:latin typeface="Times New Roman" panose="02020603050405020304" pitchFamily="18" charset="0"/>
                <a:ea typeface="Cambria" panose="02040503050406030204" pitchFamily="18" charset="0"/>
                <a:cs typeface="font1233"/>
              </a:rPr>
              <a:t>, “Robust optimal image watermarking using graph-based and discrete wavelet transforms, and whale optimization algorithm.” </a:t>
            </a:r>
            <a:r>
              <a:rPr lang="en-US" sz="2000" dirty="0" err="1">
                <a:effectLst/>
                <a:latin typeface="Times New Roman" panose="02020603050405020304" pitchFamily="18" charset="0"/>
                <a:ea typeface="Cambria" panose="02040503050406030204" pitchFamily="18" charset="0"/>
                <a:cs typeface="font1233"/>
              </a:rPr>
              <a:t>Multimed</a:t>
            </a:r>
            <a:r>
              <a:rPr lang="en-US" sz="2000" dirty="0">
                <a:effectLst/>
                <a:latin typeface="Times New Roman" panose="02020603050405020304" pitchFamily="18" charset="0"/>
                <a:ea typeface="Cambria" panose="02040503050406030204" pitchFamily="18" charset="0"/>
                <a:cs typeface="font1233"/>
              </a:rPr>
              <a:t> Tools Appl 82, 6667–6685 (2023). </a:t>
            </a:r>
            <a:r>
              <a:rPr lang="en-US" sz="2000" dirty="0">
                <a:effectLst/>
                <a:latin typeface="Times New Roman" panose="02020603050405020304" pitchFamily="18" charset="0"/>
                <a:ea typeface="Cambria" panose="02040503050406030204" pitchFamily="18" charset="0"/>
                <a:cs typeface="font1233"/>
                <a:hlinkClick r:id="rId3">
                  <a:extLst>
                    <a:ext uri="{A12FA001-AC4F-418D-AE19-62706E023703}">
                      <ahyp:hlinkClr xmlns:ahyp="http://schemas.microsoft.com/office/drawing/2018/hyperlinkcolor" val="tx"/>
                    </a:ext>
                  </a:extLst>
                </a:hlinkClick>
              </a:rPr>
              <a:t>https://doi.org/10.1007/s11042-022-13639-9</a:t>
            </a:r>
            <a:endParaRPr lang="en-US" sz="2000" dirty="0">
              <a:effectLst/>
              <a:latin typeface="Times New Roman" panose="02020603050405020304" pitchFamily="18" charset="0"/>
              <a:ea typeface="Cambria" panose="02040503050406030204" pitchFamily="18" charset="0"/>
              <a:cs typeface="font1233"/>
            </a:endParaRPr>
          </a:p>
          <a:p>
            <a:endParaRPr lang="en-US" sz="2000" dirty="0">
              <a:effectLst/>
              <a:latin typeface="Times New Roman" panose="02020603050405020304" pitchFamily="18" charset="0"/>
              <a:ea typeface="Cambria" panose="02040503050406030204" pitchFamily="18" charset="0"/>
              <a:cs typeface="font1233"/>
            </a:endParaRPr>
          </a:p>
          <a:p>
            <a:r>
              <a:rPr lang="en-IN" sz="2000" dirty="0">
                <a:effectLst/>
                <a:latin typeface="Times New Roman" panose="02020603050405020304" pitchFamily="18" charset="0"/>
                <a:ea typeface="Times New Roman" panose="02020603050405020304" pitchFamily="18" charset="0"/>
              </a:rPr>
              <a:t>15. P. Garg, A. Jain, “A robust technique for biometric image authentication using invisible watermarking.” </a:t>
            </a:r>
            <a:r>
              <a:rPr lang="en-IN" sz="2000" dirty="0" err="1">
                <a:effectLst/>
                <a:latin typeface="Times New Roman" panose="02020603050405020304" pitchFamily="18" charset="0"/>
                <a:ea typeface="Times New Roman" panose="02020603050405020304" pitchFamily="18" charset="0"/>
              </a:rPr>
              <a:t>Multimed</a:t>
            </a:r>
            <a:r>
              <a:rPr lang="en-IN" sz="2000" dirty="0">
                <a:effectLst/>
                <a:latin typeface="Times New Roman" panose="02020603050405020304" pitchFamily="18" charset="0"/>
                <a:ea typeface="Times New Roman" panose="02020603050405020304" pitchFamily="18" charset="0"/>
              </a:rPr>
              <a:t> Tools </a:t>
            </a:r>
            <a:r>
              <a:rPr lang="en-IN" sz="2000" dirty="0" err="1">
                <a:effectLst/>
                <a:latin typeface="Times New Roman" panose="02020603050405020304" pitchFamily="18" charset="0"/>
                <a:ea typeface="Times New Roman" panose="02020603050405020304" pitchFamily="18" charset="0"/>
              </a:rPr>
              <a:t>Appl</a:t>
            </a:r>
            <a:r>
              <a:rPr lang="en-IN" sz="2000" dirty="0">
                <a:effectLst/>
                <a:latin typeface="Times New Roman" panose="02020603050405020304" pitchFamily="18" charset="0"/>
                <a:ea typeface="Times New Roman" panose="02020603050405020304" pitchFamily="18" charset="0"/>
              </a:rPr>
              <a:t> 82, 2237–2253 (2023). https://doi.org/10.1007/s11042-022-13314-z</a:t>
            </a:r>
          </a:p>
          <a:p>
            <a:endParaRPr lang="en-US" sz="2000" dirty="0">
              <a:effectLst/>
              <a:latin typeface="Times New Roman" panose="02020603050405020304" pitchFamily="18" charset="0"/>
              <a:ea typeface="Cambria" panose="02040503050406030204" pitchFamily="18" charset="0"/>
              <a:cs typeface="font1233"/>
            </a:endParaRPr>
          </a:p>
          <a:p>
            <a:endParaRPr lang="en-US" sz="2000" dirty="0">
              <a:solidFill>
                <a:srgbClr val="4F81BD"/>
              </a:solidFill>
              <a:effectLst/>
              <a:latin typeface="Times New Roman" panose="02020603050405020304" pitchFamily="18" charset="0"/>
              <a:ea typeface="Cambria" panose="02040503050406030204" pitchFamily="18" charset="0"/>
              <a:cs typeface="font1233"/>
            </a:endParaRPr>
          </a:p>
          <a:p>
            <a:endParaRPr lang="en-IN" sz="2000" dirty="0">
              <a:effectLst/>
              <a:latin typeface="Cambria" panose="02040503050406030204" pitchFamily="18" charset="0"/>
              <a:ea typeface="Cambria" panose="02040503050406030204" pitchFamily="18" charset="0"/>
              <a:cs typeface="font1233"/>
            </a:endParaRPr>
          </a:p>
          <a:p>
            <a:endParaRPr lang="en-IN" sz="2000" dirty="0"/>
          </a:p>
        </p:txBody>
      </p:sp>
    </p:spTree>
    <p:extLst>
      <p:ext uri="{BB962C8B-B14F-4D97-AF65-F5344CB8AC3E}">
        <p14:creationId xmlns:p14="http://schemas.microsoft.com/office/powerpoint/2010/main" val="24561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9F27-686A-C3AA-AFCF-177E073294F1}"/>
              </a:ext>
            </a:extLst>
          </p:cNvPr>
          <p:cNvSpPr>
            <a:spLocks noGrp="1"/>
          </p:cNvSpPr>
          <p:nvPr>
            <p:ph type="title"/>
          </p:nvPr>
        </p:nvSpPr>
        <p:spPr/>
        <p:txBody>
          <a:bodyPr/>
          <a:lstStyle/>
          <a:p>
            <a:r>
              <a:rPr lang="en-IN" dirty="0"/>
              <a:t>4.  Area of interest</a:t>
            </a:r>
          </a:p>
        </p:txBody>
      </p:sp>
      <p:sp>
        <p:nvSpPr>
          <p:cNvPr id="3" name="Content Placeholder 2">
            <a:extLst>
              <a:ext uri="{FF2B5EF4-FFF2-40B4-BE49-F238E27FC236}">
                <a16:creationId xmlns:a16="http://schemas.microsoft.com/office/drawing/2014/main" id="{0D72532D-2CED-5E32-F744-4975D83FE2B8}"/>
              </a:ext>
            </a:extLst>
          </p:cNvPr>
          <p:cNvSpPr>
            <a:spLocks noGrp="1"/>
          </p:cNvSpPr>
          <p:nvPr>
            <p:ph idx="1"/>
          </p:nvPr>
        </p:nvSpPr>
        <p:spPr/>
        <p:txBody>
          <a:bodyPr/>
          <a:lstStyle/>
          <a:p>
            <a:r>
              <a:rPr lang="en-IN" sz="2800" dirty="0"/>
              <a:t>Medical Image Authentication in tele-medicine domain.</a:t>
            </a:r>
          </a:p>
          <a:p>
            <a:endParaRPr lang="en-IN" sz="2800" dirty="0"/>
          </a:p>
          <a:p>
            <a:pPr marL="0" indent="0">
              <a:buNone/>
            </a:pPr>
            <a:endParaRPr lang="en-IN" dirty="0"/>
          </a:p>
        </p:txBody>
      </p:sp>
      <p:pic>
        <p:nvPicPr>
          <p:cNvPr id="5" name="Picture 4">
            <a:extLst>
              <a:ext uri="{FF2B5EF4-FFF2-40B4-BE49-F238E27FC236}">
                <a16:creationId xmlns:a16="http://schemas.microsoft.com/office/drawing/2014/main" id="{8D065C68-42F7-8584-2E99-FA8539000C50}"/>
              </a:ext>
            </a:extLst>
          </p:cNvPr>
          <p:cNvPicPr>
            <a:picLocks noChangeAspect="1"/>
          </p:cNvPicPr>
          <p:nvPr/>
        </p:nvPicPr>
        <p:blipFill rotWithShape="1">
          <a:blip r:embed="rId2"/>
          <a:srcRect l="8231" t="5528" r="4729" b="6034"/>
          <a:stretch/>
        </p:blipFill>
        <p:spPr>
          <a:xfrm>
            <a:off x="4952144" y="3092521"/>
            <a:ext cx="2383604" cy="2373824"/>
          </a:xfrm>
          <a:prstGeom prst="rect">
            <a:avLst/>
          </a:prstGeom>
        </p:spPr>
      </p:pic>
    </p:spTree>
    <p:extLst>
      <p:ext uri="{BB962C8B-B14F-4D97-AF65-F5344CB8AC3E}">
        <p14:creationId xmlns:p14="http://schemas.microsoft.com/office/powerpoint/2010/main" val="1266617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AD90F5-4ECD-3E01-FA95-E29B6BA70642}"/>
              </a:ext>
            </a:extLst>
          </p:cNvPr>
          <p:cNvSpPr/>
          <p:nvPr/>
        </p:nvSpPr>
        <p:spPr>
          <a:xfrm>
            <a:off x="1906279" y="2196772"/>
            <a:ext cx="8379441" cy="1862048"/>
          </a:xfrm>
          <a:prstGeom prst="rect">
            <a:avLst/>
          </a:prstGeom>
          <a:noFill/>
        </p:spPr>
        <p:txBody>
          <a:bodyPr wrap="square" lIns="91440" tIns="45720" rIns="91440" bIns="45720">
            <a:spAutoFit/>
          </a:bodyPr>
          <a:lstStyle/>
          <a:p>
            <a:pPr algn="ctr"/>
            <a:r>
              <a:rPr lang="en-IN" sz="115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35279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1474-0D0C-C0E7-84C4-9E1FF6813488}"/>
              </a:ext>
            </a:extLst>
          </p:cNvPr>
          <p:cNvSpPr>
            <a:spLocks noGrp="1"/>
          </p:cNvSpPr>
          <p:nvPr>
            <p:ph type="title"/>
          </p:nvPr>
        </p:nvSpPr>
        <p:spPr/>
        <p:txBody>
          <a:bodyPr/>
          <a:lstStyle/>
          <a:p>
            <a:r>
              <a:rPr lang="en-IN" dirty="0"/>
              <a:t>5.  Discrete Wavelet Transform (DWT)</a:t>
            </a:r>
          </a:p>
        </p:txBody>
      </p:sp>
      <p:sp>
        <p:nvSpPr>
          <p:cNvPr id="3" name="Content Placeholder 2">
            <a:extLst>
              <a:ext uri="{FF2B5EF4-FFF2-40B4-BE49-F238E27FC236}">
                <a16:creationId xmlns:a16="http://schemas.microsoft.com/office/drawing/2014/main" id="{563F59EF-4220-3E86-2AC1-874CB47F2910}"/>
              </a:ext>
            </a:extLst>
          </p:cNvPr>
          <p:cNvSpPr>
            <a:spLocks noGrp="1"/>
          </p:cNvSpPr>
          <p:nvPr>
            <p:ph idx="1"/>
          </p:nvPr>
        </p:nvSpPr>
        <p:spPr/>
        <p:txBody>
          <a:bodyPr/>
          <a:lstStyle/>
          <a:p>
            <a:pPr marL="0" indent="0">
              <a:buNone/>
            </a:pPr>
            <a:r>
              <a:rPr lang="en-IN" dirty="0"/>
              <a:t>DWT is a transform domain technique where any signal can be analysed into its average and detail sub-bands.</a:t>
            </a:r>
            <a:r>
              <a:rPr lang="en-US" dirty="0"/>
              <a:t> The DWT is used to decompose the image into non-overlapping sub-bands, namely, approximation (LL), horizontal (LH), vertical (HL) and diagonal (HH). We can further decompose the ‘LL’/or other sub-band to obtain wavelet coefficients at multiple level.</a:t>
            </a:r>
          </a:p>
          <a:p>
            <a:pPr marL="0" indent="0">
              <a:buNone/>
            </a:pPr>
            <a:endParaRPr lang="en-US"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D786E324-0CA2-B86E-DAC1-6204D0750E63}"/>
              </a:ext>
            </a:extLst>
          </p:cNvPr>
          <p:cNvPicPr>
            <a:picLocks noChangeAspect="1"/>
          </p:cNvPicPr>
          <p:nvPr/>
        </p:nvPicPr>
        <p:blipFill>
          <a:blip r:embed="rId2"/>
          <a:stretch>
            <a:fillRect/>
          </a:stretch>
        </p:blipFill>
        <p:spPr>
          <a:xfrm>
            <a:off x="1998459" y="3927932"/>
            <a:ext cx="8509514" cy="2205739"/>
          </a:xfrm>
          <a:prstGeom prst="rect">
            <a:avLst/>
          </a:prstGeom>
        </p:spPr>
      </p:pic>
    </p:spTree>
    <p:extLst>
      <p:ext uri="{BB962C8B-B14F-4D97-AF65-F5344CB8AC3E}">
        <p14:creationId xmlns:p14="http://schemas.microsoft.com/office/powerpoint/2010/main" val="131341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8A6E-B8D5-6FC2-C3DD-694226463C88}"/>
              </a:ext>
            </a:extLst>
          </p:cNvPr>
          <p:cNvSpPr>
            <a:spLocks noGrp="1"/>
          </p:cNvSpPr>
          <p:nvPr>
            <p:ph type="title"/>
          </p:nvPr>
        </p:nvSpPr>
        <p:spPr/>
        <p:txBody>
          <a:bodyPr/>
          <a:lstStyle/>
          <a:p>
            <a:r>
              <a:rPr lang="en-IN" dirty="0"/>
              <a:t>6.  Singular Value decomposition (SVD)</a:t>
            </a:r>
          </a:p>
        </p:txBody>
      </p:sp>
      <p:sp>
        <p:nvSpPr>
          <p:cNvPr id="3" name="Content Placeholder 2">
            <a:extLst>
              <a:ext uri="{FF2B5EF4-FFF2-40B4-BE49-F238E27FC236}">
                <a16:creationId xmlns:a16="http://schemas.microsoft.com/office/drawing/2014/main" id="{0B287521-2A26-7DFA-66C1-AF24B698046F}"/>
              </a:ext>
            </a:extLst>
          </p:cNvPr>
          <p:cNvSpPr>
            <a:spLocks noGrp="1"/>
          </p:cNvSpPr>
          <p:nvPr>
            <p:ph idx="1"/>
          </p:nvPr>
        </p:nvSpPr>
        <p:spPr/>
        <p:txBody>
          <a:bodyPr/>
          <a:lstStyle/>
          <a:p>
            <a:r>
              <a:rPr lang="en-US" dirty="0"/>
              <a:t>SVD reduces an image of any size into smaller invertible and square matrices. It has good energy compaction properties. SVD of a matrix X of size m x n can be stated as X = U S V</a:t>
            </a:r>
            <a:r>
              <a:rPr lang="en-US" baseline="30000" dirty="0"/>
              <a:t>T</a:t>
            </a:r>
            <a:r>
              <a:rPr lang="en-US" dirty="0"/>
              <a:t> . Here, U and V are orthogonal matrices and S is a diagonal matrix representing the singular values of X in descending order.</a:t>
            </a:r>
          </a:p>
          <a:p>
            <a:endParaRPr lang="en-IN" dirty="0"/>
          </a:p>
        </p:txBody>
      </p:sp>
      <p:pic>
        <p:nvPicPr>
          <p:cNvPr id="5" name="Picture 4">
            <a:extLst>
              <a:ext uri="{FF2B5EF4-FFF2-40B4-BE49-F238E27FC236}">
                <a16:creationId xmlns:a16="http://schemas.microsoft.com/office/drawing/2014/main" id="{69259045-1D99-FF74-D893-1634C6DA0278}"/>
              </a:ext>
            </a:extLst>
          </p:cNvPr>
          <p:cNvPicPr>
            <a:picLocks noChangeAspect="1"/>
          </p:cNvPicPr>
          <p:nvPr/>
        </p:nvPicPr>
        <p:blipFill rotWithShape="1">
          <a:blip r:embed="rId2">
            <a:extLst>
              <a:ext uri="{28A0092B-C50C-407E-A947-70E740481C1C}">
                <a14:useLocalDpi xmlns:a14="http://schemas.microsoft.com/office/drawing/2010/main" val="0"/>
              </a:ext>
            </a:extLst>
          </a:blip>
          <a:srcRect b="13820"/>
          <a:stretch/>
        </p:blipFill>
        <p:spPr>
          <a:xfrm>
            <a:off x="2749477" y="3946694"/>
            <a:ext cx="7007478" cy="2106787"/>
          </a:xfrm>
          <a:prstGeom prst="rect">
            <a:avLst/>
          </a:prstGeom>
        </p:spPr>
      </p:pic>
    </p:spTree>
    <p:extLst>
      <p:ext uri="{BB962C8B-B14F-4D97-AF65-F5344CB8AC3E}">
        <p14:creationId xmlns:p14="http://schemas.microsoft.com/office/powerpoint/2010/main" val="41289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0D9E-0E37-FBE3-56DE-5776705D017A}"/>
              </a:ext>
            </a:extLst>
          </p:cNvPr>
          <p:cNvSpPr>
            <a:spLocks noGrp="1"/>
          </p:cNvSpPr>
          <p:nvPr>
            <p:ph type="title"/>
          </p:nvPr>
        </p:nvSpPr>
        <p:spPr/>
        <p:txBody>
          <a:bodyPr/>
          <a:lstStyle/>
          <a:p>
            <a:r>
              <a:rPr lang="en-IN" dirty="0"/>
              <a:t>7. Hamming Code :</a:t>
            </a:r>
          </a:p>
        </p:txBody>
      </p:sp>
      <p:sp>
        <p:nvSpPr>
          <p:cNvPr id="3" name="Content Placeholder 2">
            <a:extLst>
              <a:ext uri="{FF2B5EF4-FFF2-40B4-BE49-F238E27FC236}">
                <a16:creationId xmlns:a16="http://schemas.microsoft.com/office/drawing/2014/main" id="{16AD5C50-9173-5CD3-7985-B052E2B61645}"/>
              </a:ext>
            </a:extLst>
          </p:cNvPr>
          <p:cNvSpPr>
            <a:spLocks noGrp="1"/>
          </p:cNvSpPr>
          <p:nvPr>
            <p:ph idx="1"/>
          </p:nvPr>
        </p:nvSpPr>
        <p:spPr/>
        <p:txBody>
          <a:bodyPr/>
          <a:lstStyle/>
          <a:p>
            <a:r>
              <a:rPr lang="en-IN" dirty="0"/>
              <a:t> </a:t>
            </a:r>
            <a:r>
              <a:rPr lang="en-US" dirty="0"/>
              <a:t>The Hamming code is an error-detecting and error-correcting code used in digital communication and computer memory systems. It was developed by Richard Hamming in the 1950s.</a:t>
            </a:r>
          </a:p>
          <a:p>
            <a:r>
              <a:rPr lang="en-US" dirty="0"/>
              <a:t>The Hamming code adds extra parity bits to a data sequence to detect and correct single-bit errors. The parity bits are inserted at specific positions in the data sequence, creating a larger code word.</a:t>
            </a:r>
            <a:endParaRPr lang="en-IN" dirty="0"/>
          </a:p>
        </p:txBody>
      </p:sp>
    </p:spTree>
    <p:extLst>
      <p:ext uri="{BB962C8B-B14F-4D97-AF65-F5344CB8AC3E}">
        <p14:creationId xmlns:p14="http://schemas.microsoft.com/office/powerpoint/2010/main" val="22403092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1838</TotalTime>
  <Words>4205</Words>
  <Application>Microsoft Office PowerPoint</Application>
  <PresentationFormat>Widescreen</PresentationFormat>
  <Paragraphs>608</Paragraphs>
  <Slides>60</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2" baseType="lpstr">
      <vt:lpstr>-apple-system</vt:lpstr>
      <vt:lpstr>Arial</vt:lpstr>
      <vt:lpstr>Bahnschrift SemiBold</vt:lpstr>
      <vt:lpstr>Calibri</vt:lpstr>
      <vt:lpstr>Cambria</vt:lpstr>
      <vt:lpstr>Cambria Math</vt:lpstr>
      <vt:lpstr>Gill Sans MT</vt:lpstr>
      <vt:lpstr>Gill Sans MT (Body)</vt:lpstr>
      <vt:lpstr>Times New Roman</vt:lpstr>
      <vt:lpstr>Wingdings</vt:lpstr>
      <vt:lpstr>Gallery</vt:lpstr>
      <vt:lpstr>Microsoft Word Document</vt:lpstr>
      <vt:lpstr>Singular Value Decomposition based Image Authentication systems and its Applications in Telemedicine</vt:lpstr>
      <vt:lpstr>content</vt:lpstr>
      <vt:lpstr>1.  abstract</vt:lpstr>
      <vt:lpstr>2.  steganography</vt:lpstr>
      <vt:lpstr> 3. Digital Image watermarking </vt:lpstr>
      <vt:lpstr>4.  Area of interest</vt:lpstr>
      <vt:lpstr>5.  Discrete Wavelet Transform (DWT)</vt:lpstr>
      <vt:lpstr>6.  Singular Value decomposition (SVD)</vt:lpstr>
      <vt:lpstr>7. Hamming Code :</vt:lpstr>
      <vt:lpstr>8.  Security Analysis :</vt:lpstr>
      <vt:lpstr>9. Gray Level Co-occurrence Matrix (GLCM):</vt:lpstr>
      <vt:lpstr>10. Principal Component Analysis (PCA) feature of average GLCM:</vt:lpstr>
      <vt:lpstr>11. Performance  evaluation  techniques</vt:lpstr>
      <vt:lpstr>11.1 Peak signal to noise ratio (PSNR)</vt:lpstr>
      <vt:lpstr>11. 2 Normalized Cross Correlation(NCC)</vt:lpstr>
      <vt:lpstr>11.3 Robustness Check</vt:lpstr>
      <vt:lpstr>12.  Literature Survey</vt:lpstr>
      <vt:lpstr>PowerPoint Presentation</vt:lpstr>
      <vt:lpstr>PowerPoint Presentation</vt:lpstr>
      <vt:lpstr>PowerPoint Presentation</vt:lpstr>
      <vt:lpstr>PowerPoint Presentation</vt:lpstr>
      <vt:lpstr>13.  Proposed Methodologies :  13.1 Robust DWT based Image authentication using S matrix of Block based SVD  (RDWTSVDSVAUTH) </vt:lpstr>
      <vt:lpstr>PowerPoint Presentation</vt:lpstr>
      <vt:lpstr>PowerPoint Presentation</vt:lpstr>
      <vt:lpstr> Result ,Analysis &amp; Comparison</vt:lpstr>
      <vt:lpstr>Sample experimental result (Salt &amp; Peeper Noise at 0.001 density)</vt:lpstr>
      <vt:lpstr>Conclusion</vt:lpstr>
      <vt:lpstr>13.2. Robust DWT based Image authentication using U matrix of Block based SVD  (RDWTSVDUMAUTH) :</vt:lpstr>
      <vt:lpstr>Algorithm:  Watermark bit embedding </vt:lpstr>
      <vt:lpstr>PowerPoint Presentation</vt:lpstr>
      <vt:lpstr>PowerPoint Presentation</vt:lpstr>
      <vt:lpstr>PowerPoint Presentation</vt:lpstr>
      <vt:lpstr>PowerPoint Presentation</vt:lpstr>
      <vt:lpstr>Sample experimental result (Salt &amp; Peeper Noise at 0.001 density)</vt:lpstr>
      <vt:lpstr>Conclusion</vt:lpstr>
      <vt:lpstr>13.3 . Robust Error correction-based Image authentication using U matrix of Block based SVD (RESVDUMAUTH) : </vt:lpstr>
      <vt:lpstr>PowerPoint Presentation</vt:lpstr>
      <vt:lpstr>PowerPoint Presentation</vt:lpstr>
      <vt:lpstr>PowerPoint Presentation</vt:lpstr>
      <vt:lpstr>Conclusion: </vt:lpstr>
      <vt:lpstr>14. Datasets:</vt:lpstr>
      <vt:lpstr>15. Experimental results and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 Comparison</vt:lpstr>
      <vt:lpstr>PowerPoint Presentation</vt:lpstr>
      <vt:lpstr>PowerPoint Presentation</vt:lpstr>
      <vt:lpstr>PowerPoint Presentation</vt:lpstr>
      <vt:lpstr>17.   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Digital image authentication technique</dc:title>
  <dc:creator>AYANTANU</dc:creator>
  <cp:lastModifiedBy>AYANTANU</cp:lastModifiedBy>
  <cp:revision>149</cp:revision>
  <dcterms:created xsi:type="dcterms:W3CDTF">2023-03-28T16:25:19Z</dcterms:created>
  <dcterms:modified xsi:type="dcterms:W3CDTF">2023-05-27T06:30:35Z</dcterms:modified>
</cp:coreProperties>
</file>