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5"/>
  </p:notesMasterIdLst>
  <p:handoutMasterIdLst>
    <p:handoutMasterId r:id="rId46"/>
  </p:handoutMasterIdLst>
  <p:sldIdLst>
    <p:sldId id="282" r:id="rId5"/>
    <p:sldId id="283" r:id="rId6"/>
    <p:sldId id="284" r:id="rId7"/>
    <p:sldId id="291" r:id="rId8"/>
    <p:sldId id="292" r:id="rId9"/>
    <p:sldId id="295" r:id="rId10"/>
    <p:sldId id="298" r:id="rId11"/>
    <p:sldId id="299" r:id="rId12"/>
    <p:sldId id="297" r:id="rId13"/>
    <p:sldId id="317" r:id="rId14"/>
    <p:sldId id="318" r:id="rId15"/>
    <p:sldId id="319" r:id="rId16"/>
    <p:sldId id="300" r:id="rId17"/>
    <p:sldId id="301" r:id="rId18"/>
    <p:sldId id="326" r:id="rId19"/>
    <p:sldId id="322" r:id="rId20"/>
    <p:sldId id="315" r:id="rId21"/>
    <p:sldId id="321" r:id="rId22"/>
    <p:sldId id="303" r:id="rId23"/>
    <p:sldId id="316" r:id="rId24"/>
    <p:sldId id="323" r:id="rId25"/>
    <p:sldId id="324" r:id="rId26"/>
    <p:sldId id="329" r:id="rId27"/>
    <p:sldId id="330" r:id="rId28"/>
    <p:sldId id="304" r:id="rId29"/>
    <p:sldId id="308" r:id="rId30"/>
    <p:sldId id="305" r:id="rId31"/>
    <p:sldId id="306" r:id="rId32"/>
    <p:sldId id="307" r:id="rId33"/>
    <p:sldId id="327" r:id="rId34"/>
    <p:sldId id="328" r:id="rId35"/>
    <p:sldId id="335" r:id="rId36"/>
    <p:sldId id="309" r:id="rId37"/>
    <p:sldId id="311" r:id="rId38"/>
    <p:sldId id="312" r:id="rId39"/>
    <p:sldId id="333" r:id="rId40"/>
    <p:sldId id="332" r:id="rId41"/>
    <p:sldId id="296" r:id="rId42"/>
    <p:sldId id="336" r:id="rId43"/>
    <p:sldId id="31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12" autoAdjust="0"/>
    <p:restoredTop sz="94631" autoAdjust="0"/>
  </p:normalViewPr>
  <p:slideViewPr>
    <p:cSldViewPr snapToGrid="0">
      <p:cViewPr varScale="1">
        <p:scale>
          <a:sx n="147" d="100"/>
          <a:sy n="147" d="100"/>
        </p:scale>
        <p:origin x="216" y="4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5/26/23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5/26/23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10</a:t>
            </a:fld>
            <a:endParaRPr lang="en-US" noProof="0"/>
          </a:p>
        </p:txBody>
      </p:sp>
    </p:spTree>
    <p:extLst>
      <p:ext uri="{BB962C8B-B14F-4D97-AF65-F5344CB8AC3E}">
        <p14:creationId xmlns:p14="http://schemas.microsoft.com/office/powerpoint/2010/main" val="3801988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a:p>
        </p:txBody>
      </p:sp>
    </p:spTree>
    <p:extLst>
      <p:ext uri="{BB962C8B-B14F-4D97-AF65-F5344CB8AC3E}">
        <p14:creationId xmlns:p14="http://schemas.microsoft.com/office/powerpoint/2010/main" val="318253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a:p>
        </p:txBody>
      </p:sp>
    </p:spTree>
    <p:extLst>
      <p:ext uri="{BB962C8B-B14F-4D97-AF65-F5344CB8AC3E}">
        <p14:creationId xmlns:p14="http://schemas.microsoft.com/office/powerpoint/2010/main" val="1492449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a:p>
        </p:txBody>
      </p:sp>
    </p:spTree>
    <p:extLst>
      <p:ext uri="{BB962C8B-B14F-4D97-AF65-F5344CB8AC3E}">
        <p14:creationId xmlns:p14="http://schemas.microsoft.com/office/powerpoint/2010/main" val="3525485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25</a:t>
            </a:fld>
            <a:endParaRPr lang="en-US" noProof="0"/>
          </a:p>
        </p:txBody>
      </p:sp>
    </p:spTree>
    <p:extLst>
      <p:ext uri="{BB962C8B-B14F-4D97-AF65-F5344CB8AC3E}">
        <p14:creationId xmlns:p14="http://schemas.microsoft.com/office/powerpoint/2010/main" val="301783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33</a:t>
            </a:fld>
            <a:endParaRPr lang="en-US" noProof="0"/>
          </a:p>
        </p:txBody>
      </p:sp>
    </p:spTree>
    <p:extLst>
      <p:ext uri="{BB962C8B-B14F-4D97-AF65-F5344CB8AC3E}">
        <p14:creationId xmlns:p14="http://schemas.microsoft.com/office/powerpoint/2010/main" val="731242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38</a:t>
            </a:fld>
            <a:endParaRPr lang="en-US" noProof="0"/>
          </a:p>
        </p:txBody>
      </p:sp>
    </p:spTree>
    <p:extLst>
      <p:ext uri="{BB962C8B-B14F-4D97-AF65-F5344CB8AC3E}">
        <p14:creationId xmlns:p14="http://schemas.microsoft.com/office/powerpoint/2010/main" val="4189610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39</a:t>
            </a:fld>
            <a:endParaRPr lang="en-US" noProof="0"/>
          </a:p>
        </p:txBody>
      </p:sp>
    </p:spTree>
    <p:extLst>
      <p:ext uri="{BB962C8B-B14F-4D97-AF65-F5344CB8AC3E}">
        <p14:creationId xmlns:p14="http://schemas.microsoft.com/office/powerpoint/2010/main" val="2243768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40</a:t>
            </a:fld>
            <a:endParaRPr lang="en-US" noProof="0"/>
          </a:p>
        </p:txBody>
      </p:sp>
    </p:spTree>
    <p:extLst>
      <p:ext uri="{BB962C8B-B14F-4D97-AF65-F5344CB8AC3E}">
        <p14:creationId xmlns:p14="http://schemas.microsoft.com/office/powerpoint/2010/main" val="2946914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149624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a:p>
        </p:txBody>
      </p:sp>
    </p:spTree>
    <p:extLst>
      <p:ext uri="{BB962C8B-B14F-4D97-AF65-F5344CB8AC3E}">
        <p14:creationId xmlns:p14="http://schemas.microsoft.com/office/powerpoint/2010/main" val="258935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a:p>
        </p:txBody>
      </p:sp>
    </p:spTree>
    <p:extLst>
      <p:ext uri="{BB962C8B-B14F-4D97-AF65-F5344CB8AC3E}">
        <p14:creationId xmlns:p14="http://schemas.microsoft.com/office/powerpoint/2010/main" val="400715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a:p>
        </p:txBody>
      </p:sp>
    </p:spTree>
    <p:extLst>
      <p:ext uri="{BB962C8B-B14F-4D97-AF65-F5344CB8AC3E}">
        <p14:creationId xmlns:p14="http://schemas.microsoft.com/office/powerpoint/2010/main" val="245748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a:p>
        </p:txBody>
      </p:sp>
    </p:spTree>
    <p:extLst>
      <p:ext uri="{BB962C8B-B14F-4D97-AF65-F5344CB8AC3E}">
        <p14:creationId xmlns:p14="http://schemas.microsoft.com/office/powerpoint/2010/main" val="922272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7</a:t>
            </a:fld>
            <a:endParaRPr lang="en-US" noProof="0"/>
          </a:p>
        </p:txBody>
      </p:sp>
    </p:spTree>
    <p:extLst>
      <p:ext uri="{BB962C8B-B14F-4D97-AF65-F5344CB8AC3E}">
        <p14:creationId xmlns:p14="http://schemas.microsoft.com/office/powerpoint/2010/main" val="393414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a:p>
        </p:txBody>
      </p:sp>
    </p:spTree>
    <p:extLst>
      <p:ext uri="{BB962C8B-B14F-4D97-AF65-F5344CB8AC3E}">
        <p14:creationId xmlns:p14="http://schemas.microsoft.com/office/powerpoint/2010/main" val="176433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a:p>
        </p:txBody>
      </p:sp>
    </p:spTree>
    <p:extLst>
      <p:ext uri="{BB962C8B-B14F-4D97-AF65-F5344CB8AC3E}">
        <p14:creationId xmlns:p14="http://schemas.microsoft.com/office/powerpoint/2010/main" val="328099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WOODGROVE</a:t>
            </a:r>
            <a:r>
              <a:rPr lang="en-US" sz="1600" b="1" spc="-100" baseline="0" noProof="0" dirty="0">
                <a:solidFill>
                  <a:schemeClr val="accent1"/>
                </a:solidFill>
                <a:latin typeface="Corbel" panose="020B0503020204020204" pitchFamily="34" charset="0"/>
              </a:rPr>
              <a:t> </a:t>
            </a:r>
            <a:r>
              <a:rPr lang="en-US" sz="1600" b="1" spc="-100" baseline="0" noProof="0" dirty="0">
                <a:solidFill>
                  <a:schemeClr val="tx1"/>
                </a:solidFill>
                <a:latin typeface="Corbel" panose="020B0503020204020204" pitchFamily="34" charset="0"/>
              </a:rPr>
              <a:t>BANK</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2F2BFDF-E9F2-4569-A9F2-E1FFCB7FB82D}"/>
              </a:ext>
            </a:extLst>
          </p:cNvPr>
          <p:cNvSpPr txBox="1"/>
          <p:nvPr/>
        </p:nvSpPr>
        <p:spPr>
          <a:xfrm>
            <a:off x="7311904" y="6020766"/>
            <a:ext cx="1879577" cy="404658"/>
          </a:xfrm>
          <a:prstGeom prst="rect">
            <a:avLst/>
          </a:prstGeom>
          <a:noFill/>
        </p:spPr>
        <p:txBody>
          <a:bodyPr wrap="square" lIns="0" tIns="36000" rIns="0" bIns="0" rtlCol="0">
            <a:spAutoFit/>
          </a:bodyPr>
          <a:lstStyle/>
          <a:p>
            <a:pPr>
              <a:lnSpc>
                <a:spcPts val="1400"/>
              </a:lnSpc>
            </a:pPr>
            <a:r>
              <a:rPr lang="en-US" sz="1600" b="1" spc="-100" baseline="0" dirty="0">
                <a:solidFill>
                  <a:schemeClr val="tx1">
                    <a:lumMod val="50000"/>
                    <a:lumOff val="50000"/>
                  </a:schemeClr>
                </a:solidFill>
                <a:latin typeface="Corbel" panose="020B0503020204020204" pitchFamily="34" charset="0"/>
              </a:rPr>
              <a:t>Ramakrishna Mission</a:t>
            </a:r>
          </a:p>
          <a:p>
            <a:pPr>
              <a:lnSpc>
                <a:spcPts val="1400"/>
              </a:lnSpc>
            </a:pPr>
            <a:r>
              <a:rPr lang="en-US" sz="1600" b="1" spc="-100" dirty="0">
                <a:solidFill>
                  <a:schemeClr val="tx1">
                    <a:lumMod val="50000"/>
                    <a:lumOff val="50000"/>
                  </a:schemeClr>
                </a:solidFill>
                <a:latin typeface="Corbel" panose="020B0503020204020204" pitchFamily="34" charset="0"/>
              </a:rPr>
              <a:t>Residential College</a:t>
            </a:r>
            <a:endParaRPr lang="en-US" sz="1600" b="1" spc="-100" baseline="0" dirty="0">
              <a:solidFill>
                <a:schemeClr val="tx1"/>
              </a:solidFill>
              <a:latin typeface="Corbel" panose="020B0503020204020204" pitchFamily="34" charset="0"/>
            </a:endParaRP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sz="4800" dirty="0"/>
              <a:t>watermark based</a:t>
            </a:r>
            <a:br>
              <a:rPr lang="en-US" sz="4800" dirty="0"/>
            </a:br>
            <a:r>
              <a:rPr lang="en-US" sz="4800" dirty="0"/>
              <a:t>Electronic patient record(</a:t>
            </a:r>
            <a:r>
              <a:rPr lang="en-US" sz="4800" dirty="0" err="1"/>
              <a:t>epr</a:t>
            </a:r>
            <a:r>
              <a:rPr lang="en-US" sz="4800" dirty="0"/>
              <a:t>) hiding</a:t>
            </a:r>
            <a:br>
              <a:rPr lang="en-US" sz="4800" dirty="0"/>
            </a:br>
            <a:r>
              <a:rPr lang="en-US" sz="4800" dirty="0"/>
              <a:t>using integer wavelet transform</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7311904" y="4821382"/>
            <a:ext cx="3228634" cy="1122326"/>
          </a:xfrm>
        </p:spPr>
        <p:txBody>
          <a:bodyPr anchor="t"/>
          <a:lstStyle/>
          <a:p>
            <a:r>
              <a:rPr lang="en-US" dirty="0"/>
              <a:t>By,</a:t>
            </a:r>
          </a:p>
          <a:p>
            <a:r>
              <a:rPr lang="en-US" dirty="0"/>
              <a:t>Sovan Sarkar</a:t>
            </a:r>
          </a:p>
          <a:p>
            <a:r>
              <a:rPr lang="en-US" dirty="0"/>
              <a:t>Sourom Sagar Bhagat</a:t>
            </a:r>
          </a:p>
          <a:p>
            <a:endParaRPr lang="en-US" dirty="0"/>
          </a:p>
        </p:txBody>
      </p:sp>
      <p:sp>
        <p:nvSpPr>
          <p:cNvPr id="5" name="Picture Placeholder 4">
            <a:extLst>
              <a:ext uri="{FF2B5EF4-FFF2-40B4-BE49-F238E27FC236}">
                <a16:creationId xmlns:a16="http://schemas.microsoft.com/office/drawing/2014/main" id="{4FC7BD37-C525-4058-9658-162C37ACFA20}"/>
              </a:ext>
            </a:extLst>
          </p:cNvPr>
          <p:cNvSpPr>
            <a:spLocks noGrp="1"/>
          </p:cNvSpPr>
          <p:nvPr>
            <p:ph type="pic" sz="quarter" idx="13"/>
          </p:nvPr>
        </p:nvSpPr>
        <p:spPr>
          <a:solidFill>
            <a:schemeClr val="tx1"/>
          </a:solidFill>
        </p:spPr>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dirty="0"/>
              <a:t>Continued</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10</a:t>
            </a:fld>
            <a:endParaRPr lang="en-US" dirty="0"/>
          </a:p>
        </p:txBody>
      </p:sp>
      <p:sp>
        <p:nvSpPr>
          <p:cNvPr id="5" name="TextBox 4">
            <a:extLst>
              <a:ext uri="{FF2B5EF4-FFF2-40B4-BE49-F238E27FC236}">
                <a16:creationId xmlns:a16="http://schemas.microsoft.com/office/drawing/2014/main" id="{1AA78316-070C-4779-A7D9-A172F38277B7}"/>
              </a:ext>
            </a:extLst>
          </p:cNvPr>
          <p:cNvSpPr txBox="1"/>
          <p:nvPr/>
        </p:nvSpPr>
        <p:spPr>
          <a:xfrm>
            <a:off x="431801" y="1512000"/>
            <a:ext cx="10891195" cy="2492990"/>
          </a:xfrm>
          <a:prstGeom prst="rect">
            <a:avLst/>
          </a:prstGeom>
          <a:solidFill>
            <a:schemeClr val="bg1"/>
          </a:solidFill>
        </p:spPr>
        <p:txBody>
          <a:bodyPr wrap="square" rtlCol="0">
            <a:spAutoFit/>
          </a:bodyPr>
          <a:lstStyle/>
          <a:p>
            <a:r>
              <a:rPr lang="en-GB" sz="1400" dirty="0"/>
              <a:t>9. A. </a:t>
            </a:r>
            <a:r>
              <a:rPr lang="en-GB" sz="1400" dirty="0" err="1"/>
              <a:t>Giakoumaki</a:t>
            </a:r>
            <a:r>
              <a:rPr lang="en-GB" sz="1400" dirty="0"/>
              <a:t>, S. </a:t>
            </a:r>
            <a:r>
              <a:rPr lang="en-GB" sz="1400" dirty="0" err="1"/>
              <a:t>Pavlopoulos</a:t>
            </a:r>
            <a:r>
              <a:rPr lang="en-GB" sz="1400" dirty="0"/>
              <a:t>, D. </a:t>
            </a:r>
            <a:r>
              <a:rPr lang="en-GB" sz="1400" dirty="0" err="1"/>
              <a:t>Koutsouris</a:t>
            </a:r>
            <a:r>
              <a:rPr lang="en-GB" sz="1400" dirty="0"/>
              <a:t> ,2003, </a:t>
            </a:r>
            <a:r>
              <a:rPr lang="en-GB" sz="1600" b="1" dirty="0"/>
              <a:t>A medical image watermarking scheme based on wavelet transform</a:t>
            </a:r>
            <a:r>
              <a:rPr lang="en-GB" sz="1400" dirty="0"/>
              <a:t>, National Technical University of Athens, Greece.</a:t>
            </a:r>
          </a:p>
          <a:p>
            <a:endParaRPr lang="en-GB" sz="1400" dirty="0"/>
          </a:p>
          <a:p>
            <a:r>
              <a:rPr lang="en-GB" sz="1400" dirty="0"/>
              <a:t>Method: </a:t>
            </a:r>
            <a:r>
              <a:rPr lang="en-GB" sz="1400" b="1" dirty="0" err="1"/>
              <a:t>Haar</a:t>
            </a:r>
            <a:r>
              <a:rPr lang="en-GB" sz="1400" b="1" dirty="0"/>
              <a:t> Transform</a:t>
            </a:r>
          </a:p>
          <a:p>
            <a:endParaRPr lang="en-GB" sz="1400" dirty="0"/>
          </a:p>
          <a:p>
            <a:r>
              <a:rPr lang="en-GB" sz="1400" dirty="0"/>
              <a:t>A wavelet-based multiple watermarking scheme is proposed to address medical confidentiality, origin authentication, and data integrity. The scheme embeds three types of watermarks: a robust watermark with the doctor's digital signature, a caption watermark with patient and examination data, and a fragile watermark for integrity control. This scheme provides a comprehensive solution for managing and distributing medical data. Experimental results demonstrate its efficiency and ability to meet the strict requirements for acceptable alterations of medical images.</a:t>
            </a:r>
          </a:p>
          <a:p>
            <a:endParaRPr lang="en-GB" sz="1400" dirty="0"/>
          </a:p>
          <a:p>
            <a:r>
              <a:rPr lang="en-GB" sz="1400" b="1" dirty="0"/>
              <a:t>The PSNR for this method was 41.98dB for several medical images.</a:t>
            </a:r>
          </a:p>
        </p:txBody>
      </p:sp>
      <p:sp>
        <p:nvSpPr>
          <p:cNvPr id="8" name="TextBox 7">
            <a:extLst>
              <a:ext uri="{FF2B5EF4-FFF2-40B4-BE49-F238E27FC236}">
                <a16:creationId xmlns:a16="http://schemas.microsoft.com/office/drawing/2014/main" id="{A0138437-A306-4747-8105-C285D8F595C7}"/>
              </a:ext>
            </a:extLst>
          </p:cNvPr>
          <p:cNvSpPr txBox="1"/>
          <p:nvPr/>
        </p:nvSpPr>
        <p:spPr>
          <a:xfrm>
            <a:off x="10066713" y="6306742"/>
            <a:ext cx="1380789" cy="369332"/>
          </a:xfrm>
          <a:prstGeom prst="rect">
            <a:avLst/>
          </a:prstGeom>
          <a:solidFill>
            <a:schemeClr val="tx1"/>
          </a:solidFill>
        </p:spPr>
        <p:txBody>
          <a:bodyPr wrap="square" rtlCol="0">
            <a:spAutoFit/>
          </a:bodyPr>
          <a:lstStyle/>
          <a:p>
            <a:endParaRPr lang="en-GB" dirty="0"/>
          </a:p>
        </p:txBody>
      </p:sp>
      <p:sp>
        <p:nvSpPr>
          <p:cNvPr id="4" name="TextBox 3">
            <a:extLst>
              <a:ext uri="{FF2B5EF4-FFF2-40B4-BE49-F238E27FC236}">
                <a16:creationId xmlns:a16="http://schemas.microsoft.com/office/drawing/2014/main" id="{726D5A19-9F8F-4E94-ACA3-E67B4B696AC1}"/>
              </a:ext>
            </a:extLst>
          </p:cNvPr>
          <p:cNvSpPr txBox="1"/>
          <p:nvPr/>
        </p:nvSpPr>
        <p:spPr>
          <a:xfrm>
            <a:off x="431801" y="4089862"/>
            <a:ext cx="10891195" cy="2492990"/>
          </a:xfrm>
          <a:prstGeom prst="rect">
            <a:avLst/>
          </a:prstGeom>
          <a:solidFill>
            <a:schemeClr val="bg1"/>
          </a:solidFill>
        </p:spPr>
        <p:txBody>
          <a:bodyPr wrap="square" rtlCol="0">
            <a:spAutoFit/>
          </a:bodyPr>
          <a:lstStyle/>
          <a:p>
            <a:r>
              <a:rPr lang="en-GB" sz="1400" dirty="0"/>
              <a:t>10. Shabir. A. </a:t>
            </a:r>
            <a:r>
              <a:rPr lang="en-GB" sz="1400" dirty="0" err="1"/>
              <a:t>Parah</a:t>
            </a:r>
            <a:r>
              <a:rPr lang="en-GB" sz="1400" dirty="0"/>
              <a:t> et. Al., 2015, </a:t>
            </a:r>
            <a:r>
              <a:rPr lang="en-GB" sz="1600" b="1" dirty="0"/>
              <a:t>A Robust Medical Image Watermarking System for E-healthcare</a:t>
            </a:r>
          </a:p>
          <a:p>
            <a:endParaRPr lang="en-GB" sz="1400" dirty="0"/>
          </a:p>
          <a:p>
            <a:r>
              <a:rPr lang="en-GB" sz="1400" dirty="0"/>
              <a:t>Method: </a:t>
            </a:r>
            <a:r>
              <a:rPr lang="en-GB" sz="1400" b="1" dirty="0"/>
              <a:t>Discrete Cosine Transform</a:t>
            </a:r>
            <a:r>
              <a:rPr lang="en-GB" sz="1400" dirty="0"/>
              <a:t>  </a:t>
            </a:r>
          </a:p>
          <a:p>
            <a:endParaRPr lang="en-GB" sz="1400" dirty="0"/>
          </a:p>
          <a:p>
            <a:r>
              <a:rPr lang="en-GB" sz="1400" dirty="0"/>
              <a:t>The paper proposes two watermarking algorithms for medical images in the transform domain. The first algorithm embeds a digital watermark and Electronic Patients Record (EPR) in both the region of interest (ROI) and the region of non-interest (RONI). The second algorithm keeps the ROI untouched and embeds the watermark and EPR only in the RONI. Both algorithms utilize an 8×8 block-based discrete cosine transform (DCT) and modify selected DCT coefficients based on their magnitudes and a threshold to embed the watermark/EPR. These techniques are robust against singular and hybrid attacks.</a:t>
            </a:r>
          </a:p>
          <a:p>
            <a:endParaRPr lang="en-GB" sz="1400" dirty="0"/>
          </a:p>
          <a:p>
            <a:r>
              <a:rPr lang="en-GB" sz="1400" b="1" dirty="0"/>
              <a:t>The average PSNR for this method was 54dB for several medical images</a:t>
            </a:r>
            <a:r>
              <a:rPr lang="en-GB" sz="1400" dirty="0"/>
              <a:t>.</a:t>
            </a:r>
          </a:p>
        </p:txBody>
      </p:sp>
    </p:spTree>
    <p:extLst>
      <p:ext uri="{BB962C8B-B14F-4D97-AF65-F5344CB8AC3E}">
        <p14:creationId xmlns:p14="http://schemas.microsoft.com/office/powerpoint/2010/main" val="163444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dirty="0"/>
              <a:t>Continued</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11</a:t>
            </a:fld>
            <a:endParaRPr lang="en-US" dirty="0"/>
          </a:p>
        </p:txBody>
      </p:sp>
      <p:sp>
        <p:nvSpPr>
          <p:cNvPr id="5" name="TextBox 4">
            <a:extLst>
              <a:ext uri="{FF2B5EF4-FFF2-40B4-BE49-F238E27FC236}">
                <a16:creationId xmlns:a16="http://schemas.microsoft.com/office/drawing/2014/main" id="{1AA78316-070C-4779-A7D9-A172F38277B7}"/>
              </a:ext>
            </a:extLst>
          </p:cNvPr>
          <p:cNvSpPr txBox="1"/>
          <p:nvPr/>
        </p:nvSpPr>
        <p:spPr>
          <a:xfrm>
            <a:off x="431801" y="1512000"/>
            <a:ext cx="10891195" cy="2739211"/>
          </a:xfrm>
          <a:prstGeom prst="rect">
            <a:avLst/>
          </a:prstGeom>
          <a:solidFill>
            <a:schemeClr val="bg1"/>
          </a:solidFill>
        </p:spPr>
        <p:txBody>
          <a:bodyPr wrap="square" rtlCol="0">
            <a:spAutoFit/>
          </a:bodyPr>
          <a:lstStyle/>
          <a:p>
            <a:r>
              <a:rPr lang="en-GB" sz="1400" dirty="0"/>
              <a:t>11. C. Vinoth Kumar, V. Natarajan and Deepika </a:t>
            </a:r>
            <a:r>
              <a:rPr lang="en-GB" sz="1400" dirty="0" err="1"/>
              <a:t>Bhogadi</a:t>
            </a:r>
            <a:r>
              <a:rPr lang="en-GB" sz="1400" dirty="0"/>
              <a:t>, 2013, </a:t>
            </a:r>
            <a:r>
              <a:rPr lang="en-GB" sz="1600" b="1" dirty="0"/>
              <a:t>High Capacity Reversible Data hiding based on histogram shifting for Medical Images</a:t>
            </a:r>
            <a:endParaRPr lang="en-GB" sz="1400" b="1" dirty="0"/>
          </a:p>
          <a:p>
            <a:endParaRPr lang="en-GB" sz="1400" dirty="0"/>
          </a:p>
          <a:p>
            <a:r>
              <a:rPr lang="en-GB" sz="1400" dirty="0"/>
              <a:t>Method: </a:t>
            </a:r>
            <a:r>
              <a:rPr lang="en-GB" sz="1400" b="1" dirty="0"/>
              <a:t>Hierarchical Block Division for Histogram-Shifting Data Hiding </a:t>
            </a:r>
          </a:p>
          <a:p>
            <a:endParaRPr lang="en-GB" sz="1400" dirty="0"/>
          </a:p>
          <a:p>
            <a:r>
              <a:rPr lang="en-GB" sz="1400" dirty="0"/>
              <a:t>This paper introduces a modified histogram shifting algorithm to enhance the hiding capacity in reversible medical image watermarking. The algorithm involves hierarchically dividing the cover image into smaller blocks and using histogram shifting for data embedding. To achieve optimal data hiding, a recursive looking-ahead estimation technique is employed to determine the maximum data hiding volume at the lowest block level. The block divisions are performed based on the hiding capacity, and a modified block division scheme is specifically designed for medical images with extensive dark areas.</a:t>
            </a:r>
          </a:p>
          <a:p>
            <a:endParaRPr lang="en-GB" sz="1400" dirty="0"/>
          </a:p>
          <a:p>
            <a:r>
              <a:rPr lang="en-GB" sz="1400" b="1" dirty="0"/>
              <a:t>The PSNR for this method was 51.13 to 59.05dB for several medical images.</a:t>
            </a:r>
          </a:p>
        </p:txBody>
      </p:sp>
      <p:sp>
        <p:nvSpPr>
          <p:cNvPr id="8" name="TextBox 7">
            <a:extLst>
              <a:ext uri="{FF2B5EF4-FFF2-40B4-BE49-F238E27FC236}">
                <a16:creationId xmlns:a16="http://schemas.microsoft.com/office/drawing/2014/main" id="{A0138437-A306-4747-8105-C285D8F595C7}"/>
              </a:ext>
            </a:extLst>
          </p:cNvPr>
          <p:cNvSpPr txBox="1"/>
          <p:nvPr/>
        </p:nvSpPr>
        <p:spPr>
          <a:xfrm>
            <a:off x="10066713" y="6306742"/>
            <a:ext cx="1380789" cy="369332"/>
          </a:xfrm>
          <a:prstGeom prst="rect">
            <a:avLst/>
          </a:prstGeom>
          <a:solidFill>
            <a:schemeClr val="tx1"/>
          </a:solidFill>
        </p:spPr>
        <p:txBody>
          <a:bodyPr wrap="square" rtlCol="0">
            <a:spAutoFit/>
          </a:bodyPr>
          <a:lstStyle/>
          <a:p>
            <a:endParaRPr lang="en-GB" dirty="0"/>
          </a:p>
        </p:txBody>
      </p:sp>
      <p:sp>
        <p:nvSpPr>
          <p:cNvPr id="4" name="TextBox 3">
            <a:extLst>
              <a:ext uri="{FF2B5EF4-FFF2-40B4-BE49-F238E27FC236}">
                <a16:creationId xmlns:a16="http://schemas.microsoft.com/office/drawing/2014/main" id="{726D5A19-9F8F-4E94-ACA3-E67B4B696AC1}"/>
              </a:ext>
            </a:extLst>
          </p:cNvPr>
          <p:cNvSpPr txBox="1"/>
          <p:nvPr/>
        </p:nvSpPr>
        <p:spPr>
          <a:xfrm>
            <a:off x="431800" y="4505498"/>
            <a:ext cx="10891195" cy="2062103"/>
          </a:xfrm>
          <a:prstGeom prst="rect">
            <a:avLst/>
          </a:prstGeom>
          <a:solidFill>
            <a:schemeClr val="bg1"/>
          </a:solidFill>
        </p:spPr>
        <p:txBody>
          <a:bodyPr wrap="square" rtlCol="0">
            <a:spAutoFit/>
          </a:bodyPr>
          <a:lstStyle/>
          <a:p>
            <a:r>
              <a:rPr lang="en-GB" sz="1400" dirty="0"/>
              <a:t>12. </a:t>
            </a:r>
            <a:r>
              <a:rPr lang="en-GB" sz="1400" dirty="0" err="1"/>
              <a:t>Sujarani</a:t>
            </a:r>
            <a:r>
              <a:rPr lang="en-GB" sz="1400" dirty="0"/>
              <a:t> Rajendran , </a:t>
            </a:r>
            <a:r>
              <a:rPr lang="en-GB" sz="1400" dirty="0" err="1"/>
              <a:t>Manivannan</a:t>
            </a:r>
            <a:r>
              <a:rPr lang="en-GB" sz="1400" dirty="0"/>
              <a:t> </a:t>
            </a:r>
            <a:r>
              <a:rPr lang="en-GB" sz="1400" dirty="0" err="1"/>
              <a:t>Doraipandian</a:t>
            </a:r>
            <a:r>
              <a:rPr lang="en-GB" sz="1400" dirty="0"/>
              <a:t>, 2016, </a:t>
            </a:r>
            <a:r>
              <a:rPr lang="en-GB" sz="1600" b="1" dirty="0"/>
              <a:t>Chaotic Map Based Random Image Steganography Using LSB Technique</a:t>
            </a:r>
          </a:p>
          <a:p>
            <a:endParaRPr lang="en-GB" sz="1400" dirty="0"/>
          </a:p>
          <a:p>
            <a:r>
              <a:rPr lang="en-GB" sz="1400" dirty="0"/>
              <a:t>Method: </a:t>
            </a:r>
            <a:r>
              <a:rPr lang="en-GB" sz="1400" b="1" dirty="0"/>
              <a:t>Discrete Cosine Transform</a:t>
            </a:r>
            <a:r>
              <a:rPr lang="en-GB" sz="1400" dirty="0"/>
              <a:t>  </a:t>
            </a:r>
          </a:p>
          <a:p>
            <a:endParaRPr lang="en-GB" sz="1400" dirty="0"/>
          </a:p>
          <a:p>
            <a:r>
              <a:rPr lang="en-GB" sz="1400" dirty="0"/>
              <a:t>This paper aims to propose a new symmetric key based image hiding technique. Pseudo random keys are </a:t>
            </a:r>
            <a:r>
              <a:rPr lang="en-GB" sz="1400" dirty="0" err="1"/>
              <a:t>generated</a:t>
            </a:r>
            <a:r>
              <a:rPr lang="en-GB" sz="1400" dirty="0"/>
              <a:t> by using 1D logistic map and those keys are used for choosing the pixel position of cover image randomly for hiding the secret image. The main security part of the projected method is the selection of pixel position in the cover image</a:t>
            </a:r>
          </a:p>
          <a:p>
            <a:endParaRPr lang="en-GB" sz="1400" dirty="0"/>
          </a:p>
          <a:p>
            <a:r>
              <a:rPr lang="en-GB" sz="1400" b="1" dirty="0"/>
              <a:t>The average PSNR for this method was 44dB for several medical images</a:t>
            </a:r>
            <a:r>
              <a:rPr lang="en-GB" sz="1400" dirty="0"/>
              <a:t>.</a:t>
            </a:r>
          </a:p>
        </p:txBody>
      </p:sp>
    </p:spTree>
    <p:extLst>
      <p:ext uri="{BB962C8B-B14F-4D97-AF65-F5344CB8AC3E}">
        <p14:creationId xmlns:p14="http://schemas.microsoft.com/office/powerpoint/2010/main" val="65864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dirty="0"/>
              <a:t>Continued</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12</a:t>
            </a:fld>
            <a:endParaRPr lang="en-US" dirty="0"/>
          </a:p>
        </p:txBody>
      </p:sp>
      <p:sp>
        <p:nvSpPr>
          <p:cNvPr id="5" name="TextBox 4">
            <a:extLst>
              <a:ext uri="{FF2B5EF4-FFF2-40B4-BE49-F238E27FC236}">
                <a16:creationId xmlns:a16="http://schemas.microsoft.com/office/drawing/2014/main" id="{1AA78316-070C-4779-A7D9-A172F38277B7}"/>
              </a:ext>
            </a:extLst>
          </p:cNvPr>
          <p:cNvSpPr txBox="1"/>
          <p:nvPr/>
        </p:nvSpPr>
        <p:spPr>
          <a:xfrm>
            <a:off x="431801" y="1512000"/>
            <a:ext cx="10891195" cy="1169551"/>
          </a:xfrm>
          <a:prstGeom prst="rect">
            <a:avLst/>
          </a:prstGeom>
          <a:solidFill>
            <a:schemeClr val="bg1"/>
          </a:solidFill>
        </p:spPr>
        <p:txBody>
          <a:bodyPr wrap="square" rtlCol="0">
            <a:spAutoFit/>
          </a:bodyPr>
          <a:lstStyle/>
          <a:p>
            <a:r>
              <a:rPr lang="en-GB" sz="1400" dirty="0"/>
              <a:t>13. </a:t>
            </a:r>
          </a:p>
          <a:p>
            <a:r>
              <a:rPr lang="en-GB" sz="1400" dirty="0"/>
              <a:t>Method: </a:t>
            </a:r>
            <a:r>
              <a:rPr lang="en-GB" sz="1400" b="1" dirty="0" err="1"/>
              <a:t>Haar</a:t>
            </a:r>
            <a:r>
              <a:rPr lang="en-GB" sz="1400" b="1" dirty="0"/>
              <a:t> Transform</a:t>
            </a:r>
          </a:p>
          <a:p>
            <a:endParaRPr lang="en-GB" sz="1400" dirty="0"/>
          </a:p>
          <a:p>
            <a:endParaRPr lang="en-GB" sz="1400" dirty="0"/>
          </a:p>
          <a:p>
            <a:r>
              <a:rPr lang="en-GB" sz="1400" b="1" dirty="0"/>
              <a:t>The PSNR for this method was 41.98dB for several medical images.</a:t>
            </a:r>
          </a:p>
        </p:txBody>
      </p:sp>
      <p:sp>
        <p:nvSpPr>
          <p:cNvPr id="8" name="TextBox 7">
            <a:extLst>
              <a:ext uri="{FF2B5EF4-FFF2-40B4-BE49-F238E27FC236}">
                <a16:creationId xmlns:a16="http://schemas.microsoft.com/office/drawing/2014/main" id="{A0138437-A306-4747-8105-C285D8F595C7}"/>
              </a:ext>
            </a:extLst>
          </p:cNvPr>
          <p:cNvSpPr txBox="1"/>
          <p:nvPr/>
        </p:nvSpPr>
        <p:spPr>
          <a:xfrm>
            <a:off x="10066713" y="6306742"/>
            <a:ext cx="1380789" cy="369332"/>
          </a:xfrm>
          <a:prstGeom prst="rect">
            <a:avLst/>
          </a:prstGeom>
          <a:solidFill>
            <a:schemeClr val="tx1"/>
          </a:solidFill>
        </p:spPr>
        <p:txBody>
          <a:bodyPr wrap="square" rtlCol="0">
            <a:spAutoFit/>
          </a:bodyPr>
          <a:lstStyle/>
          <a:p>
            <a:endParaRPr lang="en-GB" dirty="0"/>
          </a:p>
        </p:txBody>
      </p:sp>
      <p:sp>
        <p:nvSpPr>
          <p:cNvPr id="4" name="TextBox 3">
            <a:extLst>
              <a:ext uri="{FF2B5EF4-FFF2-40B4-BE49-F238E27FC236}">
                <a16:creationId xmlns:a16="http://schemas.microsoft.com/office/drawing/2014/main" id="{726D5A19-9F8F-4E94-ACA3-E67B4B696AC1}"/>
              </a:ext>
            </a:extLst>
          </p:cNvPr>
          <p:cNvSpPr txBox="1"/>
          <p:nvPr/>
        </p:nvSpPr>
        <p:spPr>
          <a:xfrm>
            <a:off x="431801" y="4089862"/>
            <a:ext cx="10891195" cy="1415772"/>
          </a:xfrm>
          <a:prstGeom prst="rect">
            <a:avLst/>
          </a:prstGeom>
          <a:solidFill>
            <a:schemeClr val="bg1"/>
          </a:solidFill>
        </p:spPr>
        <p:txBody>
          <a:bodyPr wrap="square" rtlCol="0">
            <a:spAutoFit/>
          </a:bodyPr>
          <a:lstStyle/>
          <a:p>
            <a:r>
              <a:rPr lang="en-GB" sz="1400" dirty="0"/>
              <a:t>14. </a:t>
            </a:r>
            <a:endParaRPr lang="en-GB" sz="1600" b="1" dirty="0"/>
          </a:p>
          <a:p>
            <a:endParaRPr lang="en-GB" sz="1400" dirty="0"/>
          </a:p>
          <a:p>
            <a:r>
              <a:rPr lang="en-GB" sz="1400" dirty="0"/>
              <a:t>Method: </a:t>
            </a:r>
            <a:r>
              <a:rPr lang="en-GB" sz="1400" b="1" dirty="0"/>
              <a:t>Discrete Cosine Transform</a:t>
            </a:r>
            <a:r>
              <a:rPr lang="en-GB" sz="1400" dirty="0"/>
              <a:t>  </a:t>
            </a:r>
          </a:p>
          <a:p>
            <a:endParaRPr lang="en-GB" sz="1400" dirty="0"/>
          </a:p>
          <a:p>
            <a:endParaRPr lang="en-GB" sz="1400" dirty="0"/>
          </a:p>
          <a:p>
            <a:r>
              <a:rPr lang="en-GB" sz="1400" b="1" dirty="0"/>
              <a:t>The average PSNR for this method was 54dB for several medical images</a:t>
            </a:r>
            <a:r>
              <a:rPr lang="en-GB" sz="1400" dirty="0"/>
              <a:t>.</a:t>
            </a:r>
          </a:p>
        </p:txBody>
      </p:sp>
    </p:spTree>
    <p:extLst>
      <p:ext uri="{BB962C8B-B14F-4D97-AF65-F5344CB8AC3E}">
        <p14:creationId xmlns:p14="http://schemas.microsoft.com/office/powerpoint/2010/main" val="97257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Proposed Methodology</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(The methodology applied so far).</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a:lstStyle/>
          <a:p>
            <a:fld id="{19B51A1E-902D-48AF-9020-955120F399B6}" type="slidenum">
              <a:rPr lang="en-US" smtClean="0"/>
              <a:pPr/>
              <a:t>13</a:t>
            </a:fld>
            <a:endParaRPr lang="en-US" dirty="0"/>
          </a:p>
        </p:txBody>
      </p:sp>
      <p:sp>
        <p:nvSpPr>
          <p:cNvPr id="2" name="TextBox 1">
            <a:extLst>
              <a:ext uri="{FF2B5EF4-FFF2-40B4-BE49-F238E27FC236}">
                <a16:creationId xmlns:a16="http://schemas.microsoft.com/office/drawing/2014/main" id="{62B6D8A0-DF4D-491C-9A15-153E71A2E005}"/>
              </a:ext>
            </a:extLst>
          </p:cNvPr>
          <p:cNvSpPr txBox="1"/>
          <p:nvPr/>
        </p:nvSpPr>
        <p:spPr>
          <a:xfrm>
            <a:off x="10068128" y="6196519"/>
            <a:ext cx="1235412" cy="574563"/>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225265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6651-F60D-4D8A-8BC2-6138A3060C0E}"/>
              </a:ext>
            </a:extLst>
          </p:cNvPr>
          <p:cNvSpPr>
            <a:spLocks noGrp="1"/>
          </p:cNvSpPr>
          <p:nvPr>
            <p:ph type="title"/>
          </p:nvPr>
        </p:nvSpPr>
        <p:spPr>
          <a:xfrm>
            <a:off x="431801" y="181926"/>
            <a:ext cx="9198116" cy="432000"/>
          </a:xfrm>
        </p:spPr>
        <p:txBody>
          <a:bodyPr/>
          <a:lstStyle/>
          <a:p>
            <a:r>
              <a:rPr lang="en-GB" dirty="0"/>
              <a:t>Embedding process(Flowchart)</a:t>
            </a:r>
          </a:p>
        </p:txBody>
      </p:sp>
      <p:sp>
        <p:nvSpPr>
          <p:cNvPr id="4" name="Slide Number Placeholder 3">
            <a:extLst>
              <a:ext uri="{FF2B5EF4-FFF2-40B4-BE49-F238E27FC236}">
                <a16:creationId xmlns:a16="http://schemas.microsoft.com/office/drawing/2014/main" id="{0CF42F61-8735-455C-8600-2FB484EFA40F}"/>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pic>
        <p:nvPicPr>
          <p:cNvPr id="9" name="Picture 8">
            <a:extLst>
              <a:ext uri="{FF2B5EF4-FFF2-40B4-BE49-F238E27FC236}">
                <a16:creationId xmlns:a16="http://schemas.microsoft.com/office/drawing/2014/main" id="{C0396BF7-F673-C24C-9192-A408C2A5D243}"/>
              </a:ext>
            </a:extLst>
          </p:cNvPr>
          <p:cNvPicPr>
            <a:picLocks noChangeAspect="1"/>
          </p:cNvPicPr>
          <p:nvPr/>
        </p:nvPicPr>
        <p:blipFill>
          <a:blip r:embed="rId2"/>
          <a:stretch>
            <a:fillRect/>
          </a:stretch>
        </p:blipFill>
        <p:spPr>
          <a:xfrm>
            <a:off x="2591471" y="554169"/>
            <a:ext cx="6530495" cy="6389751"/>
          </a:xfrm>
          <a:prstGeom prst="rect">
            <a:avLst/>
          </a:prstGeom>
        </p:spPr>
      </p:pic>
    </p:spTree>
    <p:extLst>
      <p:ext uri="{BB962C8B-B14F-4D97-AF65-F5344CB8AC3E}">
        <p14:creationId xmlns:p14="http://schemas.microsoft.com/office/powerpoint/2010/main" val="118390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567D2E-1940-6744-BBFB-B6CD841FBA7A}"/>
              </a:ext>
            </a:extLst>
          </p:cNvPr>
          <p:cNvSpPr>
            <a:spLocks noGrp="1"/>
          </p:cNvSpPr>
          <p:nvPr>
            <p:ph type="sldNum" sz="quarter" idx="33"/>
          </p:nvPr>
        </p:nvSpPr>
        <p:spPr/>
        <p:txBody>
          <a:bodyPr/>
          <a:lstStyle/>
          <a:p>
            <a:fld id="{19B51A1E-902D-48AF-9020-955120F399B6}" type="slidenum">
              <a:rPr lang="en-US" noProof="0" smtClean="0"/>
              <a:pPr/>
              <a:t>15</a:t>
            </a:fld>
            <a:endParaRPr lang="en-US" noProof="0" dirty="0"/>
          </a:p>
        </p:txBody>
      </p:sp>
      <p:sp>
        <p:nvSpPr>
          <p:cNvPr id="5" name="Frame 4">
            <a:extLst>
              <a:ext uri="{FF2B5EF4-FFF2-40B4-BE49-F238E27FC236}">
                <a16:creationId xmlns:a16="http://schemas.microsoft.com/office/drawing/2014/main" id="{EC3429C5-5818-A04C-9F27-0C6858840F71}"/>
              </a:ext>
            </a:extLst>
          </p:cNvPr>
          <p:cNvSpPr/>
          <p:nvPr/>
        </p:nvSpPr>
        <p:spPr>
          <a:xfrm>
            <a:off x="7105881" y="721753"/>
            <a:ext cx="2677098" cy="2374136"/>
          </a:xfrm>
          <a:prstGeom prst="frame">
            <a:avLst>
              <a:gd name="adj1" fmla="val 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Connector 6">
            <a:extLst>
              <a:ext uri="{FF2B5EF4-FFF2-40B4-BE49-F238E27FC236}">
                <a16:creationId xmlns:a16="http://schemas.microsoft.com/office/drawing/2014/main" id="{1F61E018-325D-9A49-8CEA-28EFC8A41ED3}"/>
              </a:ext>
            </a:extLst>
          </p:cNvPr>
          <p:cNvCxnSpPr>
            <a:cxnSpLocks/>
            <a:stCxn id="5" idx="0"/>
            <a:endCxn id="5" idx="2"/>
          </p:cNvCxnSpPr>
          <p:nvPr/>
        </p:nvCxnSpPr>
        <p:spPr>
          <a:xfrm>
            <a:off x="8444430" y="721753"/>
            <a:ext cx="0" cy="237413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1F9FF15-D325-E942-8B56-7890988E749C}"/>
              </a:ext>
            </a:extLst>
          </p:cNvPr>
          <p:cNvCxnSpPr>
            <a:cxnSpLocks/>
            <a:stCxn id="5" idx="3"/>
            <a:endCxn id="5" idx="1"/>
          </p:cNvCxnSpPr>
          <p:nvPr/>
        </p:nvCxnSpPr>
        <p:spPr>
          <a:xfrm flipH="1">
            <a:off x="7105881" y="1908821"/>
            <a:ext cx="267709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rame 11">
            <a:extLst>
              <a:ext uri="{FF2B5EF4-FFF2-40B4-BE49-F238E27FC236}">
                <a16:creationId xmlns:a16="http://schemas.microsoft.com/office/drawing/2014/main" id="{C1626965-AF98-C145-931B-5A5CE76CC599}"/>
              </a:ext>
            </a:extLst>
          </p:cNvPr>
          <p:cNvSpPr/>
          <p:nvPr/>
        </p:nvSpPr>
        <p:spPr>
          <a:xfrm>
            <a:off x="1523086" y="721753"/>
            <a:ext cx="2851524" cy="2374136"/>
          </a:xfrm>
          <a:prstGeom prst="frame">
            <a:avLst>
              <a:gd name="adj1" fmla="val 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3F6DAB4D-438F-3348-899A-53ED9C43F4B0}"/>
              </a:ext>
            </a:extLst>
          </p:cNvPr>
          <p:cNvSpPr/>
          <p:nvPr/>
        </p:nvSpPr>
        <p:spPr>
          <a:xfrm>
            <a:off x="4762043" y="1773716"/>
            <a:ext cx="2002314" cy="2397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A44AA93-29AA-3349-81AB-0DA040768A97}"/>
              </a:ext>
            </a:extLst>
          </p:cNvPr>
          <p:cNvSpPr txBox="1"/>
          <p:nvPr/>
        </p:nvSpPr>
        <p:spPr>
          <a:xfrm>
            <a:off x="4760202" y="1127385"/>
            <a:ext cx="2002314" cy="646331"/>
          </a:xfrm>
          <a:prstGeom prst="rect">
            <a:avLst/>
          </a:prstGeom>
          <a:noFill/>
        </p:spPr>
        <p:txBody>
          <a:bodyPr wrap="square" rtlCol="0">
            <a:spAutoFit/>
          </a:bodyPr>
          <a:lstStyle/>
          <a:p>
            <a:r>
              <a:rPr lang="en-US" dirty="0"/>
              <a:t>Forward IWT harr transform</a:t>
            </a:r>
          </a:p>
        </p:txBody>
      </p:sp>
      <p:sp>
        <p:nvSpPr>
          <p:cNvPr id="28" name="TextBox 27">
            <a:extLst>
              <a:ext uri="{FF2B5EF4-FFF2-40B4-BE49-F238E27FC236}">
                <a16:creationId xmlns:a16="http://schemas.microsoft.com/office/drawing/2014/main" id="{B9BBAEA4-D5D3-9C4B-BBFB-5F758FF6E125}"/>
              </a:ext>
            </a:extLst>
          </p:cNvPr>
          <p:cNvSpPr txBox="1"/>
          <p:nvPr/>
        </p:nvSpPr>
        <p:spPr>
          <a:xfrm>
            <a:off x="2159763" y="1644149"/>
            <a:ext cx="1905918" cy="369332"/>
          </a:xfrm>
          <a:prstGeom prst="rect">
            <a:avLst/>
          </a:prstGeom>
          <a:noFill/>
        </p:spPr>
        <p:txBody>
          <a:bodyPr wrap="square" rtlCol="0">
            <a:spAutoFit/>
          </a:bodyPr>
          <a:lstStyle/>
          <a:p>
            <a:r>
              <a:rPr lang="en-US" dirty="0"/>
              <a:t>Cover Image</a:t>
            </a:r>
          </a:p>
        </p:txBody>
      </p:sp>
      <p:sp>
        <p:nvSpPr>
          <p:cNvPr id="29" name="TextBox 28">
            <a:extLst>
              <a:ext uri="{FF2B5EF4-FFF2-40B4-BE49-F238E27FC236}">
                <a16:creationId xmlns:a16="http://schemas.microsoft.com/office/drawing/2014/main" id="{914F4123-572B-F547-809E-DE7C99BFC7C2}"/>
              </a:ext>
            </a:extLst>
          </p:cNvPr>
          <p:cNvSpPr txBox="1"/>
          <p:nvPr/>
        </p:nvSpPr>
        <p:spPr>
          <a:xfrm>
            <a:off x="7439141" y="1133858"/>
            <a:ext cx="672029" cy="369332"/>
          </a:xfrm>
          <a:prstGeom prst="rect">
            <a:avLst/>
          </a:prstGeom>
          <a:noFill/>
        </p:spPr>
        <p:txBody>
          <a:bodyPr wrap="square" rtlCol="0">
            <a:spAutoFit/>
          </a:bodyPr>
          <a:lstStyle/>
          <a:p>
            <a:r>
              <a:rPr lang="en-US" dirty="0"/>
              <a:t>LL1</a:t>
            </a:r>
          </a:p>
        </p:txBody>
      </p:sp>
      <p:sp>
        <p:nvSpPr>
          <p:cNvPr id="30" name="TextBox 29">
            <a:extLst>
              <a:ext uri="{FF2B5EF4-FFF2-40B4-BE49-F238E27FC236}">
                <a16:creationId xmlns:a16="http://schemas.microsoft.com/office/drawing/2014/main" id="{FEA92725-3CE1-FD49-9C01-C2AFFBFAFA0A}"/>
              </a:ext>
            </a:extLst>
          </p:cNvPr>
          <p:cNvSpPr txBox="1"/>
          <p:nvPr/>
        </p:nvSpPr>
        <p:spPr>
          <a:xfrm>
            <a:off x="7439141" y="2314453"/>
            <a:ext cx="672029" cy="369332"/>
          </a:xfrm>
          <a:prstGeom prst="rect">
            <a:avLst/>
          </a:prstGeom>
          <a:noFill/>
        </p:spPr>
        <p:txBody>
          <a:bodyPr wrap="square" rtlCol="0">
            <a:spAutoFit/>
          </a:bodyPr>
          <a:lstStyle/>
          <a:p>
            <a:r>
              <a:rPr lang="en-US" dirty="0"/>
              <a:t>LH1</a:t>
            </a:r>
          </a:p>
        </p:txBody>
      </p:sp>
      <p:sp>
        <p:nvSpPr>
          <p:cNvPr id="31" name="TextBox 30">
            <a:extLst>
              <a:ext uri="{FF2B5EF4-FFF2-40B4-BE49-F238E27FC236}">
                <a16:creationId xmlns:a16="http://schemas.microsoft.com/office/drawing/2014/main" id="{F3855B71-4BA3-E44A-82C2-FABAC9C73695}"/>
              </a:ext>
            </a:extLst>
          </p:cNvPr>
          <p:cNvSpPr txBox="1"/>
          <p:nvPr/>
        </p:nvSpPr>
        <p:spPr>
          <a:xfrm>
            <a:off x="8821758" y="1081218"/>
            <a:ext cx="672029" cy="369332"/>
          </a:xfrm>
          <a:prstGeom prst="rect">
            <a:avLst/>
          </a:prstGeom>
          <a:noFill/>
        </p:spPr>
        <p:txBody>
          <a:bodyPr wrap="square" rtlCol="0">
            <a:spAutoFit/>
          </a:bodyPr>
          <a:lstStyle/>
          <a:p>
            <a:r>
              <a:rPr lang="en-US" dirty="0"/>
              <a:t>HL1</a:t>
            </a:r>
          </a:p>
        </p:txBody>
      </p:sp>
      <p:sp>
        <p:nvSpPr>
          <p:cNvPr id="32" name="TextBox 31">
            <a:extLst>
              <a:ext uri="{FF2B5EF4-FFF2-40B4-BE49-F238E27FC236}">
                <a16:creationId xmlns:a16="http://schemas.microsoft.com/office/drawing/2014/main" id="{737E1BA3-55BA-1042-943E-0D08E42602E3}"/>
              </a:ext>
            </a:extLst>
          </p:cNvPr>
          <p:cNvSpPr txBox="1"/>
          <p:nvPr/>
        </p:nvSpPr>
        <p:spPr>
          <a:xfrm>
            <a:off x="8806610" y="2264786"/>
            <a:ext cx="672029" cy="369332"/>
          </a:xfrm>
          <a:prstGeom prst="rect">
            <a:avLst/>
          </a:prstGeom>
          <a:noFill/>
        </p:spPr>
        <p:txBody>
          <a:bodyPr wrap="square" rtlCol="0">
            <a:spAutoFit/>
          </a:bodyPr>
          <a:lstStyle/>
          <a:p>
            <a:r>
              <a:rPr lang="en-US" dirty="0"/>
              <a:t>HH1</a:t>
            </a:r>
          </a:p>
        </p:txBody>
      </p:sp>
      <p:sp>
        <p:nvSpPr>
          <p:cNvPr id="33" name="Frame 32">
            <a:extLst>
              <a:ext uri="{FF2B5EF4-FFF2-40B4-BE49-F238E27FC236}">
                <a16:creationId xmlns:a16="http://schemas.microsoft.com/office/drawing/2014/main" id="{0C33D980-4587-6342-9FB9-BC27EF4F52D6}"/>
              </a:ext>
            </a:extLst>
          </p:cNvPr>
          <p:cNvSpPr/>
          <p:nvPr/>
        </p:nvSpPr>
        <p:spPr>
          <a:xfrm>
            <a:off x="1832015" y="3804485"/>
            <a:ext cx="2233666" cy="1849001"/>
          </a:xfrm>
          <a:prstGeom prst="frame">
            <a:avLst>
              <a:gd name="adj1" fmla="val 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C2E887B8-85EE-B94D-AC3E-40C573BDCB40}"/>
              </a:ext>
            </a:extLst>
          </p:cNvPr>
          <p:cNvSpPr txBox="1"/>
          <p:nvPr/>
        </p:nvSpPr>
        <p:spPr>
          <a:xfrm>
            <a:off x="2545353" y="4506830"/>
            <a:ext cx="1134737" cy="369332"/>
          </a:xfrm>
          <a:prstGeom prst="rect">
            <a:avLst/>
          </a:prstGeom>
          <a:noFill/>
        </p:spPr>
        <p:txBody>
          <a:bodyPr wrap="square" rtlCol="0">
            <a:spAutoFit/>
          </a:bodyPr>
          <a:lstStyle/>
          <a:p>
            <a:r>
              <a:rPr lang="en-US" dirty="0"/>
              <a:t>HH1</a:t>
            </a:r>
          </a:p>
        </p:txBody>
      </p:sp>
      <p:sp>
        <p:nvSpPr>
          <p:cNvPr id="35" name="Right Arrow 34">
            <a:extLst>
              <a:ext uri="{FF2B5EF4-FFF2-40B4-BE49-F238E27FC236}">
                <a16:creationId xmlns:a16="http://schemas.microsoft.com/office/drawing/2014/main" id="{07E1DE1C-0F0E-384D-BA2F-AF3A06C13C9C}"/>
              </a:ext>
            </a:extLst>
          </p:cNvPr>
          <p:cNvSpPr/>
          <p:nvPr/>
        </p:nvSpPr>
        <p:spPr>
          <a:xfrm>
            <a:off x="4275465" y="4691496"/>
            <a:ext cx="2002314" cy="23976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33C99E9-422A-5A4D-AA98-7B332D875279}"/>
              </a:ext>
            </a:extLst>
          </p:cNvPr>
          <p:cNvSpPr txBox="1"/>
          <p:nvPr/>
        </p:nvSpPr>
        <p:spPr>
          <a:xfrm>
            <a:off x="4275465" y="4079766"/>
            <a:ext cx="2002314" cy="646331"/>
          </a:xfrm>
          <a:prstGeom prst="rect">
            <a:avLst/>
          </a:prstGeom>
          <a:noFill/>
        </p:spPr>
        <p:txBody>
          <a:bodyPr wrap="square" rtlCol="0">
            <a:spAutoFit/>
          </a:bodyPr>
          <a:lstStyle/>
          <a:p>
            <a:r>
              <a:rPr lang="en-US" dirty="0"/>
              <a:t>Forward IWT harr transform</a:t>
            </a:r>
          </a:p>
        </p:txBody>
      </p:sp>
      <p:sp>
        <p:nvSpPr>
          <p:cNvPr id="37" name="Frame 36">
            <a:extLst>
              <a:ext uri="{FF2B5EF4-FFF2-40B4-BE49-F238E27FC236}">
                <a16:creationId xmlns:a16="http://schemas.microsoft.com/office/drawing/2014/main" id="{06E29196-C556-3442-89AD-E47CB2820E0F}"/>
              </a:ext>
            </a:extLst>
          </p:cNvPr>
          <p:cNvSpPr/>
          <p:nvPr/>
        </p:nvSpPr>
        <p:spPr>
          <a:xfrm>
            <a:off x="6658322" y="3804485"/>
            <a:ext cx="2233666" cy="1849001"/>
          </a:xfrm>
          <a:prstGeom prst="frame">
            <a:avLst>
              <a:gd name="adj1" fmla="val 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Straight Connector 37">
            <a:extLst>
              <a:ext uri="{FF2B5EF4-FFF2-40B4-BE49-F238E27FC236}">
                <a16:creationId xmlns:a16="http://schemas.microsoft.com/office/drawing/2014/main" id="{31350172-9E18-DE43-9F06-0BA802F488DB}"/>
              </a:ext>
            </a:extLst>
          </p:cNvPr>
          <p:cNvCxnSpPr>
            <a:cxnSpLocks/>
            <a:endCxn id="37" idx="2"/>
          </p:cNvCxnSpPr>
          <p:nvPr/>
        </p:nvCxnSpPr>
        <p:spPr>
          <a:xfrm>
            <a:off x="7775155" y="3804485"/>
            <a:ext cx="0" cy="184900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52F03E5-A46F-6E48-9D92-5B6E26283BC9}"/>
              </a:ext>
            </a:extLst>
          </p:cNvPr>
          <p:cNvCxnSpPr>
            <a:cxnSpLocks/>
            <a:stCxn id="37" idx="3"/>
          </p:cNvCxnSpPr>
          <p:nvPr/>
        </p:nvCxnSpPr>
        <p:spPr>
          <a:xfrm flipH="1" flipV="1">
            <a:off x="6658322" y="4726098"/>
            <a:ext cx="2233666" cy="28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CE1CE86-1B31-8149-A202-DBFDB1785CFD}"/>
              </a:ext>
            </a:extLst>
          </p:cNvPr>
          <p:cNvSpPr txBox="1"/>
          <p:nvPr/>
        </p:nvSpPr>
        <p:spPr>
          <a:xfrm>
            <a:off x="6880724" y="4079766"/>
            <a:ext cx="672029" cy="369332"/>
          </a:xfrm>
          <a:prstGeom prst="rect">
            <a:avLst/>
          </a:prstGeom>
          <a:noFill/>
        </p:spPr>
        <p:txBody>
          <a:bodyPr wrap="square" rtlCol="0">
            <a:spAutoFit/>
          </a:bodyPr>
          <a:lstStyle/>
          <a:p>
            <a:r>
              <a:rPr lang="en-US" dirty="0"/>
              <a:t>LL2</a:t>
            </a:r>
          </a:p>
        </p:txBody>
      </p:sp>
      <p:sp>
        <p:nvSpPr>
          <p:cNvPr id="43" name="TextBox 42">
            <a:extLst>
              <a:ext uri="{FF2B5EF4-FFF2-40B4-BE49-F238E27FC236}">
                <a16:creationId xmlns:a16="http://schemas.microsoft.com/office/drawing/2014/main" id="{E1AC4AD0-3443-2044-A969-26133465792D}"/>
              </a:ext>
            </a:extLst>
          </p:cNvPr>
          <p:cNvSpPr txBox="1"/>
          <p:nvPr/>
        </p:nvSpPr>
        <p:spPr>
          <a:xfrm>
            <a:off x="6879349" y="4941992"/>
            <a:ext cx="672029" cy="369332"/>
          </a:xfrm>
          <a:prstGeom prst="rect">
            <a:avLst/>
          </a:prstGeom>
          <a:noFill/>
        </p:spPr>
        <p:txBody>
          <a:bodyPr wrap="square" rtlCol="0">
            <a:spAutoFit/>
          </a:bodyPr>
          <a:lstStyle/>
          <a:p>
            <a:r>
              <a:rPr lang="en-US" dirty="0"/>
              <a:t>LH2</a:t>
            </a:r>
          </a:p>
        </p:txBody>
      </p:sp>
      <p:sp>
        <p:nvSpPr>
          <p:cNvPr id="44" name="TextBox 43">
            <a:extLst>
              <a:ext uri="{FF2B5EF4-FFF2-40B4-BE49-F238E27FC236}">
                <a16:creationId xmlns:a16="http://schemas.microsoft.com/office/drawing/2014/main" id="{88C90D6F-FD09-CC4E-B5E3-989914DF2901}"/>
              </a:ext>
            </a:extLst>
          </p:cNvPr>
          <p:cNvSpPr txBox="1"/>
          <p:nvPr/>
        </p:nvSpPr>
        <p:spPr>
          <a:xfrm>
            <a:off x="7997557" y="4126435"/>
            <a:ext cx="672029" cy="369332"/>
          </a:xfrm>
          <a:prstGeom prst="rect">
            <a:avLst/>
          </a:prstGeom>
          <a:noFill/>
        </p:spPr>
        <p:txBody>
          <a:bodyPr wrap="square" rtlCol="0">
            <a:spAutoFit/>
          </a:bodyPr>
          <a:lstStyle/>
          <a:p>
            <a:r>
              <a:rPr lang="en-US" dirty="0"/>
              <a:t>HL2</a:t>
            </a:r>
          </a:p>
        </p:txBody>
      </p:sp>
      <p:sp>
        <p:nvSpPr>
          <p:cNvPr id="45" name="TextBox 44">
            <a:extLst>
              <a:ext uri="{FF2B5EF4-FFF2-40B4-BE49-F238E27FC236}">
                <a16:creationId xmlns:a16="http://schemas.microsoft.com/office/drawing/2014/main" id="{39D355A5-02AD-4241-97A6-3AC8D0990147}"/>
              </a:ext>
            </a:extLst>
          </p:cNvPr>
          <p:cNvSpPr txBox="1"/>
          <p:nvPr/>
        </p:nvSpPr>
        <p:spPr>
          <a:xfrm>
            <a:off x="7968415" y="4931261"/>
            <a:ext cx="672029" cy="369332"/>
          </a:xfrm>
          <a:prstGeom prst="rect">
            <a:avLst/>
          </a:prstGeom>
          <a:noFill/>
        </p:spPr>
        <p:txBody>
          <a:bodyPr wrap="square" rtlCol="0">
            <a:spAutoFit/>
          </a:bodyPr>
          <a:lstStyle/>
          <a:p>
            <a:r>
              <a:rPr lang="en-US" dirty="0"/>
              <a:t>HH2</a:t>
            </a:r>
          </a:p>
        </p:txBody>
      </p:sp>
    </p:spTree>
    <p:extLst>
      <p:ext uri="{BB962C8B-B14F-4D97-AF65-F5344CB8AC3E}">
        <p14:creationId xmlns:p14="http://schemas.microsoft.com/office/powerpoint/2010/main" val="3459037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41C3-5BF7-F847-8C9E-3AC5A53428EF}"/>
              </a:ext>
            </a:extLst>
          </p:cNvPr>
          <p:cNvSpPr>
            <a:spLocks noGrp="1"/>
          </p:cNvSpPr>
          <p:nvPr>
            <p:ph type="title"/>
          </p:nvPr>
        </p:nvSpPr>
        <p:spPr/>
        <p:txBody>
          <a:bodyPr/>
          <a:lstStyle/>
          <a:p>
            <a:r>
              <a:rPr lang="en-US" dirty="0"/>
              <a:t>Histogram shifting flowchart</a:t>
            </a:r>
          </a:p>
        </p:txBody>
      </p:sp>
      <p:sp>
        <p:nvSpPr>
          <p:cNvPr id="4" name="Slide Number Placeholder 3">
            <a:extLst>
              <a:ext uri="{FF2B5EF4-FFF2-40B4-BE49-F238E27FC236}">
                <a16:creationId xmlns:a16="http://schemas.microsoft.com/office/drawing/2014/main" id="{C1FCA44A-19F0-0D45-83AA-DE5141AF36E0}"/>
              </a:ext>
            </a:extLst>
          </p:cNvPr>
          <p:cNvSpPr>
            <a:spLocks noGrp="1"/>
          </p:cNvSpPr>
          <p:nvPr>
            <p:ph type="sldNum" sz="quarter" idx="33"/>
          </p:nvPr>
        </p:nvSpPr>
        <p:spPr/>
        <p:txBody>
          <a:bodyPr/>
          <a:lstStyle/>
          <a:p>
            <a:fld id="{19B51A1E-902D-48AF-9020-955120F399B6}" type="slidenum">
              <a:rPr lang="en-US" noProof="0" smtClean="0"/>
              <a:pPr/>
              <a:t>16</a:t>
            </a:fld>
            <a:endParaRPr lang="en-US" noProof="0" dirty="0"/>
          </a:p>
        </p:txBody>
      </p:sp>
      <p:pic>
        <p:nvPicPr>
          <p:cNvPr id="6" name="Picture 5">
            <a:extLst>
              <a:ext uri="{FF2B5EF4-FFF2-40B4-BE49-F238E27FC236}">
                <a16:creationId xmlns:a16="http://schemas.microsoft.com/office/drawing/2014/main" id="{53261EF6-0D1C-2249-B669-AD8E56D6DECD}"/>
              </a:ext>
            </a:extLst>
          </p:cNvPr>
          <p:cNvPicPr>
            <a:picLocks noChangeAspect="1"/>
          </p:cNvPicPr>
          <p:nvPr/>
        </p:nvPicPr>
        <p:blipFill>
          <a:blip r:embed="rId2"/>
          <a:stretch>
            <a:fillRect/>
          </a:stretch>
        </p:blipFill>
        <p:spPr>
          <a:xfrm>
            <a:off x="3006554" y="864000"/>
            <a:ext cx="6126431" cy="6026162"/>
          </a:xfrm>
          <a:prstGeom prst="rect">
            <a:avLst/>
          </a:prstGeom>
        </p:spPr>
      </p:pic>
    </p:spTree>
    <p:extLst>
      <p:ext uri="{BB962C8B-B14F-4D97-AF65-F5344CB8AC3E}">
        <p14:creationId xmlns:p14="http://schemas.microsoft.com/office/powerpoint/2010/main" val="1367192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3ED6-DCF0-DB48-A054-8037CBC97437}"/>
              </a:ext>
            </a:extLst>
          </p:cNvPr>
          <p:cNvSpPr>
            <a:spLocks noGrp="1"/>
          </p:cNvSpPr>
          <p:nvPr>
            <p:ph type="title"/>
          </p:nvPr>
        </p:nvSpPr>
        <p:spPr/>
        <p:txBody>
          <a:bodyPr/>
          <a:lstStyle/>
          <a:p>
            <a:r>
              <a:rPr lang="en-US" dirty="0"/>
              <a:t>Numerical example (histogram shifting)</a:t>
            </a:r>
          </a:p>
        </p:txBody>
      </p:sp>
      <p:sp>
        <p:nvSpPr>
          <p:cNvPr id="4" name="Slide Number Placeholder 3">
            <a:extLst>
              <a:ext uri="{FF2B5EF4-FFF2-40B4-BE49-F238E27FC236}">
                <a16:creationId xmlns:a16="http://schemas.microsoft.com/office/drawing/2014/main" id="{D9EB7775-F53C-804A-8432-D6CD450D76AC}"/>
              </a:ext>
            </a:extLst>
          </p:cNvPr>
          <p:cNvSpPr>
            <a:spLocks noGrp="1"/>
          </p:cNvSpPr>
          <p:nvPr>
            <p:ph type="sldNum" sz="quarter" idx="33"/>
          </p:nvPr>
        </p:nvSpPr>
        <p:spPr/>
        <p:txBody>
          <a:bodyPr/>
          <a:lstStyle/>
          <a:p>
            <a:fld id="{19B51A1E-902D-48AF-9020-955120F399B6}" type="slidenum">
              <a:rPr lang="en-US" noProof="0" smtClean="0"/>
              <a:pPr/>
              <a:t>17</a:t>
            </a:fld>
            <a:endParaRPr lang="en-US" noProof="0" dirty="0"/>
          </a:p>
        </p:txBody>
      </p:sp>
      <p:graphicFrame>
        <p:nvGraphicFramePr>
          <p:cNvPr id="5" name="Table 5">
            <a:extLst>
              <a:ext uri="{FF2B5EF4-FFF2-40B4-BE49-F238E27FC236}">
                <a16:creationId xmlns:a16="http://schemas.microsoft.com/office/drawing/2014/main" id="{00AD1F95-9147-3F4C-8AC2-FD07D3929CB6}"/>
              </a:ext>
            </a:extLst>
          </p:cNvPr>
          <p:cNvGraphicFramePr>
            <a:graphicFrameLocks noGrp="1"/>
          </p:cNvGraphicFramePr>
          <p:nvPr>
            <p:extLst>
              <p:ext uri="{D42A27DB-BD31-4B8C-83A1-F6EECF244321}">
                <p14:modId xmlns:p14="http://schemas.microsoft.com/office/powerpoint/2010/main" val="706134148"/>
              </p:ext>
            </p:extLst>
          </p:nvPr>
        </p:nvGraphicFramePr>
        <p:xfrm>
          <a:off x="432000" y="2505921"/>
          <a:ext cx="2938928" cy="2113184"/>
        </p:xfrm>
        <a:graphic>
          <a:graphicData uri="http://schemas.openxmlformats.org/drawingml/2006/table">
            <a:tbl>
              <a:tblPr firstRow="1" bandRow="1">
                <a:tableStyleId>{5940675A-B579-460E-94D1-54222C63F5DA}</a:tableStyleId>
              </a:tblPr>
              <a:tblGrid>
                <a:gridCol w="734732">
                  <a:extLst>
                    <a:ext uri="{9D8B030D-6E8A-4147-A177-3AD203B41FA5}">
                      <a16:colId xmlns:a16="http://schemas.microsoft.com/office/drawing/2014/main" val="511490946"/>
                    </a:ext>
                  </a:extLst>
                </a:gridCol>
                <a:gridCol w="734732">
                  <a:extLst>
                    <a:ext uri="{9D8B030D-6E8A-4147-A177-3AD203B41FA5}">
                      <a16:colId xmlns:a16="http://schemas.microsoft.com/office/drawing/2014/main" val="2167760007"/>
                    </a:ext>
                  </a:extLst>
                </a:gridCol>
                <a:gridCol w="734732">
                  <a:extLst>
                    <a:ext uri="{9D8B030D-6E8A-4147-A177-3AD203B41FA5}">
                      <a16:colId xmlns:a16="http://schemas.microsoft.com/office/drawing/2014/main" val="3401028485"/>
                    </a:ext>
                  </a:extLst>
                </a:gridCol>
                <a:gridCol w="734732">
                  <a:extLst>
                    <a:ext uri="{9D8B030D-6E8A-4147-A177-3AD203B41FA5}">
                      <a16:colId xmlns:a16="http://schemas.microsoft.com/office/drawing/2014/main" val="1776799958"/>
                    </a:ext>
                  </a:extLst>
                </a:gridCol>
              </a:tblGrid>
              <a:tr h="528296">
                <a:tc>
                  <a:txBody>
                    <a:bodyPr/>
                    <a:lstStyle/>
                    <a:p>
                      <a:pPr algn="ctr"/>
                      <a:r>
                        <a:rPr lang="en-US" dirty="0"/>
                        <a:t>0</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2965088311"/>
                  </a:ext>
                </a:extLst>
              </a:tr>
              <a:tr h="528296">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246615091"/>
                  </a:ext>
                </a:extLst>
              </a:tr>
              <a:tr h="528296">
                <a:tc>
                  <a:txBody>
                    <a:bodyPr/>
                    <a:lstStyle/>
                    <a:p>
                      <a:pPr algn="ctr"/>
                      <a:r>
                        <a:rPr lang="en-US" dirty="0"/>
                        <a:t>3</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3</a:t>
                      </a:r>
                    </a:p>
                  </a:txBody>
                  <a:tcPr/>
                </a:tc>
                <a:extLst>
                  <a:ext uri="{0D108BD9-81ED-4DB2-BD59-A6C34878D82A}">
                    <a16:rowId xmlns:a16="http://schemas.microsoft.com/office/drawing/2014/main" val="4248467163"/>
                  </a:ext>
                </a:extLst>
              </a:tr>
              <a:tr h="528296">
                <a:tc>
                  <a:txBody>
                    <a:bodyPr/>
                    <a:lstStyle/>
                    <a:p>
                      <a:pPr algn="ctr"/>
                      <a:r>
                        <a:rPr lang="en-US" dirty="0"/>
                        <a:t>6</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8</a:t>
                      </a:r>
                    </a:p>
                  </a:txBody>
                  <a:tcPr/>
                </a:tc>
                <a:extLst>
                  <a:ext uri="{0D108BD9-81ED-4DB2-BD59-A6C34878D82A}">
                    <a16:rowId xmlns:a16="http://schemas.microsoft.com/office/drawing/2014/main" val="1793167777"/>
                  </a:ext>
                </a:extLst>
              </a:tr>
            </a:tbl>
          </a:graphicData>
        </a:graphic>
      </p:graphicFrame>
      <p:sp>
        <p:nvSpPr>
          <p:cNvPr id="6" name="Right Arrow 5">
            <a:extLst>
              <a:ext uri="{FF2B5EF4-FFF2-40B4-BE49-F238E27FC236}">
                <a16:creationId xmlns:a16="http://schemas.microsoft.com/office/drawing/2014/main" id="{EAD5B57F-2D06-A74D-9A2F-37802EBD8A83}"/>
              </a:ext>
            </a:extLst>
          </p:cNvPr>
          <p:cNvSpPr/>
          <p:nvPr/>
        </p:nvSpPr>
        <p:spPr>
          <a:xfrm>
            <a:off x="3469342" y="3435063"/>
            <a:ext cx="932329" cy="24204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7">
            <a:extLst>
              <a:ext uri="{FF2B5EF4-FFF2-40B4-BE49-F238E27FC236}">
                <a16:creationId xmlns:a16="http://schemas.microsoft.com/office/drawing/2014/main" id="{29A825AE-F591-D540-883D-626C7A924B36}"/>
              </a:ext>
            </a:extLst>
          </p:cNvPr>
          <p:cNvGraphicFramePr>
            <a:graphicFrameLocks noGrp="1"/>
          </p:cNvGraphicFramePr>
          <p:nvPr>
            <p:extLst>
              <p:ext uri="{D42A27DB-BD31-4B8C-83A1-F6EECF244321}">
                <p14:modId xmlns:p14="http://schemas.microsoft.com/office/powerpoint/2010/main" val="172721653"/>
              </p:ext>
            </p:extLst>
          </p:nvPr>
        </p:nvGraphicFramePr>
        <p:xfrm>
          <a:off x="4564366" y="3157745"/>
          <a:ext cx="4460760" cy="751531"/>
        </p:xfrm>
        <a:graphic>
          <a:graphicData uri="http://schemas.openxmlformats.org/drawingml/2006/table">
            <a:tbl>
              <a:tblPr firstRow="1" bandRow="1">
                <a:tableStyleId>{5940675A-B579-460E-94D1-54222C63F5DA}</a:tableStyleId>
              </a:tblPr>
              <a:tblGrid>
                <a:gridCol w="414034">
                  <a:extLst>
                    <a:ext uri="{9D8B030D-6E8A-4147-A177-3AD203B41FA5}">
                      <a16:colId xmlns:a16="http://schemas.microsoft.com/office/drawing/2014/main" val="1734004216"/>
                    </a:ext>
                  </a:extLst>
                </a:gridCol>
                <a:gridCol w="396566">
                  <a:extLst>
                    <a:ext uri="{9D8B030D-6E8A-4147-A177-3AD203B41FA5}">
                      <a16:colId xmlns:a16="http://schemas.microsoft.com/office/drawing/2014/main" val="24851948"/>
                    </a:ext>
                  </a:extLst>
                </a:gridCol>
                <a:gridCol w="456270">
                  <a:extLst>
                    <a:ext uri="{9D8B030D-6E8A-4147-A177-3AD203B41FA5}">
                      <a16:colId xmlns:a16="http://schemas.microsoft.com/office/drawing/2014/main" val="1174237052"/>
                    </a:ext>
                  </a:extLst>
                </a:gridCol>
                <a:gridCol w="456270">
                  <a:extLst>
                    <a:ext uri="{9D8B030D-6E8A-4147-A177-3AD203B41FA5}">
                      <a16:colId xmlns:a16="http://schemas.microsoft.com/office/drawing/2014/main" val="2812601285"/>
                    </a:ext>
                  </a:extLst>
                </a:gridCol>
                <a:gridCol w="456270">
                  <a:extLst>
                    <a:ext uri="{9D8B030D-6E8A-4147-A177-3AD203B41FA5}">
                      <a16:colId xmlns:a16="http://schemas.microsoft.com/office/drawing/2014/main" val="1550641079"/>
                    </a:ext>
                  </a:extLst>
                </a:gridCol>
                <a:gridCol w="456270">
                  <a:extLst>
                    <a:ext uri="{9D8B030D-6E8A-4147-A177-3AD203B41FA5}">
                      <a16:colId xmlns:a16="http://schemas.microsoft.com/office/drawing/2014/main" val="2678663700"/>
                    </a:ext>
                  </a:extLst>
                </a:gridCol>
                <a:gridCol w="456270">
                  <a:extLst>
                    <a:ext uri="{9D8B030D-6E8A-4147-A177-3AD203B41FA5}">
                      <a16:colId xmlns:a16="http://schemas.microsoft.com/office/drawing/2014/main" val="2385042280"/>
                    </a:ext>
                  </a:extLst>
                </a:gridCol>
                <a:gridCol w="456270">
                  <a:extLst>
                    <a:ext uri="{9D8B030D-6E8A-4147-A177-3AD203B41FA5}">
                      <a16:colId xmlns:a16="http://schemas.microsoft.com/office/drawing/2014/main" val="3611261122"/>
                    </a:ext>
                  </a:extLst>
                </a:gridCol>
                <a:gridCol w="456270">
                  <a:extLst>
                    <a:ext uri="{9D8B030D-6E8A-4147-A177-3AD203B41FA5}">
                      <a16:colId xmlns:a16="http://schemas.microsoft.com/office/drawing/2014/main" val="1810911740"/>
                    </a:ext>
                  </a:extLst>
                </a:gridCol>
                <a:gridCol w="456270">
                  <a:extLst>
                    <a:ext uri="{9D8B030D-6E8A-4147-A177-3AD203B41FA5}">
                      <a16:colId xmlns:a16="http://schemas.microsoft.com/office/drawing/2014/main" val="1043294468"/>
                    </a:ext>
                  </a:extLst>
                </a:gridCol>
              </a:tblGrid>
              <a:tr h="255075">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109306067"/>
                  </a:ext>
                </a:extLst>
              </a:tr>
              <a:tr h="385771">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11124752"/>
                  </a:ext>
                </a:extLst>
              </a:tr>
            </a:tbl>
          </a:graphicData>
        </a:graphic>
      </p:graphicFrame>
      <p:sp>
        <p:nvSpPr>
          <p:cNvPr id="8" name="TextBox 7">
            <a:extLst>
              <a:ext uri="{FF2B5EF4-FFF2-40B4-BE49-F238E27FC236}">
                <a16:creationId xmlns:a16="http://schemas.microsoft.com/office/drawing/2014/main" id="{527A7189-F90C-2D4A-B0EC-871FCBBB26E8}"/>
              </a:ext>
            </a:extLst>
          </p:cNvPr>
          <p:cNvSpPr txBox="1"/>
          <p:nvPr/>
        </p:nvSpPr>
        <p:spPr>
          <a:xfrm>
            <a:off x="5947252" y="2412368"/>
            <a:ext cx="1290918" cy="369332"/>
          </a:xfrm>
          <a:prstGeom prst="rect">
            <a:avLst/>
          </a:prstGeom>
          <a:noFill/>
        </p:spPr>
        <p:txBody>
          <a:bodyPr wrap="square" rtlCol="0">
            <a:spAutoFit/>
          </a:bodyPr>
          <a:lstStyle/>
          <a:p>
            <a:r>
              <a:rPr lang="en-US" dirty="0"/>
              <a:t>Histogram</a:t>
            </a:r>
          </a:p>
        </p:txBody>
      </p:sp>
      <p:sp>
        <p:nvSpPr>
          <p:cNvPr id="9" name="TextBox 8">
            <a:extLst>
              <a:ext uri="{FF2B5EF4-FFF2-40B4-BE49-F238E27FC236}">
                <a16:creationId xmlns:a16="http://schemas.microsoft.com/office/drawing/2014/main" id="{E9274137-D5EB-554C-AC1B-5DB01F899272}"/>
              </a:ext>
            </a:extLst>
          </p:cNvPr>
          <p:cNvSpPr txBox="1"/>
          <p:nvPr/>
        </p:nvSpPr>
        <p:spPr>
          <a:xfrm>
            <a:off x="331537" y="1202462"/>
            <a:ext cx="5253317" cy="369332"/>
          </a:xfrm>
          <a:prstGeom prst="rect">
            <a:avLst/>
          </a:prstGeom>
          <a:noFill/>
        </p:spPr>
        <p:txBody>
          <a:bodyPr wrap="square" rtlCol="0">
            <a:spAutoFit/>
          </a:bodyPr>
          <a:lstStyle/>
          <a:p>
            <a:r>
              <a:rPr lang="en-US" dirty="0"/>
              <a:t>Lets take a payload “10110” which is to be embedded</a:t>
            </a:r>
          </a:p>
        </p:txBody>
      </p:sp>
      <p:sp>
        <p:nvSpPr>
          <p:cNvPr id="10" name="TextBox 9">
            <a:extLst>
              <a:ext uri="{FF2B5EF4-FFF2-40B4-BE49-F238E27FC236}">
                <a16:creationId xmlns:a16="http://schemas.microsoft.com/office/drawing/2014/main" id="{88CCF973-E8D4-1547-AFB1-DD0B5DBAC7EB}"/>
              </a:ext>
            </a:extLst>
          </p:cNvPr>
          <p:cNvSpPr txBox="1"/>
          <p:nvPr/>
        </p:nvSpPr>
        <p:spPr>
          <a:xfrm>
            <a:off x="7136005" y="2530960"/>
            <a:ext cx="4460759" cy="369332"/>
          </a:xfrm>
          <a:prstGeom prst="rect">
            <a:avLst/>
          </a:prstGeom>
          <a:noFill/>
        </p:spPr>
        <p:txBody>
          <a:bodyPr wrap="square" rtlCol="0">
            <a:spAutoFit/>
          </a:bodyPr>
          <a:lstStyle/>
          <a:p>
            <a:r>
              <a:rPr lang="en-US" dirty="0"/>
              <a:t>take 4 as BP as it has the highest frequency</a:t>
            </a:r>
          </a:p>
        </p:txBody>
      </p:sp>
      <p:sp>
        <p:nvSpPr>
          <p:cNvPr id="13" name="Rectangle 12">
            <a:extLst>
              <a:ext uri="{FF2B5EF4-FFF2-40B4-BE49-F238E27FC236}">
                <a16:creationId xmlns:a16="http://schemas.microsoft.com/office/drawing/2014/main" id="{BB00AF5E-749A-F54B-9BBF-7DE0C894582F}"/>
              </a:ext>
            </a:extLst>
          </p:cNvPr>
          <p:cNvSpPr/>
          <p:nvPr/>
        </p:nvSpPr>
        <p:spPr>
          <a:xfrm>
            <a:off x="0" y="0"/>
            <a:ext cx="12192000" cy="6858000"/>
          </a:xfrm>
          <a:prstGeom prst="rect">
            <a:avLst/>
          </a:prstGeom>
          <a:noFill/>
          <a:ln w="79375">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tx1"/>
              </a:solidFill>
            </a:endParaRPr>
          </a:p>
        </p:txBody>
      </p:sp>
      <p:sp>
        <p:nvSpPr>
          <p:cNvPr id="14" name="Doughnut 13">
            <a:extLst>
              <a:ext uri="{FF2B5EF4-FFF2-40B4-BE49-F238E27FC236}">
                <a16:creationId xmlns:a16="http://schemas.microsoft.com/office/drawing/2014/main" id="{9A33080C-28D5-3945-8FA2-02F143B7470A}"/>
              </a:ext>
            </a:extLst>
          </p:cNvPr>
          <p:cNvSpPr/>
          <p:nvPr/>
        </p:nvSpPr>
        <p:spPr>
          <a:xfrm>
            <a:off x="6189481" y="3036409"/>
            <a:ext cx="632178" cy="1005015"/>
          </a:xfrm>
          <a:prstGeom prst="donut">
            <a:avLst>
              <a:gd name="adj" fmla="val 877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Arrow Connector 15">
            <a:extLst>
              <a:ext uri="{FF2B5EF4-FFF2-40B4-BE49-F238E27FC236}">
                <a16:creationId xmlns:a16="http://schemas.microsoft.com/office/drawing/2014/main" id="{0CA9097B-F7B9-D748-9D5F-72773EA4BDB3}"/>
              </a:ext>
            </a:extLst>
          </p:cNvPr>
          <p:cNvCxnSpPr/>
          <p:nvPr/>
        </p:nvCxnSpPr>
        <p:spPr>
          <a:xfrm>
            <a:off x="6592711" y="4109154"/>
            <a:ext cx="2246489" cy="0"/>
          </a:xfrm>
          <a:prstGeom prst="straightConnector1">
            <a:avLst/>
          </a:prstGeom>
          <a:ln w="4318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C2A99A5-9EF6-8345-83E5-272DBE553E25}"/>
              </a:ext>
            </a:extLst>
          </p:cNvPr>
          <p:cNvCxnSpPr>
            <a:cxnSpLocks/>
          </p:cNvCxnSpPr>
          <p:nvPr/>
        </p:nvCxnSpPr>
        <p:spPr>
          <a:xfrm flipH="1">
            <a:off x="4401671" y="4103511"/>
            <a:ext cx="2015067" cy="0"/>
          </a:xfrm>
          <a:prstGeom prst="straightConnector1">
            <a:avLst/>
          </a:prstGeom>
          <a:ln w="4318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C510EBB1-D16A-FE4A-9791-838A2D165A48}"/>
              </a:ext>
            </a:extLst>
          </p:cNvPr>
          <p:cNvSpPr txBox="1"/>
          <p:nvPr/>
        </p:nvSpPr>
        <p:spPr>
          <a:xfrm>
            <a:off x="3578578" y="5099032"/>
            <a:ext cx="3557427" cy="369332"/>
          </a:xfrm>
          <a:prstGeom prst="rect">
            <a:avLst/>
          </a:prstGeom>
          <a:noFill/>
        </p:spPr>
        <p:txBody>
          <a:bodyPr wrap="square" rtlCol="0">
            <a:spAutoFit/>
          </a:bodyPr>
          <a:lstStyle/>
          <a:p>
            <a:r>
              <a:rPr lang="en-US" dirty="0"/>
              <a:t>Taking 2 as the shifting point</a:t>
            </a:r>
          </a:p>
        </p:txBody>
      </p:sp>
      <p:cxnSp>
        <p:nvCxnSpPr>
          <p:cNvPr id="28" name="Straight Arrow Connector 27">
            <a:extLst>
              <a:ext uri="{FF2B5EF4-FFF2-40B4-BE49-F238E27FC236}">
                <a16:creationId xmlns:a16="http://schemas.microsoft.com/office/drawing/2014/main" id="{1C82094B-ED54-164D-8D8F-53802E394B55}"/>
              </a:ext>
            </a:extLst>
          </p:cNvPr>
          <p:cNvCxnSpPr/>
          <p:nvPr/>
        </p:nvCxnSpPr>
        <p:spPr>
          <a:xfrm flipV="1">
            <a:off x="4876800" y="3909276"/>
            <a:ext cx="620889" cy="1189756"/>
          </a:xfrm>
          <a:prstGeom prst="straightConnector1">
            <a:avLst/>
          </a:prstGeom>
          <a:ln w="444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124C118-2B7B-EB4F-A368-EA005386811C}"/>
              </a:ext>
            </a:extLst>
          </p:cNvPr>
          <p:cNvCxnSpPr>
            <a:endCxn id="14" idx="0"/>
          </p:cNvCxnSpPr>
          <p:nvPr/>
        </p:nvCxnSpPr>
        <p:spPr>
          <a:xfrm flipH="1">
            <a:off x="6505570" y="2811904"/>
            <a:ext cx="1306341" cy="22450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FF02CF9-6F8D-BB4D-956F-78B2320DA662}"/>
              </a:ext>
            </a:extLst>
          </p:cNvPr>
          <p:cNvSpPr txBox="1"/>
          <p:nvPr/>
        </p:nvSpPr>
        <p:spPr>
          <a:xfrm>
            <a:off x="1565449" y="4814371"/>
            <a:ext cx="672029" cy="369332"/>
          </a:xfrm>
          <a:prstGeom prst="rect">
            <a:avLst/>
          </a:prstGeom>
          <a:noFill/>
        </p:spPr>
        <p:txBody>
          <a:bodyPr wrap="square" rtlCol="0">
            <a:spAutoFit/>
          </a:bodyPr>
          <a:lstStyle/>
          <a:p>
            <a:r>
              <a:rPr lang="en-US" dirty="0"/>
              <a:t>IMG</a:t>
            </a:r>
          </a:p>
        </p:txBody>
      </p:sp>
    </p:spTree>
    <p:extLst>
      <p:ext uri="{BB962C8B-B14F-4D97-AF65-F5344CB8AC3E}">
        <p14:creationId xmlns:p14="http://schemas.microsoft.com/office/powerpoint/2010/main" val="403228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heckerboard(across)">
                                      <p:cBhvr>
                                        <p:cTn id="21" dur="500"/>
                                        <p:tgtEl>
                                          <p:spTgt spid="14"/>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3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circle(in)">
                                      <p:cBhvr>
                                        <p:cTn id="32" dur="500"/>
                                        <p:tgtEl>
                                          <p:spTgt spid="26"/>
                                        </p:tgtEl>
                                      </p:cBhvr>
                                    </p:animEffect>
                                  </p:childTnLst>
                                </p:cTn>
                              </p:par>
                              <p:par>
                                <p:cTn id="33" presetID="6" presetClass="entr" presetSubtype="16"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ircle(in)">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P spid="14"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C516-B435-6A4A-BA0C-E730A0FCA446}"/>
              </a:ext>
            </a:extLst>
          </p:cNvPr>
          <p:cNvSpPr>
            <a:spLocks noGrp="1"/>
          </p:cNvSpPr>
          <p:nvPr>
            <p:ph type="title"/>
          </p:nvPr>
        </p:nvSpPr>
        <p:spPr/>
        <p:txBody>
          <a:bodyPr/>
          <a:lstStyle/>
          <a:p>
            <a:r>
              <a:rPr lang="en-US" dirty="0"/>
              <a:t>Numerical example (histogram shifting)</a:t>
            </a:r>
          </a:p>
        </p:txBody>
      </p:sp>
      <p:sp>
        <p:nvSpPr>
          <p:cNvPr id="3" name="Text Placeholder 2">
            <a:extLst>
              <a:ext uri="{FF2B5EF4-FFF2-40B4-BE49-F238E27FC236}">
                <a16:creationId xmlns:a16="http://schemas.microsoft.com/office/drawing/2014/main" id="{8C61BC09-4D97-CB4D-A241-568AFB45D08B}"/>
              </a:ext>
            </a:extLst>
          </p:cNvPr>
          <p:cNvSpPr>
            <a:spLocks noGrp="1"/>
          </p:cNvSpPr>
          <p:nvPr>
            <p:ph type="body" sz="quarter" idx="32"/>
          </p:nvPr>
        </p:nvSpPr>
        <p:spPr/>
        <p:txBody>
          <a:bodyPr/>
          <a:lstStyle/>
          <a:p>
            <a:r>
              <a:rPr lang="en-US" dirty="0"/>
              <a:t>BP is 4, Shifting point is 2 and the payload is “10110”</a:t>
            </a:r>
          </a:p>
        </p:txBody>
      </p:sp>
      <p:sp>
        <p:nvSpPr>
          <p:cNvPr id="4" name="Slide Number Placeholder 3">
            <a:extLst>
              <a:ext uri="{FF2B5EF4-FFF2-40B4-BE49-F238E27FC236}">
                <a16:creationId xmlns:a16="http://schemas.microsoft.com/office/drawing/2014/main" id="{3C0F2CA1-84AA-2044-BD8B-BD05025AD999}"/>
              </a:ext>
            </a:extLst>
          </p:cNvPr>
          <p:cNvSpPr>
            <a:spLocks noGrp="1"/>
          </p:cNvSpPr>
          <p:nvPr>
            <p:ph type="sldNum" sz="quarter" idx="33"/>
          </p:nvPr>
        </p:nvSpPr>
        <p:spPr/>
        <p:txBody>
          <a:bodyPr/>
          <a:lstStyle/>
          <a:p>
            <a:fld id="{19B51A1E-902D-48AF-9020-955120F399B6}" type="slidenum">
              <a:rPr lang="en-US" noProof="0" smtClean="0"/>
              <a:pPr/>
              <a:t>18</a:t>
            </a:fld>
            <a:endParaRPr lang="en-US" noProof="0" dirty="0"/>
          </a:p>
        </p:txBody>
      </p:sp>
      <p:graphicFrame>
        <p:nvGraphicFramePr>
          <p:cNvPr id="5" name="Table 7">
            <a:extLst>
              <a:ext uri="{FF2B5EF4-FFF2-40B4-BE49-F238E27FC236}">
                <a16:creationId xmlns:a16="http://schemas.microsoft.com/office/drawing/2014/main" id="{CE5D7619-2CAB-0745-92A2-2574BC1EE1BD}"/>
              </a:ext>
            </a:extLst>
          </p:cNvPr>
          <p:cNvGraphicFramePr>
            <a:graphicFrameLocks noGrp="1"/>
          </p:cNvGraphicFramePr>
          <p:nvPr>
            <p:extLst>
              <p:ext uri="{D42A27DB-BD31-4B8C-83A1-F6EECF244321}">
                <p14:modId xmlns:p14="http://schemas.microsoft.com/office/powerpoint/2010/main" val="3662863138"/>
              </p:ext>
            </p:extLst>
          </p:nvPr>
        </p:nvGraphicFramePr>
        <p:xfrm>
          <a:off x="6407267" y="1159553"/>
          <a:ext cx="4460760" cy="751531"/>
        </p:xfrm>
        <a:graphic>
          <a:graphicData uri="http://schemas.openxmlformats.org/drawingml/2006/table">
            <a:tbl>
              <a:tblPr firstRow="1" bandRow="1">
                <a:tableStyleId>{5940675A-B579-460E-94D1-54222C63F5DA}</a:tableStyleId>
              </a:tblPr>
              <a:tblGrid>
                <a:gridCol w="354330">
                  <a:extLst>
                    <a:ext uri="{9D8B030D-6E8A-4147-A177-3AD203B41FA5}">
                      <a16:colId xmlns:a16="http://schemas.microsoft.com/office/drawing/2014/main" val="1734004216"/>
                    </a:ext>
                  </a:extLst>
                </a:gridCol>
                <a:gridCol w="456270">
                  <a:extLst>
                    <a:ext uri="{9D8B030D-6E8A-4147-A177-3AD203B41FA5}">
                      <a16:colId xmlns:a16="http://schemas.microsoft.com/office/drawing/2014/main" val="24851948"/>
                    </a:ext>
                  </a:extLst>
                </a:gridCol>
                <a:gridCol w="456270">
                  <a:extLst>
                    <a:ext uri="{9D8B030D-6E8A-4147-A177-3AD203B41FA5}">
                      <a16:colId xmlns:a16="http://schemas.microsoft.com/office/drawing/2014/main" val="1174237052"/>
                    </a:ext>
                  </a:extLst>
                </a:gridCol>
                <a:gridCol w="456270">
                  <a:extLst>
                    <a:ext uri="{9D8B030D-6E8A-4147-A177-3AD203B41FA5}">
                      <a16:colId xmlns:a16="http://schemas.microsoft.com/office/drawing/2014/main" val="2812601285"/>
                    </a:ext>
                  </a:extLst>
                </a:gridCol>
                <a:gridCol w="456270">
                  <a:extLst>
                    <a:ext uri="{9D8B030D-6E8A-4147-A177-3AD203B41FA5}">
                      <a16:colId xmlns:a16="http://schemas.microsoft.com/office/drawing/2014/main" val="1550641079"/>
                    </a:ext>
                  </a:extLst>
                </a:gridCol>
                <a:gridCol w="456270">
                  <a:extLst>
                    <a:ext uri="{9D8B030D-6E8A-4147-A177-3AD203B41FA5}">
                      <a16:colId xmlns:a16="http://schemas.microsoft.com/office/drawing/2014/main" val="2678663700"/>
                    </a:ext>
                  </a:extLst>
                </a:gridCol>
                <a:gridCol w="456270">
                  <a:extLst>
                    <a:ext uri="{9D8B030D-6E8A-4147-A177-3AD203B41FA5}">
                      <a16:colId xmlns:a16="http://schemas.microsoft.com/office/drawing/2014/main" val="2385042280"/>
                    </a:ext>
                  </a:extLst>
                </a:gridCol>
                <a:gridCol w="456270">
                  <a:extLst>
                    <a:ext uri="{9D8B030D-6E8A-4147-A177-3AD203B41FA5}">
                      <a16:colId xmlns:a16="http://schemas.microsoft.com/office/drawing/2014/main" val="3611261122"/>
                    </a:ext>
                  </a:extLst>
                </a:gridCol>
                <a:gridCol w="456270">
                  <a:extLst>
                    <a:ext uri="{9D8B030D-6E8A-4147-A177-3AD203B41FA5}">
                      <a16:colId xmlns:a16="http://schemas.microsoft.com/office/drawing/2014/main" val="1810911740"/>
                    </a:ext>
                  </a:extLst>
                </a:gridCol>
                <a:gridCol w="456270">
                  <a:extLst>
                    <a:ext uri="{9D8B030D-6E8A-4147-A177-3AD203B41FA5}">
                      <a16:colId xmlns:a16="http://schemas.microsoft.com/office/drawing/2014/main" val="1043294468"/>
                    </a:ext>
                  </a:extLst>
                </a:gridCol>
              </a:tblGrid>
              <a:tr h="255075">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109306067"/>
                  </a:ext>
                </a:extLst>
              </a:tr>
              <a:tr h="385771">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11124752"/>
                  </a:ext>
                </a:extLst>
              </a:tr>
            </a:tbl>
          </a:graphicData>
        </a:graphic>
      </p:graphicFrame>
      <p:sp>
        <p:nvSpPr>
          <p:cNvPr id="8" name="Left Arrow 7">
            <a:extLst>
              <a:ext uri="{FF2B5EF4-FFF2-40B4-BE49-F238E27FC236}">
                <a16:creationId xmlns:a16="http://schemas.microsoft.com/office/drawing/2014/main" id="{1E82C95C-6800-4040-B6D5-101CAFC66164}"/>
              </a:ext>
            </a:extLst>
          </p:cNvPr>
          <p:cNvSpPr/>
          <p:nvPr/>
        </p:nvSpPr>
        <p:spPr>
          <a:xfrm flipH="1">
            <a:off x="3844885" y="3429000"/>
            <a:ext cx="2466026" cy="328435"/>
          </a:xfrm>
          <a:prstGeom prst="leftArrow">
            <a:avLst>
              <a:gd name="adj1" fmla="val 4267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Table 5">
            <a:extLst>
              <a:ext uri="{FF2B5EF4-FFF2-40B4-BE49-F238E27FC236}">
                <a16:creationId xmlns:a16="http://schemas.microsoft.com/office/drawing/2014/main" id="{ACF7EB14-660C-944C-83BD-399F7916BE72}"/>
              </a:ext>
            </a:extLst>
          </p:cNvPr>
          <p:cNvGraphicFramePr>
            <a:graphicFrameLocks noGrp="1"/>
          </p:cNvGraphicFramePr>
          <p:nvPr>
            <p:extLst>
              <p:ext uri="{D42A27DB-BD31-4B8C-83A1-F6EECF244321}">
                <p14:modId xmlns:p14="http://schemas.microsoft.com/office/powerpoint/2010/main" val="1581940147"/>
              </p:ext>
            </p:extLst>
          </p:nvPr>
        </p:nvGraphicFramePr>
        <p:xfrm>
          <a:off x="574876" y="2536625"/>
          <a:ext cx="2938928" cy="2113184"/>
        </p:xfrm>
        <a:graphic>
          <a:graphicData uri="http://schemas.openxmlformats.org/drawingml/2006/table">
            <a:tbl>
              <a:tblPr firstRow="1" bandRow="1">
                <a:tableStyleId>{5940675A-B579-460E-94D1-54222C63F5DA}</a:tableStyleId>
              </a:tblPr>
              <a:tblGrid>
                <a:gridCol w="734732">
                  <a:extLst>
                    <a:ext uri="{9D8B030D-6E8A-4147-A177-3AD203B41FA5}">
                      <a16:colId xmlns:a16="http://schemas.microsoft.com/office/drawing/2014/main" val="511490946"/>
                    </a:ext>
                  </a:extLst>
                </a:gridCol>
                <a:gridCol w="734732">
                  <a:extLst>
                    <a:ext uri="{9D8B030D-6E8A-4147-A177-3AD203B41FA5}">
                      <a16:colId xmlns:a16="http://schemas.microsoft.com/office/drawing/2014/main" val="2167760007"/>
                    </a:ext>
                  </a:extLst>
                </a:gridCol>
                <a:gridCol w="734732">
                  <a:extLst>
                    <a:ext uri="{9D8B030D-6E8A-4147-A177-3AD203B41FA5}">
                      <a16:colId xmlns:a16="http://schemas.microsoft.com/office/drawing/2014/main" val="3401028485"/>
                    </a:ext>
                  </a:extLst>
                </a:gridCol>
                <a:gridCol w="734732">
                  <a:extLst>
                    <a:ext uri="{9D8B030D-6E8A-4147-A177-3AD203B41FA5}">
                      <a16:colId xmlns:a16="http://schemas.microsoft.com/office/drawing/2014/main" val="1776799958"/>
                    </a:ext>
                  </a:extLst>
                </a:gridCol>
              </a:tblGrid>
              <a:tr h="528296">
                <a:tc>
                  <a:txBody>
                    <a:bodyPr/>
                    <a:lstStyle/>
                    <a:p>
                      <a:pPr algn="ctr"/>
                      <a:r>
                        <a:rPr lang="en-US" dirty="0"/>
                        <a:t>0</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2965088311"/>
                  </a:ext>
                </a:extLst>
              </a:tr>
              <a:tr h="528296">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246615091"/>
                  </a:ext>
                </a:extLst>
              </a:tr>
              <a:tr h="528296">
                <a:tc>
                  <a:txBody>
                    <a:bodyPr/>
                    <a:lstStyle/>
                    <a:p>
                      <a:pPr algn="ctr"/>
                      <a:r>
                        <a:rPr lang="en-US" dirty="0"/>
                        <a:t>3</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3</a:t>
                      </a:r>
                    </a:p>
                  </a:txBody>
                  <a:tcPr/>
                </a:tc>
                <a:extLst>
                  <a:ext uri="{0D108BD9-81ED-4DB2-BD59-A6C34878D82A}">
                    <a16:rowId xmlns:a16="http://schemas.microsoft.com/office/drawing/2014/main" val="4248467163"/>
                  </a:ext>
                </a:extLst>
              </a:tr>
              <a:tr h="528296">
                <a:tc>
                  <a:txBody>
                    <a:bodyPr/>
                    <a:lstStyle/>
                    <a:p>
                      <a:pPr algn="ctr"/>
                      <a:r>
                        <a:rPr lang="en-US" dirty="0"/>
                        <a:t>6</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8</a:t>
                      </a:r>
                    </a:p>
                  </a:txBody>
                  <a:tcPr/>
                </a:tc>
                <a:extLst>
                  <a:ext uri="{0D108BD9-81ED-4DB2-BD59-A6C34878D82A}">
                    <a16:rowId xmlns:a16="http://schemas.microsoft.com/office/drawing/2014/main" val="1793167777"/>
                  </a:ext>
                </a:extLst>
              </a:tr>
            </a:tbl>
          </a:graphicData>
        </a:graphic>
      </p:graphicFrame>
      <p:sp>
        <p:nvSpPr>
          <p:cNvPr id="14" name="TextBox 13">
            <a:extLst>
              <a:ext uri="{FF2B5EF4-FFF2-40B4-BE49-F238E27FC236}">
                <a16:creationId xmlns:a16="http://schemas.microsoft.com/office/drawing/2014/main" id="{5D585A47-797A-724A-890E-608249EB544A}"/>
              </a:ext>
            </a:extLst>
          </p:cNvPr>
          <p:cNvSpPr txBox="1"/>
          <p:nvPr/>
        </p:nvSpPr>
        <p:spPr>
          <a:xfrm>
            <a:off x="3821552" y="2807193"/>
            <a:ext cx="4460760" cy="646331"/>
          </a:xfrm>
          <a:prstGeom prst="rect">
            <a:avLst/>
          </a:prstGeom>
          <a:noFill/>
        </p:spPr>
        <p:txBody>
          <a:bodyPr wrap="square" rtlCol="0">
            <a:spAutoFit/>
          </a:bodyPr>
          <a:lstStyle/>
          <a:p>
            <a:r>
              <a:rPr lang="en-US" dirty="0"/>
              <a:t>If IMG(x, y) ==4 and </a:t>
            </a:r>
            <a:r>
              <a:rPr lang="en-US" dirty="0" err="1"/>
              <a:t>payloadBit</a:t>
            </a:r>
            <a:r>
              <a:rPr lang="en-US" dirty="0"/>
              <a:t> == 1 then </a:t>
            </a:r>
            <a:r>
              <a:rPr lang="en-US" dirty="0" err="1"/>
              <a:t>StegoIMG</a:t>
            </a:r>
            <a:r>
              <a:rPr lang="en-US" dirty="0"/>
              <a:t>(x, y) = 2</a:t>
            </a:r>
          </a:p>
        </p:txBody>
      </p:sp>
      <p:sp>
        <p:nvSpPr>
          <p:cNvPr id="15" name="TextBox 14">
            <a:extLst>
              <a:ext uri="{FF2B5EF4-FFF2-40B4-BE49-F238E27FC236}">
                <a16:creationId xmlns:a16="http://schemas.microsoft.com/office/drawing/2014/main" id="{7F398E04-597A-094A-9515-9859A13BE15B}"/>
              </a:ext>
            </a:extLst>
          </p:cNvPr>
          <p:cNvSpPr txBox="1"/>
          <p:nvPr/>
        </p:nvSpPr>
        <p:spPr>
          <a:xfrm>
            <a:off x="1872867" y="4803354"/>
            <a:ext cx="672029" cy="369332"/>
          </a:xfrm>
          <a:prstGeom prst="rect">
            <a:avLst/>
          </a:prstGeom>
          <a:noFill/>
        </p:spPr>
        <p:txBody>
          <a:bodyPr wrap="square" rtlCol="0">
            <a:spAutoFit/>
          </a:bodyPr>
          <a:lstStyle/>
          <a:p>
            <a:r>
              <a:rPr lang="en-US" dirty="0"/>
              <a:t>IMG</a:t>
            </a:r>
          </a:p>
        </p:txBody>
      </p:sp>
      <p:graphicFrame>
        <p:nvGraphicFramePr>
          <p:cNvPr id="16" name="Table 5">
            <a:extLst>
              <a:ext uri="{FF2B5EF4-FFF2-40B4-BE49-F238E27FC236}">
                <a16:creationId xmlns:a16="http://schemas.microsoft.com/office/drawing/2014/main" id="{179E930A-5C51-1D4C-94DD-E88B8AF429E6}"/>
              </a:ext>
            </a:extLst>
          </p:cNvPr>
          <p:cNvGraphicFramePr>
            <a:graphicFrameLocks noGrp="1"/>
          </p:cNvGraphicFramePr>
          <p:nvPr>
            <p:extLst>
              <p:ext uri="{D42A27DB-BD31-4B8C-83A1-F6EECF244321}">
                <p14:modId xmlns:p14="http://schemas.microsoft.com/office/powerpoint/2010/main" val="3746531386"/>
              </p:ext>
            </p:extLst>
          </p:nvPr>
        </p:nvGraphicFramePr>
        <p:xfrm>
          <a:off x="8160453" y="2536625"/>
          <a:ext cx="2938928" cy="2113184"/>
        </p:xfrm>
        <a:graphic>
          <a:graphicData uri="http://schemas.openxmlformats.org/drawingml/2006/table">
            <a:tbl>
              <a:tblPr firstRow="1" bandRow="1">
                <a:tableStyleId>{5940675A-B579-460E-94D1-54222C63F5DA}</a:tableStyleId>
              </a:tblPr>
              <a:tblGrid>
                <a:gridCol w="734732">
                  <a:extLst>
                    <a:ext uri="{9D8B030D-6E8A-4147-A177-3AD203B41FA5}">
                      <a16:colId xmlns:a16="http://schemas.microsoft.com/office/drawing/2014/main" val="511490946"/>
                    </a:ext>
                  </a:extLst>
                </a:gridCol>
                <a:gridCol w="734732">
                  <a:extLst>
                    <a:ext uri="{9D8B030D-6E8A-4147-A177-3AD203B41FA5}">
                      <a16:colId xmlns:a16="http://schemas.microsoft.com/office/drawing/2014/main" val="2167760007"/>
                    </a:ext>
                  </a:extLst>
                </a:gridCol>
                <a:gridCol w="734732">
                  <a:extLst>
                    <a:ext uri="{9D8B030D-6E8A-4147-A177-3AD203B41FA5}">
                      <a16:colId xmlns:a16="http://schemas.microsoft.com/office/drawing/2014/main" val="3401028485"/>
                    </a:ext>
                  </a:extLst>
                </a:gridCol>
                <a:gridCol w="734732">
                  <a:extLst>
                    <a:ext uri="{9D8B030D-6E8A-4147-A177-3AD203B41FA5}">
                      <a16:colId xmlns:a16="http://schemas.microsoft.com/office/drawing/2014/main" val="1776799958"/>
                    </a:ext>
                  </a:extLst>
                </a:gridCol>
              </a:tblGrid>
              <a:tr h="528296">
                <a:tc>
                  <a:txBody>
                    <a:bodyPr/>
                    <a:lstStyle/>
                    <a:p>
                      <a:pPr algn="ctr"/>
                      <a:r>
                        <a:rPr lang="en-US" dirty="0"/>
                        <a:t>0</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2965088311"/>
                  </a:ext>
                </a:extLst>
              </a:tr>
              <a:tr h="528296">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246615091"/>
                  </a:ext>
                </a:extLst>
              </a:tr>
              <a:tr h="528296">
                <a:tc>
                  <a:txBody>
                    <a:bodyPr/>
                    <a:lstStyle/>
                    <a:p>
                      <a:pPr algn="ctr"/>
                      <a:r>
                        <a:rPr lang="en-US" dirty="0"/>
                        <a:t>3</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4248467163"/>
                  </a:ext>
                </a:extLst>
              </a:tr>
              <a:tr h="528296">
                <a:tc>
                  <a:txBody>
                    <a:bodyPr/>
                    <a:lstStyle/>
                    <a:p>
                      <a:pPr algn="ctr"/>
                      <a:r>
                        <a:rPr lang="en-US" dirty="0"/>
                        <a:t>6</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8</a:t>
                      </a:r>
                    </a:p>
                  </a:txBody>
                  <a:tcPr/>
                </a:tc>
                <a:extLst>
                  <a:ext uri="{0D108BD9-81ED-4DB2-BD59-A6C34878D82A}">
                    <a16:rowId xmlns:a16="http://schemas.microsoft.com/office/drawing/2014/main" val="1793167777"/>
                  </a:ext>
                </a:extLst>
              </a:tr>
            </a:tbl>
          </a:graphicData>
        </a:graphic>
      </p:graphicFrame>
      <p:sp>
        <p:nvSpPr>
          <p:cNvPr id="17" name="TextBox 16">
            <a:extLst>
              <a:ext uri="{FF2B5EF4-FFF2-40B4-BE49-F238E27FC236}">
                <a16:creationId xmlns:a16="http://schemas.microsoft.com/office/drawing/2014/main" id="{EF9213D4-21DA-974C-886D-E1B782C75866}"/>
              </a:ext>
            </a:extLst>
          </p:cNvPr>
          <p:cNvSpPr txBox="1"/>
          <p:nvPr/>
        </p:nvSpPr>
        <p:spPr>
          <a:xfrm>
            <a:off x="9062548" y="4803354"/>
            <a:ext cx="1805479" cy="369332"/>
          </a:xfrm>
          <a:prstGeom prst="rect">
            <a:avLst/>
          </a:prstGeom>
          <a:noFill/>
        </p:spPr>
        <p:txBody>
          <a:bodyPr wrap="square" rtlCol="0">
            <a:spAutoFit/>
          </a:bodyPr>
          <a:lstStyle/>
          <a:p>
            <a:r>
              <a:rPr lang="en-US" dirty="0" err="1"/>
              <a:t>StegoIMG</a:t>
            </a:r>
            <a:endParaRPr lang="en-US" dirty="0"/>
          </a:p>
        </p:txBody>
      </p:sp>
      <p:sp>
        <p:nvSpPr>
          <p:cNvPr id="18" name="Doughnut 17">
            <a:extLst>
              <a:ext uri="{FF2B5EF4-FFF2-40B4-BE49-F238E27FC236}">
                <a16:creationId xmlns:a16="http://schemas.microsoft.com/office/drawing/2014/main" id="{5CD3B346-99C4-2F4F-8CE7-D91CEB6B9765}"/>
              </a:ext>
            </a:extLst>
          </p:cNvPr>
          <p:cNvSpPr/>
          <p:nvPr/>
        </p:nvSpPr>
        <p:spPr>
          <a:xfrm>
            <a:off x="2033413" y="2454170"/>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Doughnut 18">
            <a:extLst>
              <a:ext uri="{FF2B5EF4-FFF2-40B4-BE49-F238E27FC236}">
                <a16:creationId xmlns:a16="http://schemas.microsoft.com/office/drawing/2014/main" id="{17225143-2D7E-C14A-AA18-EF9221CC04F2}"/>
              </a:ext>
            </a:extLst>
          </p:cNvPr>
          <p:cNvSpPr/>
          <p:nvPr/>
        </p:nvSpPr>
        <p:spPr>
          <a:xfrm>
            <a:off x="2748944" y="2968425"/>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ughnut 19">
            <a:extLst>
              <a:ext uri="{FF2B5EF4-FFF2-40B4-BE49-F238E27FC236}">
                <a16:creationId xmlns:a16="http://schemas.microsoft.com/office/drawing/2014/main" id="{725F6343-DACB-7745-B9E5-DA326979E3EB}"/>
              </a:ext>
            </a:extLst>
          </p:cNvPr>
          <p:cNvSpPr/>
          <p:nvPr/>
        </p:nvSpPr>
        <p:spPr>
          <a:xfrm>
            <a:off x="1995343" y="3514735"/>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Doughnut 20">
            <a:extLst>
              <a:ext uri="{FF2B5EF4-FFF2-40B4-BE49-F238E27FC236}">
                <a16:creationId xmlns:a16="http://schemas.microsoft.com/office/drawing/2014/main" id="{C56CCD72-9F50-CF41-A2AA-484594CF73B9}"/>
              </a:ext>
            </a:extLst>
          </p:cNvPr>
          <p:cNvSpPr/>
          <p:nvPr/>
        </p:nvSpPr>
        <p:spPr>
          <a:xfrm>
            <a:off x="9628939" y="2454169"/>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ughnut 21">
            <a:extLst>
              <a:ext uri="{FF2B5EF4-FFF2-40B4-BE49-F238E27FC236}">
                <a16:creationId xmlns:a16="http://schemas.microsoft.com/office/drawing/2014/main" id="{F9D0E04A-3E61-124B-AAE9-058A94006A89}"/>
              </a:ext>
            </a:extLst>
          </p:cNvPr>
          <p:cNvSpPr/>
          <p:nvPr/>
        </p:nvSpPr>
        <p:spPr>
          <a:xfrm>
            <a:off x="9602218" y="3514735"/>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Doughnut 22">
            <a:extLst>
              <a:ext uri="{FF2B5EF4-FFF2-40B4-BE49-F238E27FC236}">
                <a16:creationId xmlns:a16="http://schemas.microsoft.com/office/drawing/2014/main" id="{5844E658-DA56-F041-8F59-48A8F1C533B8}"/>
              </a:ext>
            </a:extLst>
          </p:cNvPr>
          <p:cNvSpPr/>
          <p:nvPr/>
        </p:nvSpPr>
        <p:spPr>
          <a:xfrm>
            <a:off x="10345780" y="2968425"/>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96447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6651-F60D-4D8A-8BC2-6138A3060C0E}"/>
              </a:ext>
            </a:extLst>
          </p:cNvPr>
          <p:cNvSpPr>
            <a:spLocks noGrp="1"/>
          </p:cNvSpPr>
          <p:nvPr>
            <p:ph type="title"/>
          </p:nvPr>
        </p:nvSpPr>
        <p:spPr/>
        <p:txBody>
          <a:bodyPr/>
          <a:lstStyle/>
          <a:p>
            <a:r>
              <a:rPr lang="en-GB" dirty="0"/>
              <a:t>decoding process (flowchart)</a:t>
            </a:r>
          </a:p>
        </p:txBody>
      </p:sp>
      <p:sp>
        <p:nvSpPr>
          <p:cNvPr id="3" name="Text Placeholder 2">
            <a:extLst>
              <a:ext uri="{FF2B5EF4-FFF2-40B4-BE49-F238E27FC236}">
                <a16:creationId xmlns:a16="http://schemas.microsoft.com/office/drawing/2014/main" id="{BE0A4325-BAF0-464C-A4C3-70CD2EB211F9}"/>
              </a:ext>
            </a:extLst>
          </p:cNvPr>
          <p:cNvSpPr>
            <a:spLocks noGrp="1"/>
          </p:cNvSpPr>
          <p:nvPr>
            <p:ph type="body" sz="quarter" idx="32"/>
          </p:nvPr>
        </p:nvSpPr>
        <p:spPr/>
        <p:txBody>
          <a:bodyPr/>
          <a:lstStyle/>
          <a:p>
            <a:endParaRPr lang="en-GB" dirty="0"/>
          </a:p>
        </p:txBody>
      </p:sp>
      <p:sp>
        <p:nvSpPr>
          <p:cNvPr id="4" name="Slide Number Placeholder 3">
            <a:extLst>
              <a:ext uri="{FF2B5EF4-FFF2-40B4-BE49-F238E27FC236}">
                <a16:creationId xmlns:a16="http://schemas.microsoft.com/office/drawing/2014/main" id="{0CF42F61-8735-455C-8600-2FB484EFA40F}"/>
              </a:ext>
            </a:extLst>
          </p:cNvPr>
          <p:cNvSpPr>
            <a:spLocks noGrp="1"/>
          </p:cNvSpPr>
          <p:nvPr>
            <p:ph type="sldNum" sz="quarter" idx="33"/>
          </p:nvPr>
        </p:nvSpPr>
        <p:spPr/>
        <p:txBody>
          <a:bodyPr/>
          <a:lstStyle/>
          <a:p>
            <a:fld id="{19B51A1E-902D-48AF-9020-955120F399B6}" type="slidenum">
              <a:rPr lang="en-US" noProof="0" smtClean="0"/>
              <a:pPr/>
              <a:t>19</a:t>
            </a:fld>
            <a:endParaRPr lang="en-US" noProof="0" dirty="0"/>
          </a:p>
        </p:txBody>
      </p:sp>
      <p:pic>
        <p:nvPicPr>
          <p:cNvPr id="5" name="Picture 4">
            <a:extLst>
              <a:ext uri="{FF2B5EF4-FFF2-40B4-BE49-F238E27FC236}">
                <a16:creationId xmlns:a16="http://schemas.microsoft.com/office/drawing/2014/main" id="{2112F821-E470-AA4C-A301-6FF7265E6215}"/>
              </a:ext>
            </a:extLst>
          </p:cNvPr>
          <p:cNvPicPr>
            <a:picLocks noChangeAspect="1"/>
          </p:cNvPicPr>
          <p:nvPr/>
        </p:nvPicPr>
        <p:blipFill>
          <a:blip r:embed="rId2"/>
          <a:stretch>
            <a:fillRect/>
          </a:stretch>
        </p:blipFill>
        <p:spPr>
          <a:xfrm>
            <a:off x="2637857" y="864000"/>
            <a:ext cx="5847819" cy="5761822"/>
          </a:xfrm>
          <a:prstGeom prst="rect">
            <a:avLst/>
          </a:prstGeom>
        </p:spPr>
      </p:pic>
    </p:spTree>
    <p:extLst>
      <p:ext uri="{BB962C8B-B14F-4D97-AF65-F5344CB8AC3E}">
        <p14:creationId xmlns:p14="http://schemas.microsoft.com/office/powerpoint/2010/main" val="70870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139093" y="234000"/>
            <a:ext cx="5184913" cy="432000"/>
          </a:xfrm>
        </p:spPr>
        <p:txBody>
          <a:bodyPr/>
          <a:lstStyle/>
          <a:p>
            <a:pPr algn="l"/>
            <a:r>
              <a:rPr lang="en-US" dirty="0"/>
              <a:t>Watermarking</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139094" y="822960"/>
            <a:ext cx="8348202" cy="1837113"/>
          </a:xfrm>
        </p:spPr>
        <p:txBody>
          <a:bodyPr/>
          <a:lstStyle/>
          <a:p>
            <a:pPr algn="l"/>
            <a:r>
              <a:rPr lang="en-GB" sz="1750" dirty="0"/>
              <a:t>Watermarking is a branch of information hiding which is used to hide proprietary information in digital media. A watermarking algorithm embeds a visible or invisible watermark in a given multimedia object. The embedding process is guided by use of a secret key which decided the locations within the multimedia object (image in our case) where the watermark would be embedded. Using the secret key, the embedded watermark sequence can be extracted. This extracted watermark may or may not resemble the original watermark because the object might have been attacked. </a:t>
            </a:r>
            <a:endParaRPr lang="en-US" sz="1750"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39093" y="2948478"/>
            <a:ext cx="4974488" cy="3601952"/>
          </a:xfrm>
        </p:spPr>
        <p:txBody>
          <a:bodyPr/>
          <a:lstStyle/>
          <a:p>
            <a:pPr marL="0" indent="0">
              <a:buNone/>
            </a:pPr>
            <a:r>
              <a:rPr lang="en-US" sz="2800" dirty="0"/>
              <a:t>Requirements</a:t>
            </a:r>
          </a:p>
          <a:p>
            <a:r>
              <a:rPr lang="en-US" u="sng" dirty="0"/>
              <a:t>Transparency</a:t>
            </a:r>
            <a:r>
              <a:rPr lang="en-US" dirty="0"/>
              <a:t>: </a:t>
            </a:r>
            <a:r>
              <a:rPr lang="en-GB" sz="1600" dirty="0"/>
              <a:t>The digital watermark should not affect the quality of the original image after it is watermarked.</a:t>
            </a:r>
            <a:endParaRPr lang="en-US" sz="1600" dirty="0"/>
          </a:p>
          <a:p>
            <a:r>
              <a:rPr lang="en-US" u="sng" dirty="0"/>
              <a:t>Robustness:</a:t>
            </a:r>
            <a:r>
              <a:rPr lang="en-US" dirty="0"/>
              <a:t> </a:t>
            </a:r>
            <a:r>
              <a:rPr lang="en-GB" sz="1600" dirty="0"/>
              <a:t>Cox et al. (2002) defines robustness as the "ability to detect the watermark after common signal processing operations". </a:t>
            </a:r>
            <a:endParaRPr lang="en-US" sz="1600" u="sng" dirty="0"/>
          </a:p>
          <a:p>
            <a:r>
              <a:rPr lang="en-US" u="sng" dirty="0"/>
              <a:t>Capacity:</a:t>
            </a:r>
            <a:r>
              <a:rPr lang="en-US" dirty="0"/>
              <a:t> </a:t>
            </a:r>
            <a:r>
              <a:rPr lang="en-GB" sz="1600" dirty="0"/>
              <a:t>Capacity or data payload as "the number of bits a watermark encodes within a unit of time or work". Watermark should be able to carry enough information to represent the uniqueness of the image.</a:t>
            </a:r>
            <a:endParaRPr lang="en-US" u="sng"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4"/>
          </p:nvPr>
        </p:nvSpPr>
        <p:spPr>
          <a:xfrm>
            <a:off x="11447502" y="6401750"/>
            <a:ext cx="278418" cy="274324"/>
          </a:xfrm>
        </p:spPr>
        <p:txBody>
          <a:bodyPr/>
          <a:lstStyle/>
          <a:p>
            <a:fld id="{19B51A1E-902D-48AF-9020-955120F399B6}" type="slidenum">
              <a:rPr lang="en-US" smtClean="0"/>
              <a:pPr/>
              <a:t>2</a:t>
            </a:fld>
            <a:endParaRPr lang="en-US" dirty="0"/>
          </a:p>
        </p:txBody>
      </p:sp>
      <p:sp>
        <p:nvSpPr>
          <p:cNvPr id="9" name="TextBox 8">
            <a:extLst>
              <a:ext uri="{FF2B5EF4-FFF2-40B4-BE49-F238E27FC236}">
                <a16:creationId xmlns:a16="http://schemas.microsoft.com/office/drawing/2014/main" id="{2BBEF7A1-6F1E-4F43-9CE3-00ADD3399BF7}"/>
              </a:ext>
            </a:extLst>
          </p:cNvPr>
          <p:cNvSpPr txBox="1"/>
          <p:nvPr/>
        </p:nvSpPr>
        <p:spPr>
          <a:xfrm>
            <a:off x="8894618" y="243544"/>
            <a:ext cx="3225338" cy="643253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800" dirty="0">
                <a:solidFill>
                  <a:schemeClr val="tx1">
                    <a:lumMod val="85000"/>
                    <a:lumOff val="15000"/>
                  </a:schemeClr>
                </a:solidFill>
              </a:rPr>
              <a:t>Applications:</a:t>
            </a:r>
          </a:p>
          <a:p>
            <a:pPr marL="285750" indent="-285750">
              <a:buFont typeface="Arial" panose="020B0604020202020204" pitchFamily="34" charset="0"/>
              <a:buChar char="•"/>
            </a:pPr>
            <a:r>
              <a:rPr lang="en-GB" u="sng" dirty="0">
                <a:solidFill>
                  <a:schemeClr val="tx1">
                    <a:lumMod val="85000"/>
                    <a:lumOff val="15000"/>
                  </a:schemeClr>
                </a:solidFill>
              </a:rPr>
              <a:t>Copyright Protection:</a:t>
            </a:r>
          </a:p>
          <a:p>
            <a:r>
              <a:rPr lang="en-GB" sz="1400" dirty="0">
                <a:solidFill>
                  <a:schemeClr val="tx1">
                    <a:lumMod val="85000"/>
                    <a:lumOff val="15000"/>
                  </a:schemeClr>
                </a:solidFill>
              </a:rPr>
              <a:t>Watermarking can be used to protecting redistribution of copyrighted material over the untrusted network like Internet or</a:t>
            </a:r>
          </a:p>
          <a:p>
            <a:r>
              <a:rPr lang="en-GB" sz="1400" dirty="0">
                <a:solidFill>
                  <a:schemeClr val="tx1">
                    <a:lumMod val="85000"/>
                    <a:lumOff val="15000"/>
                  </a:schemeClr>
                </a:solidFill>
              </a:rPr>
              <a:t>peer-to-peer (P2P) networks.</a:t>
            </a:r>
          </a:p>
          <a:p>
            <a:pPr marL="285750" indent="-285750">
              <a:buFont typeface="Arial" panose="020B0604020202020204" pitchFamily="34" charset="0"/>
              <a:buChar char="•"/>
            </a:pPr>
            <a:r>
              <a:rPr lang="en-GB" u="sng" dirty="0">
                <a:solidFill>
                  <a:schemeClr val="tx1">
                    <a:lumMod val="85000"/>
                    <a:lumOff val="15000"/>
                  </a:schemeClr>
                </a:solidFill>
              </a:rPr>
              <a:t>Content Archiving:</a:t>
            </a:r>
          </a:p>
          <a:p>
            <a:r>
              <a:rPr lang="en-GB" sz="1400" dirty="0">
                <a:solidFill>
                  <a:schemeClr val="tx1">
                    <a:lumMod val="85000"/>
                    <a:lumOff val="15000"/>
                  </a:schemeClr>
                </a:solidFill>
              </a:rPr>
              <a:t>Watermarking can be used to insert digital object identifier or serial number to help archive digital contents like images, audio or video.</a:t>
            </a:r>
          </a:p>
          <a:p>
            <a:pPr marL="285750" indent="-285750">
              <a:buFont typeface="Arial" panose="020B0604020202020204" pitchFamily="34" charset="0"/>
              <a:buChar char="•"/>
            </a:pPr>
            <a:r>
              <a:rPr lang="en-GB" u="sng" dirty="0">
                <a:solidFill>
                  <a:schemeClr val="tx1">
                    <a:lumMod val="85000"/>
                    <a:lumOff val="15000"/>
                  </a:schemeClr>
                </a:solidFill>
              </a:rPr>
              <a:t>Meta-Data Insertion:</a:t>
            </a:r>
          </a:p>
          <a:p>
            <a:r>
              <a:rPr lang="en-GB" sz="1400" dirty="0"/>
              <a:t>Meta-data refers to the data that describes data. Images can be labelled with its content and can be used in search engines. </a:t>
            </a:r>
            <a:endParaRPr lang="en-GB" sz="1400" dirty="0">
              <a:solidFill>
                <a:schemeClr val="tx1">
                  <a:lumMod val="85000"/>
                  <a:lumOff val="15000"/>
                </a:schemeClr>
              </a:solidFill>
            </a:endParaRPr>
          </a:p>
          <a:p>
            <a:pPr marL="285750" indent="-285750">
              <a:buFont typeface="Arial" panose="020B0604020202020204" pitchFamily="34" charset="0"/>
              <a:buChar char="•"/>
            </a:pPr>
            <a:r>
              <a:rPr lang="en-GB" u="sng" dirty="0">
                <a:solidFill>
                  <a:schemeClr val="tx1">
                    <a:lumMod val="85000"/>
                    <a:lumOff val="15000"/>
                  </a:schemeClr>
                </a:solidFill>
              </a:rPr>
              <a:t>Tamper Detection:</a:t>
            </a:r>
          </a:p>
          <a:p>
            <a:r>
              <a:rPr lang="en-GB" sz="1400" dirty="0"/>
              <a:t>Digital content can be detected for tampering by embedding fragile watermarks. If the fragile watermark is destroyed or degraded, it indicated the presence of tampering and hence the digital content cannot be trusted.</a:t>
            </a:r>
            <a:endParaRPr lang="en-GB" sz="1400" dirty="0">
              <a:solidFill>
                <a:schemeClr val="tx1">
                  <a:lumMod val="85000"/>
                  <a:lumOff val="15000"/>
                </a:schemeClr>
              </a:solidFill>
            </a:endParaRPr>
          </a:p>
          <a:p>
            <a:pPr marL="285750" indent="-285750">
              <a:buFont typeface="Arial" panose="020B0604020202020204" pitchFamily="34" charset="0"/>
              <a:buChar char="•"/>
            </a:pPr>
            <a:r>
              <a:rPr lang="en-GB" u="sng" dirty="0">
                <a:solidFill>
                  <a:schemeClr val="tx1">
                    <a:lumMod val="85000"/>
                    <a:lumOff val="15000"/>
                  </a:schemeClr>
                </a:solidFill>
              </a:rPr>
              <a:t>Digital Fingerprinting:</a:t>
            </a:r>
          </a:p>
          <a:p>
            <a:r>
              <a:rPr lang="en-GB" sz="1400" dirty="0"/>
              <a:t>Digital Fingerprinting is a technique used to detect the owner of the digital content. Fingerprints are unique to the owner of the digital content.</a:t>
            </a:r>
            <a:endParaRPr lang="en-GB" sz="1400" dirty="0">
              <a:solidFill>
                <a:schemeClr val="tx1">
                  <a:lumMod val="85000"/>
                  <a:lumOff val="15000"/>
                </a:schemeClr>
              </a:solidFill>
            </a:endParaRPr>
          </a:p>
        </p:txBody>
      </p:sp>
      <p:pic>
        <p:nvPicPr>
          <p:cNvPr id="12" name="Picture 11">
            <a:extLst>
              <a:ext uri="{FF2B5EF4-FFF2-40B4-BE49-F238E27FC236}">
                <a16:creationId xmlns:a16="http://schemas.microsoft.com/office/drawing/2014/main" id="{FFB01267-D0F5-4478-BD30-595884AFB3F9}"/>
              </a:ext>
            </a:extLst>
          </p:cNvPr>
          <p:cNvPicPr>
            <a:picLocks noChangeAspect="1"/>
          </p:cNvPicPr>
          <p:nvPr/>
        </p:nvPicPr>
        <p:blipFill>
          <a:blip r:embed="rId3"/>
          <a:stretch>
            <a:fillRect/>
          </a:stretch>
        </p:blipFill>
        <p:spPr>
          <a:xfrm>
            <a:off x="5403372" y="3266902"/>
            <a:ext cx="3188166" cy="2478779"/>
          </a:xfrm>
          <a:prstGeom prst="rect">
            <a:avLst/>
          </a:prstGeom>
        </p:spPr>
      </p:pic>
      <p:sp>
        <p:nvSpPr>
          <p:cNvPr id="13" name="TextBox 12">
            <a:extLst>
              <a:ext uri="{FF2B5EF4-FFF2-40B4-BE49-F238E27FC236}">
                <a16:creationId xmlns:a16="http://schemas.microsoft.com/office/drawing/2014/main" id="{F77352B0-C817-4C74-9A65-A8DC2D24D0EC}"/>
              </a:ext>
            </a:extLst>
          </p:cNvPr>
          <p:cNvSpPr txBox="1"/>
          <p:nvPr/>
        </p:nvSpPr>
        <p:spPr>
          <a:xfrm>
            <a:off x="5403373" y="5745681"/>
            <a:ext cx="3188166" cy="307777"/>
          </a:xfrm>
          <a:prstGeom prst="rect">
            <a:avLst/>
          </a:prstGeom>
          <a:solidFill>
            <a:schemeClr val="bg1"/>
          </a:solidFill>
        </p:spPr>
        <p:txBody>
          <a:bodyPr wrap="square" rtlCol="0">
            <a:spAutoFit/>
          </a:bodyPr>
          <a:lstStyle/>
          <a:p>
            <a:pPr algn="ctr"/>
            <a:r>
              <a:rPr lang="en-GB" sz="1400" dirty="0">
                <a:solidFill>
                  <a:schemeClr val="tx1">
                    <a:lumMod val="75000"/>
                    <a:lumOff val="25000"/>
                  </a:schemeClr>
                </a:solidFill>
              </a:rPr>
              <a:t> Basic Watermarking</a:t>
            </a:r>
          </a:p>
        </p:txBody>
      </p:sp>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40F2-C75E-4846-9984-A6FE3BEE3EA0}"/>
              </a:ext>
            </a:extLst>
          </p:cNvPr>
          <p:cNvSpPr>
            <a:spLocks noGrp="1"/>
          </p:cNvSpPr>
          <p:nvPr>
            <p:ph type="title"/>
          </p:nvPr>
        </p:nvSpPr>
        <p:spPr/>
        <p:txBody>
          <a:bodyPr/>
          <a:lstStyle/>
          <a:p>
            <a:r>
              <a:rPr lang="en-US" dirty="0"/>
              <a:t>Numerical example: decoding </a:t>
            </a:r>
          </a:p>
        </p:txBody>
      </p:sp>
      <p:sp>
        <p:nvSpPr>
          <p:cNvPr id="3" name="Text Placeholder 2">
            <a:extLst>
              <a:ext uri="{FF2B5EF4-FFF2-40B4-BE49-F238E27FC236}">
                <a16:creationId xmlns:a16="http://schemas.microsoft.com/office/drawing/2014/main" id="{898C6C78-5AAC-1447-9BBC-06DA342C725F}"/>
              </a:ext>
            </a:extLst>
          </p:cNvPr>
          <p:cNvSpPr>
            <a:spLocks noGrp="1"/>
          </p:cNvSpPr>
          <p:nvPr>
            <p:ph type="body" sz="quarter" idx="32"/>
          </p:nvPr>
        </p:nvSpPr>
        <p:spPr>
          <a:xfrm>
            <a:off x="509001" y="1326630"/>
            <a:ext cx="2784925" cy="360000"/>
          </a:xfrm>
        </p:spPr>
        <p:txBody>
          <a:bodyPr/>
          <a:lstStyle/>
          <a:p>
            <a:r>
              <a:rPr lang="en-US" dirty="0"/>
              <a:t>BP = 4 and shifting point =2</a:t>
            </a:r>
          </a:p>
        </p:txBody>
      </p:sp>
      <p:sp>
        <p:nvSpPr>
          <p:cNvPr id="4" name="Slide Number Placeholder 3">
            <a:extLst>
              <a:ext uri="{FF2B5EF4-FFF2-40B4-BE49-F238E27FC236}">
                <a16:creationId xmlns:a16="http://schemas.microsoft.com/office/drawing/2014/main" id="{222A4B81-3900-4442-97F9-A1A042C0FF04}"/>
              </a:ext>
            </a:extLst>
          </p:cNvPr>
          <p:cNvSpPr>
            <a:spLocks noGrp="1"/>
          </p:cNvSpPr>
          <p:nvPr>
            <p:ph type="sldNum" sz="quarter" idx="33"/>
          </p:nvPr>
        </p:nvSpPr>
        <p:spPr/>
        <p:txBody>
          <a:bodyPr/>
          <a:lstStyle/>
          <a:p>
            <a:fld id="{19B51A1E-902D-48AF-9020-955120F399B6}" type="slidenum">
              <a:rPr lang="en-US" noProof="0" smtClean="0"/>
              <a:pPr/>
              <a:t>20</a:t>
            </a:fld>
            <a:endParaRPr lang="en-US" noProof="0" dirty="0"/>
          </a:p>
        </p:txBody>
      </p:sp>
      <p:sp>
        <p:nvSpPr>
          <p:cNvPr id="7" name="Right Arrow 6">
            <a:extLst>
              <a:ext uri="{FF2B5EF4-FFF2-40B4-BE49-F238E27FC236}">
                <a16:creationId xmlns:a16="http://schemas.microsoft.com/office/drawing/2014/main" id="{D42BA579-C915-BC45-9E6D-B4CB8FDB3069}"/>
              </a:ext>
            </a:extLst>
          </p:cNvPr>
          <p:cNvSpPr/>
          <p:nvPr/>
        </p:nvSpPr>
        <p:spPr>
          <a:xfrm>
            <a:off x="4280646" y="2787125"/>
            <a:ext cx="2938928" cy="24204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31DDD1C-8AF9-3749-8508-D444382AB60B}"/>
              </a:ext>
            </a:extLst>
          </p:cNvPr>
          <p:cNvSpPr txBox="1"/>
          <p:nvPr/>
        </p:nvSpPr>
        <p:spPr>
          <a:xfrm>
            <a:off x="4549571" y="1623756"/>
            <a:ext cx="2088776" cy="369332"/>
          </a:xfrm>
          <a:prstGeom prst="rect">
            <a:avLst/>
          </a:prstGeom>
          <a:noFill/>
        </p:spPr>
        <p:txBody>
          <a:bodyPr wrap="square" rtlCol="0">
            <a:spAutoFit/>
          </a:bodyPr>
          <a:lstStyle/>
          <a:p>
            <a:r>
              <a:rPr lang="en-US" dirty="0" err="1"/>
              <a:t>Travarse</a:t>
            </a:r>
            <a:r>
              <a:rPr lang="en-US" dirty="0"/>
              <a:t> the image</a:t>
            </a:r>
          </a:p>
        </p:txBody>
      </p:sp>
      <p:sp>
        <p:nvSpPr>
          <p:cNvPr id="9" name="TextBox 8">
            <a:extLst>
              <a:ext uri="{FF2B5EF4-FFF2-40B4-BE49-F238E27FC236}">
                <a16:creationId xmlns:a16="http://schemas.microsoft.com/office/drawing/2014/main" id="{352AD1BC-E29A-C14D-9B5D-635C5BA6E02D}"/>
              </a:ext>
            </a:extLst>
          </p:cNvPr>
          <p:cNvSpPr txBox="1"/>
          <p:nvPr/>
        </p:nvSpPr>
        <p:spPr>
          <a:xfrm>
            <a:off x="4169827" y="2106513"/>
            <a:ext cx="3852345" cy="646331"/>
          </a:xfrm>
          <a:prstGeom prst="rect">
            <a:avLst/>
          </a:prstGeom>
          <a:noFill/>
        </p:spPr>
        <p:txBody>
          <a:bodyPr wrap="square" rtlCol="0">
            <a:spAutoFit/>
          </a:bodyPr>
          <a:lstStyle/>
          <a:p>
            <a:r>
              <a:rPr lang="en-US" dirty="0"/>
              <a:t>If </a:t>
            </a:r>
            <a:r>
              <a:rPr lang="en-US" dirty="0" err="1"/>
              <a:t>StegoImg</a:t>
            </a:r>
            <a:r>
              <a:rPr lang="en-US" dirty="0"/>
              <a:t>(x, y) == 2 then </a:t>
            </a:r>
            <a:r>
              <a:rPr lang="en-US" dirty="0" err="1"/>
              <a:t>MSG.append</a:t>
            </a:r>
            <a:r>
              <a:rPr lang="en-US" dirty="0"/>
              <a:t>(1) and RIMG(x, y) = 4</a:t>
            </a:r>
          </a:p>
        </p:txBody>
      </p:sp>
      <p:sp>
        <p:nvSpPr>
          <p:cNvPr id="10" name="TextBox 9">
            <a:extLst>
              <a:ext uri="{FF2B5EF4-FFF2-40B4-BE49-F238E27FC236}">
                <a16:creationId xmlns:a16="http://schemas.microsoft.com/office/drawing/2014/main" id="{BB779364-9ADC-854B-94FB-35CC1D431E1F}"/>
              </a:ext>
            </a:extLst>
          </p:cNvPr>
          <p:cNvSpPr txBox="1"/>
          <p:nvPr/>
        </p:nvSpPr>
        <p:spPr>
          <a:xfrm>
            <a:off x="7677600" y="2637806"/>
            <a:ext cx="2294964" cy="369332"/>
          </a:xfrm>
          <a:prstGeom prst="rect">
            <a:avLst/>
          </a:prstGeom>
          <a:noFill/>
        </p:spPr>
        <p:txBody>
          <a:bodyPr wrap="square" rtlCol="0">
            <a:spAutoFit/>
          </a:bodyPr>
          <a:lstStyle/>
          <a:p>
            <a:r>
              <a:rPr lang="en-US" dirty="0" err="1"/>
              <a:t>recover_list</a:t>
            </a:r>
            <a:r>
              <a:rPr lang="en-US" dirty="0"/>
              <a:t> = 10110</a:t>
            </a:r>
          </a:p>
        </p:txBody>
      </p:sp>
      <p:graphicFrame>
        <p:nvGraphicFramePr>
          <p:cNvPr id="11" name="Table 5">
            <a:extLst>
              <a:ext uri="{FF2B5EF4-FFF2-40B4-BE49-F238E27FC236}">
                <a16:creationId xmlns:a16="http://schemas.microsoft.com/office/drawing/2014/main" id="{90E0D61A-125F-4546-B052-0BEF285698B8}"/>
              </a:ext>
            </a:extLst>
          </p:cNvPr>
          <p:cNvGraphicFramePr>
            <a:graphicFrameLocks noGrp="1"/>
          </p:cNvGraphicFramePr>
          <p:nvPr>
            <p:extLst>
              <p:ext uri="{D42A27DB-BD31-4B8C-83A1-F6EECF244321}">
                <p14:modId xmlns:p14="http://schemas.microsoft.com/office/powerpoint/2010/main" val="4260432607"/>
              </p:ext>
            </p:extLst>
          </p:nvPr>
        </p:nvGraphicFramePr>
        <p:xfrm>
          <a:off x="883692" y="2081095"/>
          <a:ext cx="2938928" cy="2113184"/>
        </p:xfrm>
        <a:graphic>
          <a:graphicData uri="http://schemas.openxmlformats.org/drawingml/2006/table">
            <a:tbl>
              <a:tblPr firstRow="1" bandRow="1">
                <a:tableStyleId>{5940675A-B579-460E-94D1-54222C63F5DA}</a:tableStyleId>
              </a:tblPr>
              <a:tblGrid>
                <a:gridCol w="734732">
                  <a:extLst>
                    <a:ext uri="{9D8B030D-6E8A-4147-A177-3AD203B41FA5}">
                      <a16:colId xmlns:a16="http://schemas.microsoft.com/office/drawing/2014/main" val="511490946"/>
                    </a:ext>
                  </a:extLst>
                </a:gridCol>
                <a:gridCol w="734732">
                  <a:extLst>
                    <a:ext uri="{9D8B030D-6E8A-4147-A177-3AD203B41FA5}">
                      <a16:colId xmlns:a16="http://schemas.microsoft.com/office/drawing/2014/main" val="2167760007"/>
                    </a:ext>
                  </a:extLst>
                </a:gridCol>
                <a:gridCol w="734732">
                  <a:extLst>
                    <a:ext uri="{9D8B030D-6E8A-4147-A177-3AD203B41FA5}">
                      <a16:colId xmlns:a16="http://schemas.microsoft.com/office/drawing/2014/main" val="3401028485"/>
                    </a:ext>
                  </a:extLst>
                </a:gridCol>
                <a:gridCol w="734732">
                  <a:extLst>
                    <a:ext uri="{9D8B030D-6E8A-4147-A177-3AD203B41FA5}">
                      <a16:colId xmlns:a16="http://schemas.microsoft.com/office/drawing/2014/main" val="1776799958"/>
                    </a:ext>
                  </a:extLst>
                </a:gridCol>
              </a:tblGrid>
              <a:tr h="528296">
                <a:tc>
                  <a:txBody>
                    <a:bodyPr/>
                    <a:lstStyle/>
                    <a:p>
                      <a:pPr algn="ctr"/>
                      <a:r>
                        <a:rPr lang="en-US" dirty="0"/>
                        <a:t>0</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2965088311"/>
                  </a:ext>
                </a:extLst>
              </a:tr>
              <a:tr h="528296">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246615091"/>
                  </a:ext>
                </a:extLst>
              </a:tr>
              <a:tr h="528296">
                <a:tc>
                  <a:txBody>
                    <a:bodyPr/>
                    <a:lstStyle/>
                    <a:p>
                      <a:pPr algn="ctr"/>
                      <a:r>
                        <a:rPr lang="en-US" dirty="0"/>
                        <a:t>3</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4248467163"/>
                  </a:ext>
                </a:extLst>
              </a:tr>
              <a:tr h="528296">
                <a:tc>
                  <a:txBody>
                    <a:bodyPr/>
                    <a:lstStyle/>
                    <a:p>
                      <a:pPr algn="ctr"/>
                      <a:r>
                        <a:rPr lang="en-US" dirty="0"/>
                        <a:t>6</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8</a:t>
                      </a:r>
                    </a:p>
                  </a:txBody>
                  <a:tcPr/>
                </a:tc>
                <a:extLst>
                  <a:ext uri="{0D108BD9-81ED-4DB2-BD59-A6C34878D82A}">
                    <a16:rowId xmlns:a16="http://schemas.microsoft.com/office/drawing/2014/main" val="1793167777"/>
                  </a:ext>
                </a:extLst>
              </a:tr>
            </a:tbl>
          </a:graphicData>
        </a:graphic>
      </p:graphicFrame>
      <p:sp>
        <p:nvSpPr>
          <p:cNvPr id="12" name="TextBox 11">
            <a:extLst>
              <a:ext uri="{FF2B5EF4-FFF2-40B4-BE49-F238E27FC236}">
                <a16:creationId xmlns:a16="http://schemas.microsoft.com/office/drawing/2014/main" id="{0967C2B7-AC64-5148-832E-D5036932D42D}"/>
              </a:ext>
            </a:extLst>
          </p:cNvPr>
          <p:cNvSpPr txBox="1"/>
          <p:nvPr/>
        </p:nvSpPr>
        <p:spPr>
          <a:xfrm>
            <a:off x="1697660" y="4404078"/>
            <a:ext cx="1805479" cy="369332"/>
          </a:xfrm>
          <a:prstGeom prst="rect">
            <a:avLst/>
          </a:prstGeom>
          <a:noFill/>
        </p:spPr>
        <p:txBody>
          <a:bodyPr wrap="square" rtlCol="0">
            <a:spAutoFit/>
          </a:bodyPr>
          <a:lstStyle/>
          <a:p>
            <a:r>
              <a:rPr lang="en-US" dirty="0" err="1"/>
              <a:t>StegoIMG</a:t>
            </a:r>
            <a:endParaRPr lang="en-US" dirty="0"/>
          </a:p>
        </p:txBody>
      </p:sp>
      <p:sp>
        <p:nvSpPr>
          <p:cNvPr id="13" name="TextBox 12">
            <a:extLst>
              <a:ext uri="{FF2B5EF4-FFF2-40B4-BE49-F238E27FC236}">
                <a16:creationId xmlns:a16="http://schemas.microsoft.com/office/drawing/2014/main" id="{8D6D8615-E8B7-0349-AF03-A3950841377A}"/>
              </a:ext>
            </a:extLst>
          </p:cNvPr>
          <p:cNvSpPr txBox="1"/>
          <p:nvPr/>
        </p:nvSpPr>
        <p:spPr>
          <a:xfrm>
            <a:off x="4169827" y="3019385"/>
            <a:ext cx="3852345" cy="646331"/>
          </a:xfrm>
          <a:prstGeom prst="rect">
            <a:avLst/>
          </a:prstGeom>
          <a:noFill/>
        </p:spPr>
        <p:txBody>
          <a:bodyPr wrap="square" rtlCol="0">
            <a:spAutoFit/>
          </a:bodyPr>
          <a:lstStyle/>
          <a:p>
            <a:r>
              <a:rPr lang="en-US" dirty="0"/>
              <a:t>If </a:t>
            </a:r>
            <a:r>
              <a:rPr lang="en-US" dirty="0" err="1"/>
              <a:t>StegoImg</a:t>
            </a:r>
            <a:r>
              <a:rPr lang="en-US" dirty="0"/>
              <a:t>(x, y) == BP then </a:t>
            </a:r>
            <a:r>
              <a:rPr lang="en-US" dirty="0" err="1"/>
              <a:t>MSG.append</a:t>
            </a:r>
            <a:r>
              <a:rPr lang="en-US" dirty="0"/>
              <a:t>(0)</a:t>
            </a:r>
          </a:p>
        </p:txBody>
      </p:sp>
      <p:sp>
        <p:nvSpPr>
          <p:cNvPr id="14" name="Doughnut 13">
            <a:extLst>
              <a:ext uri="{FF2B5EF4-FFF2-40B4-BE49-F238E27FC236}">
                <a16:creationId xmlns:a16="http://schemas.microsoft.com/office/drawing/2014/main" id="{754C71E1-2492-8842-9EC8-A0D65A19ED51}"/>
              </a:ext>
            </a:extLst>
          </p:cNvPr>
          <p:cNvSpPr/>
          <p:nvPr/>
        </p:nvSpPr>
        <p:spPr>
          <a:xfrm>
            <a:off x="3084605" y="2518764"/>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ughnut 14">
            <a:extLst>
              <a:ext uri="{FF2B5EF4-FFF2-40B4-BE49-F238E27FC236}">
                <a16:creationId xmlns:a16="http://schemas.microsoft.com/office/drawing/2014/main" id="{5CA555C7-4913-7346-933E-0862069346FF}"/>
              </a:ext>
            </a:extLst>
          </p:cNvPr>
          <p:cNvSpPr/>
          <p:nvPr/>
        </p:nvSpPr>
        <p:spPr>
          <a:xfrm>
            <a:off x="1621353" y="3576241"/>
            <a:ext cx="753601" cy="706045"/>
          </a:xfrm>
          <a:prstGeom prst="donut">
            <a:avLst>
              <a:gd name="adj" fmla="val 46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ughnut 15">
            <a:extLst>
              <a:ext uri="{FF2B5EF4-FFF2-40B4-BE49-F238E27FC236}">
                <a16:creationId xmlns:a16="http://schemas.microsoft.com/office/drawing/2014/main" id="{4E5B8D82-2B43-5441-AAFF-5A93A045CEED}"/>
              </a:ext>
            </a:extLst>
          </p:cNvPr>
          <p:cNvSpPr/>
          <p:nvPr/>
        </p:nvSpPr>
        <p:spPr>
          <a:xfrm>
            <a:off x="2331005" y="3029205"/>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Doughnut 17">
            <a:extLst>
              <a:ext uri="{FF2B5EF4-FFF2-40B4-BE49-F238E27FC236}">
                <a16:creationId xmlns:a16="http://schemas.microsoft.com/office/drawing/2014/main" id="{D369D4CB-A232-584D-899E-867A3BA5DF97}"/>
              </a:ext>
            </a:extLst>
          </p:cNvPr>
          <p:cNvSpPr/>
          <p:nvPr/>
        </p:nvSpPr>
        <p:spPr>
          <a:xfrm>
            <a:off x="2353156" y="1993088"/>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ughnut 19">
            <a:extLst>
              <a:ext uri="{FF2B5EF4-FFF2-40B4-BE49-F238E27FC236}">
                <a16:creationId xmlns:a16="http://schemas.microsoft.com/office/drawing/2014/main" id="{05B84245-ACCD-744D-A539-5A83F49C3897}"/>
              </a:ext>
            </a:extLst>
          </p:cNvPr>
          <p:cNvSpPr/>
          <p:nvPr/>
        </p:nvSpPr>
        <p:spPr>
          <a:xfrm>
            <a:off x="883692" y="2550702"/>
            <a:ext cx="753601" cy="706045"/>
          </a:xfrm>
          <a:prstGeom prst="donut">
            <a:avLst>
              <a:gd name="adj" fmla="val 46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85591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A801-5593-E24A-B1DD-88638B330B70}"/>
              </a:ext>
            </a:extLst>
          </p:cNvPr>
          <p:cNvSpPr>
            <a:spLocks noGrp="1"/>
          </p:cNvSpPr>
          <p:nvPr>
            <p:ph type="title"/>
          </p:nvPr>
        </p:nvSpPr>
        <p:spPr>
          <a:xfrm>
            <a:off x="431999" y="432000"/>
            <a:ext cx="11135711" cy="432000"/>
          </a:xfrm>
        </p:spPr>
        <p:txBody>
          <a:bodyPr/>
          <a:lstStyle/>
          <a:p>
            <a:r>
              <a:rPr lang="en-GB" dirty="0"/>
              <a:t>Reconstructing cover image process (flowchart)</a:t>
            </a:r>
            <a:endParaRPr lang="en-US" dirty="0"/>
          </a:p>
        </p:txBody>
      </p:sp>
      <p:sp>
        <p:nvSpPr>
          <p:cNvPr id="4" name="Slide Number Placeholder 3">
            <a:extLst>
              <a:ext uri="{FF2B5EF4-FFF2-40B4-BE49-F238E27FC236}">
                <a16:creationId xmlns:a16="http://schemas.microsoft.com/office/drawing/2014/main" id="{0DEE056C-1805-984D-A352-D4F4D373708C}"/>
              </a:ext>
            </a:extLst>
          </p:cNvPr>
          <p:cNvSpPr>
            <a:spLocks noGrp="1"/>
          </p:cNvSpPr>
          <p:nvPr>
            <p:ph type="sldNum" sz="quarter" idx="33"/>
          </p:nvPr>
        </p:nvSpPr>
        <p:spPr>
          <a:xfrm>
            <a:off x="11447502" y="6538912"/>
            <a:ext cx="278418" cy="137162"/>
          </a:xfrm>
        </p:spPr>
        <p:txBody>
          <a:bodyPr/>
          <a:lstStyle/>
          <a:p>
            <a:fld id="{19B51A1E-902D-48AF-9020-955120F399B6}" type="slidenum">
              <a:rPr lang="en-US" noProof="0" smtClean="0"/>
              <a:pPr/>
              <a:t>21</a:t>
            </a:fld>
            <a:endParaRPr lang="en-US" noProof="0" dirty="0"/>
          </a:p>
        </p:txBody>
      </p:sp>
      <p:pic>
        <p:nvPicPr>
          <p:cNvPr id="6" name="Picture 5">
            <a:extLst>
              <a:ext uri="{FF2B5EF4-FFF2-40B4-BE49-F238E27FC236}">
                <a16:creationId xmlns:a16="http://schemas.microsoft.com/office/drawing/2014/main" id="{DC28F0A9-C776-C246-9816-6E66F1F29C17}"/>
              </a:ext>
            </a:extLst>
          </p:cNvPr>
          <p:cNvPicPr>
            <a:picLocks noChangeAspect="1"/>
          </p:cNvPicPr>
          <p:nvPr/>
        </p:nvPicPr>
        <p:blipFill>
          <a:blip r:embed="rId2"/>
          <a:stretch>
            <a:fillRect/>
          </a:stretch>
        </p:blipFill>
        <p:spPr>
          <a:xfrm>
            <a:off x="2978150" y="1192212"/>
            <a:ext cx="6235700" cy="5346700"/>
          </a:xfrm>
          <a:prstGeom prst="rect">
            <a:avLst/>
          </a:prstGeom>
        </p:spPr>
      </p:pic>
    </p:spTree>
    <p:extLst>
      <p:ext uri="{BB962C8B-B14F-4D97-AF65-F5344CB8AC3E}">
        <p14:creationId xmlns:p14="http://schemas.microsoft.com/office/powerpoint/2010/main" val="771042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5F90-3004-CD41-8D85-EE7E8ADADE11}"/>
              </a:ext>
            </a:extLst>
          </p:cNvPr>
          <p:cNvSpPr>
            <a:spLocks noGrp="1"/>
          </p:cNvSpPr>
          <p:nvPr>
            <p:ph type="title"/>
          </p:nvPr>
        </p:nvSpPr>
        <p:spPr>
          <a:xfrm>
            <a:off x="432000" y="432000"/>
            <a:ext cx="11760000" cy="432000"/>
          </a:xfrm>
          <a:noFill/>
        </p:spPr>
        <p:txBody>
          <a:bodyPr/>
          <a:lstStyle/>
          <a:p>
            <a:r>
              <a:rPr lang="en-GB" dirty="0"/>
              <a:t>Numerical: Reconstructing cover image process</a:t>
            </a:r>
            <a:endParaRPr lang="en-US" dirty="0"/>
          </a:p>
        </p:txBody>
      </p:sp>
      <p:sp>
        <p:nvSpPr>
          <p:cNvPr id="3" name="Text Placeholder 2">
            <a:extLst>
              <a:ext uri="{FF2B5EF4-FFF2-40B4-BE49-F238E27FC236}">
                <a16:creationId xmlns:a16="http://schemas.microsoft.com/office/drawing/2014/main" id="{59617CF4-19F8-864B-99F1-ED090ECA6700}"/>
              </a:ext>
            </a:extLst>
          </p:cNvPr>
          <p:cNvSpPr>
            <a:spLocks noGrp="1"/>
          </p:cNvSpPr>
          <p:nvPr>
            <p:ph type="body" sz="quarter" idx="32"/>
          </p:nvPr>
        </p:nvSpPr>
        <p:spPr/>
        <p:txBody>
          <a:bodyPr/>
          <a:lstStyle/>
          <a:p>
            <a:endParaRPr lang="en-US"/>
          </a:p>
        </p:txBody>
      </p:sp>
      <p:sp>
        <p:nvSpPr>
          <p:cNvPr id="4" name="Slide Number Placeholder 3">
            <a:extLst>
              <a:ext uri="{FF2B5EF4-FFF2-40B4-BE49-F238E27FC236}">
                <a16:creationId xmlns:a16="http://schemas.microsoft.com/office/drawing/2014/main" id="{AAFCEE09-487A-B14F-B463-470AFE3C14F9}"/>
              </a:ext>
            </a:extLst>
          </p:cNvPr>
          <p:cNvSpPr>
            <a:spLocks noGrp="1"/>
          </p:cNvSpPr>
          <p:nvPr>
            <p:ph type="sldNum" sz="quarter" idx="33"/>
          </p:nvPr>
        </p:nvSpPr>
        <p:spPr/>
        <p:txBody>
          <a:bodyPr/>
          <a:lstStyle/>
          <a:p>
            <a:fld id="{19B51A1E-902D-48AF-9020-955120F399B6}" type="slidenum">
              <a:rPr lang="en-US" noProof="0" smtClean="0"/>
              <a:pPr/>
              <a:t>22</a:t>
            </a:fld>
            <a:endParaRPr lang="en-US" noProof="0" dirty="0"/>
          </a:p>
        </p:txBody>
      </p:sp>
      <p:graphicFrame>
        <p:nvGraphicFramePr>
          <p:cNvPr id="5" name="Table 5">
            <a:extLst>
              <a:ext uri="{FF2B5EF4-FFF2-40B4-BE49-F238E27FC236}">
                <a16:creationId xmlns:a16="http://schemas.microsoft.com/office/drawing/2014/main" id="{9D48F119-0287-1543-8E09-1FE69F91B2DE}"/>
              </a:ext>
            </a:extLst>
          </p:cNvPr>
          <p:cNvGraphicFramePr>
            <a:graphicFrameLocks noGrp="1"/>
          </p:cNvGraphicFramePr>
          <p:nvPr>
            <p:extLst>
              <p:ext uri="{D42A27DB-BD31-4B8C-83A1-F6EECF244321}">
                <p14:modId xmlns:p14="http://schemas.microsoft.com/office/powerpoint/2010/main" val="3205252810"/>
              </p:ext>
            </p:extLst>
          </p:nvPr>
        </p:nvGraphicFramePr>
        <p:xfrm>
          <a:off x="883692" y="2081095"/>
          <a:ext cx="2938928" cy="2113184"/>
        </p:xfrm>
        <a:graphic>
          <a:graphicData uri="http://schemas.openxmlformats.org/drawingml/2006/table">
            <a:tbl>
              <a:tblPr firstRow="1" bandRow="1">
                <a:tableStyleId>{5940675A-B579-460E-94D1-54222C63F5DA}</a:tableStyleId>
              </a:tblPr>
              <a:tblGrid>
                <a:gridCol w="734732">
                  <a:extLst>
                    <a:ext uri="{9D8B030D-6E8A-4147-A177-3AD203B41FA5}">
                      <a16:colId xmlns:a16="http://schemas.microsoft.com/office/drawing/2014/main" val="511490946"/>
                    </a:ext>
                  </a:extLst>
                </a:gridCol>
                <a:gridCol w="734732">
                  <a:extLst>
                    <a:ext uri="{9D8B030D-6E8A-4147-A177-3AD203B41FA5}">
                      <a16:colId xmlns:a16="http://schemas.microsoft.com/office/drawing/2014/main" val="2167760007"/>
                    </a:ext>
                  </a:extLst>
                </a:gridCol>
                <a:gridCol w="734732">
                  <a:extLst>
                    <a:ext uri="{9D8B030D-6E8A-4147-A177-3AD203B41FA5}">
                      <a16:colId xmlns:a16="http://schemas.microsoft.com/office/drawing/2014/main" val="3401028485"/>
                    </a:ext>
                  </a:extLst>
                </a:gridCol>
                <a:gridCol w="734732">
                  <a:extLst>
                    <a:ext uri="{9D8B030D-6E8A-4147-A177-3AD203B41FA5}">
                      <a16:colId xmlns:a16="http://schemas.microsoft.com/office/drawing/2014/main" val="1776799958"/>
                    </a:ext>
                  </a:extLst>
                </a:gridCol>
              </a:tblGrid>
              <a:tr h="528296">
                <a:tc>
                  <a:txBody>
                    <a:bodyPr/>
                    <a:lstStyle/>
                    <a:p>
                      <a:pPr algn="ctr"/>
                      <a:r>
                        <a:rPr lang="en-US" dirty="0"/>
                        <a:t>0</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2965088311"/>
                  </a:ext>
                </a:extLst>
              </a:tr>
              <a:tr h="528296">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246615091"/>
                  </a:ext>
                </a:extLst>
              </a:tr>
              <a:tr h="528296">
                <a:tc>
                  <a:txBody>
                    <a:bodyPr/>
                    <a:lstStyle/>
                    <a:p>
                      <a:pPr algn="ctr"/>
                      <a:r>
                        <a:rPr lang="en-US" dirty="0"/>
                        <a:t>3</a:t>
                      </a:r>
                    </a:p>
                  </a:txBody>
                  <a:tcPr/>
                </a:tc>
                <a:tc>
                  <a:txBody>
                    <a:bodyPr/>
                    <a:lstStyle/>
                    <a:p>
                      <a:pPr algn="ctr"/>
                      <a:r>
                        <a:rPr lang="en-US" dirty="0"/>
                        <a:t>0</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4248467163"/>
                  </a:ext>
                </a:extLst>
              </a:tr>
              <a:tr h="528296">
                <a:tc>
                  <a:txBody>
                    <a:bodyPr/>
                    <a:lstStyle/>
                    <a:p>
                      <a:pPr algn="ctr"/>
                      <a:r>
                        <a:rPr lang="en-US" dirty="0"/>
                        <a:t>6</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8</a:t>
                      </a:r>
                    </a:p>
                  </a:txBody>
                  <a:tcPr/>
                </a:tc>
                <a:extLst>
                  <a:ext uri="{0D108BD9-81ED-4DB2-BD59-A6C34878D82A}">
                    <a16:rowId xmlns:a16="http://schemas.microsoft.com/office/drawing/2014/main" val="1793167777"/>
                  </a:ext>
                </a:extLst>
              </a:tr>
            </a:tbl>
          </a:graphicData>
        </a:graphic>
      </p:graphicFrame>
      <p:sp>
        <p:nvSpPr>
          <p:cNvPr id="6" name="Right Arrow 5">
            <a:extLst>
              <a:ext uri="{FF2B5EF4-FFF2-40B4-BE49-F238E27FC236}">
                <a16:creationId xmlns:a16="http://schemas.microsoft.com/office/drawing/2014/main" id="{91CA91CC-81A1-8042-AD47-1AA4D273C54B}"/>
              </a:ext>
            </a:extLst>
          </p:cNvPr>
          <p:cNvSpPr/>
          <p:nvPr/>
        </p:nvSpPr>
        <p:spPr>
          <a:xfrm>
            <a:off x="4236578" y="3016663"/>
            <a:ext cx="2938928" cy="24204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BA88076-A5AD-DA4D-A944-CE54391AECAB}"/>
              </a:ext>
            </a:extLst>
          </p:cNvPr>
          <p:cNvSpPr txBox="1"/>
          <p:nvPr/>
        </p:nvSpPr>
        <p:spPr>
          <a:xfrm>
            <a:off x="4549571" y="1623756"/>
            <a:ext cx="2088776" cy="369332"/>
          </a:xfrm>
          <a:prstGeom prst="rect">
            <a:avLst/>
          </a:prstGeom>
          <a:noFill/>
        </p:spPr>
        <p:txBody>
          <a:bodyPr wrap="square" rtlCol="0">
            <a:spAutoFit/>
          </a:bodyPr>
          <a:lstStyle/>
          <a:p>
            <a:r>
              <a:rPr lang="en-US" dirty="0" err="1"/>
              <a:t>Travarse</a:t>
            </a:r>
            <a:r>
              <a:rPr lang="en-US" dirty="0"/>
              <a:t> the image</a:t>
            </a:r>
          </a:p>
        </p:txBody>
      </p:sp>
      <p:sp>
        <p:nvSpPr>
          <p:cNvPr id="8" name="TextBox 7">
            <a:extLst>
              <a:ext uri="{FF2B5EF4-FFF2-40B4-BE49-F238E27FC236}">
                <a16:creationId xmlns:a16="http://schemas.microsoft.com/office/drawing/2014/main" id="{B53F1A12-5AFC-8147-A5FF-65AEB7B0AEFC}"/>
              </a:ext>
            </a:extLst>
          </p:cNvPr>
          <p:cNvSpPr txBox="1"/>
          <p:nvPr/>
        </p:nvSpPr>
        <p:spPr>
          <a:xfrm>
            <a:off x="4169827" y="2248844"/>
            <a:ext cx="3475879" cy="646331"/>
          </a:xfrm>
          <a:prstGeom prst="rect">
            <a:avLst/>
          </a:prstGeom>
          <a:noFill/>
        </p:spPr>
        <p:txBody>
          <a:bodyPr wrap="square" rtlCol="0">
            <a:spAutoFit/>
          </a:bodyPr>
          <a:lstStyle/>
          <a:p>
            <a:r>
              <a:rPr lang="en-US" dirty="0"/>
              <a:t>If </a:t>
            </a:r>
            <a:r>
              <a:rPr lang="en-US" dirty="0" err="1"/>
              <a:t>StegoImg</a:t>
            </a:r>
            <a:r>
              <a:rPr lang="en-US" dirty="0"/>
              <a:t>(x, y) == 2 then RIMG(x, y) = 4</a:t>
            </a:r>
          </a:p>
        </p:txBody>
      </p:sp>
      <p:sp>
        <p:nvSpPr>
          <p:cNvPr id="9" name="TextBox 8">
            <a:extLst>
              <a:ext uri="{FF2B5EF4-FFF2-40B4-BE49-F238E27FC236}">
                <a16:creationId xmlns:a16="http://schemas.microsoft.com/office/drawing/2014/main" id="{CE648286-E37F-8540-9E13-36401552AC92}"/>
              </a:ext>
            </a:extLst>
          </p:cNvPr>
          <p:cNvSpPr txBox="1"/>
          <p:nvPr/>
        </p:nvSpPr>
        <p:spPr>
          <a:xfrm>
            <a:off x="4169827" y="3376973"/>
            <a:ext cx="3270447" cy="646331"/>
          </a:xfrm>
          <a:prstGeom prst="rect">
            <a:avLst/>
          </a:prstGeom>
          <a:noFill/>
        </p:spPr>
        <p:txBody>
          <a:bodyPr wrap="none" rtlCol="0">
            <a:spAutoFit/>
          </a:bodyPr>
          <a:lstStyle/>
          <a:p>
            <a:r>
              <a:rPr lang="en-US" dirty="0"/>
              <a:t>Else RIMG(x, y) = </a:t>
            </a:r>
            <a:r>
              <a:rPr lang="en-US" dirty="0" err="1"/>
              <a:t>StegImg</a:t>
            </a:r>
            <a:r>
              <a:rPr lang="en-US" dirty="0"/>
              <a:t>(x, y)</a:t>
            </a:r>
          </a:p>
          <a:p>
            <a:endParaRPr lang="en-US" dirty="0"/>
          </a:p>
        </p:txBody>
      </p:sp>
      <p:graphicFrame>
        <p:nvGraphicFramePr>
          <p:cNvPr id="10" name="Table 5">
            <a:extLst>
              <a:ext uri="{FF2B5EF4-FFF2-40B4-BE49-F238E27FC236}">
                <a16:creationId xmlns:a16="http://schemas.microsoft.com/office/drawing/2014/main" id="{E4D230F3-3D96-634C-B6E9-91E9593F37B8}"/>
              </a:ext>
            </a:extLst>
          </p:cNvPr>
          <p:cNvGraphicFramePr>
            <a:graphicFrameLocks noGrp="1"/>
          </p:cNvGraphicFramePr>
          <p:nvPr>
            <p:extLst>
              <p:ext uri="{D42A27DB-BD31-4B8C-83A1-F6EECF244321}">
                <p14:modId xmlns:p14="http://schemas.microsoft.com/office/powerpoint/2010/main" val="3252360142"/>
              </p:ext>
            </p:extLst>
          </p:nvPr>
        </p:nvGraphicFramePr>
        <p:xfrm>
          <a:off x="7787481" y="2081095"/>
          <a:ext cx="2938928" cy="2113184"/>
        </p:xfrm>
        <a:graphic>
          <a:graphicData uri="http://schemas.openxmlformats.org/drawingml/2006/table">
            <a:tbl>
              <a:tblPr firstRow="1" bandRow="1">
                <a:tableStyleId>{5940675A-B579-460E-94D1-54222C63F5DA}</a:tableStyleId>
              </a:tblPr>
              <a:tblGrid>
                <a:gridCol w="734732">
                  <a:extLst>
                    <a:ext uri="{9D8B030D-6E8A-4147-A177-3AD203B41FA5}">
                      <a16:colId xmlns:a16="http://schemas.microsoft.com/office/drawing/2014/main" val="511490946"/>
                    </a:ext>
                  </a:extLst>
                </a:gridCol>
                <a:gridCol w="734732">
                  <a:extLst>
                    <a:ext uri="{9D8B030D-6E8A-4147-A177-3AD203B41FA5}">
                      <a16:colId xmlns:a16="http://schemas.microsoft.com/office/drawing/2014/main" val="2167760007"/>
                    </a:ext>
                  </a:extLst>
                </a:gridCol>
                <a:gridCol w="734732">
                  <a:extLst>
                    <a:ext uri="{9D8B030D-6E8A-4147-A177-3AD203B41FA5}">
                      <a16:colId xmlns:a16="http://schemas.microsoft.com/office/drawing/2014/main" val="3401028485"/>
                    </a:ext>
                  </a:extLst>
                </a:gridCol>
                <a:gridCol w="734732">
                  <a:extLst>
                    <a:ext uri="{9D8B030D-6E8A-4147-A177-3AD203B41FA5}">
                      <a16:colId xmlns:a16="http://schemas.microsoft.com/office/drawing/2014/main" val="1776799958"/>
                    </a:ext>
                  </a:extLst>
                </a:gridCol>
              </a:tblGrid>
              <a:tr h="528296">
                <a:tc>
                  <a:txBody>
                    <a:bodyPr/>
                    <a:lstStyle/>
                    <a:p>
                      <a:pPr algn="ctr"/>
                      <a:r>
                        <a:rPr lang="en-US" dirty="0"/>
                        <a:t>0</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2965088311"/>
                  </a:ext>
                </a:extLst>
              </a:tr>
              <a:tr h="528296">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246615091"/>
                  </a:ext>
                </a:extLst>
              </a:tr>
              <a:tr h="528296">
                <a:tc>
                  <a:txBody>
                    <a:bodyPr/>
                    <a:lstStyle/>
                    <a:p>
                      <a:pPr algn="ctr"/>
                      <a:r>
                        <a:rPr lang="en-US" dirty="0"/>
                        <a:t>3</a:t>
                      </a:r>
                    </a:p>
                  </a:txBody>
                  <a:tcPr/>
                </a:tc>
                <a:tc>
                  <a:txBody>
                    <a:bodyPr/>
                    <a:lstStyle/>
                    <a:p>
                      <a:pPr algn="ctr"/>
                      <a:r>
                        <a:rPr lang="en-US" dirty="0"/>
                        <a:t>0</a:t>
                      </a:r>
                    </a:p>
                  </a:txBody>
                  <a:tcPr/>
                </a:tc>
                <a:tc>
                  <a:txBody>
                    <a:bodyPr/>
                    <a:lstStyle/>
                    <a:p>
                      <a:pPr algn="ctr"/>
                      <a:r>
                        <a:rPr lang="en-US" dirty="0"/>
                        <a:t>4</a:t>
                      </a:r>
                    </a:p>
                  </a:txBody>
                  <a:tcPr/>
                </a:tc>
                <a:tc>
                  <a:txBody>
                    <a:bodyPr/>
                    <a:lstStyle/>
                    <a:p>
                      <a:pPr algn="ctr"/>
                      <a:r>
                        <a:rPr lang="en-US" dirty="0"/>
                        <a:t>3</a:t>
                      </a:r>
                    </a:p>
                  </a:txBody>
                  <a:tcPr/>
                </a:tc>
                <a:extLst>
                  <a:ext uri="{0D108BD9-81ED-4DB2-BD59-A6C34878D82A}">
                    <a16:rowId xmlns:a16="http://schemas.microsoft.com/office/drawing/2014/main" val="4248467163"/>
                  </a:ext>
                </a:extLst>
              </a:tr>
              <a:tr h="528296">
                <a:tc>
                  <a:txBody>
                    <a:bodyPr/>
                    <a:lstStyle/>
                    <a:p>
                      <a:pPr algn="ctr"/>
                      <a:r>
                        <a:rPr lang="en-US" dirty="0"/>
                        <a:t>6</a:t>
                      </a:r>
                    </a:p>
                  </a:txBody>
                  <a:tcPr/>
                </a:tc>
                <a:tc>
                  <a:txBody>
                    <a:bodyPr/>
                    <a:lstStyle/>
                    <a:p>
                      <a:pPr algn="ctr"/>
                      <a:r>
                        <a:rPr lang="en-US" dirty="0"/>
                        <a:t>4</a:t>
                      </a:r>
                    </a:p>
                  </a:txBody>
                  <a:tcPr/>
                </a:tc>
                <a:tc>
                  <a:txBody>
                    <a:bodyPr/>
                    <a:lstStyle/>
                    <a:p>
                      <a:pPr algn="ctr"/>
                      <a:r>
                        <a:rPr lang="en-US" dirty="0"/>
                        <a:t>3</a:t>
                      </a:r>
                    </a:p>
                  </a:txBody>
                  <a:tcPr/>
                </a:tc>
                <a:tc>
                  <a:txBody>
                    <a:bodyPr/>
                    <a:lstStyle/>
                    <a:p>
                      <a:pPr algn="ctr"/>
                      <a:r>
                        <a:rPr lang="en-US" dirty="0"/>
                        <a:t>8</a:t>
                      </a:r>
                    </a:p>
                  </a:txBody>
                  <a:tcPr/>
                </a:tc>
                <a:extLst>
                  <a:ext uri="{0D108BD9-81ED-4DB2-BD59-A6C34878D82A}">
                    <a16:rowId xmlns:a16="http://schemas.microsoft.com/office/drawing/2014/main" val="1793167777"/>
                  </a:ext>
                </a:extLst>
              </a:tr>
            </a:tbl>
          </a:graphicData>
        </a:graphic>
      </p:graphicFrame>
      <p:sp>
        <p:nvSpPr>
          <p:cNvPr id="11" name="Doughnut 10">
            <a:extLst>
              <a:ext uri="{FF2B5EF4-FFF2-40B4-BE49-F238E27FC236}">
                <a16:creationId xmlns:a16="http://schemas.microsoft.com/office/drawing/2014/main" id="{8E52B443-1605-3E4E-A125-E2A0FBFB12E7}"/>
              </a:ext>
            </a:extLst>
          </p:cNvPr>
          <p:cNvSpPr/>
          <p:nvPr/>
        </p:nvSpPr>
        <p:spPr>
          <a:xfrm>
            <a:off x="2353156" y="1993088"/>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ughnut 11">
            <a:extLst>
              <a:ext uri="{FF2B5EF4-FFF2-40B4-BE49-F238E27FC236}">
                <a16:creationId xmlns:a16="http://schemas.microsoft.com/office/drawing/2014/main" id="{A250E0CA-229C-4D43-B47E-8441B291EBF4}"/>
              </a:ext>
            </a:extLst>
          </p:cNvPr>
          <p:cNvSpPr/>
          <p:nvPr/>
        </p:nvSpPr>
        <p:spPr>
          <a:xfrm>
            <a:off x="9256945" y="1957508"/>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BB4A2D82-6E42-934C-8169-FAE1B9C6FA1B}"/>
              </a:ext>
            </a:extLst>
          </p:cNvPr>
          <p:cNvSpPr/>
          <p:nvPr/>
        </p:nvSpPr>
        <p:spPr>
          <a:xfrm>
            <a:off x="2334287" y="3016663"/>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ughnut 13">
            <a:extLst>
              <a:ext uri="{FF2B5EF4-FFF2-40B4-BE49-F238E27FC236}">
                <a16:creationId xmlns:a16="http://schemas.microsoft.com/office/drawing/2014/main" id="{C7CEDDCC-E613-D94C-A63D-6A9AE35A0866}"/>
              </a:ext>
            </a:extLst>
          </p:cNvPr>
          <p:cNvSpPr/>
          <p:nvPr/>
        </p:nvSpPr>
        <p:spPr>
          <a:xfrm>
            <a:off x="10006717" y="2542152"/>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Doughnut 14">
            <a:extLst>
              <a:ext uri="{FF2B5EF4-FFF2-40B4-BE49-F238E27FC236}">
                <a16:creationId xmlns:a16="http://schemas.microsoft.com/office/drawing/2014/main" id="{B4355E38-993F-DE4E-9665-0992FA06A9A1}"/>
              </a:ext>
            </a:extLst>
          </p:cNvPr>
          <p:cNvSpPr/>
          <p:nvPr/>
        </p:nvSpPr>
        <p:spPr>
          <a:xfrm>
            <a:off x="9239797" y="3046152"/>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Doughnut 15">
            <a:extLst>
              <a:ext uri="{FF2B5EF4-FFF2-40B4-BE49-F238E27FC236}">
                <a16:creationId xmlns:a16="http://schemas.microsoft.com/office/drawing/2014/main" id="{2B4540DD-A7E0-4549-BF6B-F5D68B3E1696}"/>
              </a:ext>
            </a:extLst>
          </p:cNvPr>
          <p:cNvSpPr/>
          <p:nvPr/>
        </p:nvSpPr>
        <p:spPr>
          <a:xfrm>
            <a:off x="3073334" y="2504876"/>
            <a:ext cx="753601" cy="706045"/>
          </a:xfrm>
          <a:prstGeom prst="donut">
            <a:avLst>
              <a:gd name="adj" fmla="val 461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5599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A8A63D-B57D-F64C-8456-D8C8143057D2}"/>
              </a:ext>
            </a:extLst>
          </p:cNvPr>
          <p:cNvSpPr>
            <a:spLocks noGrp="1"/>
          </p:cNvSpPr>
          <p:nvPr>
            <p:ph type="sldNum" sz="quarter" idx="33"/>
          </p:nvPr>
        </p:nvSpPr>
        <p:spPr/>
        <p:txBody>
          <a:bodyPr/>
          <a:lstStyle/>
          <a:p>
            <a:fld id="{19B51A1E-902D-48AF-9020-955120F399B6}" type="slidenum">
              <a:rPr lang="en-US" noProof="0" smtClean="0"/>
              <a:pPr/>
              <a:t>23</a:t>
            </a:fld>
            <a:endParaRPr lang="en-US" noProof="0" dirty="0"/>
          </a:p>
        </p:txBody>
      </p:sp>
      <p:pic>
        <p:nvPicPr>
          <p:cNvPr id="8" name="Picture 7">
            <a:extLst>
              <a:ext uri="{FF2B5EF4-FFF2-40B4-BE49-F238E27FC236}">
                <a16:creationId xmlns:a16="http://schemas.microsoft.com/office/drawing/2014/main" id="{B5DE5939-C532-ED4C-86FA-4FBC4C7F284C}"/>
              </a:ext>
            </a:extLst>
          </p:cNvPr>
          <p:cNvPicPr>
            <a:picLocks noChangeAspect="1"/>
          </p:cNvPicPr>
          <p:nvPr/>
        </p:nvPicPr>
        <p:blipFill>
          <a:blip r:embed="rId2"/>
          <a:stretch>
            <a:fillRect/>
          </a:stretch>
        </p:blipFill>
        <p:spPr>
          <a:xfrm>
            <a:off x="967036" y="2023738"/>
            <a:ext cx="2371992" cy="2371992"/>
          </a:xfrm>
          <a:prstGeom prst="rect">
            <a:avLst/>
          </a:prstGeom>
        </p:spPr>
      </p:pic>
      <p:sp>
        <p:nvSpPr>
          <p:cNvPr id="10" name="TextBox 9">
            <a:extLst>
              <a:ext uri="{FF2B5EF4-FFF2-40B4-BE49-F238E27FC236}">
                <a16:creationId xmlns:a16="http://schemas.microsoft.com/office/drawing/2014/main" id="{AA8F8973-5A73-9542-A36D-4343BCAD962E}"/>
              </a:ext>
            </a:extLst>
          </p:cNvPr>
          <p:cNvSpPr txBox="1"/>
          <p:nvPr/>
        </p:nvSpPr>
        <p:spPr>
          <a:xfrm>
            <a:off x="3665862" y="2020372"/>
            <a:ext cx="4343400" cy="923330"/>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Doctor: </a:t>
            </a:r>
            <a:r>
              <a:rPr lang="en-IN" b="0" dirty="0" err="1">
                <a:effectLst/>
                <a:latin typeface="Times New Roman" panose="02020603050405020304" pitchFamily="18" charset="0"/>
                <a:cs typeface="Times New Roman" panose="02020603050405020304" pitchFamily="18" charset="0"/>
              </a:rPr>
              <a:t>Sovan</a:t>
            </a:r>
            <a:r>
              <a:rPr lang="en-IN" b="0" dirty="0">
                <a:effectLst/>
                <a:latin typeface="Times New Roman" panose="02020603050405020304" pitchFamily="18" charset="0"/>
                <a:cs typeface="Times New Roman" panose="02020603050405020304" pitchFamily="18" charset="0"/>
              </a:rPr>
              <a:t> Hospital Code: ABC_HOSPITAL_64 image: Brain Cancer Patient Name: Temp Roy Copyright: </a:t>
            </a:r>
            <a:r>
              <a:rPr lang="en-IN" b="0" dirty="0" err="1">
                <a:effectLst/>
                <a:latin typeface="Times New Roman" panose="02020603050405020304" pitchFamily="18" charset="0"/>
                <a:cs typeface="Times New Roman" panose="02020603050405020304" pitchFamily="18" charset="0"/>
              </a:rPr>
              <a:t>Sovan</a:t>
            </a:r>
            <a:endParaRPr lang="en-IN" b="0" dirty="0">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212A1C2-B689-0B4A-8D19-1FD4069D7991}"/>
              </a:ext>
            </a:extLst>
          </p:cNvPr>
          <p:cNvPicPr>
            <a:picLocks noChangeAspect="1"/>
          </p:cNvPicPr>
          <p:nvPr/>
        </p:nvPicPr>
        <p:blipFill>
          <a:blip r:embed="rId2"/>
          <a:stretch>
            <a:fillRect/>
          </a:stretch>
        </p:blipFill>
        <p:spPr>
          <a:xfrm>
            <a:off x="8336096" y="2023738"/>
            <a:ext cx="2371992" cy="2371992"/>
          </a:xfrm>
          <a:prstGeom prst="rect">
            <a:avLst/>
          </a:prstGeom>
        </p:spPr>
      </p:pic>
      <p:sp>
        <p:nvSpPr>
          <p:cNvPr id="13" name="Right Arrow 12">
            <a:extLst>
              <a:ext uri="{FF2B5EF4-FFF2-40B4-BE49-F238E27FC236}">
                <a16:creationId xmlns:a16="http://schemas.microsoft.com/office/drawing/2014/main" id="{3E7676BD-B020-334E-9114-D17C5C60DF7F}"/>
              </a:ext>
            </a:extLst>
          </p:cNvPr>
          <p:cNvSpPr/>
          <p:nvPr/>
        </p:nvSpPr>
        <p:spPr>
          <a:xfrm>
            <a:off x="3778785" y="3150824"/>
            <a:ext cx="4076242" cy="27817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CE3E9B4-E43F-1548-AFA8-3E86A98E4FF0}"/>
              </a:ext>
            </a:extLst>
          </p:cNvPr>
          <p:cNvSpPr txBox="1"/>
          <p:nvPr/>
        </p:nvSpPr>
        <p:spPr>
          <a:xfrm>
            <a:off x="1465243" y="4682169"/>
            <a:ext cx="1652530" cy="369332"/>
          </a:xfrm>
          <a:prstGeom prst="rect">
            <a:avLst/>
          </a:prstGeom>
          <a:noFill/>
        </p:spPr>
        <p:txBody>
          <a:bodyPr wrap="square" rtlCol="0">
            <a:spAutoFit/>
          </a:bodyPr>
          <a:lstStyle/>
          <a:p>
            <a:r>
              <a:rPr lang="en-US" dirty="0"/>
              <a:t>Cover Image</a:t>
            </a:r>
          </a:p>
        </p:txBody>
      </p:sp>
      <p:sp>
        <p:nvSpPr>
          <p:cNvPr id="15" name="TextBox 14">
            <a:extLst>
              <a:ext uri="{FF2B5EF4-FFF2-40B4-BE49-F238E27FC236}">
                <a16:creationId xmlns:a16="http://schemas.microsoft.com/office/drawing/2014/main" id="{94A4896A-35CF-9F40-BBC6-9B077B8528C8}"/>
              </a:ext>
            </a:extLst>
          </p:cNvPr>
          <p:cNvSpPr txBox="1"/>
          <p:nvPr/>
        </p:nvSpPr>
        <p:spPr>
          <a:xfrm>
            <a:off x="8985787" y="4682169"/>
            <a:ext cx="1652530" cy="369332"/>
          </a:xfrm>
          <a:prstGeom prst="rect">
            <a:avLst/>
          </a:prstGeom>
          <a:noFill/>
        </p:spPr>
        <p:txBody>
          <a:bodyPr wrap="square" rtlCol="0">
            <a:spAutoFit/>
          </a:bodyPr>
          <a:lstStyle/>
          <a:p>
            <a:r>
              <a:rPr lang="en-US" dirty="0" err="1"/>
              <a:t>Stego</a:t>
            </a:r>
            <a:r>
              <a:rPr lang="en-US" dirty="0"/>
              <a:t> Image</a:t>
            </a:r>
          </a:p>
        </p:txBody>
      </p:sp>
    </p:spTree>
    <p:extLst>
      <p:ext uri="{BB962C8B-B14F-4D97-AF65-F5344CB8AC3E}">
        <p14:creationId xmlns:p14="http://schemas.microsoft.com/office/powerpoint/2010/main" val="471820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EF680F-D27A-D343-B4D0-66DA1E130872}"/>
              </a:ext>
            </a:extLst>
          </p:cNvPr>
          <p:cNvSpPr>
            <a:spLocks noGrp="1"/>
          </p:cNvSpPr>
          <p:nvPr>
            <p:ph type="sldNum" sz="quarter" idx="33"/>
          </p:nvPr>
        </p:nvSpPr>
        <p:spPr/>
        <p:txBody>
          <a:bodyPr/>
          <a:lstStyle/>
          <a:p>
            <a:fld id="{19B51A1E-902D-48AF-9020-955120F399B6}" type="slidenum">
              <a:rPr lang="en-US" noProof="0" smtClean="0"/>
              <a:pPr/>
              <a:t>24</a:t>
            </a:fld>
            <a:endParaRPr lang="en-US" noProof="0" dirty="0"/>
          </a:p>
        </p:txBody>
      </p:sp>
      <p:pic>
        <p:nvPicPr>
          <p:cNvPr id="6" name="Picture 5">
            <a:extLst>
              <a:ext uri="{FF2B5EF4-FFF2-40B4-BE49-F238E27FC236}">
                <a16:creationId xmlns:a16="http://schemas.microsoft.com/office/drawing/2014/main" id="{D33D3877-1159-6948-8E9D-C46A7C395583}"/>
              </a:ext>
            </a:extLst>
          </p:cNvPr>
          <p:cNvPicPr>
            <a:picLocks noChangeAspect="1"/>
          </p:cNvPicPr>
          <p:nvPr/>
        </p:nvPicPr>
        <p:blipFill>
          <a:blip r:embed="rId2"/>
          <a:stretch>
            <a:fillRect/>
          </a:stretch>
        </p:blipFill>
        <p:spPr>
          <a:xfrm>
            <a:off x="1132289" y="1979669"/>
            <a:ext cx="2239790" cy="2239790"/>
          </a:xfrm>
          <a:prstGeom prst="rect">
            <a:avLst/>
          </a:prstGeom>
        </p:spPr>
      </p:pic>
      <p:sp>
        <p:nvSpPr>
          <p:cNvPr id="7" name="Right Arrow 6">
            <a:extLst>
              <a:ext uri="{FF2B5EF4-FFF2-40B4-BE49-F238E27FC236}">
                <a16:creationId xmlns:a16="http://schemas.microsoft.com/office/drawing/2014/main" id="{C7B61C0F-D544-D242-9F38-186D6638A175}"/>
              </a:ext>
            </a:extLst>
          </p:cNvPr>
          <p:cNvSpPr/>
          <p:nvPr/>
        </p:nvSpPr>
        <p:spPr>
          <a:xfrm>
            <a:off x="3888953" y="2960476"/>
            <a:ext cx="4076242" cy="27817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AC01F0D-E6D6-984A-8BE9-0BFFDE1B63C1}"/>
              </a:ext>
            </a:extLst>
          </p:cNvPr>
          <p:cNvPicPr>
            <a:picLocks noChangeAspect="1"/>
          </p:cNvPicPr>
          <p:nvPr/>
        </p:nvPicPr>
        <p:blipFill>
          <a:blip r:embed="rId2"/>
          <a:stretch>
            <a:fillRect/>
          </a:stretch>
        </p:blipFill>
        <p:spPr>
          <a:xfrm>
            <a:off x="8789803" y="493463"/>
            <a:ext cx="2239790" cy="2239790"/>
          </a:xfrm>
          <a:prstGeom prst="rect">
            <a:avLst/>
          </a:prstGeom>
        </p:spPr>
      </p:pic>
      <p:sp>
        <p:nvSpPr>
          <p:cNvPr id="10" name="TextBox 9">
            <a:extLst>
              <a:ext uri="{FF2B5EF4-FFF2-40B4-BE49-F238E27FC236}">
                <a16:creationId xmlns:a16="http://schemas.microsoft.com/office/drawing/2014/main" id="{8AC3EF54-BA85-CA44-B7D1-33AA9E73B760}"/>
              </a:ext>
            </a:extLst>
          </p:cNvPr>
          <p:cNvSpPr txBox="1"/>
          <p:nvPr/>
        </p:nvSpPr>
        <p:spPr>
          <a:xfrm>
            <a:off x="7848600" y="3757794"/>
            <a:ext cx="4343400" cy="923330"/>
          </a:xfrm>
          <a:prstGeom prst="rect">
            <a:avLst/>
          </a:prstGeom>
          <a:noFill/>
        </p:spPr>
        <p:txBody>
          <a:bodyPr wrap="square">
            <a:spAutoFit/>
          </a:bodyPr>
          <a:lstStyle/>
          <a:p>
            <a:r>
              <a:rPr lang="en-IN" b="0" dirty="0">
                <a:effectLst/>
                <a:latin typeface="Times New Roman" panose="02020603050405020304" pitchFamily="18" charset="0"/>
                <a:cs typeface="Times New Roman" panose="02020603050405020304" pitchFamily="18" charset="0"/>
              </a:rPr>
              <a:t>Doctor: </a:t>
            </a:r>
            <a:r>
              <a:rPr lang="en-IN" b="0" dirty="0" err="1">
                <a:effectLst/>
                <a:latin typeface="Times New Roman" panose="02020603050405020304" pitchFamily="18" charset="0"/>
                <a:cs typeface="Times New Roman" panose="02020603050405020304" pitchFamily="18" charset="0"/>
              </a:rPr>
              <a:t>Sovan</a:t>
            </a:r>
            <a:r>
              <a:rPr lang="en-IN" b="0" dirty="0">
                <a:effectLst/>
                <a:latin typeface="Times New Roman" panose="02020603050405020304" pitchFamily="18" charset="0"/>
                <a:cs typeface="Times New Roman" panose="02020603050405020304" pitchFamily="18" charset="0"/>
              </a:rPr>
              <a:t> Hospital Code: ABC_HOSPITAL_64 image: Brain Cancer Patient Name: Temp Roy Copyright: </a:t>
            </a:r>
            <a:r>
              <a:rPr lang="en-IN" b="0" dirty="0" err="1">
                <a:effectLst/>
                <a:latin typeface="Times New Roman" panose="02020603050405020304" pitchFamily="18" charset="0"/>
                <a:cs typeface="Times New Roman" panose="02020603050405020304" pitchFamily="18" charset="0"/>
              </a:rPr>
              <a:t>Sovan</a:t>
            </a:r>
            <a:endParaRPr lang="en-IN" b="0" dirty="0">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19E9E1D-3C00-D041-ABAF-F8748F72546D}"/>
              </a:ext>
            </a:extLst>
          </p:cNvPr>
          <p:cNvSpPr txBox="1"/>
          <p:nvPr/>
        </p:nvSpPr>
        <p:spPr>
          <a:xfrm>
            <a:off x="3999123" y="2276027"/>
            <a:ext cx="3966072" cy="646331"/>
          </a:xfrm>
          <a:prstGeom prst="rect">
            <a:avLst/>
          </a:prstGeom>
          <a:noFill/>
        </p:spPr>
        <p:txBody>
          <a:bodyPr wrap="square" rtlCol="0">
            <a:spAutoFit/>
          </a:bodyPr>
          <a:lstStyle/>
          <a:p>
            <a:r>
              <a:rPr lang="en-US" dirty="0"/>
              <a:t>Recovering </a:t>
            </a:r>
            <a:r>
              <a:rPr lang="en-US" dirty="0" err="1"/>
              <a:t>epr</a:t>
            </a:r>
            <a:r>
              <a:rPr lang="en-US" dirty="0"/>
              <a:t> data and constructing Original Cover Image</a:t>
            </a:r>
          </a:p>
        </p:txBody>
      </p:sp>
      <p:sp>
        <p:nvSpPr>
          <p:cNvPr id="12" name="TextBox 11">
            <a:extLst>
              <a:ext uri="{FF2B5EF4-FFF2-40B4-BE49-F238E27FC236}">
                <a16:creationId xmlns:a16="http://schemas.microsoft.com/office/drawing/2014/main" id="{8FC5F85E-4196-A74F-8113-905598C06E9E}"/>
              </a:ext>
            </a:extLst>
          </p:cNvPr>
          <p:cNvSpPr txBox="1"/>
          <p:nvPr/>
        </p:nvSpPr>
        <p:spPr>
          <a:xfrm>
            <a:off x="1647480" y="4450814"/>
            <a:ext cx="1547412" cy="369332"/>
          </a:xfrm>
          <a:prstGeom prst="rect">
            <a:avLst/>
          </a:prstGeom>
          <a:noFill/>
        </p:spPr>
        <p:txBody>
          <a:bodyPr wrap="square" rtlCol="0">
            <a:spAutoFit/>
          </a:bodyPr>
          <a:lstStyle/>
          <a:p>
            <a:r>
              <a:rPr lang="en-US" dirty="0" err="1"/>
              <a:t>Stego</a:t>
            </a:r>
            <a:r>
              <a:rPr lang="en-US" dirty="0"/>
              <a:t> Image</a:t>
            </a:r>
          </a:p>
        </p:txBody>
      </p:sp>
      <p:sp>
        <p:nvSpPr>
          <p:cNvPr id="13" name="TextBox 12">
            <a:extLst>
              <a:ext uri="{FF2B5EF4-FFF2-40B4-BE49-F238E27FC236}">
                <a16:creationId xmlns:a16="http://schemas.microsoft.com/office/drawing/2014/main" id="{53414BF1-92C6-AB4E-9285-468258D7330B}"/>
              </a:ext>
            </a:extLst>
          </p:cNvPr>
          <p:cNvSpPr txBox="1"/>
          <p:nvPr/>
        </p:nvSpPr>
        <p:spPr>
          <a:xfrm>
            <a:off x="9246593" y="2807067"/>
            <a:ext cx="2023661" cy="369332"/>
          </a:xfrm>
          <a:prstGeom prst="rect">
            <a:avLst/>
          </a:prstGeom>
          <a:noFill/>
        </p:spPr>
        <p:txBody>
          <a:bodyPr wrap="square" rtlCol="0">
            <a:spAutoFit/>
          </a:bodyPr>
          <a:lstStyle/>
          <a:p>
            <a:r>
              <a:rPr lang="en-US" dirty="0"/>
              <a:t>Reversible  Image</a:t>
            </a:r>
          </a:p>
        </p:txBody>
      </p:sp>
      <p:sp>
        <p:nvSpPr>
          <p:cNvPr id="14" name="TextBox 13">
            <a:extLst>
              <a:ext uri="{FF2B5EF4-FFF2-40B4-BE49-F238E27FC236}">
                <a16:creationId xmlns:a16="http://schemas.microsoft.com/office/drawing/2014/main" id="{02799AB2-ABCF-1C4B-9FC1-C5390730B65D}"/>
              </a:ext>
            </a:extLst>
          </p:cNvPr>
          <p:cNvSpPr txBox="1"/>
          <p:nvPr/>
        </p:nvSpPr>
        <p:spPr>
          <a:xfrm>
            <a:off x="4351663" y="5262519"/>
            <a:ext cx="5143220" cy="369332"/>
          </a:xfrm>
          <a:prstGeom prst="rect">
            <a:avLst/>
          </a:prstGeom>
          <a:noFill/>
        </p:spPr>
        <p:txBody>
          <a:bodyPr wrap="square" rtlCol="0">
            <a:spAutoFit/>
          </a:bodyPr>
          <a:lstStyle/>
          <a:p>
            <a:r>
              <a:rPr lang="en-US" dirty="0"/>
              <a:t>Recovery 100% without attack</a:t>
            </a:r>
          </a:p>
        </p:txBody>
      </p:sp>
    </p:spTree>
    <p:extLst>
      <p:ext uri="{BB962C8B-B14F-4D97-AF65-F5344CB8AC3E}">
        <p14:creationId xmlns:p14="http://schemas.microsoft.com/office/powerpoint/2010/main" val="4035811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Performance</a:t>
            </a:r>
            <a:br>
              <a:rPr lang="en-US" dirty="0"/>
            </a:br>
            <a:r>
              <a:rPr lang="en-US" dirty="0"/>
              <a:t>evaluation</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Used to evaluate the performance of the proposed method.</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a:lstStyle/>
          <a:p>
            <a:fld id="{19B51A1E-902D-48AF-9020-955120F399B6}" type="slidenum">
              <a:rPr lang="en-US" smtClean="0"/>
              <a:pPr/>
              <a:t>25</a:t>
            </a:fld>
            <a:endParaRPr lang="en-US" dirty="0"/>
          </a:p>
        </p:txBody>
      </p:sp>
      <p:sp>
        <p:nvSpPr>
          <p:cNvPr id="2" name="TextBox 1">
            <a:extLst>
              <a:ext uri="{FF2B5EF4-FFF2-40B4-BE49-F238E27FC236}">
                <a16:creationId xmlns:a16="http://schemas.microsoft.com/office/drawing/2014/main" id="{62B6D8A0-DF4D-491C-9A15-153E71A2E005}"/>
              </a:ext>
            </a:extLst>
          </p:cNvPr>
          <p:cNvSpPr txBox="1"/>
          <p:nvPr/>
        </p:nvSpPr>
        <p:spPr>
          <a:xfrm>
            <a:off x="10068128" y="6196519"/>
            <a:ext cx="1235412" cy="574563"/>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2422985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78ED17-915D-492D-8DDD-B1F85667923F}"/>
              </a:ext>
            </a:extLst>
          </p:cNvPr>
          <p:cNvSpPr>
            <a:spLocks noGrp="1"/>
          </p:cNvSpPr>
          <p:nvPr>
            <p:ph sz="half" idx="1"/>
          </p:nvPr>
        </p:nvSpPr>
        <p:spPr>
          <a:xfrm>
            <a:off x="431799" y="1847097"/>
            <a:ext cx="5204229" cy="3115601"/>
          </a:xfrm>
        </p:spPr>
        <p:txBody>
          <a:bodyPr/>
          <a:lstStyle/>
          <a:p>
            <a:r>
              <a:rPr lang="en-GB" dirty="0"/>
              <a:t>PSNR measures the difference between two images based on the noise level. </a:t>
            </a:r>
          </a:p>
          <a:p>
            <a:endParaRPr lang="en-GB" dirty="0"/>
          </a:p>
          <a:p>
            <a:r>
              <a:rPr lang="en-GB" dirty="0"/>
              <a:t>SSIM measures the similarity between two images based on the structure and contrast.</a:t>
            </a:r>
          </a:p>
          <a:p>
            <a:endParaRPr lang="en-GB" dirty="0"/>
          </a:p>
          <a:p>
            <a:r>
              <a:rPr lang="en-GB" dirty="0"/>
              <a:t>NCC measures the similarity between two images based on their pixel values.</a:t>
            </a:r>
          </a:p>
        </p:txBody>
      </p:sp>
      <p:sp>
        <p:nvSpPr>
          <p:cNvPr id="3" name="Slide Number Placeholder 2">
            <a:extLst>
              <a:ext uri="{FF2B5EF4-FFF2-40B4-BE49-F238E27FC236}">
                <a16:creationId xmlns:a16="http://schemas.microsoft.com/office/drawing/2014/main" id="{C5193A2C-739B-4B3B-B7EF-C4DA4F97BF6E}"/>
              </a:ext>
            </a:extLst>
          </p:cNvPr>
          <p:cNvSpPr>
            <a:spLocks noGrp="1"/>
          </p:cNvSpPr>
          <p:nvPr>
            <p:ph type="sldNum" sz="quarter" idx="34"/>
          </p:nvPr>
        </p:nvSpPr>
        <p:spPr/>
        <p:txBody>
          <a:bodyPr/>
          <a:lstStyle/>
          <a:p>
            <a:fld id="{19B51A1E-902D-48AF-9020-955120F399B6}" type="slidenum">
              <a:rPr lang="en-US" noProof="0" smtClean="0"/>
              <a:pPr/>
              <a:t>26</a:t>
            </a:fld>
            <a:endParaRPr lang="en-US" noProof="0" dirty="0"/>
          </a:p>
        </p:txBody>
      </p:sp>
      <p:sp>
        <p:nvSpPr>
          <p:cNvPr id="5" name="Title 4">
            <a:extLst>
              <a:ext uri="{FF2B5EF4-FFF2-40B4-BE49-F238E27FC236}">
                <a16:creationId xmlns:a16="http://schemas.microsoft.com/office/drawing/2014/main" id="{DD7B085A-EE54-43F6-A4D8-9A8048027391}"/>
              </a:ext>
            </a:extLst>
          </p:cNvPr>
          <p:cNvSpPr>
            <a:spLocks noGrp="1"/>
          </p:cNvSpPr>
          <p:nvPr>
            <p:ph type="title"/>
          </p:nvPr>
        </p:nvSpPr>
        <p:spPr/>
        <p:txBody>
          <a:bodyPr/>
          <a:lstStyle/>
          <a:p>
            <a:r>
              <a:rPr lang="en-GB" dirty="0"/>
              <a:t>Performance evaluation methods.</a:t>
            </a:r>
          </a:p>
        </p:txBody>
      </p:sp>
      <p:sp>
        <p:nvSpPr>
          <p:cNvPr id="6" name="Text Placeholder 5">
            <a:extLst>
              <a:ext uri="{FF2B5EF4-FFF2-40B4-BE49-F238E27FC236}">
                <a16:creationId xmlns:a16="http://schemas.microsoft.com/office/drawing/2014/main" id="{7A1D92F9-5377-4E25-A101-F3BD3D1CB878}"/>
              </a:ext>
            </a:extLst>
          </p:cNvPr>
          <p:cNvSpPr>
            <a:spLocks noGrp="1"/>
          </p:cNvSpPr>
          <p:nvPr>
            <p:ph type="body" sz="quarter" idx="32"/>
          </p:nvPr>
        </p:nvSpPr>
        <p:spPr>
          <a:xfrm>
            <a:off x="431799" y="1008000"/>
            <a:ext cx="7673109" cy="360000"/>
          </a:xfrm>
        </p:spPr>
        <p:txBody>
          <a:bodyPr/>
          <a:lstStyle/>
          <a:p>
            <a:r>
              <a:rPr lang="en-GB" i="0" dirty="0"/>
              <a:t>PSNR, SSIM, and Normalized Cross-Correlation are all metrics used to measure the similarity between two images.</a:t>
            </a:r>
            <a:endParaRPr lang="en-GB" dirty="0"/>
          </a:p>
        </p:txBody>
      </p:sp>
      <p:sp>
        <p:nvSpPr>
          <p:cNvPr id="4" name="TextBox 3">
            <a:extLst>
              <a:ext uri="{FF2B5EF4-FFF2-40B4-BE49-F238E27FC236}">
                <a16:creationId xmlns:a16="http://schemas.microsoft.com/office/drawing/2014/main" id="{3F4D721D-E9FE-4C73-AF13-FDB2E8EB884A}"/>
              </a:ext>
            </a:extLst>
          </p:cNvPr>
          <p:cNvSpPr txBox="1"/>
          <p:nvPr/>
        </p:nvSpPr>
        <p:spPr>
          <a:xfrm>
            <a:off x="10129993" y="6268751"/>
            <a:ext cx="1297662" cy="407323"/>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1884883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78ED17-915D-492D-8DDD-B1F85667923F}"/>
              </a:ext>
            </a:extLst>
          </p:cNvPr>
          <p:cNvSpPr>
            <a:spLocks noGrp="1"/>
          </p:cNvSpPr>
          <p:nvPr>
            <p:ph sz="half" idx="1"/>
          </p:nvPr>
        </p:nvSpPr>
        <p:spPr>
          <a:xfrm>
            <a:off x="431799" y="1847097"/>
            <a:ext cx="5204229" cy="3769362"/>
          </a:xfrm>
        </p:spPr>
        <p:txBody>
          <a:bodyPr/>
          <a:lstStyle/>
          <a:p>
            <a:pPr marL="0" indent="0">
              <a:buNone/>
            </a:pPr>
            <a:endParaRPr lang="en-GB" dirty="0"/>
          </a:p>
          <a:p>
            <a:r>
              <a:rPr lang="en-GB" dirty="0"/>
              <a:t>It is a commonly used metric in image processing to measure the quality of an image compared to a reference or original image. </a:t>
            </a:r>
          </a:p>
          <a:p>
            <a:r>
              <a:rPr lang="en-GB" dirty="0"/>
              <a:t>It measures the ratio between the maximum possible power of a signal and the power of corrupting noise that affects the fidelity of its representation. </a:t>
            </a:r>
          </a:p>
          <a:p>
            <a:r>
              <a:rPr lang="en-GB" dirty="0"/>
              <a:t>PSNR is expressed in decibels (dB) and a higher value indicates a better quality image.</a:t>
            </a:r>
          </a:p>
        </p:txBody>
      </p:sp>
      <p:sp>
        <p:nvSpPr>
          <p:cNvPr id="3" name="Slide Number Placeholder 2">
            <a:extLst>
              <a:ext uri="{FF2B5EF4-FFF2-40B4-BE49-F238E27FC236}">
                <a16:creationId xmlns:a16="http://schemas.microsoft.com/office/drawing/2014/main" id="{C5193A2C-739B-4B3B-B7EF-C4DA4F97BF6E}"/>
              </a:ext>
            </a:extLst>
          </p:cNvPr>
          <p:cNvSpPr>
            <a:spLocks noGrp="1"/>
          </p:cNvSpPr>
          <p:nvPr>
            <p:ph type="sldNum" sz="quarter" idx="34"/>
          </p:nvPr>
        </p:nvSpPr>
        <p:spPr/>
        <p:txBody>
          <a:bodyPr/>
          <a:lstStyle/>
          <a:p>
            <a:fld id="{19B51A1E-902D-48AF-9020-955120F399B6}" type="slidenum">
              <a:rPr lang="en-US" noProof="0" smtClean="0"/>
              <a:pPr/>
              <a:t>27</a:t>
            </a:fld>
            <a:endParaRPr lang="en-US" noProof="0" dirty="0"/>
          </a:p>
        </p:txBody>
      </p:sp>
      <p:sp>
        <p:nvSpPr>
          <p:cNvPr id="5" name="Title 4">
            <a:extLst>
              <a:ext uri="{FF2B5EF4-FFF2-40B4-BE49-F238E27FC236}">
                <a16:creationId xmlns:a16="http://schemas.microsoft.com/office/drawing/2014/main" id="{DD7B085A-EE54-43F6-A4D8-9A8048027391}"/>
              </a:ext>
            </a:extLst>
          </p:cNvPr>
          <p:cNvSpPr>
            <a:spLocks noGrp="1"/>
          </p:cNvSpPr>
          <p:nvPr>
            <p:ph type="title"/>
          </p:nvPr>
        </p:nvSpPr>
        <p:spPr/>
        <p:txBody>
          <a:bodyPr/>
          <a:lstStyle/>
          <a:p>
            <a:r>
              <a:rPr lang="en-GB" dirty="0"/>
              <a:t>Peak Signal-to-Noise Ratio (PSNR):</a:t>
            </a:r>
          </a:p>
        </p:txBody>
      </p:sp>
      <p:sp>
        <p:nvSpPr>
          <p:cNvPr id="6" name="Text Placeholder 5">
            <a:extLst>
              <a:ext uri="{FF2B5EF4-FFF2-40B4-BE49-F238E27FC236}">
                <a16:creationId xmlns:a16="http://schemas.microsoft.com/office/drawing/2014/main" id="{7A1D92F9-5377-4E25-A101-F3BD3D1CB878}"/>
              </a:ext>
            </a:extLst>
          </p:cNvPr>
          <p:cNvSpPr>
            <a:spLocks noGrp="1"/>
          </p:cNvSpPr>
          <p:nvPr>
            <p:ph type="body" sz="quarter" idx="32"/>
          </p:nvPr>
        </p:nvSpPr>
        <p:spPr>
          <a:xfrm>
            <a:off x="431799" y="1008000"/>
            <a:ext cx="7673109" cy="360000"/>
          </a:xfrm>
        </p:spPr>
        <p:txBody>
          <a:bodyPr/>
          <a:lstStyle/>
          <a:p>
            <a:r>
              <a:rPr lang="en-GB" i="0" dirty="0"/>
              <a:t>A higher PSNR value means that the difference between the two images is smaller.</a:t>
            </a:r>
            <a:endParaRPr lang="en-GB" dirty="0"/>
          </a:p>
        </p:txBody>
      </p:sp>
      <p:pic>
        <p:nvPicPr>
          <p:cNvPr id="2052" name="Picture 4" descr="Peak signal-to-noise ratio - Wikipedia">
            <a:extLst>
              <a:ext uri="{FF2B5EF4-FFF2-40B4-BE49-F238E27FC236}">
                <a16:creationId xmlns:a16="http://schemas.microsoft.com/office/drawing/2014/main" id="{9D0AD0AE-6248-4EC0-B2E3-DF582D3A1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47097"/>
            <a:ext cx="4680671" cy="17251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2FBFEB0-4815-49EB-BC71-167656C3AC16}"/>
              </a:ext>
            </a:extLst>
          </p:cNvPr>
          <p:cNvSpPr txBox="1"/>
          <p:nvPr/>
        </p:nvSpPr>
        <p:spPr>
          <a:xfrm>
            <a:off x="6096000" y="3572223"/>
            <a:ext cx="4680671" cy="523220"/>
          </a:xfrm>
          <a:prstGeom prst="rect">
            <a:avLst/>
          </a:prstGeom>
          <a:solidFill>
            <a:schemeClr val="bg2"/>
          </a:solidFill>
        </p:spPr>
        <p:txBody>
          <a:bodyPr wrap="square" rtlCol="0">
            <a:spAutoFit/>
          </a:bodyPr>
          <a:lstStyle/>
          <a:p>
            <a:r>
              <a:rPr lang="en-GB" sz="1400" dirty="0"/>
              <a:t>Where MAXI is the maximum number of intensities in the image. For example, for an 8-bit image, it would be 255.</a:t>
            </a:r>
          </a:p>
        </p:txBody>
      </p:sp>
      <p:pic>
        <p:nvPicPr>
          <p:cNvPr id="12" name="Picture 11">
            <a:extLst>
              <a:ext uri="{FF2B5EF4-FFF2-40B4-BE49-F238E27FC236}">
                <a16:creationId xmlns:a16="http://schemas.microsoft.com/office/drawing/2014/main" id="{739C073D-674A-4B83-B8E0-D3F65D0E7902}"/>
              </a:ext>
            </a:extLst>
          </p:cNvPr>
          <p:cNvPicPr>
            <a:picLocks noChangeAspect="1"/>
          </p:cNvPicPr>
          <p:nvPr/>
        </p:nvPicPr>
        <p:blipFill>
          <a:blip r:embed="rId3"/>
          <a:stretch>
            <a:fillRect/>
          </a:stretch>
        </p:blipFill>
        <p:spPr>
          <a:xfrm>
            <a:off x="6096000" y="4228873"/>
            <a:ext cx="2224671" cy="652893"/>
          </a:xfrm>
          <a:prstGeom prst="rect">
            <a:avLst/>
          </a:prstGeom>
        </p:spPr>
      </p:pic>
      <p:sp>
        <p:nvSpPr>
          <p:cNvPr id="17" name="TextBox 16">
            <a:extLst>
              <a:ext uri="{FF2B5EF4-FFF2-40B4-BE49-F238E27FC236}">
                <a16:creationId xmlns:a16="http://schemas.microsoft.com/office/drawing/2014/main" id="{B1F161FD-BF48-474A-8216-5E98D8677D98}"/>
              </a:ext>
            </a:extLst>
          </p:cNvPr>
          <p:cNvSpPr txBox="1"/>
          <p:nvPr/>
        </p:nvSpPr>
        <p:spPr>
          <a:xfrm>
            <a:off x="6096000" y="4877795"/>
            <a:ext cx="4680671" cy="738664"/>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en-US" sz="1400" dirty="0"/>
              <a:t>N is the number of cover image pixels. </a:t>
            </a:r>
          </a:p>
          <a:p>
            <a:pPr marL="285750" indent="-285750">
              <a:buFont typeface="Arial" panose="020B0604020202020204" pitchFamily="34" charset="0"/>
              <a:buChar char="•"/>
            </a:pPr>
            <a:r>
              <a:rPr lang="en-US" sz="1400" dirty="0"/>
              <a:t>C</a:t>
            </a:r>
            <a:r>
              <a:rPr lang="en-US" sz="1400" baseline="-25000" dirty="0"/>
              <a:t>i</a:t>
            </a:r>
            <a:r>
              <a:rPr lang="en-US" sz="1400" dirty="0"/>
              <a:t> is the intensity of </a:t>
            </a:r>
            <a:r>
              <a:rPr lang="en-US" sz="1400" dirty="0" err="1"/>
              <a:t>i</a:t>
            </a:r>
            <a:r>
              <a:rPr lang="en-US" sz="1400" baseline="30000" dirty="0" err="1"/>
              <a:t>th</a:t>
            </a:r>
            <a:r>
              <a:rPr lang="en-US" sz="1400" dirty="0"/>
              <a:t>  pixel in the watermarked-image. </a:t>
            </a:r>
          </a:p>
          <a:p>
            <a:pPr marL="285750" indent="-285750">
              <a:buFont typeface="Arial" panose="020B0604020202020204" pitchFamily="34" charset="0"/>
              <a:buChar char="•"/>
            </a:pPr>
            <a:r>
              <a:rPr lang="en-US" sz="1400" dirty="0"/>
              <a:t>C</a:t>
            </a:r>
            <a:r>
              <a:rPr lang="en-US" sz="1400" baseline="-25000" dirty="0"/>
              <a:t>i</a:t>
            </a:r>
            <a:r>
              <a:rPr lang="en-US" sz="1400" dirty="0"/>
              <a:t> is the intensity of </a:t>
            </a:r>
            <a:r>
              <a:rPr lang="en-US" sz="1400" dirty="0" err="1"/>
              <a:t>i</a:t>
            </a:r>
            <a:r>
              <a:rPr lang="en-US" sz="1400" baseline="30000" dirty="0" err="1"/>
              <a:t>th</a:t>
            </a:r>
            <a:r>
              <a:rPr lang="en-US" sz="1400" dirty="0"/>
              <a:t> pixel in the cover image.</a:t>
            </a:r>
            <a:endParaRPr lang="en-IN" sz="1400" dirty="0"/>
          </a:p>
        </p:txBody>
      </p:sp>
      <p:sp>
        <p:nvSpPr>
          <p:cNvPr id="18" name="TextBox 17">
            <a:extLst>
              <a:ext uri="{FF2B5EF4-FFF2-40B4-BE49-F238E27FC236}">
                <a16:creationId xmlns:a16="http://schemas.microsoft.com/office/drawing/2014/main" id="{6199BE63-DE2A-493A-B53F-04C007E5127D}"/>
              </a:ext>
            </a:extLst>
          </p:cNvPr>
          <p:cNvSpPr txBox="1"/>
          <p:nvPr/>
        </p:nvSpPr>
        <p:spPr>
          <a:xfrm>
            <a:off x="10129993" y="6268751"/>
            <a:ext cx="1297662" cy="407323"/>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1421859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C926DA-0E2E-4B30-8823-B6022C04DBAD}"/>
              </a:ext>
            </a:extLst>
          </p:cNvPr>
          <p:cNvSpPr>
            <a:spLocks noGrp="1"/>
          </p:cNvSpPr>
          <p:nvPr>
            <p:ph sz="half" idx="1"/>
          </p:nvPr>
        </p:nvSpPr>
        <p:spPr>
          <a:xfrm>
            <a:off x="431800" y="1710696"/>
            <a:ext cx="4871720" cy="3576199"/>
          </a:xfrm>
        </p:spPr>
        <p:txBody>
          <a:bodyPr/>
          <a:lstStyle/>
          <a:p>
            <a:pPr marL="0" indent="0">
              <a:buNone/>
            </a:pPr>
            <a:endParaRPr lang="en-GB" dirty="0"/>
          </a:p>
          <a:p>
            <a:r>
              <a:rPr lang="en-GB" dirty="0"/>
              <a:t>It is a perceptual metric that is designed to measure the similarity between two images based on their structural information. </a:t>
            </a:r>
          </a:p>
          <a:p>
            <a:r>
              <a:rPr lang="en-GB" dirty="0"/>
              <a:t>SSIM takes into account the luminance, contrast, and structural similarity of the two images. </a:t>
            </a:r>
          </a:p>
          <a:p>
            <a:r>
              <a:rPr lang="en-GB" dirty="0"/>
              <a:t>SSIM values range from -1 to 1, with 1 indicating perfect similarity between the two images.</a:t>
            </a:r>
          </a:p>
        </p:txBody>
      </p:sp>
      <p:sp>
        <p:nvSpPr>
          <p:cNvPr id="3" name="Slide Number Placeholder 2">
            <a:extLst>
              <a:ext uri="{FF2B5EF4-FFF2-40B4-BE49-F238E27FC236}">
                <a16:creationId xmlns:a16="http://schemas.microsoft.com/office/drawing/2014/main" id="{6EE08176-EB2D-4C56-9219-4516FF42E5B7}"/>
              </a:ext>
            </a:extLst>
          </p:cNvPr>
          <p:cNvSpPr>
            <a:spLocks noGrp="1"/>
          </p:cNvSpPr>
          <p:nvPr>
            <p:ph type="sldNum" sz="quarter" idx="34"/>
          </p:nvPr>
        </p:nvSpPr>
        <p:spPr/>
        <p:txBody>
          <a:bodyPr/>
          <a:lstStyle/>
          <a:p>
            <a:fld id="{19B51A1E-902D-48AF-9020-955120F399B6}" type="slidenum">
              <a:rPr lang="en-US" noProof="0" smtClean="0"/>
              <a:pPr/>
              <a:t>28</a:t>
            </a:fld>
            <a:endParaRPr lang="en-US" noProof="0" dirty="0"/>
          </a:p>
        </p:txBody>
      </p:sp>
      <p:sp>
        <p:nvSpPr>
          <p:cNvPr id="5" name="Title 4">
            <a:extLst>
              <a:ext uri="{FF2B5EF4-FFF2-40B4-BE49-F238E27FC236}">
                <a16:creationId xmlns:a16="http://schemas.microsoft.com/office/drawing/2014/main" id="{2B341ADB-AA6F-401F-818B-7D244750CA02}"/>
              </a:ext>
            </a:extLst>
          </p:cNvPr>
          <p:cNvSpPr>
            <a:spLocks noGrp="1"/>
          </p:cNvSpPr>
          <p:nvPr>
            <p:ph type="title"/>
          </p:nvPr>
        </p:nvSpPr>
        <p:spPr/>
        <p:txBody>
          <a:bodyPr/>
          <a:lstStyle/>
          <a:p>
            <a:r>
              <a:rPr lang="en-GB" dirty="0"/>
              <a:t>Structural Similarity Index (SSIM):</a:t>
            </a:r>
          </a:p>
        </p:txBody>
      </p:sp>
      <p:sp>
        <p:nvSpPr>
          <p:cNvPr id="6" name="Text Placeholder 5">
            <a:extLst>
              <a:ext uri="{FF2B5EF4-FFF2-40B4-BE49-F238E27FC236}">
                <a16:creationId xmlns:a16="http://schemas.microsoft.com/office/drawing/2014/main" id="{4899E6EA-6140-467F-805F-40A2A806BDC5}"/>
              </a:ext>
            </a:extLst>
          </p:cNvPr>
          <p:cNvSpPr>
            <a:spLocks noGrp="1"/>
          </p:cNvSpPr>
          <p:nvPr>
            <p:ph type="body" sz="quarter" idx="32"/>
          </p:nvPr>
        </p:nvSpPr>
        <p:spPr>
          <a:xfrm>
            <a:off x="431800" y="1008000"/>
            <a:ext cx="8753764" cy="360000"/>
          </a:xfrm>
        </p:spPr>
        <p:txBody>
          <a:bodyPr/>
          <a:lstStyle/>
          <a:p>
            <a:r>
              <a:rPr lang="en-GB" i="0" dirty="0"/>
              <a:t>SSIM values range from -1 to 1, with 1 indicating perfect similarity between the two images.</a:t>
            </a:r>
            <a:endParaRPr lang="en-GB" dirty="0"/>
          </a:p>
        </p:txBody>
      </p:sp>
      <p:pic>
        <p:nvPicPr>
          <p:cNvPr id="3076" name="Picture 4" descr="SSIM/MS-SSIM">
            <a:extLst>
              <a:ext uri="{FF2B5EF4-FFF2-40B4-BE49-F238E27FC236}">
                <a16:creationId xmlns:a16="http://schemas.microsoft.com/office/drawing/2014/main" id="{E09B6EB6-8510-4CD2-96D6-0FFC85F89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737" y="2010035"/>
            <a:ext cx="5903249" cy="29775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F862D78-E096-493B-952D-5AE4509A3BFC}"/>
              </a:ext>
            </a:extLst>
          </p:cNvPr>
          <p:cNvSpPr txBox="1"/>
          <p:nvPr/>
        </p:nvSpPr>
        <p:spPr>
          <a:xfrm>
            <a:off x="10129993" y="6268751"/>
            <a:ext cx="1297662" cy="407323"/>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3931085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C926DA-0E2E-4B30-8823-B6022C04DBAD}"/>
              </a:ext>
            </a:extLst>
          </p:cNvPr>
          <p:cNvSpPr>
            <a:spLocks noGrp="1"/>
          </p:cNvSpPr>
          <p:nvPr>
            <p:ph sz="half" idx="1"/>
          </p:nvPr>
        </p:nvSpPr>
        <p:spPr>
          <a:xfrm>
            <a:off x="431800" y="1618226"/>
            <a:ext cx="4481022" cy="3377723"/>
          </a:xfrm>
        </p:spPr>
        <p:txBody>
          <a:bodyPr/>
          <a:lstStyle/>
          <a:p>
            <a:endParaRPr lang="en-GB" dirty="0"/>
          </a:p>
          <a:p>
            <a:r>
              <a:rPr lang="en-GB" dirty="0"/>
              <a:t>It is a metric that is used to compare two images based on their pixel values. </a:t>
            </a:r>
          </a:p>
          <a:p>
            <a:r>
              <a:rPr lang="en-GB" dirty="0"/>
              <a:t>NCC is a measure of how well the pixels in one image match the pixels in another image. </a:t>
            </a:r>
          </a:p>
          <a:p>
            <a:r>
              <a:rPr lang="en-GB" dirty="0"/>
              <a:t>NCC values range from -1 to 1, with 1 indicating a perfect match between the two images.</a:t>
            </a:r>
          </a:p>
        </p:txBody>
      </p:sp>
      <p:sp>
        <p:nvSpPr>
          <p:cNvPr id="3" name="Slide Number Placeholder 2">
            <a:extLst>
              <a:ext uri="{FF2B5EF4-FFF2-40B4-BE49-F238E27FC236}">
                <a16:creationId xmlns:a16="http://schemas.microsoft.com/office/drawing/2014/main" id="{6EE08176-EB2D-4C56-9219-4516FF42E5B7}"/>
              </a:ext>
            </a:extLst>
          </p:cNvPr>
          <p:cNvSpPr>
            <a:spLocks noGrp="1"/>
          </p:cNvSpPr>
          <p:nvPr>
            <p:ph type="sldNum" sz="quarter" idx="34"/>
          </p:nvPr>
        </p:nvSpPr>
        <p:spPr/>
        <p:txBody>
          <a:bodyPr/>
          <a:lstStyle/>
          <a:p>
            <a:fld id="{19B51A1E-902D-48AF-9020-955120F399B6}" type="slidenum">
              <a:rPr lang="en-US" noProof="0" smtClean="0"/>
              <a:pPr/>
              <a:t>29</a:t>
            </a:fld>
            <a:endParaRPr lang="en-US" noProof="0" dirty="0"/>
          </a:p>
        </p:txBody>
      </p:sp>
      <p:sp>
        <p:nvSpPr>
          <p:cNvPr id="5" name="Title 4">
            <a:extLst>
              <a:ext uri="{FF2B5EF4-FFF2-40B4-BE49-F238E27FC236}">
                <a16:creationId xmlns:a16="http://schemas.microsoft.com/office/drawing/2014/main" id="{2B341ADB-AA6F-401F-818B-7D244750CA02}"/>
              </a:ext>
            </a:extLst>
          </p:cNvPr>
          <p:cNvSpPr>
            <a:spLocks noGrp="1"/>
          </p:cNvSpPr>
          <p:nvPr>
            <p:ph type="title"/>
          </p:nvPr>
        </p:nvSpPr>
        <p:spPr/>
        <p:txBody>
          <a:bodyPr/>
          <a:lstStyle/>
          <a:p>
            <a:r>
              <a:rPr lang="en-GB" dirty="0"/>
              <a:t>Normalized Cross-Correlation (NCC): </a:t>
            </a:r>
          </a:p>
        </p:txBody>
      </p:sp>
      <p:sp>
        <p:nvSpPr>
          <p:cNvPr id="6" name="Text Placeholder 5">
            <a:extLst>
              <a:ext uri="{FF2B5EF4-FFF2-40B4-BE49-F238E27FC236}">
                <a16:creationId xmlns:a16="http://schemas.microsoft.com/office/drawing/2014/main" id="{4899E6EA-6140-467F-805F-40A2A806BDC5}"/>
              </a:ext>
            </a:extLst>
          </p:cNvPr>
          <p:cNvSpPr>
            <a:spLocks noGrp="1"/>
          </p:cNvSpPr>
          <p:nvPr>
            <p:ph type="body" sz="quarter" idx="32"/>
          </p:nvPr>
        </p:nvSpPr>
        <p:spPr>
          <a:xfrm>
            <a:off x="431800" y="1008000"/>
            <a:ext cx="8753764" cy="360000"/>
          </a:xfrm>
        </p:spPr>
        <p:txBody>
          <a:bodyPr/>
          <a:lstStyle/>
          <a:p>
            <a:r>
              <a:rPr lang="en-GB" i="0" dirty="0"/>
              <a:t>NCC values range from -1 to 1, with 1 indicating perfect similarity between the two images.</a:t>
            </a:r>
            <a:endParaRPr lang="en-GB" dirty="0"/>
          </a:p>
        </p:txBody>
      </p:sp>
      <p:pic>
        <p:nvPicPr>
          <p:cNvPr id="4098" name="Picture 2" descr="EPOS&amp;trade;">
            <a:extLst>
              <a:ext uri="{FF2B5EF4-FFF2-40B4-BE49-F238E27FC236}">
                <a16:creationId xmlns:a16="http://schemas.microsoft.com/office/drawing/2014/main" id="{9BA0CCEA-C514-4852-928E-67EF366D7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773" y="1994968"/>
            <a:ext cx="6106938" cy="24939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C3D79FA-2AC8-4E17-AA3F-553D41AF7D4F}"/>
              </a:ext>
            </a:extLst>
          </p:cNvPr>
          <p:cNvSpPr txBox="1"/>
          <p:nvPr/>
        </p:nvSpPr>
        <p:spPr>
          <a:xfrm>
            <a:off x="10129993" y="6268751"/>
            <a:ext cx="1297662" cy="407323"/>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348418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en-US" dirty="0"/>
              <a:t>A brief comparison between Watermarking and Steganography.</a:t>
            </a:r>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119626"/>
            <a:ext cx="4500000" cy="498616"/>
          </a:xfrm>
        </p:spPr>
        <p:txBody>
          <a:bodyPr/>
          <a:lstStyle/>
          <a:p>
            <a:r>
              <a:rPr lang="en-US" dirty="0"/>
              <a:t>Watermarking</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79758"/>
            <a:ext cx="4500000" cy="3055282"/>
          </a:xfrm>
        </p:spPr>
        <p:txBody>
          <a:bodyPr/>
          <a:lstStyle/>
          <a:p>
            <a:r>
              <a:rPr lang="en-GB" dirty="0">
                <a:solidFill>
                  <a:schemeClr val="tx1"/>
                </a:solidFill>
              </a:rPr>
              <a:t>Watermarking is used to verify the identity and authenticity of the owner of a digital image. It is a process in which the information which verifies the owner is embedded into the digital image or signal. Watermarking is of two main types.</a:t>
            </a:r>
            <a:br>
              <a:rPr lang="en-GB" dirty="0">
                <a:solidFill>
                  <a:schemeClr val="tx1"/>
                </a:solidFill>
              </a:rPr>
            </a:br>
            <a:r>
              <a:rPr lang="en-GB" dirty="0">
                <a:solidFill>
                  <a:schemeClr val="tx1"/>
                </a:solidFill>
              </a:rPr>
              <a:t>Invisible and Visible.</a:t>
            </a:r>
          </a:p>
          <a:p>
            <a:r>
              <a:rPr lang="en-GB" dirty="0">
                <a:solidFill>
                  <a:schemeClr val="tx1"/>
                </a:solidFill>
              </a:rPr>
              <a:t>Applications:</a:t>
            </a:r>
          </a:p>
          <a:p>
            <a:pPr lvl="1"/>
            <a:r>
              <a:rPr lang="en-US" dirty="0">
                <a:solidFill>
                  <a:schemeClr val="tx1"/>
                </a:solidFill>
              </a:rPr>
              <a:t>Copyright Protection</a:t>
            </a:r>
          </a:p>
          <a:p>
            <a:pPr lvl="1"/>
            <a:r>
              <a:rPr lang="en-US" dirty="0">
                <a:solidFill>
                  <a:schemeClr val="tx1"/>
                </a:solidFill>
              </a:rPr>
              <a:t>Source Tracing</a:t>
            </a:r>
          </a:p>
          <a:p>
            <a:pPr lvl="1"/>
            <a:r>
              <a:rPr lang="en-US" dirty="0">
                <a:solidFill>
                  <a:schemeClr val="tx1"/>
                </a:solidFill>
              </a:rPr>
              <a:t>Annotations</a:t>
            </a:r>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5129800" y="2120386"/>
            <a:ext cx="4500000" cy="496920"/>
          </a:xfrm>
        </p:spPr>
        <p:txBody>
          <a:bodyPr/>
          <a:lstStyle/>
          <a:p>
            <a:r>
              <a:rPr lang="en-US" dirty="0"/>
              <a:t>Steganography</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5129800" y="2976449"/>
            <a:ext cx="4500000" cy="3141717"/>
          </a:xfrm>
        </p:spPr>
        <p:txBody>
          <a:bodyPr/>
          <a:lstStyle/>
          <a:p>
            <a:r>
              <a:rPr lang="en-GB" dirty="0"/>
              <a:t>Steganography is changing the image in a way that only the sender and the intended recipient is able to detect the message sent through it. It is invisible, and thus the detection is not easy. Large media files are considered ideal for steganography.</a:t>
            </a:r>
          </a:p>
          <a:p>
            <a:r>
              <a:rPr lang="en-GB" dirty="0"/>
              <a:t>Applications:</a:t>
            </a:r>
            <a:endParaRPr lang="en-US" dirty="0"/>
          </a:p>
          <a:p>
            <a:pPr lvl="1"/>
            <a:r>
              <a:rPr lang="en-GB" dirty="0"/>
              <a:t>Modern printers.</a:t>
            </a:r>
          </a:p>
          <a:p>
            <a:pPr lvl="1"/>
            <a:r>
              <a:rPr lang="en-GB" dirty="0"/>
              <a:t>Intelligence Services</a:t>
            </a:r>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3</a:t>
            </a:fld>
            <a:endParaRPr lang="en-US" dirty="0"/>
          </a:p>
        </p:txBody>
      </p:sp>
      <p:sp>
        <p:nvSpPr>
          <p:cNvPr id="9" name="TextBox 8">
            <a:extLst>
              <a:ext uri="{FF2B5EF4-FFF2-40B4-BE49-F238E27FC236}">
                <a16:creationId xmlns:a16="http://schemas.microsoft.com/office/drawing/2014/main" id="{64E21E44-E616-44FB-BB7B-8C439953EB29}"/>
              </a:ext>
            </a:extLst>
          </p:cNvPr>
          <p:cNvSpPr txBox="1"/>
          <p:nvPr/>
        </p:nvSpPr>
        <p:spPr>
          <a:xfrm>
            <a:off x="10058400" y="6354246"/>
            <a:ext cx="1263535" cy="369332"/>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3188837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2FFE7F-0DFF-784B-BC83-8E5BBA768C82}"/>
              </a:ext>
            </a:extLst>
          </p:cNvPr>
          <p:cNvSpPr>
            <a:spLocks noGrp="1"/>
          </p:cNvSpPr>
          <p:nvPr>
            <p:ph type="sldNum" sz="quarter" idx="34"/>
          </p:nvPr>
        </p:nvSpPr>
        <p:spPr>
          <a:xfrm>
            <a:off x="11700890" y="6423784"/>
            <a:ext cx="278418" cy="274324"/>
          </a:xfrm>
        </p:spPr>
        <p:txBody>
          <a:bodyPr/>
          <a:lstStyle/>
          <a:p>
            <a:fld id="{19B51A1E-902D-48AF-9020-955120F399B6}" type="slidenum">
              <a:rPr lang="en-US" noProof="0" smtClean="0"/>
              <a:pPr/>
              <a:t>30</a:t>
            </a:fld>
            <a:endParaRPr lang="en-US" noProof="0" dirty="0"/>
          </a:p>
        </p:txBody>
      </p:sp>
      <p:sp>
        <p:nvSpPr>
          <p:cNvPr id="5" name="Title 4">
            <a:extLst>
              <a:ext uri="{FF2B5EF4-FFF2-40B4-BE49-F238E27FC236}">
                <a16:creationId xmlns:a16="http://schemas.microsoft.com/office/drawing/2014/main" id="{ACF4DAB1-B69F-3C42-9F4D-352F05DCDFD1}"/>
              </a:ext>
            </a:extLst>
          </p:cNvPr>
          <p:cNvSpPr>
            <a:spLocks noGrp="1"/>
          </p:cNvSpPr>
          <p:nvPr>
            <p:ph type="title"/>
          </p:nvPr>
        </p:nvSpPr>
        <p:spPr>
          <a:xfrm>
            <a:off x="850641" y="440787"/>
            <a:ext cx="9131100" cy="432000"/>
          </a:xfrm>
        </p:spPr>
        <p:txBody>
          <a:bodyPr/>
          <a:lstStyle/>
          <a:p>
            <a:r>
              <a:rPr lang="en-US" dirty="0"/>
              <a:t>Experiment 1 on USC-</a:t>
            </a:r>
            <a:r>
              <a:rPr lang="en-US" dirty="0" err="1"/>
              <a:t>sipi</a:t>
            </a:r>
            <a:r>
              <a:rPr lang="en-US" dirty="0"/>
              <a:t> data set </a:t>
            </a:r>
          </a:p>
        </p:txBody>
      </p:sp>
      <p:sp>
        <p:nvSpPr>
          <p:cNvPr id="6" name="Text Placeholder 5">
            <a:extLst>
              <a:ext uri="{FF2B5EF4-FFF2-40B4-BE49-F238E27FC236}">
                <a16:creationId xmlns:a16="http://schemas.microsoft.com/office/drawing/2014/main" id="{B491D76D-F9C5-AB47-85E2-023EF8A5777A}"/>
              </a:ext>
            </a:extLst>
          </p:cNvPr>
          <p:cNvSpPr>
            <a:spLocks noGrp="1"/>
          </p:cNvSpPr>
          <p:nvPr>
            <p:ph type="body" sz="quarter" idx="32"/>
          </p:nvPr>
        </p:nvSpPr>
        <p:spPr>
          <a:xfrm>
            <a:off x="993661" y="1041404"/>
            <a:ext cx="6895900" cy="360000"/>
          </a:xfrm>
        </p:spPr>
        <p:txBody>
          <a:bodyPr/>
          <a:lstStyle/>
          <a:p>
            <a:r>
              <a:rPr lang="en-US" dirty="0"/>
              <a:t>Taking 24X24 watermark image</a:t>
            </a:r>
          </a:p>
        </p:txBody>
      </p:sp>
      <p:graphicFrame>
        <p:nvGraphicFramePr>
          <p:cNvPr id="7" name="Table 6">
            <a:extLst>
              <a:ext uri="{FF2B5EF4-FFF2-40B4-BE49-F238E27FC236}">
                <a16:creationId xmlns:a16="http://schemas.microsoft.com/office/drawing/2014/main" id="{67C86CF3-170D-964D-AA38-F0BBCA1F05FC}"/>
              </a:ext>
            </a:extLst>
          </p:cNvPr>
          <p:cNvGraphicFramePr>
            <a:graphicFrameLocks noGrp="1"/>
          </p:cNvGraphicFramePr>
          <p:nvPr>
            <p:extLst>
              <p:ext uri="{D42A27DB-BD31-4B8C-83A1-F6EECF244321}">
                <p14:modId xmlns:p14="http://schemas.microsoft.com/office/powerpoint/2010/main" val="3182131642"/>
              </p:ext>
            </p:extLst>
          </p:nvPr>
        </p:nvGraphicFramePr>
        <p:xfrm>
          <a:off x="2925310" y="2050257"/>
          <a:ext cx="6127680" cy="2757485"/>
        </p:xfrm>
        <a:graphic>
          <a:graphicData uri="http://schemas.openxmlformats.org/drawingml/2006/table">
            <a:tbl>
              <a:tblPr firstRow="1" firstCol="1" bandRow="1">
                <a:tableStyleId>{073A0DAA-6AF3-43AB-8588-CEC1D06C72B9}</a:tableStyleId>
              </a:tblPr>
              <a:tblGrid>
                <a:gridCol w="1531920">
                  <a:extLst>
                    <a:ext uri="{9D8B030D-6E8A-4147-A177-3AD203B41FA5}">
                      <a16:colId xmlns:a16="http://schemas.microsoft.com/office/drawing/2014/main" val="3654776091"/>
                    </a:ext>
                  </a:extLst>
                </a:gridCol>
                <a:gridCol w="1531920">
                  <a:extLst>
                    <a:ext uri="{9D8B030D-6E8A-4147-A177-3AD203B41FA5}">
                      <a16:colId xmlns:a16="http://schemas.microsoft.com/office/drawing/2014/main" val="3896357479"/>
                    </a:ext>
                  </a:extLst>
                </a:gridCol>
                <a:gridCol w="1531920">
                  <a:extLst>
                    <a:ext uri="{9D8B030D-6E8A-4147-A177-3AD203B41FA5}">
                      <a16:colId xmlns:a16="http://schemas.microsoft.com/office/drawing/2014/main" val="4274135030"/>
                    </a:ext>
                  </a:extLst>
                </a:gridCol>
                <a:gridCol w="1531920">
                  <a:extLst>
                    <a:ext uri="{9D8B030D-6E8A-4147-A177-3AD203B41FA5}">
                      <a16:colId xmlns:a16="http://schemas.microsoft.com/office/drawing/2014/main" val="2468096351"/>
                    </a:ext>
                  </a:extLst>
                </a:gridCol>
              </a:tblGrid>
              <a:tr h="236504">
                <a:tc>
                  <a:txBody>
                    <a:bodyPr/>
                    <a:lstStyle/>
                    <a:p>
                      <a:pPr algn="l">
                        <a:lnSpc>
                          <a:spcPct val="107000"/>
                        </a:lnSpc>
                        <a:spcAft>
                          <a:spcPts val="800"/>
                        </a:spcAft>
                      </a:pPr>
                      <a:r>
                        <a:rPr lang="en-GB" sz="1400" dirty="0">
                          <a:effectLst/>
                        </a:rPr>
                        <a:t>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PSNR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SSIM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7152673"/>
                  </a:ext>
                </a:extLst>
              </a:tr>
              <a:tr h="280109">
                <a:tc>
                  <a:txBody>
                    <a:bodyPr/>
                    <a:lstStyle/>
                    <a:p>
                      <a:pPr algn="l">
                        <a:lnSpc>
                          <a:spcPct val="107000"/>
                        </a:lnSpc>
                        <a:spcAft>
                          <a:spcPts val="800"/>
                        </a:spcAft>
                      </a:pPr>
                      <a:r>
                        <a:rPr lang="en-GB" sz="1400">
                          <a:effectLst/>
                        </a:rPr>
                        <a:t>LENA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1.24997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47.16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0.99968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946137"/>
                  </a:ext>
                </a:extLst>
              </a:tr>
              <a:tr h="280109">
                <a:tc>
                  <a:txBody>
                    <a:bodyPr/>
                    <a:lstStyle/>
                    <a:p>
                      <a:pPr algn="l">
                        <a:lnSpc>
                          <a:spcPct val="107000"/>
                        </a:lnSpc>
                        <a:spcAft>
                          <a:spcPts val="800"/>
                        </a:spcAft>
                      </a:pPr>
                      <a:r>
                        <a:rPr lang="en-GB" sz="1400">
                          <a:effectLst/>
                        </a:rPr>
                        <a:t>AIRPLANE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1.38722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46.71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mn-lt"/>
                          <a:ea typeface="+mn-ea"/>
                          <a:cs typeface="+mn-cs"/>
                        </a:rPr>
                        <a:t>0.99960</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294298"/>
                  </a:ext>
                </a:extLst>
              </a:tr>
              <a:tr h="280109">
                <a:tc>
                  <a:txBody>
                    <a:bodyPr/>
                    <a:lstStyle/>
                    <a:p>
                      <a:pPr algn="l">
                        <a:lnSpc>
                          <a:spcPct val="107000"/>
                        </a:lnSpc>
                        <a:spcAft>
                          <a:spcPts val="800"/>
                        </a:spcAft>
                      </a:pPr>
                      <a:r>
                        <a:rPr lang="en-GB" sz="1400">
                          <a:effectLst/>
                        </a:rPr>
                        <a:t>ELAINE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1.45079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44.23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mn-lt"/>
                          <a:ea typeface="+mn-ea"/>
                          <a:cs typeface="+mn-cs"/>
                        </a:rPr>
                        <a:t>0.99896</a:t>
                      </a:r>
                      <a:endParaRPr kumimoji="0" lang="en-IN"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4167316"/>
                  </a:ext>
                </a:extLst>
              </a:tr>
              <a:tr h="280109">
                <a:tc>
                  <a:txBody>
                    <a:bodyPr/>
                    <a:lstStyle/>
                    <a:p>
                      <a:pPr algn="l">
                        <a:lnSpc>
                          <a:spcPct val="107000"/>
                        </a:lnSpc>
                        <a:spcAft>
                          <a:spcPts val="800"/>
                        </a:spcAft>
                      </a:pPr>
                      <a:r>
                        <a:rPr lang="en-GB" sz="1400">
                          <a:effectLst/>
                        </a:rPr>
                        <a:t>SAILBOAT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1.83262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43.60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0.99967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5012462"/>
                  </a:ext>
                </a:extLst>
              </a:tr>
              <a:tr h="280109">
                <a:tc>
                  <a:txBody>
                    <a:bodyPr/>
                    <a:lstStyle/>
                    <a:p>
                      <a:pPr algn="l">
                        <a:lnSpc>
                          <a:spcPct val="107000"/>
                        </a:lnSpc>
                        <a:spcAft>
                          <a:spcPts val="800"/>
                        </a:spcAft>
                      </a:pPr>
                      <a:r>
                        <a:rPr lang="en-GB" sz="1400">
                          <a:effectLst/>
                        </a:rPr>
                        <a:t>PEPPER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1.23345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44.67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0.99829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2950072"/>
                  </a:ext>
                </a:extLst>
              </a:tr>
              <a:tr h="280109">
                <a:tc>
                  <a:txBody>
                    <a:bodyPr/>
                    <a:lstStyle/>
                    <a:p>
                      <a:pPr algn="l">
                        <a:lnSpc>
                          <a:spcPct val="107000"/>
                        </a:lnSpc>
                        <a:spcAft>
                          <a:spcPts val="800"/>
                        </a:spcAft>
                      </a:pPr>
                      <a:r>
                        <a:rPr lang="en-GB" sz="1400">
                          <a:effectLst/>
                        </a:rPr>
                        <a:t>SPLASH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1.25542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45.02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0.99962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2160812"/>
                  </a:ext>
                </a:extLst>
              </a:tr>
              <a:tr h="280109">
                <a:tc>
                  <a:txBody>
                    <a:bodyPr/>
                    <a:lstStyle/>
                    <a:p>
                      <a:pPr algn="l">
                        <a:lnSpc>
                          <a:spcPct val="107000"/>
                        </a:lnSpc>
                        <a:spcAft>
                          <a:spcPts val="800"/>
                        </a:spcAft>
                      </a:pPr>
                      <a:r>
                        <a:rPr lang="en-GB" sz="1400">
                          <a:effectLst/>
                        </a:rPr>
                        <a:t>TANK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 1.2349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42.72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732498"/>
                  </a:ext>
                </a:extLst>
              </a:tr>
              <a:tr h="280109">
                <a:tc>
                  <a:txBody>
                    <a:bodyPr/>
                    <a:lstStyle/>
                    <a:p>
                      <a:pPr algn="l">
                        <a:lnSpc>
                          <a:spcPct val="107000"/>
                        </a:lnSpc>
                        <a:spcAft>
                          <a:spcPts val="800"/>
                        </a:spcAft>
                      </a:pPr>
                      <a:r>
                        <a:rPr lang="en-GB" sz="1400">
                          <a:effectLst/>
                        </a:rPr>
                        <a:t>BARBARA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 1.1129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44.15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0.99994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9387203"/>
                  </a:ext>
                </a:extLst>
              </a:tr>
              <a:tr h="280109">
                <a:tc>
                  <a:txBody>
                    <a:bodyPr/>
                    <a:lstStyle/>
                    <a:p>
                      <a:pPr algn="l">
                        <a:lnSpc>
                          <a:spcPct val="107000"/>
                        </a:lnSpc>
                        <a:spcAft>
                          <a:spcPts val="800"/>
                        </a:spcAft>
                      </a:pPr>
                      <a:r>
                        <a:rPr lang="en-GB" sz="1400" dirty="0">
                          <a:effectLst/>
                        </a:rPr>
                        <a:t>GOLD HILL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 1.3472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43.10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0.99935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1857923"/>
                  </a:ext>
                </a:extLst>
              </a:tr>
            </a:tbl>
          </a:graphicData>
        </a:graphic>
      </p:graphicFrame>
      <p:sp>
        <p:nvSpPr>
          <p:cNvPr id="8" name="TextBox 7">
            <a:extLst>
              <a:ext uri="{FF2B5EF4-FFF2-40B4-BE49-F238E27FC236}">
                <a16:creationId xmlns:a16="http://schemas.microsoft.com/office/drawing/2014/main" id="{7E50B284-F959-1647-B03D-B0C095106BA7}"/>
              </a:ext>
            </a:extLst>
          </p:cNvPr>
          <p:cNvSpPr txBox="1"/>
          <p:nvPr/>
        </p:nvSpPr>
        <p:spPr>
          <a:xfrm>
            <a:off x="2925310" y="5144976"/>
            <a:ext cx="6378766" cy="369332"/>
          </a:xfrm>
          <a:prstGeom prst="rect">
            <a:avLst/>
          </a:prstGeom>
          <a:noFill/>
        </p:spPr>
        <p:txBody>
          <a:bodyPr wrap="square" rtlCol="0">
            <a:spAutoFit/>
          </a:bodyPr>
          <a:lstStyle/>
          <a:p>
            <a:r>
              <a:rPr lang="en-US" dirty="0"/>
              <a:t>Table1 : Results on USC-SIPI Dataset using the proposed method</a:t>
            </a:r>
          </a:p>
        </p:txBody>
      </p:sp>
      <p:sp>
        <p:nvSpPr>
          <p:cNvPr id="9" name="TextBox 8">
            <a:extLst>
              <a:ext uri="{FF2B5EF4-FFF2-40B4-BE49-F238E27FC236}">
                <a16:creationId xmlns:a16="http://schemas.microsoft.com/office/drawing/2014/main" id="{9CB5A969-ED32-C74B-8875-6D8DC98E5663}"/>
              </a:ext>
            </a:extLst>
          </p:cNvPr>
          <p:cNvSpPr txBox="1"/>
          <p:nvPr/>
        </p:nvSpPr>
        <p:spPr>
          <a:xfrm>
            <a:off x="4716702" y="1528358"/>
            <a:ext cx="3360145" cy="369332"/>
          </a:xfrm>
          <a:prstGeom prst="rect">
            <a:avLst/>
          </a:prstGeom>
          <a:noFill/>
        </p:spPr>
        <p:txBody>
          <a:bodyPr wrap="square" rtlCol="0">
            <a:spAutoFit/>
          </a:bodyPr>
          <a:lstStyle/>
          <a:p>
            <a:r>
              <a:rPr lang="en-US" dirty="0"/>
              <a:t>Embed size 4608 bits</a:t>
            </a:r>
          </a:p>
        </p:txBody>
      </p:sp>
    </p:spTree>
    <p:extLst>
      <p:ext uri="{BB962C8B-B14F-4D97-AF65-F5344CB8AC3E}">
        <p14:creationId xmlns:p14="http://schemas.microsoft.com/office/powerpoint/2010/main" val="3070235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B14A6B-592D-D84E-91B7-EADB00A7CFF4}"/>
              </a:ext>
            </a:extLst>
          </p:cNvPr>
          <p:cNvSpPr>
            <a:spLocks noGrp="1"/>
          </p:cNvSpPr>
          <p:nvPr>
            <p:ph type="sldNum" sz="quarter" idx="34"/>
          </p:nvPr>
        </p:nvSpPr>
        <p:spPr/>
        <p:txBody>
          <a:bodyPr/>
          <a:lstStyle/>
          <a:p>
            <a:fld id="{19B51A1E-902D-48AF-9020-955120F399B6}" type="slidenum">
              <a:rPr lang="en-US" noProof="0" smtClean="0"/>
              <a:pPr/>
              <a:t>31</a:t>
            </a:fld>
            <a:endParaRPr lang="en-US" noProof="0" dirty="0"/>
          </a:p>
        </p:txBody>
      </p:sp>
      <p:graphicFrame>
        <p:nvGraphicFramePr>
          <p:cNvPr id="7" name="Table 6">
            <a:extLst>
              <a:ext uri="{FF2B5EF4-FFF2-40B4-BE49-F238E27FC236}">
                <a16:creationId xmlns:a16="http://schemas.microsoft.com/office/drawing/2014/main" id="{589DE46B-993C-4B4F-B211-4FF1F0F0A5C9}"/>
              </a:ext>
            </a:extLst>
          </p:cNvPr>
          <p:cNvGraphicFramePr>
            <a:graphicFrameLocks noGrp="1"/>
          </p:cNvGraphicFramePr>
          <p:nvPr>
            <p:extLst>
              <p:ext uri="{D42A27DB-BD31-4B8C-83A1-F6EECF244321}">
                <p14:modId xmlns:p14="http://schemas.microsoft.com/office/powerpoint/2010/main" val="4143241324"/>
              </p:ext>
            </p:extLst>
          </p:nvPr>
        </p:nvGraphicFramePr>
        <p:xfrm>
          <a:off x="3081830" y="2056975"/>
          <a:ext cx="6028340" cy="2819210"/>
        </p:xfrm>
        <a:graphic>
          <a:graphicData uri="http://schemas.openxmlformats.org/drawingml/2006/table">
            <a:tbl>
              <a:tblPr firstRow="1" firstCol="1" bandRow="1">
                <a:tableStyleId>{073A0DAA-6AF3-43AB-8588-CEC1D06C72B9}</a:tableStyleId>
              </a:tblPr>
              <a:tblGrid>
                <a:gridCol w="1507085">
                  <a:extLst>
                    <a:ext uri="{9D8B030D-6E8A-4147-A177-3AD203B41FA5}">
                      <a16:colId xmlns:a16="http://schemas.microsoft.com/office/drawing/2014/main" val="2743448930"/>
                    </a:ext>
                  </a:extLst>
                </a:gridCol>
                <a:gridCol w="1507085">
                  <a:extLst>
                    <a:ext uri="{9D8B030D-6E8A-4147-A177-3AD203B41FA5}">
                      <a16:colId xmlns:a16="http://schemas.microsoft.com/office/drawing/2014/main" val="3244876643"/>
                    </a:ext>
                  </a:extLst>
                </a:gridCol>
                <a:gridCol w="1507085">
                  <a:extLst>
                    <a:ext uri="{9D8B030D-6E8A-4147-A177-3AD203B41FA5}">
                      <a16:colId xmlns:a16="http://schemas.microsoft.com/office/drawing/2014/main" val="2565740915"/>
                    </a:ext>
                  </a:extLst>
                </a:gridCol>
                <a:gridCol w="1507085">
                  <a:extLst>
                    <a:ext uri="{9D8B030D-6E8A-4147-A177-3AD203B41FA5}">
                      <a16:colId xmlns:a16="http://schemas.microsoft.com/office/drawing/2014/main" val="46996136"/>
                    </a:ext>
                  </a:extLst>
                </a:gridCol>
              </a:tblGrid>
              <a:tr h="281921">
                <a:tc>
                  <a:txBody>
                    <a:bodyPr/>
                    <a:lstStyle/>
                    <a:p>
                      <a:pPr>
                        <a:lnSpc>
                          <a:spcPct val="107000"/>
                        </a:lnSpc>
                        <a:spcAft>
                          <a:spcPts val="800"/>
                        </a:spcAft>
                      </a:pPr>
                      <a:r>
                        <a:rPr lang="en-GB" sz="1400">
                          <a:effectLst/>
                        </a:rPr>
                        <a:t>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PSNR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SSIM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872498"/>
                  </a:ext>
                </a:extLst>
              </a:tr>
              <a:tr h="281921">
                <a:tc>
                  <a:txBody>
                    <a:bodyPr/>
                    <a:lstStyle/>
                    <a:p>
                      <a:pPr>
                        <a:lnSpc>
                          <a:spcPct val="107000"/>
                        </a:lnSpc>
                        <a:spcAft>
                          <a:spcPts val="800"/>
                        </a:spcAft>
                      </a:pPr>
                      <a:r>
                        <a:rPr lang="en-GB" sz="1400">
                          <a:effectLst/>
                        </a:rPr>
                        <a:t>LENA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0.4654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51.45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928288"/>
                  </a:ext>
                </a:extLst>
              </a:tr>
              <a:tr h="281921">
                <a:tc>
                  <a:txBody>
                    <a:bodyPr/>
                    <a:lstStyle/>
                    <a:p>
                      <a:pPr>
                        <a:lnSpc>
                          <a:spcPct val="107000"/>
                        </a:lnSpc>
                        <a:spcAft>
                          <a:spcPts val="800"/>
                        </a:spcAft>
                      </a:pPr>
                      <a:r>
                        <a:rPr lang="en-GB" sz="1400">
                          <a:effectLst/>
                        </a:rPr>
                        <a:t>AIRPLANE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0.5165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50.99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4650501"/>
                  </a:ext>
                </a:extLst>
              </a:tr>
              <a:tr h="281921">
                <a:tc>
                  <a:txBody>
                    <a:bodyPr/>
                    <a:lstStyle/>
                    <a:p>
                      <a:pPr>
                        <a:lnSpc>
                          <a:spcPct val="107000"/>
                        </a:lnSpc>
                        <a:spcAft>
                          <a:spcPts val="800"/>
                        </a:spcAft>
                      </a:pPr>
                      <a:r>
                        <a:rPr lang="en-GB" sz="1400">
                          <a:effectLst/>
                        </a:rPr>
                        <a:t>ELAINE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0.8912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48.63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0991028"/>
                  </a:ext>
                </a:extLst>
              </a:tr>
              <a:tr h="281921">
                <a:tc>
                  <a:txBody>
                    <a:bodyPr/>
                    <a:lstStyle/>
                    <a:p>
                      <a:pPr>
                        <a:lnSpc>
                          <a:spcPct val="107000"/>
                        </a:lnSpc>
                        <a:spcAft>
                          <a:spcPts val="800"/>
                        </a:spcAft>
                      </a:pPr>
                      <a:r>
                        <a:rPr lang="en-GB" sz="1400">
                          <a:effectLst/>
                        </a:rPr>
                        <a:t>SAILBOAT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1.3038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47.96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6131830"/>
                  </a:ext>
                </a:extLst>
              </a:tr>
              <a:tr h="281921">
                <a:tc>
                  <a:txBody>
                    <a:bodyPr/>
                    <a:lstStyle/>
                    <a:p>
                      <a:pPr>
                        <a:lnSpc>
                          <a:spcPct val="107000"/>
                        </a:lnSpc>
                        <a:spcAft>
                          <a:spcPts val="800"/>
                        </a:spcAft>
                      </a:pPr>
                      <a:r>
                        <a:rPr lang="en-GB" sz="1400">
                          <a:effectLst/>
                        </a:rPr>
                        <a:t>PEPPER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0.4322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51.01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5342538"/>
                  </a:ext>
                </a:extLst>
              </a:tr>
              <a:tr h="281921">
                <a:tc>
                  <a:txBody>
                    <a:bodyPr/>
                    <a:lstStyle/>
                    <a:p>
                      <a:pPr>
                        <a:lnSpc>
                          <a:spcPct val="107000"/>
                        </a:lnSpc>
                        <a:spcAft>
                          <a:spcPts val="800"/>
                        </a:spcAft>
                      </a:pPr>
                      <a:r>
                        <a:rPr lang="en-GB" sz="1400">
                          <a:effectLst/>
                        </a:rPr>
                        <a:t>SPLASH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0.5233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50.89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5504490"/>
                  </a:ext>
                </a:extLst>
              </a:tr>
              <a:tr h="281921">
                <a:tc>
                  <a:txBody>
                    <a:bodyPr/>
                    <a:lstStyle/>
                    <a:p>
                      <a:pPr>
                        <a:lnSpc>
                          <a:spcPct val="107000"/>
                        </a:lnSpc>
                        <a:spcAft>
                          <a:spcPts val="800"/>
                        </a:spcAft>
                      </a:pPr>
                      <a:r>
                        <a:rPr lang="en-GB" sz="1400">
                          <a:effectLst/>
                        </a:rPr>
                        <a:t>TANK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0.4824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50.62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9859300"/>
                  </a:ext>
                </a:extLst>
              </a:tr>
              <a:tr h="281921">
                <a:tc>
                  <a:txBody>
                    <a:bodyPr/>
                    <a:lstStyle/>
                    <a:p>
                      <a:pPr>
                        <a:lnSpc>
                          <a:spcPct val="107000"/>
                        </a:lnSpc>
                        <a:spcAft>
                          <a:spcPts val="800"/>
                        </a:spcAft>
                      </a:pPr>
                      <a:r>
                        <a:rPr lang="en-GB" sz="1400">
                          <a:effectLst/>
                        </a:rPr>
                        <a:t>BARBARA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0.5949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49.23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5792668"/>
                  </a:ext>
                </a:extLst>
              </a:tr>
              <a:tr h="281921">
                <a:tc>
                  <a:txBody>
                    <a:bodyPr/>
                    <a:lstStyle/>
                    <a:p>
                      <a:pPr>
                        <a:lnSpc>
                          <a:spcPct val="107000"/>
                        </a:lnSpc>
                        <a:spcAft>
                          <a:spcPts val="800"/>
                        </a:spcAft>
                      </a:pPr>
                      <a:r>
                        <a:rPr lang="en-GB" sz="1400" dirty="0">
                          <a:effectLst/>
                        </a:rPr>
                        <a:t>GOLDHILL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0.6300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50.13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0.9998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0131728"/>
                  </a:ext>
                </a:extLst>
              </a:tr>
            </a:tbl>
          </a:graphicData>
        </a:graphic>
      </p:graphicFrame>
      <p:sp>
        <p:nvSpPr>
          <p:cNvPr id="8" name="TextBox 7">
            <a:extLst>
              <a:ext uri="{FF2B5EF4-FFF2-40B4-BE49-F238E27FC236}">
                <a16:creationId xmlns:a16="http://schemas.microsoft.com/office/drawing/2014/main" id="{612B0DAD-5DBE-7D4C-98BB-05FE14F51B47}"/>
              </a:ext>
            </a:extLst>
          </p:cNvPr>
          <p:cNvSpPr txBox="1"/>
          <p:nvPr/>
        </p:nvSpPr>
        <p:spPr>
          <a:xfrm>
            <a:off x="3081830" y="5035470"/>
            <a:ext cx="6438077" cy="369332"/>
          </a:xfrm>
          <a:prstGeom prst="rect">
            <a:avLst/>
          </a:prstGeom>
          <a:noFill/>
        </p:spPr>
        <p:txBody>
          <a:bodyPr wrap="square" rtlCol="0">
            <a:spAutoFit/>
          </a:bodyPr>
          <a:lstStyle/>
          <a:p>
            <a:r>
              <a:rPr lang="en-US" dirty="0"/>
              <a:t>Table2 : Results on USC-SIPI Dataset using the proposed method</a:t>
            </a:r>
          </a:p>
        </p:txBody>
      </p:sp>
      <p:sp>
        <p:nvSpPr>
          <p:cNvPr id="11" name="Title 4">
            <a:extLst>
              <a:ext uri="{FF2B5EF4-FFF2-40B4-BE49-F238E27FC236}">
                <a16:creationId xmlns:a16="http://schemas.microsoft.com/office/drawing/2014/main" id="{9D4E2D48-867E-C24A-AB14-6C4734E08BE7}"/>
              </a:ext>
            </a:extLst>
          </p:cNvPr>
          <p:cNvSpPr>
            <a:spLocks noGrp="1"/>
          </p:cNvSpPr>
          <p:nvPr>
            <p:ph type="title"/>
          </p:nvPr>
        </p:nvSpPr>
        <p:spPr>
          <a:xfrm>
            <a:off x="850641" y="440787"/>
            <a:ext cx="9131100" cy="432000"/>
          </a:xfrm>
        </p:spPr>
        <p:txBody>
          <a:bodyPr/>
          <a:lstStyle/>
          <a:p>
            <a:r>
              <a:rPr lang="en-US" dirty="0"/>
              <a:t>Experiment 2 on USC-</a:t>
            </a:r>
            <a:r>
              <a:rPr lang="en-US" dirty="0" err="1"/>
              <a:t>sipi</a:t>
            </a:r>
            <a:r>
              <a:rPr lang="en-US" dirty="0"/>
              <a:t> data set </a:t>
            </a:r>
          </a:p>
        </p:txBody>
      </p:sp>
      <p:sp>
        <p:nvSpPr>
          <p:cNvPr id="12" name="Text Placeholder 5">
            <a:extLst>
              <a:ext uri="{FF2B5EF4-FFF2-40B4-BE49-F238E27FC236}">
                <a16:creationId xmlns:a16="http://schemas.microsoft.com/office/drawing/2014/main" id="{3A8416EC-243B-AC4C-8E13-07A44008725C}"/>
              </a:ext>
            </a:extLst>
          </p:cNvPr>
          <p:cNvSpPr>
            <a:spLocks noGrp="1"/>
          </p:cNvSpPr>
          <p:nvPr>
            <p:ph type="body" sz="quarter" idx="32"/>
          </p:nvPr>
        </p:nvSpPr>
        <p:spPr>
          <a:xfrm>
            <a:off x="993661" y="1041404"/>
            <a:ext cx="6895900" cy="360000"/>
          </a:xfrm>
        </p:spPr>
        <p:txBody>
          <a:bodyPr/>
          <a:lstStyle/>
          <a:p>
            <a:r>
              <a:rPr lang="en-US" dirty="0"/>
              <a:t>Taking EPR as Watermark</a:t>
            </a:r>
          </a:p>
        </p:txBody>
      </p:sp>
      <p:sp>
        <p:nvSpPr>
          <p:cNvPr id="13" name="TextBox 12">
            <a:extLst>
              <a:ext uri="{FF2B5EF4-FFF2-40B4-BE49-F238E27FC236}">
                <a16:creationId xmlns:a16="http://schemas.microsoft.com/office/drawing/2014/main" id="{833E7EDF-39AC-2740-B363-CB31D934D1DC}"/>
              </a:ext>
            </a:extLst>
          </p:cNvPr>
          <p:cNvSpPr txBox="1"/>
          <p:nvPr/>
        </p:nvSpPr>
        <p:spPr>
          <a:xfrm>
            <a:off x="4782803" y="1473223"/>
            <a:ext cx="3360145" cy="369332"/>
          </a:xfrm>
          <a:prstGeom prst="rect">
            <a:avLst/>
          </a:prstGeom>
          <a:noFill/>
        </p:spPr>
        <p:txBody>
          <a:bodyPr wrap="square" rtlCol="0">
            <a:spAutoFit/>
          </a:bodyPr>
          <a:lstStyle/>
          <a:p>
            <a:r>
              <a:rPr lang="en-US" dirty="0"/>
              <a:t>Embed size 932 bits</a:t>
            </a:r>
          </a:p>
        </p:txBody>
      </p:sp>
    </p:spTree>
    <p:extLst>
      <p:ext uri="{BB962C8B-B14F-4D97-AF65-F5344CB8AC3E}">
        <p14:creationId xmlns:p14="http://schemas.microsoft.com/office/powerpoint/2010/main" val="1192887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B14A6B-592D-D84E-91B7-EADB00A7CFF4}"/>
              </a:ext>
            </a:extLst>
          </p:cNvPr>
          <p:cNvSpPr>
            <a:spLocks noGrp="1"/>
          </p:cNvSpPr>
          <p:nvPr>
            <p:ph type="sldNum" sz="quarter" idx="34"/>
          </p:nvPr>
        </p:nvSpPr>
        <p:spPr/>
        <p:txBody>
          <a:bodyPr/>
          <a:lstStyle/>
          <a:p>
            <a:fld id="{19B51A1E-902D-48AF-9020-955120F399B6}" type="slidenum">
              <a:rPr lang="en-US" noProof="0" smtClean="0"/>
              <a:pPr/>
              <a:t>32</a:t>
            </a:fld>
            <a:endParaRPr lang="en-US" noProof="0" dirty="0"/>
          </a:p>
        </p:txBody>
      </p:sp>
      <p:sp>
        <p:nvSpPr>
          <p:cNvPr id="11" name="Title 4">
            <a:extLst>
              <a:ext uri="{FF2B5EF4-FFF2-40B4-BE49-F238E27FC236}">
                <a16:creationId xmlns:a16="http://schemas.microsoft.com/office/drawing/2014/main" id="{9D4E2D48-867E-C24A-AB14-6C4734E08BE7}"/>
              </a:ext>
            </a:extLst>
          </p:cNvPr>
          <p:cNvSpPr>
            <a:spLocks noGrp="1"/>
          </p:cNvSpPr>
          <p:nvPr>
            <p:ph type="title"/>
          </p:nvPr>
        </p:nvSpPr>
        <p:spPr>
          <a:xfrm>
            <a:off x="850641" y="440787"/>
            <a:ext cx="9131100" cy="432000"/>
          </a:xfrm>
        </p:spPr>
        <p:txBody>
          <a:bodyPr/>
          <a:lstStyle/>
          <a:p>
            <a:r>
              <a:rPr lang="en-US" dirty="0"/>
              <a:t>Experiment 3 on medical image</a:t>
            </a:r>
          </a:p>
        </p:txBody>
      </p:sp>
      <p:sp>
        <p:nvSpPr>
          <p:cNvPr id="12" name="Text Placeholder 5">
            <a:extLst>
              <a:ext uri="{FF2B5EF4-FFF2-40B4-BE49-F238E27FC236}">
                <a16:creationId xmlns:a16="http://schemas.microsoft.com/office/drawing/2014/main" id="{3A8416EC-243B-AC4C-8E13-07A44008725C}"/>
              </a:ext>
            </a:extLst>
          </p:cNvPr>
          <p:cNvSpPr>
            <a:spLocks noGrp="1"/>
          </p:cNvSpPr>
          <p:nvPr>
            <p:ph type="body" sz="quarter" idx="32"/>
          </p:nvPr>
        </p:nvSpPr>
        <p:spPr>
          <a:xfrm>
            <a:off x="993661" y="1041404"/>
            <a:ext cx="6895900" cy="360000"/>
          </a:xfrm>
        </p:spPr>
        <p:txBody>
          <a:bodyPr/>
          <a:lstStyle/>
          <a:p>
            <a:r>
              <a:rPr lang="en-US" dirty="0"/>
              <a:t>Taking EPR as Watermark</a:t>
            </a:r>
          </a:p>
        </p:txBody>
      </p:sp>
      <p:pic>
        <p:nvPicPr>
          <p:cNvPr id="9" name="Picture 8">
            <a:extLst>
              <a:ext uri="{FF2B5EF4-FFF2-40B4-BE49-F238E27FC236}">
                <a16:creationId xmlns:a16="http://schemas.microsoft.com/office/drawing/2014/main" id="{1D06173B-C02A-6444-8BF1-F589F44FFF39}"/>
              </a:ext>
            </a:extLst>
          </p:cNvPr>
          <p:cNvPicPr>
            <a:picLocks noChangeAspect="1"/>
          </p:cNvPicPr>
          <p:nvPr/>
        </p:nvPicPr>
        <p:blipFill>
          <a:blip r:embed="rId2"/>
          <a:stretch>
            <a:fillRect/>
          </a:stretch>
        </p:blipFill>
        <p:spPr>
          <a:xfrm>
            <a:off x="850641" y="1872370"/>
            <a:ext cx="2606675" cy="2584450"/>
          </a:xfrm>
          <a:prstGeom prst="rect">
            <a:avLst/>
          </a:prstGeom>
        </p:spPr>
      </p:pic>
      <p:sp>
        <p:nvSpPr>
          <p:cNvPr id="2" name="TextBox 1">
            <a:extLst>
              <a:ext uri="{FF2B5EF4-FFF2-40B4-BE49-F238E27FC236}">
                <a16:creationId xmlns:a16="http://schemas.microsoft.com/office/drawing/2014/main" id="{80E0AE32-00B6-BD4E-A15D-88D65D1C4CE1}"/>
              </a:ext>
            </a:extLst>
          </p:cNvPr>
          <p:cNvSpPr txBox="1"/>
          <p:nvPr/>
        </p:nvSpPr>
        <p:spPr>
          <a:xfrm>
            <a:off x="1355437" y="4660135"/>
            <a:ext cx="2101879" cy="369332"/>
          </a:xfrm>
          <a:prstGeom prst="rect">
            <a:avLst/>
          </a:prstGeom>
          <a:noFill/>
        </p:spPr>
        <p:txBody>
          <a:bodyPr wrap="square" rtlCol="0">
            <a:spAutoFit/>
          </a:bodyPr>
          <a:lstStyle/>
          <a:p>
            <a:r>
              <a:rPr lang="en-US" dirty="0"/>
              <a:t>Cover image</a:t>
            </a:r>
          </a:p>
        </p:txBody>
      </p:sp>
      <p:pic>
        <p:nvPicPr>
          <p:cNvPr id="10" name="Picture 9">
            <a:extLst>
              <a:ext uri="{FF2B5EF4-FFF2-40B4-BE49-F238E27FC236}">
                <a16:creationId xmlns:a16="http://schemas.microsoft.com/office/drawing/2014/main" id="{E644FB89-0A0A-6541-9D18-59C3D7EF8457}"/>
              </a:ext>
            </a:extLst>
          </p:cNvPr>
          <p:cNvPicPr>
            <a:picLocks noChangeAspect="1"/>
          </p:cNvPicPr>
          <p:nvPr/>
        </p:nvPicPr>
        <p:blipFill>
          <a:blip r:embed="rId2"/>
          <a:stretch>
            <a:fillRect/>
          </a:stretch>
        </p:blipFill>
        <p:spPr>
          <a:xfrm>
            <a:off x="8091162" y="1861352"/>
            <a:ext cx="2606675" cy="2584450"/>
          </a:xfrm>
          <a:prstGeom prst="rect">
            <a:avLst/>
          </a:prstGeom>
        </p:spPr>
      </p:pic>
      <p:sp>
        <p:nvSpPr>
          <p:cNvPr id="4" name="Right Arrow 3">
            <a:extLst>
              <a:ext uri="{FF2B5EF4-FFF2-40B4-BE49-F238E27FC236}">
                <a16:creationId xmlns:a16="http://schemas.microsoft.com/office/drawing/2014/main" id="{C04D3151-FF5A-E648-B147-C1324E06A5D5}"/>
              </a:ext>
            </a:extLst>
          </p:cNvPr>
          <p:cNvSpPr/>
          <p:nvPr/>
        </p:nvSpPr>
        <p:spPr>
          <a:xfrm>
            <a:off x="3894853" y="2931863"/>
            <a:ext cx="3646584" cy="44342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107E20-5CEE-1748-B1B0-12BD75FF4561}"/>
              </a:ext>
            </a:extLst>
          </p:cNvPr>
          <p:cNvSpPr txBox="1"/>
          <p:nvPr/>
        </p:nvSpPr>
        <p:spPr>
          <a:xfrm>
            <a:off x="8427904" y="4844801"/>
            <a:ext cx="1894901" cy="369332"/>
          </a:xfrm>
          <a:prstGeom prst="rect">
            <a:avLst/>
          </a:prstGeom>
          <a:noFill/>
        </p:spPr>
        <p:txBody>
          <a:bodyPr wrap="square" rtlCol="0">
            <a:spAutoFit/>
          </a:bodyPr>
          <a:lstStyle/>
          <a:p>
            <a:r>
              <a:rPr lang="en-US" dirty="0" err="1"/>
              <a:t>Stego</a:t>
            </a:r>
            <a:r>
              <a:rPr lang="en-US" dirty="0"/>
              <a:t> Image</a:t>
            </a:r>
          </a:p>
        </p:txBody>
      </p:sp>
      <p:sp>
        <p:nvSpPr>
          <p:cNvPr id="6" name="TextBox 5">
            <a:extLst>
              <a:ext uri="{FF2B5EF4-FFF2-40B4-BE49-F238E27FC236}">
                <a16:creationId xmlns:a16="http://schemas.microsoft.com/office/drawing/2014/main" id="{1E32F2F8-E81F-0A44-8836-C6564B161566}"/>
              </a:ext>
            </a:extLst>
          </p:cNvPr>
          <p:cNvSpPr txBox="1"/>
          <p:nvPr/>
        </p:nvSpPr>
        <p:spPr>
          <a:xfrm>
            <a:off x="999646" y="6047881"/>
            <a:ext cx="8394853" cy="369332"/>
          </a:xfrm>
          <a:prstGeom prst="rect">
            <a:avLst/>
          </a:prstGeom>
          <a:noFill/>
        </p:spPr>
        <p:txBody>
          <a:bodyPr wrap="square" rtlCol="0">
            <a:spAutoFit/>
          </a:bodyPr>
          <a:lstStyle/>
          <a:p>
            <a:r>
              <a:rPr lang="en-US" dirty="0"/>
              <a:t>Medical image source: https://</a:t>
            </a:r>
            <a:r>
              <a:rPr lang="en-US" dirty="0" err="1"/>
              <a:t>www.kaggle.com</a:t>
            </a:r>
            <a:r>
              <a:rPr lang="en-US" dirty="0"/>
              <a:t>/datasets/</a:t>
            </a:r>
            <a:r>
              <a:rPr lang="en-US" dirty="0" err="1"/>
              <a:t>kmader</a:t>
            </a:r>
            <a:r>
              <a:rPr lang="en-US" dirty="0"/>
              <a:t>/</a:t>
            </a:r>
            <a:r>
              <a:rPr lang="en-US" dirty="0" err="1"/>
              <a:t>siim</a:t>
            </a:r>
            <a:r>
              <a:rPr lang="en-US" dirty="0"/>
              <a:t>-medical-images</a:t>
            </a:r>
          </a:p>
        </p:txBody>
      </p:sp>
      <p:sp>
        <p:nvSpPr>
          <p:cNvPr id="14" name="TextBox 13">
            <a:extLst>
              <a:ext uri="{FF2B5EF4-FFF2-40B4-BE49-F238E27FC236}">
                <a16:creationId xmlns:a16="http://schemas.microsoft.com/office/drawing/2014/main" id="{37464E8A-AEAF-AF45-BA45-02DF89649164}"/>
              </a:ext>
            </a:extLst>
          </p:cNvPr>
          <p:cNvSpPr txBox="1"/>
          <p:nvPr/>
        </p:nvSpPr>
        <p:spPr>
          <a:xfrm>
            <a:off x="2046514" y="5303520"/>
            <a:ext cx="6044648" cy="369332"/>
          </a:xfrm>
          <a:prstGeom prst="rect">
            <a:avLst/>
          </a:prstGeom>
          <a:noFill/>
        </p:spPr>
        <p:txBody>
          <a:bodyPr wrap="square" rtlCol="0">
            <a:spAutoFit/>
          </a:bodyPr>
          <a:lstStyle/>
          <a:p>
            <a:r>
              <a:rPr lang="en-US" dirty="0"/>
              <a:t>Data recover 100% without attack</a:t>
            </a:r>
          </a:p>
        </p:txBody>
      </p:sp>
    </p:spTree>
    <p:extLst>
      <p:ext uri="{BB962C8B-B14F-4D97-AF65-F5344CB8AC3E}">
        <p14:creationId xmlns:p14="http://schemas.microsoft.com/office/powerpoint/2010/main" val="417107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Watermarking</a:t>
            </a:r>
            <a:br>
              <a:rPr lang="en-US" dirty="0"/>
            </a:br>
            <a:r>
              <a:rPr lang="en-US" dirty="0"/>
              <a:t>attacks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GB" dirty="0"/>
              <a:t>Different types of watermarking attacks.</a:t>
            </a:r>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a:lstStyle/>
          <a:p>
            <a:fld id="{19B51A1E-902D-48AF-9020-955120F399B6}" type="slidenum">
              <a:rPr lang="en-US" smtClean="0"/>
              <a:pPr/>
              <a:t>33</a:t>
            </a:fld>
            <a:endParaRPr lang="en-US" dirty="0"/>
          </a:p>
        </p:txBody>
      </p:sp>
      <p:sp>
        <p:nvSpPr>
          <p:cNvPr id="2" name="TextBox 1">
            <a:extLst>
              <a:ext uri="{FF2B5EF4-FFF2-40B4-BE49-F238E27FC236}">
                <a16:creationId xmlns:a16="http://schemas.microsoft.com/office/drawing/2014/main" id="{62B6D8A0-DF4D-491C-9A15-153E71A2E005}"/>
              </a:ext>
            </a:extLst>
          </p:cNvPr>
          <p:cNvSpPr txBox="1"/>
          <p:nvPr/>
        </p:nvSpPr>
        <p:spPr>
          <a:xfrm>
            <a:off x="10068128" y="6196519"/>
            <a:ext cx="1235412" cy="574563"/>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3665390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C926DA-0E2E-4B30-8823-B6022C04DBAD}"/>
              </a:ext>
            </a:extLst>
          </p:cNvPr>
          <p:cNvSpPr>
            <a:spLocks noGrp="1"/>
          </p:cNvSpPr>
          <p:nvPr>
            <p:ph sz="half" idx="1"/>
          </p:nvPr>
        </p:nvSpPr>
        <p:spPr>
          <a:xfrm>
            <a:off x="431800" y="1618226"/>
            <a:ext cx="4589088" cy="3610479"/>
          </a:xfrm>
        </p:spPr>
        <p:txBody>
          <a:bodyPr/>
          <a:lstStyle/>
          <a:p>
            <a:endParaRPr lang="en-GB" dirty="0"/>
          </a:p>
          <a:p>
            <a:r>
              <a:rPr lang="en-GB" dirty="0"/>
              <a:t>We first compute the Fourier transform of the image, multiply the result by a filter transfer function, and then perform the inverse Fourier transform. This idea behind sharpening is to increase the magnitude of high-frequency components relative to low-frequency components. The high-pass filter in the frequency domain is equivalent to the impulse shape in the spatial domain.</a:t>
            </a:r>
          </a:p>
        </p:txBody>
      </p:sp>
      <p:sp>
        <p:nvSpPr>
          <p:cNvPr id="3" name="Slide Number Placeholder 2">
            <a:extLst>
              <a:ext uri="{FF2B5EF4-FFF2-40B4-BE49-F238E27FC236}">
                <a16:creationId xmlns:a16="http://schemas.microsoft.com/office/drawing/2014/main" id="{6EE08176-EB2D-4C56-9219-4516FF42E5B7}"/>
              </a:ext>
            </a:extLst>
          </p:cNvPr>
          <p:cNvSpPr>
            <a:spLocks noGrp="1"/>
          </p:cNvSpPr>
          <p:nvPr>
            <p:ph type="sldNum" sz="quarter" idx="34"/>
          </p:nvPr>
        </p:nvSpPr>
        <p:spPr/>
        <p:txBody>
          <a:bodyPr/>
          <a:lstStyle/>
          <a:p>
            <a:fld id="{19B51A1E-902D-48AF-9020-955120F399B6}" type="slidenum">
              <a:rPr lang="en-US" noProof="0" smtClean="0"/>
              <a:pPr/>
              <a:t>34</a:t>
            </a:fld>
            <a:endParaRPr lang="en-US" noProof="0" dirty="0"/>
          </a:p>
        </p:txBody>
      </p:sp>
      <p:sp>
        <p:nvSpPr>
          <p:cNvPr id="5" name="Title 4">
            <a:extLst>
              <a:ext uri="{FF2B5EF4-FFF2-40B4-BE49-F238E27FC236}">
                <a16:creationId xmlns:a16="http://schemas.microsoft.com/office/drawing/2014/main" id="{2B341ADB-AA6F-401F-818B-7D244750CA02}"/>
              </a:ext>
            </a:extLst>
          </p:cNvPr>
          <p:cNvSpPr>
            <a:spLocks noGrp="1"/>
          </p:cNvSpPr>
          <p:nvPr>
            <p:ph type="title"/>
          </p:nvPr>
        </p:nvSpPr>
        <p:spPr/>
        <p:txBody>
          <a:bodyPr/>
          <a:lstStyle/>
          <a:p>
            <a:r>
              <a:rPr lang="en-GB" dirty="0"/>
              <a:t>Attacks by filtering:</a:t>
            </a:r>
          </a:p>
        </p:txBody>
      </p:sp>
      <p:sp>
        <p:nvSpPr>
          <p:cNvPr id="6" name="Text Placeholder 5">
            <a:extLst>
              <a:ext uri="{FF2B5EF4-FFF2-40B4-BE49-F238E27FC236}">
                <a16:creationId xmlns:a16="http://schemas.microsoft.com/office/drawing/2014/main" id="{4899E6EA-6140-467F-805F-40A2A806BDC5}"/>
              </a:ext>
            </a:extLst>
          </p:cNvPr>
          <p:cNvSpPr>
            <a:spLocks noGrp="1"/>
          </p:cNvSpPr>
          <p:nvPr>
            <p:ph type="body" sz="quarter" idx="32"/>
          </p:nvPr>
        </p:nvSpPr>
        <p:spPr>
          <a:xfrm>
            <a:off x="431800" y="1008000"/>
            <a:ext cx="8753764" cy="360000"/>
          </a:xfrm>
        </p:spPr>
        <p:txBody>
          <a:bodyPr/>
          <a:lstStyle/>
          <a:p>
            <a:r>
              <a:rPr lang="en-GB" i="0" dirty="0"/>
              <a:t>Filtering indicates the image processing operation in frequency domain.</a:t>
            </a:r>
          </a:p>
        </p:txBody>
      </p:sp>
      <p:sp>
        <p:nvSpPr>
          <p:cNvPr id="8" name="TextBox 7">
            <a:extLst>
              <a:ext uri="{FF2B5EF4-FFF2-40B4-BE49-F238E27FC236}">
                <a16:creationId xmlns:a16="http://schemas.microsoft.com/office/drawing/2014/main" id="{5C3D79FA-2AC8-4E17-AA3F-553D41AF7D4F}"/>
              </a:ext>
            </a:extLst>
          </p:cNvPr>
          <p:cNvSpPr txBox="1"/>
          <p:nvPr/>
        </p:nvSpPr>
        <p:spPr>
          <a:xfrm>
            <a:off x="10129993" y="6268751"/>
            <a:ext cx="1297662" cy="407323"/>
          </a:xfrm>
          <a:prstGeom prst="rect">
            <a:avLst/>
          </a:prstGeom>
          <a:solidFill>
            <a:schemeClr val="tx1"/>
          </a:solidFill>
        </p:spPr>
        <p:txBody>
          <a:bodyPr wrap="square" rtlCol="0">
            <a:spAutoFit/>
          </a:bodyPr>
          <a:lstStyle/>
          <a:p>
            <a:endParaRPr lang="en-GB" dirty="0"/>
          </a:p>
        </p:txBody>
      </p:sp>
      <p:pic>
        <p:nvPicPr>
          <p:cNvPr id="4" name="Picture 3">
            <a:extLst>
              <a:ext uri="{FF2B5EF4-FFF2-40B4-BE49-F238E27FC236}">
                <a16:creationId xmlns:a16="http://schemas.microsoft.com/office/drawing/2014/main" id="{60346686-5C33-44C6-B109-077551F7A6BF}"/>
              </a:ext>
            </a:extLst>
          </p:cNvPr>
          <p:cNvPicPr>
            <a:picLocks noChangeAspect="1"/>
          </p:cNvPicPr>
          <p:nvPr/>
        </p:nvPicPr>
        <p:blipFill>
          <a:blip r:embed="rId2"/>
          <a:stretch>
            <a:fillRect/>
          </a:stretch>
        </p:blipFill>
        <p:spPr>
          <a:xfrm>
            <a:off x="5708558" y="1618226"/>
            <a:ext cx="3348394" cy="1590487"/>
          </a:xfrm>
          <a:prstGeom prst="rect">
            <a:avLst/>
          </a:prstGeom>
        </p:spPr>
      </p:pic>
      <p:pic>
        <p:nvPicPr>
          <p:cNvPr id="7" name="Picture 6">
            <a:extLst>
              <a:ext uri="{FF2B5EF4-FFF2-40B4-BE49-F238E27FC236}">
                <a16:creationId xmlns:a16="http://schemas.microsoft.com/office/drawing/2014/main" id="{170C099E-AB27-4387-A58F-33BAD1544B27}"/>
              </a:ext>
            </a:extLst>
          </p:cNvPr>
          <p:cNvPicPr>
            <a:picLocks noChangeAspect="1"/>
          </p:cNvPicPr>
          <p:nvPr/>
        </p:nvPicPr>
        <p:blipFill>
          <a:blip r:embed="rId3"/>
          <a:stretch>
            <a:fillRect/>
          </a:stretch>
        </p:blipFill>
        <p:spPr>
          <a:xfrm>
            <a:off x="5708558" y="3700382"/>
            <a:ext cx="3348394" cy="1539392"/>
          </a:xfrm>
          <a:prstGeom prst="rect">
            <a:avLst/>
          </a:prstGeom>
        </p:spPr>
      </p:pic>
    </p:spTree>
    <p:extLst>
      <p:ext uri="{BB962C8B-B14F-4D97-AF65-F5344CB8AC3E}">
        <p14:creationId xmlns:p14="http://schemas.microsoft.com/office/powerpoint/2010/main" val="4007127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970B78-5B5F-4395-9F69-85472CFCA1FF}"/>
              </a:ext>
            </a:extLst>
          </p:cNvPr>
          <p:cNvSpPr>
            <a:spLocks noGrp="1"/>
          </p:cNvSpPr>
          <p:nvPr>
            <p:ph sz="half" idx="1"/>
          </p:nvPr>
        </p:nvSpPr>
        <p:spPr>
          <a:xfrm>
            <a:off x="432000" y="944895"/>
            <a:ext cx="11363760" cy="1016909"/>
          </a:xfrm>
        </p:spPr>
        <p:txBody>
          <a:bodyPr/>
          <a:lstStyle/>
          <a:p>
            <a:r>
              <a:rPr lang="en-IN" b="0" i="0" dirty="0">
                <a:solidFill>
                  <a:schemeClr val="tx1"/>
                </a:solidFill>
                <a:effectLst/>
                <a:latin typeface="Times New Roman" panose="02020603050405020304" pitchFamily="18" charset="0"/>
                <a:cs typeface="Times New Roman" panose="02020603050405020304" pitchFamily="18" charset="0"/>
              </a:rPr>
              <a:t>Cropping an image involves selecting a specific region or aspect of the image and discarding the rest. By doing so, the cropped portion is removed from the visible frame, potentially changing the visual narrative or removing critical information.</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4B235B1-6F1A-4784-A731-FBD809A92CE5}"/>
              </a:ext>
            </a:extLst>
          </p:cNvPr>
          <p:cNvSpPr>
            <a:spLocks noGrp="1"/>
          </p:cNvSpPr>
          <p:nvPr>
            <p:ph type="sldNum" sz="quarter" idx="34"/>
          </p:nvPr>
        </p:nvSpPr>
        <p:spPr/>
        <p:txBody>
          <a:bodyPr/>
          <a:lstStyle/>
          <a:p>
            <a:fld id="{19B51A1E-902D-48AF-9020-955120F399B6}" type="slidenum">
              <a:rPr lang="en-US" noProof="0" smtClean="0"/>
              <a:pPr/>
              <a:t>35</a:t>
            </a:fld>
            <a:endParaRPr lang="en-US" noProof="0" dirty="0"/>
          </a:p>
        </p:txBody>
      </p:sp>
      <p:sp>
        <p:nvSpPr>
          <p:cNvPr id="5" name="Title 4">
            <a:extLst>
              <a:ext uri="{FF2B5EF4-FFF2-40B4-BE49-F238E27FC236}">
                <a16:creationId xmlns:a16="http://schemas.microsoft.com/office/drawing/2014/main" id="{81C8EC24-9281-4BEA-9A01-E78AA9D2CC66}"/>
              </a:ext>
            </a:extLst>
          </p:cNvPr>
          <p:cNvSpPr>
            <a:spLocks noGrp="1"/>
          </p:cNvSpPr>
          <p:nvPr>
            <p:ph type="title"/>
          </p:nvPr>
        </p:nvSpPr>
        <p:spPr/>
        <p:txBody>
          <a:bodyPr/>
          <a:lstStyle/>
          <a:p>
            <a:r>
              <a:rPr lang="en-GB" dirty="0"/>
              <a:t>Attacks by </a:t>
            </a:r>
            <a:r>
              <a:rPr lang="en-GB" dirty="0" err="1"/>
              <a:t>croping</a:t>
            </a:r>
            <a:r>
              <a:rPr lang="en-GB" dirty="0"/>
              <a:t>:</a:t>
            </a:r>
          </a:p>
        </p:txBody>
      </p:sp>
      <p:sp>
        <p:nvSpPr>
          <p:cNvPr id="7" name="Title 4">
            <a:extLst>
              <a:ext uri="{FF2B5EF4-FFF2-40B4-BE49-F238E27FC236}">
                <a16:creationId xmlns:a16="http://schemas.microsoft.com/office/drawing/2014/main" id="{331659CE-0462-468D-8039-71050220521F}"/>
              </a:ext>
            </a:extLst>
          </p:cNvPr>
          <p:cNvSpPr txBox="1">
            <a:spLocks/>
          </p:cNvSpPr>
          <p:nvPr/>
        </p:nvSpPr>
        <p:spPr>
          <a:xfrm>
            <a:off x="432000" y="2239820"/>
            <a:ext cx="91311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r>
              <a:rPr lang="en-GB" dirty="0"/>
              <a:t>Attacks by jpeg coding distortion:</a:t>
            </a:r>
          </a:p>
        </p:txBody>
      </p:sp>
      <p:sp>
        <p:nvSpPr>
          <p:cNvPr id="8" name="Content Placeholder 1">
            <a:extLst>
              <a:ext uri="{FF2B5EF4-FFF2-40B4-BE49-F238E27FC236}">
                <a16:creationId xmlns:a16="http://schemas.microsoft.com/office/drawing/2014/main" id="{D1BCACF3-FCA9-47F2-ACC1-E2BFAB652AC6}"/>
              </a:ext>
            </a:extLst>
          </p:cNvPr>
          <p:cNvSpPr txBox="1">
            <a:spLocks/>
          </p:cNvSpPr>
          <p:nvPr/>
        </p:nvSpPr>
        <p:spPr>
          <a:xfrm>
            <a:off x="414120" y="2730958"/>
            <a:ext cx="11363760" cy="1206496"/>
          </a:xfrm>
          <a:prstGeom prst="rect">
            <a:avLst/>
          </a:prstGeom>
          <a:solidFill>
            <a:schemeClr val="bg1"/>
          </a:solidFill>
        </p:spPr>
        <p:txBody>
          <a:bodyPr vert="horz" lIns="180000" tIns="180000" rIns="18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JPEG, which reorders information in such a way that an obscure perception of the whole image is available rather than a brittle perception of just a small portion after only a small part of the image has been downloaded. Although JPEG could reduce an image file size to about 5% of its normal size, some detail may be lost in the compressed image. </a:t>
            </a:r>
          </a:p>
        </p:txBody>
      </p:sp>
      <p:sp>
        <p:nvSpPr>
          <p:cNvPr id="9" name="Title 4">
            <a:extLst>
              <a:ext uri="{FF2B5EF4-FFF2-40B4-BE49-F238E27FC236}">
                <a16:creationId xmlns:a16="http://schemas.microsoft.com/office/drawing/2014/main" id="{E70FAA4C-B102-4937-8D8F-0959881565B7}"/>
              </a:ext>
            </a:extLst>
          </p:cNvPr>
          <p:cNvSpPr txBox="1">
            <a:spLocks/>
          </p:cNvSpPr>
          <p:nvPr/>
        </p:nvSpPr>
        <p:spPr>
          <a:xfrm>
            <a:off x="414120" y="4215470"/>
            <a:ext cx="9131100" cy="432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a:lstStyle>
          <a:p>
            <a:r>
              <a:rPr lang="en-GB" dirty="0"/>
              <a:t>Attacks by scaling:</a:t>
            </a:r>
          </a:p>
        </p:txBody>
      </p:sp>
      <p:sp>
        <p:nvSpPr>
          <p:cNvPr id="10" name="Content Placeholder 1">
            <a:extLst>
              <a:ext uri="{FF2B5EF4-FFF2-40B4-BE49-F238E27FC236}">
                <a16:creationId xmlns:a16="http://schemas.microsoft.com/office/drawing/2014/main" id="{DD1E0286-6C9E-4F68-963B-6131E540A7F9}"/>
              </a:ext>
            </a:extLst>
          </p:cNvPr>
          <p:cNvSpPr txBox="1">
            <a:spLocks/>
          </p:cNvSpPr>
          <p:nvPr/>
        </p:nvSpPr>
        <p:spPr>
          <a:xfrm>
            <a:off x="432000" y="4706609"/>
            <a:ext cx="11363760" cy="1636002"/>
          </a:xfrm>
          <a:prstGeom prst="rect">
            <a:avLst/>
          </a:prstGeom>
          <a:solidFill>
            <a:schemeClr val="bg1"/>
          </a:solidFill>
        </p:spPr>
        <p:txBody>
          <a:bodyPr vert="horz" lIns="180000" tIns="180000" rIns="18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Sometimes when we scan a printed image or adjust its size for electronic publishing, image scaling may occur. This should be especially noted as we move increasingly in the direction of web publishing. An example is when the watermarked image is first scaled down (or down-sampled) by reducing both length and width by one-half—that is, by averaging every 2 × 2 block into a pixel. This quarter-sized image is then scaled up (or up-sampled) to its original size through the interpolation method.</a:t>
            </a:r>
          </a:p>
        </p:txBody>
      </p:sp>
      <p:sp>
        <p:nvSpPr>
          <p:cNvPr id="12" name="TextBox 11">
            <a:extLst>
              <a:ext uri="{FF2B5EF4-FFF2-40B4-BE49-F238E27FC236}">
                <a16:creationId xmlns:a16="http://schemas.microsoft.com/office/drawing/2014/main" id="{1F9E3E34-3AED-4ED9-8BA4-57A7F7840F46}"/>
              </a:ext>
            </a:extLst>
          </p:cNvPr>
          <p:cNvSpPr txBox="1"/>
          <p:nvPr/>
        </p:nvSpPr>
        <p:spPr>
          <a:xfrm>
            <a:off x="10025148" y="6354246"/>
            <a:ext cx="1313411" cy="369332"/>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3450001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1DDF2A-C0E7-A047-913F-A2BB97BA24AF}"/>
              </a:ext>
            </a:extLst>
          </p:cNvPr>
          <p:cNvSpPr>
            <a:spLocks noGrp="1"/>
          </p:cNvSpPr>
          <p:nvPr>
            <p:ph type="sldNum" sz="quarter" idx="34"/>
          </p:nvPr>
        </p:nvSpPr>
        <p:spPr/>
        <p:txBody>
          <a:bodyPr/>
          <a:lstStyle/>
          <a:p>
            <a:fld id="{19B51A1E-902D-48AF-9020-955120F399B6}" type="slidenum">
              <a:rPr lang="en-US" noProof="0" smtClean="0"/>
              <a:pPr/>
              <a:t>36</a:t>
            </a:fld>
            <a:endParaRPr lang="en-US" noProof="0" dirty="0"/>
          </a:p>
        </p:txBody>
      </p:sp>
      <p:sp>
        <p:nvSpPr>
          <p:cNvPr id="5" name="Title 4">
            <a:extLst>
              <a:ext uri="{FF2B5EF4-FFF2-40B4-BE49-F238E27FC236}">
                <a16:creationId xmlns:a16="http://schemas.microsoft.com/office/drawing/2014/main" id="{61057252-26B2-D045-8AC7-06742A67C774}"/>
              </a:ext>
            </a:extLst>
          </p:cNvPr>
          <p:cNvSpPr>
            <a:spLocks noGrp="1"/>
          </p:cNvSpPr>
          <p:nvPr>
            <p:ph type="title"/>
          </p:nvPr>
        </p:nvSpPr>
        <p:spPr/>
        <p:txBody>
          <a:bodyPr/>
          <a:lstStyle/>
          <a:p>
            <a:r>
              <a:rPr lang="en-US" dirty="0"/>
              <a:t>Applying cropping attack</a:t>
            </a:r>
          </a:p>
        </p:txBody>
      </p:sp>
      <p:sp>
        <p:nvSpPr>
          <p:cNvPr id="7" name="TextBox 6">
            <a:extLst>
              <a:ext uri="{FF2B5EF4-FFF2-40B4-BE49-F238E27FC236}">
                <a16:creationId xmlns:a16="http://schemas.microsoft.com/office/drawing/2014/main" id="{E4091231-8FC2-6046-969A-58B1E9B4BCFB}"/>
              </a:ext>
            </a:extLst>
          </p:cNvPr>
          <p:cNvSpPr txBox="1"/>
          <p:nvPr/>
        </p:nvSpPr>
        <p:spPr>
          <a:xfrm>
            <a:off x="717473" y="1101687"/>
            <a:ext cx="3822853" cy="369332"/>
          </a:xfrm>
          <a:prstGeom prst="rect">
            <a:avLst/>
          </a:prstGeom>
          <a:noFill/>
        </p:spPr>
        <p:txBody>
          <a:bodyPr wrap="square" rtlCol="0">
            <a:spAutoFit/>
          </a:bodyPr>
          <a:lstStyle/>
          <a:p>
            <a:r>
              <a:rPr lang="en-US" dirty="0" err="1"/>
              <a:t>Croping</a:t>
            </a:r>
            <a:r>
              <a:rPr lang="en-US" dirty="0"/>
              <a:t> 80px on 4 sides</a:t>
            </a:r>
          </a:p>
        </p:txBody>
      </p:sp>
      <p:graphicFrame>
        <p:nvGraphicFramePr>
          <p:cNvPr id="9" name="Table 8">
            <a:extLst>
              <a:ext uri="{FF2B5EF4-FFF2-40B4-BE49-F238E27FC236}">
                <a16:creationId xmlns:a16="http://schemas.microsoft.com/office/drawing/2014/main" id="{E115604A-3BD9-0A4E-B997-FA6E42678E75}"/>
              </a:ext>
            </a:extLst>
          </p:cNvPr>
          <p:cNvGraphicFramePr>
            <a:graphicFrameLocks noGrp="1"/>
          </p:cNvGraphicFramePr>
          <p:nvPr>
            <p:extLst>
              <p:ext uri="{D42A27DB-BD31-4B8C-83A1-F6EECF244321}">
                <p14:modId xmlns:p14="http://schemas.microsoft.com/office/powerpoint/2010/main" val="97389738"/>
              </p:ext>
            </p:extLst>
          </p:nvPr>
        </p:nvGraphicFramePr>
        <p:xfrm>
          <a:off x="3839808" y="1143742"/>
          <a:ext cx="5723292" cy="4022344"/>
        </p:xfrm>
        <a:graphic>
          <a:graphicData uri="http://schemas.openxmlformats.org/drawingml/2006/table">
            <a:tbl>
              <a:tblPr firstRow="1" firstCol="1" bandRow="1">
                <a:tableStyleId>{073A0DAA-6AF3-43AB-8588-CEC1D06C72B9}</a:tableStyleId>
              </a:tblPr>
              <a:tblGrid>
                <a:gridCol w="1430823">
                  <a:extLst>
                    <a:ext uri="{9D8B030D-6E8A-4147-A177-3AD203B41FA5}">
                      <a16:colId xmlns:a16="http://schemas.microsoft.com/office/drawing/2014/main" val="1845231092"/>
                    </a:ext>
                  </a:extLst>
                </a:gridCol>
                <a:gridCol w="1430823">
                  <a:extLst>
                    <a:ext uri="{9D8B030D-6E8A-4147-A177-3AD203B41FA5}">
                      <a16:colId xmlns:a16="http://schemas.microsoft.com/office/drawing/2014/main" val="1590180236"/>
                    </a:ext>
                  </a:extLst>
                </a:gridCol>
                <a:gridCol w="1430823">
                  <a:extLst>
                    <a:ext uri="{9D8B030D-6E8A-4147-A177-3AD203B41FA5}">
                      <a16:colId xmlns:a16="http://schemas.microsoft.com/office/drawing/2014/main" val="2575246417"/>
                    </a:ext>
                  </a:extLst>
                </a:gridCol>
                <a:gridCol w="1430823">
                  <a:extLst>
                    <a:ext uri="{9D8B030D-6E8A-4147-A177-3AD203B41FA5}">
                      <a16:colId xmlns:a16="http://schemas.microsoft.com/office/drawing/2014/main" val="2444705738"/>
                    </a:ext>
                  </a:extLst>
                </a:gridCol>
              </a:tblGrid>
              <a:tr h="191105">
                <a:tc>
                  <a:txBody>
                    <a:bodyPr/>
                    <a:lstStyle/>
                    <a:p>
                      <a:pPr>
                        <a:lnSpc>
                          <a:spcPct val="107000"/>
                        </a:lnSpc>
                        <a:spcAft>
                          <a:spcPts val="800"/>
                        </a:spcAft>
                      </a:pPr>
                      <a:r>
                        <a:rPr lang="en-GB" sz="1400">
                          <a:effectLst/>
                        </a:rPr>
                        <a:t>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MSE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PSNR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SSIM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6001646"/>
                  </a:ext>
                </a:extLst>
              </a:tr>
              <a:tr h="191105">
                <a:tc>
                  <a:txBody>
                    <a:bodyPr/>
                    <a:lstStyle/>
                    <a:p>
                      <a:pPr>
                        <a:lnSpc>
                          <a:spcPct val="107000"/>
                        </a:lnSpc>
                        <a:spcAft>
                          <a:spcPts val="800"/>
                        </a:spcAft>
                      </a:pPr>
                      <a:r>
                        <a:rPr lang="en-GB" sz="1400">
                          <a:effectLst/>
                        </a:rPr>
                        <a:t>LENA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0.21734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54.75958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0.99995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1812522"/>
                  </a:ext>
                </a:extLst>
              </a:tr>
              <a:tr h="191105">
                <a:tc>
                  <a:txBody>
                    <a:bodyPr/>
                    <a:lstStyle/>
                    <a:p>
                      <a:pPr>
                        <a:lnSpc>
                          <a:spcPct val="107000"/>
                        </a:lnSpc>
                        <a:spcAft>
                          <a:spcPts val="800"/>
                        </a:spcAft>
                      </a:pPr>
                      <a:r>
                        <a:rPr lang="en-GB" sz="1400">
                          <a:effectLst/>
                        </a:rPr>
                        <a:t>AIRPLANE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0.51654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54.63315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0.9999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5664549"/>
                  </a:ext>
                </a:extLst>
              </a:tr>
              <a:tr h="481510">
                <a:tc>
                  <a:txBody>
                    <a:bodyPr/>
                    <a:lstStyle/>
                    <a:p>
                      <a:pPr>
                        <a:lnSpc>
                          <a:spcPct val="107000"/>
                        </a:lnSpc>
                        <a:spcAft>
                          <a:spcPts val="800"/>
                        </a:spcAft>
                      </a:pPr>
                      <a:r>
                        <a:rPr lang="en-GB" sz="1400">
                          <a:effectLst/>
                        </a:rPr>
                        <a:t>ELAINE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0.5353</a:t>
                      </a:r>
                      <a:endParaRPr lang="en-IN" sz="1100">
                        <a:effectLst/>
                      </a:endParaRPr>
                    </a:p>
                    <a:p>
                      <a:pPr>
                        <a:lnSpc>
                          <a:spcPct val="107000"/>
                        </a:lnSpc>
                        <a:spcAft>
                          <a:spcPts val="800"/>
                        </a:spcAft>
                      </a:pPr>
                      <a:r>
                        <a:rPr lang="en-GB"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50.8444</a:t>
                      </a:r>
                      <a:endParaRPr lang="en-IN" sz="1100">
                        <a:effectLst/>
                      </a:endParaRPr>
                    </a:p>
                    <a:p>
                      <a:pPr>
                        <a:lnSpc>
                          <a:spcPct val="107000"/>
                        </a:lnSpc>
                        <a:spcAft>
                          <a:spcPts val="800"/>
                        </a:spcAft>
                      </a:pPr>
                      <a:r>
                        <a:rPr lang="en-GB"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0.9998</a:t>
                      </a:r>
                      <a:endParaRPr lang="en-IN" sz="1100">
                        <a:effectLst/>
                      </a:endParaRPr>
                    </a:p>
                    <a:p>
                      <a:pPr>
                        <a:lnSpc>
                          <a:spcPct val="107000"/>
                        </a:lnSpc>
                        <a:spcAft>
                          <a:spcPts val="800"/>
                        </a:spcAft>
                      </a:pPr>
                      <a:r>
                        <a:rPr lang="en-GB"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0650515"/>
                  </a:ext>
                </a:extLst>
              </a:tr>
              <a:tr h="481510">
                <a:tc>
                  <a:txBody>
                    <a:bodyPr/>
                    <a:lstStyle/>
                    <a:p>
                      <a:pPr>
                        <a:lnSpc>
                          <a:spcPct val="107000"/>
                        </a:lnSpc>
                        <a:spcAft>
                          <a:spcPts val="800"/>
                        </a:spcAft>
                      </a:pPr>
                      <a:r>
                        <a:rPr lang="en-GB" sz="1400">
                          <a:effectLst/>
                        </a:rPr>
                        <a:t>SAILBOAT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0.3865</a:t>
                      </a:r>
                      <a:endParaRPr lang="en-IN" sz="1100">
                        <a:effectLst/>
                      </a:endParaRPr>
                    </a:p>
                    <a:p>
                      <a:pPr>
                        <a:lnSpc>
                          <a:spcPct val="107000"/>
                        </a:lnSpc>
                        <a:spcAft>
                          <a:spcPts val="800"/>
                        </a:spcAft>
                      </a:pPr>
                      <a:r>
                        <a:rPr lang="en-GB"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52.2587</a:t>
                      </a:r>
                      <a:endParaRPr lang="en-IN" sz="1100">
                        <a:effectLst/>
                      </a:endParaRPr>
                    </a:p>
                    <a:p>
                      <a:pPr>
                        <a:lnSpc>
                          <a:spcPct val="107000"/>
                        </a:lnSpc>
                        <a:spcAft>
                          <a:spcPts val="800"/>
                        </a:spcAft>
                      </a:pPr>
                      <a:r>
                        <a:rPr lang="en-GB"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0.9979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3243148"/>
                  </a:ext>
                </a:extLst>
              </a:tr>
              <a:tr h="481510">
                <a:tc>
                  <a:txBody>
                    <a:bodyPr/>
                    <a:lstStyle/>
                    <a:p>
                      <a:pPr>
                        <a:lnSpc>
                          <a:spcPct val="107000"/>
                        </a:lnSpc>
                        <a:spcAft>
                          <a:spcPts val="800"/>
                        </a:spcAft>
                      </a:pPr>
                      <a:r>
                        <a:rPr lang="en-GB" sz="1400">
                          <a:effectLst/>
                        </a:rPr>
                        <a:t>PEPPER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0.04497</a:t>
                      </a:r>
                      <a:endParaRPr lang="en-IN" sz="1100">
                        <a:effectLst/>
                      </a:endParaRPr>
                    </a:p>
                    <a:p>
                      <a:pPr>
                        <a:lnSpc>
                          <a:spcPct val="107000"/>
                        </a:lnSpc>
                        <a:spcAft>
                          <a:spcPts val="800"/>
                        </a:spcAft>
                      </a:pPr>
                      <a:r>
                        <a:rPr lang="en-GB"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400">
                          <a:effectLst/>
                        </a:rPr>
                        <a:t>61.6006</a:t>
                      </a:r>
                      <a:endParaRPr lang="en-IN" sz="1100">
                        <a:effectLst/>
                      </a:endParaRPr>
                    </a:p>
                    <a:p>
                      <a:pPr>
                        <a:lnSpc>
                          <a:spcPct val="107000"/>
                        </a:lnSpc>
                        <a:spcAft>
                          <a:spcPts val="800"/>
                        </a:spcAft>
                      </a:pPr>
                      <a:r>
                        <a:rPr lang="en-GB"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017649"/>
                  </a:ext>
                </a:extLst>
              </a:tr>
              <a:tr h="481510">
                <a:tc>
                  <a:txBody>
                    <a:bodyPr/>
                    <a:lstStyle/>
                    <a:p>
                      <a:pPr>
                        <a:lnSpc>
                          <a:spcPct val="107000"/>
                        </a:lnSpc>
                        <a:spcAft>
                          <a:spcPts val="800"/>
                        </a:spcAft>
                      </a:pPr>
                      <a:r>
                        <a:rPr lang="en-GB" sz="1400">
                          <a:effectLst/>
                        </a:rPr>
                        <a:t>SPLASH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0.16622</a:t>
                      </a:r>
                      <a:endParaRPr lang="en-IN" sz="1100" dirty="0">
                        <a:effectLst/>
                      </a:endParaRPr>
                    </a:p>
                  </a:txBody>
                  <a:tcPr marL="68580" marR="68580" marT="0" marB="0"/>
                </a:tc>
                <a:tc>
                  <a:txBody>
                    <a:bodyPr/>
                    <a:lstStyle/>
                    <a:p>
                      <a:pPr>
                        <a:lnSpc>
                          <a:spcPct val="107000"/>
                        </a:lnSpc>
                        <a:spcAft>
                          <a:spcPts val="800"/>
                        </a:spcAft>
                      </a:pPr>
                      <a:r>
                        <a:rPr lang="en-IN" sz="1400">
                          <a:effectLst/>
                        </a:rPr>
                        <a:t>55.9241</a:t>
                      </a:r>
                      <a:endParaRPr lang="en-IN" sz="1100">
                        <a:effectLst/>
                      </a:endParaRPr>
                    </a:p>
                    <a:p>
                      <a:pPr>
                        <a:lnSpc>
                          <a:spcPct val="107000"/>
                        </a:lnSpc>
                        <a:spcAft>
                          <a:spcPts val="800"/>
                        </a:spcAft>
                      </a:pPr>
                      <a:r>
                        <a:rPr lang="en-GB" sz="14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0.9899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6943388"/>
                  </a:ext>
                </a:extLst>
              </a:tr>
              <a:tr h="191105">
                <a:tc>
                  <a:txBody>
                    <a:bodyPr/>
                    <a:lstStyle/>
                    <a:p>
                      <a:pPr>
                        <a:lnSpc>
                          <a:spcPct val="107000"/>
                        </a:lnSpc>
                        <a:spcAft>
                          <a:spcPts val="800"/>
                        </a:spcAft>
                      </a:pPr>
                      <a:r>
                        <a:rPr lang="en-GB" sz="1400">
                          <a:effectLst/>
                        </a:rPr>
                        <a:t>TANK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0.4563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50.976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0.9929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4435826"/>
                  </a:ext>
                </a:extLst>
              </a:tr>
              <a:tr h="425598">
                <a:tc>
                  <a:txBody>
                    <a:bodyPr/>
                    <a:lstStyle/>
                    <a:p>
                      <a:pPr>
                        <a:lnSpc>
                          <a:spcPct val="107000"/>
                        </a:lnSpc>
                        <a:spcAft>
                          <a:spcPts val="800"/>
                        </a:spcAft>
                      </a:pPr>
                      <a:r>
                        <a:rPr lang="en-GB" sz="1400">
                          <a:effectLst/>
                        </a:rPr>
                        <a:t>BARBARA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0.87100</a:t>
                      </a:r>
                      <a:endParaRPr lang="en-IN" sz="1100">
                        <a:effectLst/>
                      </a:endParaRPr>
                    </a:p>
                    <a:p>
                      <a:pPr>
                        <a:lnSpc>
                          <a:spcPct val="107000"/>
                        </a:lnSpc>
                        <a:spcAft>
                          <a:spcPts val="800"/>
                        </a:spcAft>
                      </a:pPr>
                      <a:r>
                        <a:rPr lang="en-GB"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48.7306</a:t>
                      </a:r>
                      <a:endParaRPr lang="en-IN" sz="1100">
                        <a:effectLst/>
                      </a:endParaRPr>
                    </a:p>
                    <a:p>
                      <a:pPr>
                        <a:lnSpc>
                          <a:spcPct val="107000"/>
                        </a:lnSpc>
                        <a:spcAft>
                          <a:spcPts val="800"/>
                        </a:spcAft>
                      </a:pPr>
                      <a:r>
                        <a:rPr lang="en-GB"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a:effectLst/>
                        </a:rPr>
                        <a:t>0.9998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8900505"/>
                  </a:ext>
                </a:extLst>
              </a:tr>
              <a:tr h="425598">
                <a:tc>
                  <a:txBody>
                    <a:bodyPr/>
                    <a:lstStyle/>
                    <a:p>
                      <a:pPr>
                        <a:lnSpc>
                          <a:spcPct val="107000"/>
                        </a:lnSpc>
                        <a:spcAft>
                          <a:spcPts val="800"/>
                        </a:spcAft>
                      </a:pPr>
                      <a:r>
                        <a:rPr lang="en-GB" sz="1400" dirty="0">
                          <a:effectLst/>
                        </a:rPr>
                        <a:t>GOLD HILL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0.2534</a:t>
                      </a:r>
                      <a:endParaRPr lang="en-IN" sz="1100">
                        <a:effectLst/>
                      </a:endParaRPr>
                    </a:p>
                    <a:p>
                      <a:pPr>
                        <a:lnSpc>
                          <a:spcPct val="107000"/>
                        </a:lnSpc>
                        <a:spcAft>
                          <a:spcPts val="800"/>
                        </a:spcAft>
                      </a:pPr>
                      <a:r>
                        <a:rPr lang="en-GB"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a:effectLst/>
                        </a:rPr>
                        <a:t>54.0925</a:t>
                      </a:r>
                      <a:endParaRPr lang="en-IN" sz="1100">
                        <a:effectLst/>
                      </a:endParaRPr>
                    </a:p>
                    <a:p>
                      <a:pPr>
                        <a:lnSpc>
                          <a:spcPct val="107000"/>
                        </a:lnSpc>
                        <a:spcAft>
                          <a:spcPts val="800"/>
                        </a:spcAft>
                      </a:pPr>
                      <a:r>
                        <a:rPr lang="en-GB" sz="12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400" dirty="0">
                          <a:effectLst/>
                        </a:rPr>
                        <a:t>0.9999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4859501"/>
                  </a:ext>
                </a:extLst>
              </a:tr>
            </a:tbl>
          </a:graphicData>
        </a:graphic>
      </p:graphicFrame>
      <p:sp>
        <p:nvSpPr>
          <p:cNvPr id="11" name="TextBox 10">
            <a:extLst>
              <a:ext uri="{FF2B5EF4-FFF2-40B4-BE49-F238E27FC236}">
                <a16:creationId xmlns:a16="http://schemas.microsoft.com/office/drawing/2014/main" id="{6EFC8794-6751-DB4B-A3A3-F9C28F0518CF}"/>
              </a:ext>
            </a:extLst>
          </p:cNvPr>
          <p:cNvSpPr txBox="1"/>
          <p:nvPr/>
        </p:nvSpPr>
        <p:spPr>
          <a:xfrm>
            <a:off x="3946778" y="5386981"/>
            <a:ext cx="5949108" cy="369332"/>
          </a:xfrm>
          <a:prstGeom prst="rect">
            <a:avLst/>
          </a:prstGeom>
          <a:noFill/>
        </p:spPr>
        <p:txBody>
          <a:bodyPr wrap="square" rtlCol="0">
            <a:spAutoFit/>
          </a:bodyPr>
          <a:lstStyle/>
          <a:p>
            <a:r>
              <a:rPr lang="en-US" dirty="0"/>
              <a:t>Table3: reconstruct image vs cover after cropping attack</a:t>
            </a:r>
          </a:p>
        </p:txBody>
      </p:sp>
      <p:sp>
        <p:nvSpPr>
          <p:cNvPr id="12" name="TextBox 11">
            <a:extLst>
              <a:ext uri="{FF2B5EF4-FFF2-40B4-BE49-F238E27FC236}">
                <a16:creationId xmlns:a16="http://schemas.microsoft.com/office/drawing/2014/main" id="{F9E85AD5-4FFA-BD4D-A07B-80228FEF4F57}"/>
              </a:ext>
            </a:extLst>
          </p:cNvPr>
          <p:cNvSpPr txBox="1"/>
          <p:nvPr/>
        </p:nvSpPr>
        <p:spPr>
          <a:xfrm>
            <a:off x="804231" y="5982159"/>
            <a:ext cx="7094863" cy="369332"/>
          </a:xfrm>
          <a:prstGeom prst="rect">
            <a:avLst/>
          </a:prstGeom>
          <a:noFill/>
        </p:spPr>
        <p:txBody>
          <a:bodyPr wrap="square" rtlCol="0">
            <a:spAutoFit/>
          </a:bodyPr>
          <a:lstStyle/>
          <a:p>
            <a:r>
              <a:rPr lang="en-US" dirty="0"/>
              <a:t>The watermark EPR data is successfully recovered after cropping attack</a:t>
            </a:r>
          </a:p>
        </p:txBody>
      </p:sp>
    </p:spTree>
    <p:extLst>
      <p:ext uri="{BB962C8B-B14F-4D97-AF65-F5344CB8AC3E}">
        <p14:creationId xmlns:p14="http://schemas.microsoft.com/office/powerpoint/2010/main" val="3855247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B14A6B-592D-D84E-91B7-EADB00A7CFF4}"/>
              </a:ext>
            </a:extLst>
          </p:cNvPr>
          <p:cNvSpPr>
            <a:spLocks noGrp="1"/>
          </p:cNvSpPr>
          <p:nvPr>
            <p:ph type="sldNum" sz="quarter" idx="34"/>
          </p:nvPr>
        </p:nvSpPr>
        <p:spPr/>
        <p:txBody>
          <a:bodyPr/>
          <a:lstStyle/>
          <a:p>
            <a:fld id="{19B51A1E-902D-48AF-9020-955120F399B6}" type="slidenum">
              <a:rPr lang="en-US" noProof="0" smtClean="0"/>
              <a:pPr/>
              <a:t>37</a:t>
            </a:fld>
            <a:endParaRPr lang="en-US" noProof="0" dirty="0"/>
          </a:p>
        </p:txBody>
      </p:sp>
      <p:sp>
        <p:nvSpPr>
          <p:cNvPr id="11" name="Title 4">
            <a:extLst>
              <a:ext uri="{FF2B5EF4-FFF2-40B4-BE49-F238E27FC236}">
                <a16:creationId xmlns:a16="http://schemas.microsoft.com/office/drawing/2014/main" id="{9D4E2D48-867E-C24A-AB14-6C4734E08BE7}"/>
              </a:ext>
            </a:extLst>
          </p:cNvPr>
          <p:cNvSpPr>
            <a:spLocks noGrp="1"/>
          </p:cNvSpPr>
          <p:nvPr>
            <p:ph type="title"/>
          </p:nvPr>
        </p:nvSpPr>
        <p:spPr>
          <a:xfrm>
            <a:off x="1302332" y="631084"/>
            <a:ext cx="10423587" cy="432000"/>
          </a:xfrm>
        </p:spPr>
        <p:txBody>
          <a:bodyPr/>
          <a:lstStyle/>
          <a:p>
            <a:r>
              <a:rPr lang="en-US" sz="2800" b="1" dirty="0">
                <a:effectLst/>
                <a:ea typeface="Calibri" panose="020F0502020204030204" pitchFamily="34" charset="0"/>
                <a:cs typeface="Arial" panose="020B0604020202020204" pitchFamily="34" charset="0"/>
              </a:rPr>
              <a:t>Time Complexity Analysis (embedding and Extraction)</a:t>
            </a:r>
            <a:r>
              <a:rPr lang="en-IN" sz="1600" dirty="0">
                <a:effectLst/>
                <a:cs typeface="Arial" panose="020B0604020202020204" pitchFamily="34" charset="0"/>
              </a:rPr>
              <a:t> </a:t>
            </a:r>
            <a:endParaRPr lang="en-US" sz="4400" dirty="0">
              <a:cs typeface="Arial" panose="020B0604020202020204" pitchFamily="34" charset="0"/>
            </a:endParaRPr>
          </a:p>
        </p:txBody>
      </p:sp>
      <p:sp>
        <p:nvSpPr>
          <p:cNvPr id="5" name="TextBox 4">
            <a:extLst>
              <a:ext uri="{FF2B5EF4-FFF2-40B4-BE49-F238E27FC236}">
                <a16:creationId xmlns:a16="http://schemas.microsoft.com/office/drawing/2014/main" id="{20F06297-A11D-184C-B25F-B3DCE850ACC1}"/>
              </a:ext>
            </a:extLst>
          </p:cNvPr>
          <p:cNvSpPr txBox="1"/>
          <p:nvPr/>
        </p:nvSpPr>
        <p:spPr>
          <a:xfrm>
            <a:off x="4087258" y="1972020"/>
            <a:ext cx="4900701" cy="3392724"/>
          </a:xfrm>
          <a:prstGeom prst="rect">
            <a:avLst/>
          </a:prstGeom>
          <a:noFill/>
        </p:spPr>
        <p:txBody>
          <a:bodyPr wrap="none" rtlCol="0">
            <a:spAutoFit/>
          </a:bodyPr>
          <a:lstStyle/>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transformation: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O(m*n)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Computing Histogram: O(m*n)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Finding Shifting point: O(n/2) average case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Histogram Shifting: O(m*n)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Inverse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Haar</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transformation: O(m*n)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Decoding process: O(m*n)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Reversible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CoverImage</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O(m*n)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43800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2257487" y="182562"/>
            <a:ext cx="6798250" cy="598834"/>
          </a:xfrm>
        </p:spPr>
        <p:txBody>
          <a:bodyPr/>
          <a:lstStyle/>
          <a:p>
            <a:r>
              <a:rPr lang="en-US" dirty="0"/>
              <a:t>References</a:t>
            </a:r>
          </a:p>
        </p:txBody>
      </p:sp>
      <p:sp>
        <p:nvSpPr>
          <p:cNvPr id="17" name="TextBox 16">
            <a:extLst>
              <a:ext uri="{FF2B5EF4-FFF2-40B4-BE49-F238E27FC236}">
                <a16:creationId xmlns:a16="http://schemas.microsoft.com/office/drawing/2014/main" id="{DC1364AA-A013-4F3B-A043-B629025FC697}"/>
              </a:ext>
            </a:extLst>
          </p:cNvPr>
          <p:cNvSpPr txBox="1"/>
          <p:nvPr/>
        </p:nvSpPr>
        <p:spPr>
          <a:xfrm>
            <a:off x="302436" y="931025"/>
            <a:ext cx="9489957" cy="6986528"/>
          </a:xfrm>
          <a:prstGeom prst="rect">
            <a:avLst/>
          </a:prstGeom>
          <a:noFill/>
        </p:spPr>
        <p:txBody>
          <a:bodyPr wrap="square" rtlCol="0">
            <a:spAutoFit/>
          </a:bodyPr>
          <a:lstStyle/>
          <a:p>
            <a:pPr marL="285750" indent="-285750">
              <a:buFont typeface="Arial" panose="020B0604020202020204" pitchFamily="34" charset="0"/>
              <a:buChar char="•"/>
            </a:pPr>
            <a:r>
              <a:rPr lang="sv-SE" sz="1400" dirty="0"/>
              <a:t>Vidyasagar M. Potdar, Song Han, Elizabeth Chang, </a:t>
            </a:r>
            <a:r>
              <a:rPr lang="en-GB" sz="1400" dirty="0"/>
              <a:t>2005, 3rd IEEE International Conference on Industrial Informatics, A Survey of Digital Image Watermarking Techniques, Curtin University of Technology, Perth, Western Australia.</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err="1"/>
              <a:t>Piyu</a:t>
            </a:r>
            <a:r>
              <a:rPr lang="en-GB" sz="1400" dirty="0"/>
              <a:t> Tsai, Yu-Chen Hu, Hsiu-Lien Yeh, 2008, Reversible Image Hiding Scheme using Predictive Coding and Histogram Shifting, National United University, Miaoli, Taiwan.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 C. Qin, C.-C. Chang, Y.-H. Huang, L.-T. Liao, (2013), An Inpainting-assisted reversible steganographic scheme using a histogram shifting mechanism, IEEE Trans. Circuits Syst. Video Technol. 23</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Sunil Lee, Student Member, IEEE, Chang D. </a:t>
            </a:r>
            <a:r>
              <a:rPr lang="en-GB" sz="1400" dirty="0" err="1"/>
              <a:t>Yoo</a:t>
            </a:r>
            <a:r>
              <a:rPr lang="en-GB" sz="1400" dirty="0"/>
              <a:t>, Member, IEEE, and Ton </a:t>
            </a:r>
            <a:r>
              <a:rPr lang="en-GB" sz="1400" dirty="0" err="1"/>
              <a:t>Kalker</a:t>
            </a:r>
            <a:r>
              <a:rPr lang="en-GB" sz="1400" dirty="0"/>
              <a:t>, Fellow, IEEE, 2007, Reversible Image Watermarking Based on Integer-to-Integer Wavelet Transform, IEEE TRANSACTIONS ON INFORMATION FORENSICS AND SECURITY, VOL. 2, NO. 3, SEPTEMBER 2007.</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err="1"/>
              <a:t>Hêmin</a:t>
            </a:r>
            <a:r>
              <a:rPr lang="en-GB" sz="1400" dirty="0"/>
              <a:t> Golpîra1 , </a:t>
            </a:r>
            <a:r>
              <a:rPr lang="en-GB" sz="1400" dirty="0" err="1"/>
              <a:t>Habibollah</a:t>
            </a:r>
            <a:r>
              <a:rPr lang="en-GB" sz="1400" dirty="0"/>
              <a:t> </a:t>
            </a:r>
            <a:r>
              <a:rPr lang="en-GB" sz="1400" dirty="0" err="1"/>
              <a:t>Danyali</a:t>
            </a:r>
            <a:r>
              <a:rPr lang="en-GB" sz="1400" dirty="0"/>
              <a:t>, 2009, Reversible Blind Watermarking for Medical Images Based on Wavelet Histogram Shifting, University of Kurdistan, </a:t>
            </a:r>
            <a:r>
              <a:rPr lang="en-GB" sz="1400" dirty="0" err="1"/>
              <a:t>Sanandaj</a:t>
            </a:r>
            <a:r>
              <a:rPr lang="en-GB" sz="1400" dirty="0"/>
              <a:t>, Iran.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err="1"/>
              <a:t>Piyu</a:t>
            </a:r>
            <a:r>
              <a:rPr lang="en-GB" sz="1400" dirty="0"/>
              <a:t> Tsai, Yu-Chen Hu, Hsiu-Lien Yeh, 2008, Reversible Image Hiding Scheme using Predictive Coding and Histogram Shifting, National United University, Miaoli, Taiwan.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Hamza A. Ali, </a:t>
            </a:r>
            <a:r>
              <a:rPr lang="en-GB" sz="1400" dirty="0" err="1"/>
              <a:t>Sama’a</a:t>
            </a:r>
            <a:r>
              <a:rPr lang="en-GB" sz="1400" dirty="0"/>
              <a:t> A. K. Khamis, 2012, Robust Digital Image Watermarking </a:t>
            </a:r>
            <a:r>
              <a:rPr lang="en-GB" sz="1400" dirty="0" err="1"/>
              <a:t>TechniqueBased</a:t>
            </a:r>
            <a:r>
              <a:rPr lang="en-GB" sz="1400" dirty="0"/>
              <a:t> on Histogram Analysis, University of </a:t>
            </a:r>
            <a:r>
              <a:rPr lang="en-GB" sz="1400" dirty="0" err="1"/>
              <a:t>Basrah</a:t>
            </a:r>
            <a:r>
              <a:rPr lang="en-GB" sz="1400" dirty="0"/>
              <a:t>, Iraq.</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p:txBody>
      </p:sp>
      <p:sp>
        <p:nvSpPr>
          <p:cNvPr id="18" name="TextBox 17">
            <a:extLst>
              <a:ext uri="{FF2B5EF4-FFF2-40B4-BE49-F238E27FC236}">
                <a16:creationId xmlns:a16="http://schemas.microsoft.com/office/drawing/2014/main" id="{25D43CF8-D334-4BAD-9BC7-A3AAEE70EA3D}"/>
              </a:ext>
            </a:extLst>
          </p:cNvPr>
          <p:cNvSpPr txBox="1"/>
          <p:nvPr/>
        </p:nvSpPr>
        <p:spPr>
          <a:xfrm>
            <a:off x="9991898" y="6367549"/>
            <a:ext cx="1404851" cy="369332"/>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4153678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11A6B65-5A20-4F4D-ACBB-ED50132D4571}"/>
              </a:ext>
            </a:extLst>
          </p:cNvPr>
          <p:cNvSpPr>
            <a:spLocks noGrp="1"/>
          </p:cNvSpPr>
          <p:nvPr>
            <p:ph type="ctrTitle"/>
          </p:nvPr>
        </p:nvSpPr>
        <p:spPr>
          <a:xfrm>
            <a:off x="2257487" y="182562"/>
            <a:ext cx="6798250" cy="598834"/>
          </a:xfrm>
        </p:spPr>
        <p:txBody>
          <a:bodyPr/>
          <a:lstStyle/>
          <a:p>
            <a:r>
              <a:rPr lang="en-US" dirty="0"/>
              <a:t>References</a:t>
            </a:r>
          </a:p>
        </p:txBody>
      </p:sp>
      <p:sp>
        <p:nvSpPr>
          <p:cNvPr id="17" name="TextBox 16">
            <a:extLst>
              <a:ext uri="{FF2B5EF4-FFF2-40B4-BE49-F238E27FC236}">
                <a16:creationId xmlns:a16="http://schemas.microsoft.com/office/drawing/2014/main" id="{DC1364AA-A013-4F3B-A043-B629025FC697}"/>
              </a:ext>
            </a:extLst>
          </p:cNvPr>
          <p:cNvSpPr txBox="1"/>
          <p:nvPr/>
        </p:nvSpPr>
        <p:spPr>
          <a:xfrm>
            <a:off x="444556" y="781396"/>
            <a:ext cx="9489957" cy="6037550"/>
          </a:xfrm>
          <a:prstGeom prst="rect">
            <a:avLst/>
          </a:prstGeom>
          <a:noFill/>
        </p:spPr>
        <p:txBody>
          <a:bodyPr wrap="square" rtlCol="0">
            <a:spAutoFit/>
          </a:bodyPr>
          <a:lstStyle/>
          <a:p>
            <a:pPr algn="just">
              <a:lnSpc>
                <a:spcPct val="150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8.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Fridrich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J., (1999). Applications of data hiding in digital images. IEEE, 5</a:t>
            </a:r>
            <a:r>
              <a:rPr lang="en-GB" sz="1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International Symposium on Signal Processing and Its Applications, vol.pp.9.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9. A.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Nissar</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A.H. Mir, Classification of steganalysis techniques: a study, Digit. Signal Process. A Rev. J. 20 (2010) 1758–1770, doi:10.1016/j.dsp.2010.02.003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10. R.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Chandramouli</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M. Kharrazi, N.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Memon</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Image steganography and steganalysis: Concepts and practice, Lect. Notes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Sci. (Including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Subser</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Lect. Notes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Artif</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Lect. Notes Bioinformatics). 2939 (2004) 35–49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11. Li, Bin &amp; He,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Junhui</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&amp; Huang,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Jiwu</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&amp; Shi, Y.Q.. (2011). A survey on image steganography and steganalysis. Journal of Information Hiding and Multimedia Signal Processing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Katzenbeisser</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S. and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Petitolas</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F., (2000). Information hiding techniques for steganography and digital </a:t>
            </a:r>
            <a:r>
              <a:rPr lang="en-GB" sz="1400" dirty="0" err="1">
                <a:effectLst/>
                <a:latin typeface="Times New Roman" panose="02020603050405020304" pitchFamily="18" charset="0"/>
                <a:ea typeface="Calibri" panose="020F0502020204030204" pitchFamily="34" charset="0"/>
                <a:cs typeface="Times New Roman" panose="02020603050405020304" pitchFamily="18" charset="0"/>
              </a:rPr>
              <a:t>watermaking</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Artech House, Taylor and Francis.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sz="1100" dirty="0"/>
          </a:p>
          <a:p>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p:txBody>
      </p:sp>
      <p:sp>
        <p:nvSpPr>
          <p:cNvPr id="18" name="TextBox 17">
            <a:extLst>
              <a:ext uri="{FF2B5EF4-FFF2-40B4-BE49-F238E27FC236}">
                <a16:creationId xmlns:a16="http://schemas.microsoft.com/office/drawing/2014/main" id="{25D43CF8-D334-4BAD-9BC7-A3AAEE70EA3D}"/>
              </a:ext>
            </a:extLst>
          </p:cNvPr>
          <p:cNvSpPr txBox="1"/>
          <p:nvPr/>
        </p:nvSpPr>
        <p:spPr>
          <a:xfrm>
            <a:off x="9991898" y="6367549"/>
            <a:ext cx="1404851" cy="369332"/>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36837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US" dirty="0"/>
              <a:t>INTERGER WAVELET TRANSFORM</a:t>
            </a:r>
          </a:p>
        </p:txBody>
      </p:sp>
      <p:sp>
        <p:nvSpPr>
          <p:cNvPr id="4" name="Content Placeholder 3">
            <a:extLst>
              <a:ext uri="{FF2B5EF4-FFF2-40B4-BE49-F238E27FC236}">
                <a16:creationId xmlns:a16="http://schemas.microsoft.com/office/drawing/2014/main" id="{125E40B9-054F-4D79-BD17-68E71C740D01}"/>
              </a:ext>
            </a:extLst>
          </p:cNvPr>
          <p:cNvSpPr>
            <a:spLocks noGrp="1"/>
          </p:cNvSpPr>
          <p:nvPr>
            <p:ph sz="half" idx="1"/>
          </p:nvPr>
        </p:nvSpPr>
        <p:spPr>
          <a:xfrm>
            <a:off x="432000" y="1360532"/>
            <a:ext cx="6542578" cy="2754268"/>
          </a:xfrm>
        </p:spPr>
        <p:txBody>
          <a:bodyPr/>
          <a:lstStyle/>
          <a:p>
            <a:r>
              <a:rPr lang="en-GB" dirty="0"/>
              <a:t>For integer-encoded signals, an integer wavelet transform (IWT) can be particularly efficient. The IWT is an invertible integer-to-integer wavelet analysis algorithm. You can use the IWT in the applications that you want to produce integer coefficients for integer-encoded signals</a:t>
            </a:r>
            <a:r>
              <a:rPr lang="en-US" dirty="0"/>
              <a:t>. </a:t>
            </a:r>
          </a:p>
          <a:p>
            <a:r>
              <a:rPr lang="en-GB" dirty="0"/>
              <a:t>The IWT is not only computationally faster and more memory-efficient but also more suitable in lossless data-compression applications. The IWT enables you to reconstruct an integer signal perfectly from the computed integer coefficients.</a:t>
            </a:r>
            <a:endParaRPr lang="en-US"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4"/>
          </p:nvPr>
        </p:nvSpPr>
        <p:spPr/>
        <p:txBody>
          <a:bodyPr/>
          <a:lstStyle/>
          <a:p>
            <a:fld id="{19B51A1E-902D-48AF-9020-955120F399B6}" type="slidenum">
              <a:rPr lang="en-US" smtClean="0"/>
              <a:pPr/>
              <a:t>4</a:t>
            </a:fld>
            <a:endParaRPr lang="en-US" dirty="0"/>
          </a:p>
        </p:txBody>
      </p:sp>
      <p:sp>
        <p:nvSpPr>
          <p:cNvPr id="7" name="TextBox 6">
            <a:extLst>
              <a:ext uri="{FF2B5EF4-FFF2-40B4-BE49-F238E27FC236}">
                <a16:creationId xmlns:a16="http://schemas.microsoft.com/office/drawing/2014/main" id="{82C814EC-8B91-40D0-88C4-7F99C2748353}"/>
              </a:ext>
            </a:extLst>
          </p:cNvPr>
          <p:cNvSpPr txBox="1"/>
          <p:nvPr/>
        </p:nvSpPr>
        <p:spPr>
          <a:xfrm>
            <a:off x="10033462" y="6354246"/>
            <a:ext cx="1414040" cy="369332"/>
          </a:xfrm>
          <a:prstGeom prst="rect">
            <a:avLst/>
          </a:prstGeom>
          <a:solidFill>
            <a:schemeClr val="tx1"/>
          </a:solidFill>
        </p:spPr>
        <p:txBody>
          <a:bodyPr wrap="square" rtlCol="0">
            <a:spAutoFit/>
          </a:bodyPr>
          <a:lstStyle/>
          <a:p>
            <a:r>
              <a:rPr lang="en-GB" dirty="0"/>
              <a:t> </a:t>
            </a:r>
          </a:p>
        </p:txBody>
      </p:sp>
      <p:pic>
        <p:nvPicPr>
          <p:cNvPr id="1026" name="Picture 2" descr="Comparative analysis of integer wavelet transforms in reversible data  hiding using threshold based histogram modification - ScienceDirect">
            <a:extLst>
              <a:ext uri="{FF2B5EF4-FFF2-40B4-BE49-F238E27FC236}">
                <a16:creationId xmlns:a16="http://schemas.microsoft.com/office/drawing/2014/main" id="{5F746374-6BD8-4AC3-97E9-1C4A47CD9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0" y="4453370"/>
            <a:ext cx="6542578" cy="13489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18AB5EB-B303-4066-81B3-1FB73D286FB1}"/>
              </a:ext>
            </a:extLst>
          </p:cNvPr>
          <p:cNvSpPr txBox="1"/>
          <p:nvPr/>
        </p:nvSpPr>
        <p:spPr>
          <a:xfrm>
            <a:off x="432001" y="5802284"/>
            <a:ext cx="3225600" cy="369082"/>
          </a:xfrm>
          <a:prstGeom prst="rect">
            <a:avLst/>
          </a:prstGeom>
          <a:solidFill>
            <a:schemeClr val="bg1"/>
          </a:solidFill>
        </p:spPr>
        <p:txBody>
          <a:bodyPr wrap="square" rtlCol="0">
            <a:spAutoFit/>
          </a:bodyPr>
          <a:lstStyle/>
          <a:p>
            <a:r>
              <a:rPr lang="en-GB" dirty="0"/>
              <a:t>Standard IWT Procedure</a:t>
            </a:r>
          </a:p>
        </p:txBody>
      </p:sp>
      <p:sp>
        <p:nvSpPr>
          <p:cNvPr id="10" name="AutoShape 4" descr="Lossless Wavelet Compression">
            <a:extLst>
              <a:ext uri="{FF2B5EF4-FFF2-40B4-BE49-F238E27FC236}">
                <a16:creationId xmlns:a16="http://schemas.microsoft.com/office/drawing/2014/main" id="{06DEF1CC-A55D-4D59-8339-F76F43054B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0" name="Picture 6" descr="Lossless Wavelet Compression">
            <a:extLst>
              <a:ext uri="{FF2B5EF4-FFF2-40B4-BE49-F238E27FC236}">
                <a16:creationId xmlns:a16="http://schemas.microsoft.com/office/drawing/2014/main" id="{7B9E5C9C-DD5E-4B70-9702-E7E350C45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2148" y="1360532"/>
            <a:ext cx="2453382" cy="275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701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Thank </a:t>
            </a:r>
            <a:br>
              <a:rPr lang="en-US" dirty="0"/>
            </a:br>
            <a:r>
              <a:rPr lang="en-US" dirty="0"/>
              <a:t>you</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Thank you for bearing with us!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a:lstStyle/>
          <a:p>
            <a:fld id="{19B51A1E-902D-48AF-9020-955120F399B6}" type="slidenum">
              <a:rPr lang="en-US" smtClean="0"/>
              <a:pPr/>
              <a:t>40</a:t>
            </a:fld>
            <a:endParaRPr lang="en-US" dirty="0"/>
          </a:p>
        </p:txBody>
      </p:sp>
      <p:sp>
        <p:nvSpPr>
          <p:cNvPr id="2" name="TextBox 1">
            <a:extLst>
              <a:ext uri="{FF2B5EF4-FFF2-40B4-BE49-F238E27FC236}">
                <a16:creationId xmlns:a16="http://schemas.microsoft.com/office/drawing/2014/main" id="{62B6D8A0-DF4D-491C-9A15-153E71A2E005}"/>
              </a:ext>
            </a:extLst>
          </p:cNvPr>
          <p:cNvSpPr txBox="1"/>
          <p:nvPr/>
        </p:nvSpPr>
        <p:spPr>
          <a:xfrm>
            <a:off x="10068128" y="6196519"/>
            <a:ext cx="1235412" cy="574563"/>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129383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Literature</a:t>
            </a:r>
            <a:br>
              <a:rPr lang="en-US" dirty="0"/>
            </a:br>
            <a:r>
              <a:rPr lang="en-US" dirty="0"/>
              <a:t>survey</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US" dirty="0"/>
              <a:t>Concise summaries of referred articles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a:lstStyle/>
          <a:p>
            <a:fld id="{19B51A1E-902D-48AF-9020-955120F399B6}" type="slidenum">
              <a:rPr lang="en-US" smtClean="0"/>
              <a:pPr/>
              <a:t>5</a:t>
            </a:fld>
            <a:endParaRPr lang="en-US" dirty="0"/>
          </a:p>
        </p:txBody>
      </p:sp>
      <p:sp>
        <p:nvSpPr>
          <p:cNvPr id="2" name="TextBox 1">
            <a:extLst>
              <a:ext uri="{FF2B5EF4-FFF2-40B4-BE49-F238E27FC236}">
                <a16:creationId xmlns:a16="http://schemas.microsoft.com/office/drawing/2014/main" id="{62B6D8A0-DF4D-491C-9A15-153E71A2E005}"/>
              </a:ext>
            </a:extLst>
          </p:cNvPr>
          <p:cNvSpPr txBox="1"/>
          <p:nvPr/>
        </p:nvSpPr>
        <p:spPr>
          <a:xfrm>
            <a:off x="10068128" y="6196519"/>
            <a:ext cx="1235412" cy="574563"/>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409167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dirty="0"/>
              <a:t>Continued</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6</a:t>
            </a:fld>
            <a:endParaRPr lang="en-US" dirty="0"/>
          </a:p>
        </p:txBody>
      </p:sp>
      <p:sp>
        <p:nvSpPr>
          <p:cNvPr id="5" name="TextBox 4">
            <a:extLst>
              <a:ext uri="{FF2B5EF4-FFF2-40B4-BE49-F238E27FC236}">
                <a16:creationId xmlns:a16="http://schemas.microsoft.com/office/drawing/2014/main" id="{1AA78316-070C-4779-A7D9-A172F38277B7}"/>
              </a:ext>
            </a:extLst>
          </p:cNvPr>
          <p:cNvSpPr txBox="1"/>
          <p:nvPr/>
        </p:nvSpPr>
        <p:spPr>
          <a:xfrm>
            <a:off x="431799" y="1512000"/>
            <a:ext cx="10891195" cy="1015663"/>
          </a:xfrm>
          <a:prstGeom prst="rect">
            <a:avLst/>
          </a:prstGeom>
          <a:solidFill>
            <a:schemeClr val="bg1"/>
          </a:solidFill>
        </p:spPr>
        <p:txBody>
          <a:bodyPr wrap="square" rtlCol="0">
            <a:spAutoFit/>
          </a:bodyPr>
          <a:lstStyle/>
          <a:p>
            <a:r>
              <a:rPr lang="sv-SE" sz="1400" dirty="0"/>
              <a:t>1. Vidyasagar M. Potdar, Song Han, Elizabeth Chang, </a:t>
            </a:r>
            <a:r>
              <a:rPr lang="en-GB" sz="1400" dirty="0"/>
              <a:t>2005, 3rd IEEE International Conference on Industrial Informatics</a:t>
            </a:r>
            <a:r>
              <a:rPr lang="en-GB" sz="1600" b="1" dirty="0"/>
              <a:t>, A Survey of Digital Image Watermarking Techniques</a:t>
            </a:r>
            <a:r>
              <a:rPr lang="en-GB" sz="1400" dirty="0"/>
              <a:t>, Curtin University of Technology, Perth, Western Australia.</a:t>
            </a:r>
          </a:p>
          <a:p>
            <a:endParaRPr lang="en-GB" sz="1400" dirty="0"/>
          </a:p>
          <a:p>
            <a:r>
              <a:rPr lang="en-GB" sz="1400" dirty="0"/>
              <a:t>A detailed study of topics such as Watermarking, Watermark Detection, Spatial Domain, Image Transforms, DWT, DCT, DFT.</a:t>
            </a:r>
          </a:p>
        </p:txBody>
      </p:sp>
      <p:sp>
        <p:nvSpPr>
          <p:cNvPr id="7" name="TextBox 6">
            <a:extLst>
              <a:ext uri="{FF2B5EF4-FFF2-40B4-BE49-F238E27FC236}">
                <a16:creationId xmlns:a16="http://schemas.microsoft.com/office/drawing/2014/main" id="{C9C29A4A-6BF7-4EB1-91BF-FD57EE8F6C22}"/>
              </a:ext>
            </a:extLst>
          </p:cNvPr>
          <p:cNvSpPr txBox="1"/>
          <p:nvPr/>
        </p:nvSpPr>
        <p:spPr>
          <a:xfrm>
            <a:off x="431798" y="3175663"/>
            <a:ext cx="10891195" cy="2708434"/>
          </a:xfrm>
          <a:prstGeom prst="rect">
            <a:avLst/>
          </a:prstGeom>
          <a:solidFill>
            <a:schemeClr val="bg1"/>
          </a:solidFill>
        </p:spPr>
        <p:txBody>
          <a:bodyPr wrap="square" rtlCol="0">
            <a:spAutoFit/>
          </a:bodyPr>
          <a:lstStyle/>
          <a:p>
            <a:r>
              <a:rPr lang="en-GB" sz="1400" dirty="0"/>
              <a:t>2. </a:t>
            </a:r>
            <a:r>
              <a:rPr lang="en-GB" sz="1400" dirty="0" err="1"/>
              <a:t>Piyu</a:t>
            </a:r>
            <a:r>
              <a:rPr lang="en-GB" sz="1400" dirty="0"/>
              <a:t> Tsai, Yu-Chen Hu, Hsiu-Lien Yeh, 2008, </a:t>
            </a:r>
            <a:r>
              <a:rPr lang="en-GB" sz="1600" b="1" dirty="0"/>
              <a:t>Reversible Image Hiding Scheme using Predictive Coding and Histogram Shifting</a:t>
            </a:r>
            <a:r>
              <a:rPr lang="en-GB" sz="1400" dirty="0"/>
              <a:t>, National United University, Miaoli, Taiwan.</a:t>
            </a:r>
          </a:p>
          <a:p>
            <a:endParaRPr lang="en-GB" sz="1400" dirty="0"/>
          </a:p>
          <a:p>
            <a:r>
              <a:rPr lang="en-GB" sz="1400" b="1" dirty="0"/>
              <a:t>Method:  Region Based Histogram Shifting, (Reversible)</a:t>
            </a:r>
          </a:p>
          <a:p>
            <a:endParaRPr lang="en-GB" sz="1400" dirty="0"/>
          </a:p>
          <a:p>
            <a:r>
              <a:rPr lang="en-GB" sz="1400" dirty="0"/>
              <a:t>A reversible image hiding scheme based on histogram shifting for medical images is proposed. The similarity of neighbouring pixels in the images was explored by using the prediction technique and the residual histogram of the predicted errors of the host image was used to hide the secret data in the proposed scheme. In addition, the overlapping between peak and zero pairs was used to further increase the hiding capacity. To enlarge the hiding capacity of the histogram-based scheme, the linear prediction technique is employed to process the cover image.</a:t>
            </a:r>
          </a:p>
          <a:p>
            <a:endParaRPr lang="en-GB" sz="1400" dirty="0"/>
          </a:p>
          <a:p>
            <a:r>
              <a:rPr lang="en-GB" sz="1400" dirty="0"/>
              <a:t>Compared to the histogram-based method, the quality of the </a:t>
            </a:r>
            <a:r>
              <a:rPr lang="en-GB" sz="1400" dirty="0" err="1"/>
              <a:t>stego</a:t>
            </a:r>
            <a:r>
              <a:rPr lang="en-GB" sz="1400" dirty="0"/>
              <a:t>-image improved about 1.5 dB when the same amounts of secret data were embedded. </a:t>
            </a:r>
            <a:r>
              <a:rPr lang="en-GB" sz="1400" b="1" dirty="0"/>
              <a:t>The PSNR of the proposed method stood at 52.95 while the PSNR of the histogram-based scheme was at 51.33.</a:t>
            </a:r>
          </a:p>
        </p:txBody>
      </p:sp>
      <p:sp>
        <p:nvSpPr>
          <p:cNvPr id="8" name="TextBox 7">
            <a:extLst>
              <a:ext uri="{FF2B5EF4-FFF2-40B4-BE49-F238E27FC236}">
                <a16:creationId xmlns:a16="http://schemas.microsoft.com/office/drawing/2014/main" id="{A0138437-A306-4747-8105-C285D8F595C7}"/>
              </a:ext>
            </a:extLst>
          </p:cNvPr>
          <p:cNvSpPr txBox="1"/>
          <p:nvPr/>
        </p:nvSpPr>
        <p:spPr>
          <a:xfrm>
            <a:off x="10066713" y="6306742"/>
            <a:ext cx="1380789" cy="369332"/>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257542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dirty="0"/>
              <a:t>Continued</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7</a:t>
            </a:fld>
            <a:endParaRPr lang="en-US" dirty="0"/>
          </a:p>
        </p:txBody>
      </p:sp>
      <p:sp>
        <p:nvSpPr>
          <p:cNvPr id="5" name="TextBox 4">
            <a:extLst>
              <a:ext uri="{FF2B5EF4-FFF2-40B4-BE49-F238E27FC236}">
                <a16:creationId xmlns:a16="http://schemas.microsoft.com/office/drawing/2014/main" id="{1AA78316-070C-4779-A7D9-A172F38277B7}"/>
              </a:ext>
            </a:extLst>
          </p:cNvPr>
          <p:cNvSpPr txBox="1"/>
          <p:nvPr/>
        </p:nvSpPr>
        <p:spPr>
          <a:xfrm>
            <a:off x="431801" y="1527243"/>
            <a:ext cx="10891195" cy="2523768"/>
          </a:xfrm>
          <a:prstGeom prst="rect">
            <a:avLst/>
          </a:prstGeom>
          <a:solidFill>
            <a:schemeClr val="bg1"/>
          </a:solidFill>
        </p:spPr>
        <p:txBody>
          <a:bodyPr wrap="square" rtlCol="0">
            <a:spAutoFit/>
          </a:bodyPr>
          <a:lstStyle/>
          <a:p>
            <a:r>
              <a:rPr lang="en-GB" sz="1400" dirty="0"/>
              <a:t> 3. Qin, C.-C. Chang, Y.-H. Huang, L.-T. Liao, (2013), </a:t>
            </a:r>
            <a:r>
              <a:rPr lang="en-GB" sz="1600" b="1" dirty="0"/>
              <a:t>An Inpainting-assisted reversible steganographic scheme using a histogram shifting mechanism</a:t>
            </a:r>
            <a:r>
              <a:rPr lang="en-GB" sz="1400" dirty="0"/>
              <a:t>, IEEE Trans. Circuits Syst. Video Technol. 23</a:t>
            </a:r>
          </a:p>
          <a:p>
            <a:endParaRPr lang="en-GB" sz="1400" dirty="0"/>
          </a:p>
          <a:p>
            <a:r>
              <a:rPr lang="en-GB" sz="1400" b="1" dirty="0"/>
              <a:t>Method: Region Based Spatial Domain Histogram Shift, (Reversible)</a:t>
            </a:r>
          </a:p>
          <a:p>
            <a:endParaRPr lang="en-GB" sz="1400" dirty="0"/>
          </a:p>
          <a:p>
            <a:r>
              <a:rPr lang="en-GB" sz="1400" dirty="0"/>
              <a:t>Data hiding based on Histogram shift. The method used an image inpainting based prediction model. The reference pixels are determined adaptively based on the image characteristics. Less number of reference points gets selected from smooth regions and a high number of reference pixels are chosen from the high-fidelity regions in the image area. The secret information is then hidden reversibly over the histogram of the predicted error image.</a:t>
            </a:r>
          </a:p>
          <a:p>
            <a:endParaRPr lang="en-GB" sz="1400" dirty="0"/>
          </a:p>
          <a:p>
            <a:r>
              <a:rPr lang="en-GB" sz="1400" b="1" dirty="0"/>
              <a:t>The PSNR for this method was 65db for medical images and 45db for “Lena” image.</a:t>
            </a:r>
          </a:p>
        </p:txBody>
      </p:sp>
      <p:sp>
        <p:nvSpPr>
          <p:cNvPr id="7" name="TextBox 6">
            <a:extLst>
              <a:ext uri="{FF2B5EF4-FFF2-40B4-BE49-F238E27FC236}">
                <a16:creationId xmlns:a16="http://schemas.microsoft.com/office/drawing/2014/main" id="{C9C29A4A-6BF7-4EB1-91BF-FD57EE8F6C22}"/>
              </a:ext>
            </a:extLst>
          </p:cNvPr>
          <p:cNvSpPr txBox="1"/>
          <p:nvPr/>
        </p:nvSpPr>
        <p:spPr>
          <a:xfrm>
            <a:off x="431800" y="4168276"/>
            <a:ext cx="10891195" cy="2308324"/>
          </a:xfrm>
          <a:prstGeom prst="rect">
            <a:avLst/>
          </a:prstGeom>
          <a:solidFill>
            <a:schemeClr val="bg1"/>
          </a:solidFill>
        </p:spPr>
        <p:txBody>
          <a:bodyPr wrap="square" rtlCol="0">
            <a:spAutoFit/>
          </a:bodyPr>
          <a:lstStyle/>
          <a:p>
            <a:r>
              <a:rPr lang="en-GB" sz="1400" dirty="0"/>
              <a:t>4. Sunil Lee, Student Member, IEEE, Chang D. </a:t>
            </a:r>
            <a:r>
              <a:rPr lang="en-GB" sz="1400" dirty="0" err="1"/>
              <a:t>Yoo</a:t>
            </a:r>
            <a:r>
              <a:rPr lang="en-GB" sz="1400" dirty="0"/>
              <a:t>, Member, IEEE, and Ton </a:t>
            </a:r>
            <a:r>
              <a:rPr lang="en-GB" sz="1400" dirty="0" err="1"/>
              <a:t>Kalker</a:t>
            </a:r>
            <a:r>
              <a:rPr lang="en-GB" sz="1400" dirty="0"/>
              <a:t>, Fellow, IEEE, 2007, </a:t>
            </a:r>
            <a:r>
              <a:rPr lang="en-GB" sz="1600" b="1" dirty="0"/>
              <a:t>Reversible Image Watermarking Based on Integer-to-Integer Wavelet Transform</a:t>
            </a:r>
            <a:r>
              <a:rPr lang="en-GB" sz="1400" dirty="0"/>
              <a:t>, IEEE TRANSACTIONS ON INFORMATION FORENSICS AND SECURITY, VOL. 2, NO. 3, SEPTEMBER 2007.</a:t>
            </a:r>
          </a:p>
          <a:p>
            <a:endParaRPr lang="en-GB" sz="1400" dirty="0"/>
          </a:p>
          <a:p>
            <a:r>
              <a:rPr lang="en-GB" sz="1400" b="1" dirty="0"/>
              <a:t>Method: Least Significant Bit substitution on high-frequency wavelet sub bands. </a:t>
            </a:r>
          </a:p>
          <a:p>
            <a:endParaRPr lang="en-GB" sz="1400" b="1" dirty="0"/>
          </a:p>
          <a:p>
            <a:r>
              <a:rPr lang="en-GB" sz="1400" dirty="0"/>
              <a:t>Proposes a high capacity reversible image watermarking scheme based on integer-to-integer wavelet transforms. The proposed scheme divides an input image into nonoverlapping blocks and embeds a watermark into the high-frequency wavelet coefficients of each block.</a:t>
            </a:r>
          </a:p>
          <a:p>
            <a:endParaRPr lang="en-GB" sz="1400" dirty="0"/>
          </a:p>
          <a:p>
            <a:r>
              <a:rPr lang="en-GB" sz="1400" b="1" dirty="0"/>
              <a:t>The PSNR for this method was 44.87db for “Lena” image and 38.56db for “Baboon” image.</a:t>
            </a:r>
          </a:p>
        </p:txBody>
      </p:sp>
      <p:sp>
        <p:nvSpPr>
          <p:cNvPr id="8" name="TextBox 7">
            <a:extLst>
              <a:ext uri="{FF2B5EF4-FFF2-40B4-BE49-F238E27FC236}">
                <a16:creationId xmlns:a16="http://schemas.microsoft.com/office/drawing/2014/main" id="{A0138437-A306-4747-8105-C285D8F595C7}"/>
              </a:ext>
            </a:extLst>
          </p:cNvPr>
          <p:cNvSpPr txBox="1"/>
          <p:nvPr/>
        </p:nvSpPr>
        <p:spPr>
          <a:xfrm>
            <a:off x="10066713" y="6306742"/>
            <a:ext cx="1380789" cy="369332"/>
          </a:xfrm>
          <a:prstGeom prst="rect">
            <a:avLst/>
          </a:prstGeom>
          <a:solidFill>
            <a:schemeClr val="tx1"/>
          </a:solidFill>
        </p:spPr>
        <p:txBody>
          <a:bodyPr wrap="square" rtlCol="0">
            <a:spAutoFit/>
          </a:bodyPr>
          <a:lstStyle/>
          <a:p>
            <a:endParaRPr lang="en-GB" dirty="0"/>
          </a:p>
        </p:txBody>
      </p:sp>
    </p:spTree>
    <p:extLst>
      <p:ext uri="{BB962C8B-B14F-4D97-AF65-F5344CB8AC3E}">
        <p14:creationId xmlns:p14="http://schemas.microsoft.com/office/powerpoint/2010/main" val="3741999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dirty="0"/>
              <a:t>Continued</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8</a:t>
            </a:fld>
            <a:endParaRPr lang="en-US" dirty="0"/>
          </a:p>
        </p:txBody>
      </p:sp>
      <p:sp>
        <p:nvSpPr>
          <p:cNvPr id="5" name="TextBox 4">
            <a:extLst>
              <a:ext uri="{FF2B5EF4-FFF2-40B4-BE49-F238E27FC236}">
                <a16:creationId xmlns:a16="http://schemas.microsoft.com/office/drawing/2014/main" id="{1AA78316-070C-4779-A7D9-A172F38277B7}"/>
              </a:ext>
            </a:extLst>
          </p:cNvPr>
          <p:cNvSpPr txBox="1"/>
          <p:nvPr/>
        </p:nvSpPr>
        <p:spPr>
          <a:xfrm>
            <a:off x="431800" y="1375396"/>
            <a:ext cx="10891195" cy="2523768"/>
          </a:xfrm>
          <a:prstGeom prst="rect">
            <a:avLst/>
          </a:prstGeom>
          <a:solidFill>
            <a:schemeClr val="bg1"/>
          </a:solidFill>
        </p:spPr>
        <p:txBody>
          <a:bodyPr wrap="square" rtlCol="0">
            <a:spAutoFit/>
          </a:bodyPr>
          <a:lstStyle/>
          <a:p>
            <a:r>
              <a:rPr lang="en-GB" sz="1400" dirty="0"/>
              <a:t>5. </a:t>
            </a:r>
            <a:r>
              <a:rPr lang="en-GB" sz="1400" dirty="0" err="1"/>
              <a:t>Hêmin</a:t>
            </a:r>
            <a:r>
              <a:rPr lang="en-GB" sz="1400" dirty="0"/>
              <a:t> </a:t>
            </a:r>
            <a:r>
              <a:rPr lang="en-GB" sz="1400" dirty="0" err="1"/>
              <a:t>Golpîra</a:t>
            </a:r>
            <a:r>
              <a:rPr lang="en-GB" sz="1400" dirty="0"/>
              <a:t>, </a:t>
            </a:r>
            <a:r>
              <a:rPr lang="en-GB" sz="1400" dirty="0" err="1"/>
              <a:t>Habibollah</a:t>
            </a:r>
            <a:r>
              <a:rPr lang="en-GB" sz="1400" dirty="0"/>
              <a:t> </a:t>
            </a:r>
            <a:r>
              <a:rPr lang="en-GB" sz="1400" dirty="0" err="1"/>
              <a:t>Danyali</a:t>
            </a:r>
            <a:r>
              <a:rPr lang="en-GB" sz="1400" dirty="0"/>
              <a:t>, 2009, </a:t>
            </a:r>
            <a:r>
              <a:rPr lang="en-GB" sz="1600" b="1" dirty="0"/>
              <a:t>Reversible Blind Watermarking for Medical Images Based on Wavelet Histogram Shifting, University of Kurdistan, </a:t>
            </a:r>
            <a:r>
              <a:rPr lang="en-GB" sz="1600" b="1" dirty="0" err="1"/>
              <a:t>Sanandaj</a:t>
            </a:r>
            <a:r>
              <a:rPr lang="en-GB" sz="1400" dirty="0"/>
              <a:t>, Iran</a:t>
            </a:r>
          </a:p>
          <a:p>
            <a:endParaRPr lang="en-GB" sz="1400" dirty="0"/>
          </a:p>
          <a:p>
            <a:r>
              <a:rPr lang="en-GB" sz="1400" dirty="0"/>
              <a:t>Method: </a:t>
            </a:r>
            <a:r>
              <a:rPr lang="en-GB" sz="1400" b="1" dirty="0"/>
              <a:t>Histogram Shifting in Wavelet Domain</a:t>
            </a:r>
          </a:p>
          <a:p>
            <a:endParaRPr lang="en-GB" sz="1400" dirty="0"/>
          </a:p>
          <a:p>
            <a:r>
              <a:rPr lang="en-GB" sz="1400" dirty="0"/>
              <a:t>This paper proposes a blind reversible watermarking approach for medical images based on histogram shifting in wavelet domain. According to the capacity required for the watermark, two thresholds, T1 and T2, are selected, one in the begging part and the other in the end part of the histogram of the high frequency sub bands of the transformed image. Two zero-points, Z1 and Z2 are also created by properly shifting the beginning and the end parts of the histogram. The part of the histogram located between the two thresholds remains unchanged. </a:t>
            </a:r>
          </a:p>
          <a:p>
            <a:endParaRPr lang="en-GB" sz="1400" dirty="0"/>
          </a:p>
          <a:p>
            <a:r>
              <a:rPr lang="en-GB" sz="1400" b="1" dirty="0"/>
              <a:t>The PSNR for this method was 53db for several watermarked medical images.</a:t>
            </a:r>
          </a:p>
        </p:txBody>
      </p:sp>
      <p:sp>
        <p:nvSpPr>
          <p:cNvPr id="7" name="TextBox 6">
            <a:extLst>
              <a:ext uri="{FF2B5EF4-FFF2-40B4-BE49-F238E27FC236}">
                <a16:creationId xmlns:a16="http://schemas.microsoft.com/office/drawing/2014/main" id="{C9C29A4A-6BF7-4EB1-91BF-FD57EE8F6C22}"/>
              </a:ext>
            </a:extLst>
          </p:cNvPr>
          <p:cNvSpPr txBox="1"/>
          <p:nvPr/>
        </p:nvSpPr>
        <p:spPr>
          <a:xfrm>
            <a:off x="429809" y="4076699"/>
            <a:ext cx="10891195" cy="2523768"/>
          </a:xfrm>
          <a:prstGeom prst="rect">
            <a:avLst/>
          </a:prstGeom>
          <a:solidFill>
            <a:schemeClr val="bg1"/>
          </a:solidFill>
        </p:spPr>
        <p:txBody>
          <a:bodyPr wrap="square" rtlCol="0">
            <a:spAutoFit/>
          </a:bodyPr>
          <a:lstStyle/>
          <a:p>
            <a:r>
              <a:rPr lang="en-GB" sz="1400" dirty="0"/>
              <a:t>6. </a:t>
            </a:r>
            <a:r>
              <a:rPr lang="en-GB" sz="1400" dirty="0" err="1"/>
              <a:t>Ladan</a:t>
            </a:r>
            <a:r>
              <a:rPr lang="en-GB" sz="1400" dirty="0"/>
              <a:t> </a:t>
            </a:r>
            <a:r>
              <a:rPr lang="en-GB" sz="1400" dirty="0" err="1"/>
              <a:t>Salimi</a:t>
            </a:r>
            <a:r>
              <a:rPr lang="en-GB" sz="1400" dirty="0"/>
              <a:t>, Amir </a:t>
            </a:r>
            <a:r>
              <a:rPr lang="en-GB" sz="1400" dirty="0" err="1"/>
              <a:t>Haghighi</a:t>
            </a:r>
            <a:r>
              <a:rPr lang="en-GB" sz="1400" dirty="0"/>
              <a:t>, </a:t>
            </a:r>
            <a:r>
              <a:rPr lang="en-GB" sz="1400" dirty="0" err="1"/>
              <a:t>Abdolhossein</a:t>
            </a:r>
            <a:r>
              <a:rPr lang="en-GB" sz="1400" dirty="0"/>
              <a:t> </a:t>
            </a:r>
            <a:r>
              <a:rPr lang="en-GB" sz="1400" dirty="0" err="1"/>
              <a:t>Fathi</a:t>
            </a:r>
            <a:r>
              <a:rPr lang="en-GB" sz="1400" dirty="0"/>
              <a:t>, 2018, </a:t>
            </a:r>
            <a:r>
              <a:rPr lang="en-GB" sz="1600" b="1" dirty="0"/>
              <a:t>A Novel Watermarking Method Based on Differential Evolutionary Algorithm </a:t>
            </a:r>
            <a:r>
              <a:rPr lang="en-GB" sz="1600" b="1" dirty="0" err="1"/>
              <a:t>nd</a:t>
            </a:r>
            <a:r>
              <a:rPr lang="en-GB" sz="1600" b="1" dirty="0"/>
              <a:t> Wavelet Transform</a:t>
            </a:r>
            <a:r>
              <a:rPr lang="en-GB" sz="1400" b="1" dirty="0"/>
              <a:t>, </a:t>
            </a:r>
            <a:r>
              <a:rPr lang="en-GB" sz="1400" dirty="0"/>
              <a:t>Multimedia Tools and Applications (2020)</a:t>
            </a:r>
          </a:p>
          <a:p>
            <a:endParaRPr lang="en-GB" sz="1400" dirty="0"/>
          </a:p>
          <a:p>
            <a:r>
              <a:rPr lang="en-GB" sz="1400" dirty="0"/>
              <a:t>Method: </a:t>
            </a:r>
            <a:r>
              <a:rPr lang="en-GB" sz="1400" b="1" dirty="0"/>
              <a:t>Watermarking method based on the optimization framework and discrete wavelet transform, using differential evolution algorithm.</a:t>
            </a:r>
          </a:p>
          <a:p>
            <a:endParaRPr lang="en-GB" sz="1400" dirty="0"/>
          </a:p>
          <a:p>
            <a:r>
              <a:rPr lang="en-GB" sz="1400" dirty="0"/>
              <a:t>Watermarking method based on the optimization framework and discrete wavelet transform (DWT) is presented. In this method, first, the watermark image is divided into several blocks. Then, using differential evolution (DE) </a:t>
            </a:r>
            <a:r>
              <a:rPr lang="en-GB" sz="1400" dirty="0" err="1"/>
              <a:t>algorithm</a:t>
            </a:r>
            <a:r>
              <a:rPr lang="en-GB" sz="1400" dirty="0"/>
              <a:t>, an appropriate location for each of these blocks is found in the cover image. In the proposed method, the results of the DE algorithm, which is needed for the reconstruction phase are also embedded as a vector in the cover image under the wavelet domain.</a:t>
            </a:r>
          </a:p>
          <a:p>
            <a:endParaRPr lang="en-GB" sz="1400" dirty="0"/>
          </a:p>
          <a:p>
            <a:r>
              <a:rPr lang="en-GB" sz="1400" b="1" dirty="0"/>
              <a:t>The PSNR for this method was 64.3±2.0db for several watermarked medical images.</a:t>
            </a:r>
          </a:p>
        </p:txBody>
      </p:sp>
      <p:sp>
        <p:nvSpPr>
          <p:cNvPr id="8" name="TextBox 7">
            <a:extLst>
              <a:ext uri="{FF2B5EF4-FFF2-40B4-BE49-F238E27FC236}">
                <a16:creationId xmlns:a16="http://schemas.microsoft.com/office/drawing/2014/main" id="{A0138437-A306-4747-8105-C285D8F595C7}"/>
              </a:ext>
            </a:extLst>
          </p:cNvPr>
          <p:cNvSpPr txBox="1"/>
          <p:nvPr/>
        </p:nvSpPr>
        <p:spPr>
          <a:xfrm>
            <a:off x="10066713" y="6306742"/>
            <a:ext cx="1380789" cy="369332"/>
          </a:xfrm>
          <a:prstGeom prst="rect">
            <a:avLst/>
          </a:prstGeom>
          <a:solidFill>
            <a:schemeClr val="tx1"/>
          </a:solidFill>
        </p:spPr>
        <p:txBody>
          <a:bodyPr wrap="square" rtlCol="0">
            <a:spAutoFit/>
          </a:bodyPr>
          <a:lstStyle/>
          <a:p>
            <a:endParaRPr lang="en-GB" dirty="0"/>
          </a:p>
        </p:txBody>
      </p:sp>
      <p:sp>
        <p:nvSpPr>
          <p:cNvPr id="4" name="TextBox 3">
            <a:extLst>
              <a:ext uri="{FF2B5EF4-FFF2-40B4-BE49-F238E27FC236}">
                <a16:creationId xmlns:a16="http://schemas.microsoft.com/office/drawing/2014/main" id="{66F4D97C-41A9-4F6F-AD0C-FFF20FC17F93}"/>
              </a:ext>
            </a:extLst>
          </p:cNvPr>
          <p:cNvSpPr txBox="1"/>
          <p:nvPr/>
        </p:nvSpPr>
        <p:spPr>
          <a:xfrm>
            <a:off x="10066712" y="6169580"/>
            <a:ext cx="1254291" cy="369332"/>
          </a:xfrm>
          <a:prstGeom prst="rect">
            <a:avLst/>
          </a:prstGeom>
          <a:solidFill>
            <a:schemeClr val="bg1"/>
          </a:solidFill>
        </p:spPr>
        <p:txBody>
          <a:bodyPr wrap="square" rtlCol="0">
            <a:spAutoFit/>
          </a:bodyPr>
          <a:lstStyle/>
          <a:p>
            <a:endParaRPr lang="en-GB" dirty="0"/>
          </a:p>
        </p:txBody>
      </p:sp>
    </p:spTree>
    <p:extLst>
      <p:ext uri="{BB962C8B-B14F-4D97-AF65-F5344CB8AC3E}">
        <p14:creationId xmlns:p14="http://schemas.microsoft.com/office/powerpoint/2010/main" val="361726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r>
              <a:rPr lang="en-US" dirty="0"/>
              <a:t>Continued</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447502" y="6401750"/>
            <a:ext cx="278418" cy="274324"/>
          </a:xfrm>
        </p:spPr>
        <p:txBody>
          <a:bodyPr/>
          <a:lstStyle/>
          <a:p>
            <a:fld id="{19B51A1E-902D-48AF-9020-955120F399B6}" type="slidenum">
              <a:rPr lang="en-US" smtClean="0"/>
              <a:pPr/>
              <a:t>9</a:t>
            </a:fld>
            <a:endParaRPr lang="en-US" dirty="0"/>
          </a:p>
        </p:txBody>
      </p:sp>
      <p:sp>
        <p:nvSpPr>
          <p:cNvPr id="5" name="TextBox 4">
            <a:extLst>
              <a:ext uri="{FF2B5EF4-FFF2-40B4-BE49-F238E27FC236}">
                <a16:creationId xmlns:a16="http://schemas.microsoft.com/office/drawing/2014/main" id="{1AA78316-070C-4779-A7D9-A172F38277B7}"/>
              </a:ext>
            </a:extLst>
          </p:cNvPr>
          <p:cNvSpPr txBox="1"/>
          <p:nvPr/>
        </p:nvSpPr>
        <p:spPr>
          <a:xfrm>
            <a:off x="431801" y="1512000"/>
            <a:ext cx="10891195" cy="2277547"/>
          </a:xfrm>
          <a:prstGeom prst="rect">
            <a:avLst/>
          </a:prstGeom>
          <a:solidFill>
            <a:schemeClr val="bg1"/>
          </a:solidFill>
        </p:spPr>
        <p:txBody>
          <a:bodyPr wrap="square" rtlCol="0">
            <a:spAutoFit/>
          </a:bodyPr>
          <a:lstStyle/>
          <a:p>
            <a:r>
              <a:rPr lang="en-GB" sz="1400" dirty="0"/>
              <a:t>7. Hamza A. Ali, </a:t>
            </a:r>
            <a:r>
              <a:rPr lang="en-GB" sz="1400" dirty="0" err="1"/>
              <a:t>Sama’a</a:t>
            </a:r>
            <a:r>
              <a:rPr lang="en-GB" sz="1400" dirty="0"/>
              <a:t> A. K. Khamis, 2012, </a:t>
            </a:r>
            <a:r>
              <a:rPr lang="en-GB" sz="1600" b="1" dirty="0"/>
              <a:t>Robust Digital Image Watermarking Technique Based on Histogram Analysis</a:t>
            </a:r>
            <a:r>
              <a:rPr lang="en-GB" sz="1400" dirty="0"/>
              <a:t>, University of </a:t>
            </a:r>
            <a:r>
              <a:rPr lang="en-GB" sz="1400" dirty="0" err="1"/>
              <a:t>Basrah</a:t>
            </a:r>
            <a:r>
              <a:rPr lang="en-GB" sz="1400" dirty="0"/>
              <a:t>, Iraq.</a:t>
            </a:r>
          </a:p>
          <a:p>
            <a:endParaRPr lang="en-GB" sz="1400" dirty="0"/>
          </a:p>
          <a:p>
            <a:r>
              <a:rPr lang="en-GB" sz="1400" dirty="0"/>
              <a:t>Method: </a:t>
            </a:r>
            <a:r>
              <a:rPr lang="en-GB" sz="1400" b="1" dirty="0"/>
              <a:t>Histogram Equalization</a:t>
            </a:r>
          </a:p>
          <a:p>
            <a:endParaRPr lang="en-GB" sz="1400" dirty="0"/>
          </a:p>
          <a:p>
            <a:r>
              <a:rPr lang="en-GB" sz="1400" dirty="0"/>
              <a:t>The proposed watermarking technique relies on modification efforts to the histogram of the frequency of occurrence of pixels intensities in a digital image. The carrier image is first segmented into blocks, a histogram for each block is plotted and the maximum value of the pixels is changed by a predefined value.</a:t>
            </a:r>
          </a:p>
          <a:p>
            <a:endParaRPr lang="en-GB" sz="1400" dirty="0"/>
          </a:p>
          <a:p>
            <a:r>
              <a:rPr lang="en-GB" sz="1400" b="1" dirty="0"/>
              <a:t>The PSNR for this method was 39.13db for several watermarked medical images.</a:t>
            </a:r>
          </a:p>
        </p:txBody>
      </p:sp>
      <p:sp>
        <p:nvSpPr>
          <p:cNvPr id="8" name="TextBox 7">
            <a:extLst>
              <a:ext uri="{FF2B5EF4-FFF2-40B4-BE49-F238E27FC236}">
                <a16:creationId xmlns:a16="http://schemas.microsoft.com/office/drawing/2014/main" id="{A0138437-A306-4747-8105-C285D8F595C7}"/>
              </a:ext>
            </a:extLst>
          </p:cNvPr>
          <p:cNvSpPr txBox="1"/>
          <p:nvPr/>
        </p:nvSpPr>
        <p:spPr>
          <a:xfrm>
            <a:off x="10066713" y="6306742"/>
            <a:ext cx="1380789" cy="369332"/>
          </a:xfrm>
          <a:prstGeom prst="rect">
            <a:avLst/>
          </a:prstGeom>
          <a:solidFill>
            <a:schemeClr val="tx1"/>
          </a:solidFill>
        </p:spPr>
        <p:txBody>
          <a:bodyPr wrap="square" rtlCol="0">
            <a:spAutoFit/>
          </a:bodyPr>
          <a:lstStyle/>
          <a:p>
            <a:endParaRPr lang="en-GB" dirty="0"/>
          </a:p>
        </p:txBody>
      </p:sp>
      <p:sp>
        <p:nvSpPr>
          <p:cNvPr id="4" name="TextBox 3">
            <a:extLst>
              <a:ext uri="{FF2B5EF4-FFF2-40B4-BE49-F238E27FC236}">
                <a16:creationId xmlns:a16="http://schemas.microsoft.com/office/drawing/2014/main" id="{726D5A19-9F8F-4E94-ACA3-E67B4B696AC1}"/>
              </a:ext>
            </a:extLst>
          </p:cNvPr>
          <p:cNvSpPr txBox="1"/>
          <p:nvPr/>
        </p:nvSpPr>
        <p:spPr>
          <a:xfrm>
            <a:off x="431801" y="3991783"/>
            <a:ext cx="10891195" cy="2708434"/>
          </a:xfrm>
          <a:prstGeom prst="rect">
            <a:avLst/>
          </a:prstGeom>
          <a:solidFill>
            <a:schemeClr val="bg1"/>
          </a:solidFill>
        </p:spPr>
        <p:txBody>
          <a:bodyPr wrap="square" rtlCol="0">
            <a:spAutoFit/>
          </a:bodyPr>
          <a:lstStyle/>
          <a:p>
            <a:r>
              <a:rPr lang="en-GB" sz="1400" dirty="0"/>
              <a:t>8. </a:t>
            </a:r>
            <a:r>
              <a:rPr lang="en-GB" sz="1400" dirty="0" err="1"/>
              <a:t>Gurong</a:t>
            </a:r>
            <a:r>
              <a:rPr lang="en-GB" sz="1400" dirty="0"/>
              <a:t> Xuan et. Al., 2006, </a:t>
            </a:r>
            <a:r>
              <a:rPr lang="en-GB" sz="1600" b="1" dirty="0"/>
              <a:t>Lossless Data Hiding Using Histogram Shifting Method Based on Integer Wavelets, </a:t>
            </a:r>
            <a:r>
              <a:rPr lang="en-GB" sz="1400" dirty="0"/>
              <a:t>Tongji University, P.R. China</a:t>
            </a:r>
            <a:endParaRPr lang="en-GB" sz="1600" b="1" dirty="0"/>
          </a:p>
          <a:p>
            <a:endParaRPr lang="en-GB" sz="1400" dirty="0"/>
          </a:p>
          <a:p>
            <a:r>
              <a:rPr lang="en-GB" sz="1400" dirty="0"/>
              <a:t>Method: </a:t>
            </a:r>
            <a:r>
              <a:rPr lang="en-GB" sz="1400" b="1" dirty="0"/>
              <a:t>Integer Wavelet Transformation</a:t>
            </a:r>
          </a:p>
          <a:p>
            <a:endParaRPr lang="en-GB" sz="1400" dirty="0"/>
          </a:p>
          <a:p>
            <a:r>
              <a:rPr lang="en-GB" sz="1400" dirty="0"/>
              <a:t>Discusses a method focused on lossless information hiding, which aims to hide data in an image without causing any damage and retrieve the hidden data accurately. The algorithm used in this method involves histogram shifting and divides the image into four sub bands of frequency: LL, LH, HL, and HH. The payload, converted into bits, is then embedded into the image using Wavelet Histogram Shifting with the concept of Zero Points. In this process, the target frequency is increased by 1, and the consecutive frequencies are adjusted accordingly. The method of extracting the hidden data follows the reverse process of the embedding process.</a:t>
            </a:r>
          </a:p>
          <a:p>
            <a:endParaRPr lang="en-GB" sz="1400" dirty="0"/>
          </a:p>
          <a:p>
            <a:r>
              <a:rPr lang="en-GB" sz="1400" b="1" dirty="0"/>
              <a:t>The PSNR for this method was around 52-56 for the USC SIPI database.</a:t>
            </a:r>
            <a:endParaRPr lang="en-GB" sz="1400" dirty="0"/>
          </a:p>
        </p:txBody>
      </p:sp>
    </p:spTree>
    <p:extLst>
      <p:ext uri="{BB962C8B-B14F-4D97-AF65-F5344CB8AC3E}">
        <p14:creationId xmlns:p14="http://schemas.microsoft.com/office/powerpoint/2010/main" val="660397936"/>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100F67-BC3D-46B4-8D39-802DC9D7F2EB}">
  <ds:schemaRefs>
    <ds:schemaRef ds:uri="http://schemas.microsoft.com/office/infopath/2007/PartnerControls"/>
    <ds:schemaRef ds:uri="http://www.w3.org/XML/1998/namespace"/>
    <ds:schemaRef ds:uri="16c05727-aa75-4e4a-9b5f-8a80a1165891"/>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71af3243-3dd4-4a8d-8c0d-dd76da1f02a5"/>
  </ds:schemaRefs>
</ds:datastoreItem>
</file>

<file path=customXml/itemProps2.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323504-CBC8-4A2F-BF86-8DF0D94D4A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0</TotalTime>
  <Words>4225</Words>
  <Application>Microsoft Macintosh PowerPoint</Application>
  <PresentationFormat>Widescreen</PresentationFormat>
  <Paragraphs>629</Paragraphs>
  <Slides>40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Corbel</vt:lpstr>
      <vt:lpstr>Times New Roman</vt:lpstr>
      <vt:lpstr>Office Theme</vt:lpstr>
      <vt:lpstr>watermark based Electronic patient record(epr) hiding using integer wavelet transform</vt:lpstr>
      <vt:lpstr>Watermarking</vt:lpstr>
      <vt:lpstr>Comparison</vt:lpstr>
      <vt:lpstr>INTERGER WAVELET TRANSFORM</vt:lpstr>
      <vt:lpstr>Literature survey</vt:lpstr>
      <vt:lpstr>Literature survey</vt:lpstr>
      <vt:lpstr>Literature survey</vt:lpstr>
      <vt:lpstr>Literature survey</vt:lpstr>
      <vt:lpstr>Literature survey</vt:lpstr>
      <vt:lpstr>Literature survey</vt:lpstr>
      <vt:lpstr>Literature survey</vt:lpstr>
      <vt:lpstr>Literature survey</vt:lpstr>
      <vt:lpstr>Proposed Methodology</vt:lpstr>
      <vt:lpstr>Embedding process(Flowchart)</vt:lpstr>
      <vt:lpstr>PowerPoint Presentation</vt:lpstr>
      <vt:lpstr>Histogram shifting flowchart</vt:lpstr>
      <vt:lpstr>Numerical example (histogram shifting)</vt:lpstr>
      <vt:lpstr>Numerical example (histogram shifting)</vt:lpstr>
      <vt:lpstr>decoding process (flowchart)</vt:lpstr>
      <vt:lpstr>Numerical example: decoding </vt:lpstr>
      <vt:lpstr>Reconstructing cover image process (flowchart)</vt:lpstr>
      <vt:lpstr>Numerical: Reconstructing cover image process</vt:lpstr>
      <vt:lpstr>PowerPoint Presentation</vt:lpstr>
      <vt:lpstr>PowerPoint Presentation</vt:lpstr>
      <vt:lpstr>Performance evaluation</vt:lpstr>
      <vt:lpstr>Performance evaluation methods.</vt:lpstr>
      <vt:lpstr>Peak Signal-to-Noise Ratio (PSNR):</vt:lpstr>
      <vt:lpstr>Structural Similarity Index (SSIM):</vt:lpstr>
      <vt:lpstr>Normalized Cross-Correlation (NCC): </vt:lpstr>
      <vt:lpstr>Experiment 1 on USC-sipi data set </vt:lpstr>
      <vt:lpstr>Experiment 2 on USC-sipi data set </vt:lpstr>
      <vt:lpstr>Experiment 3 on medical image</vt:lpstr>
      <vt:lpstr>Watermarking attacks</vt:lpstr>
      <vt:lpstr>Attacks by filtering:</vt:lpstr>
      <vt:lpstr>Attacks by croping:</vt:lpstr>
      <vt:lpstr>Applying cropping attack</vt:lpstr>
      <vt:lpstr>Time Complexity Analysis (embedding and Extraction) </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2023-03-29T04:39:24Z</dcterms:created>
  <dcterms:modified xsi:type="dcterms:W3CDTF">2023-05-27T07:39:38Z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