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3DB9-1E4D-4278-9406-68AEB9CF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A3A8E-D292-4ECB-AF83-D73C3113F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F478-111F-49DF-B4B3-A49EA398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FC35B-9CC4-4298-8697-81D31967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7EB5-648B-46C9-A42E-4C7EE4A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8887-9474-4E30-A3CF-6D41CEAE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73E99-058D-483A-8F4F-0823CF965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232E-7F70-450F-B0B9-7F432BDE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91B31-F598-499F-9A7D-4AD4A353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E006-D905-477D-8DD8-57A15EF5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9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EFC90-5AA7-4735-8693-A93717483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D176E-5297-4DE4-AAAE-2B995C530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78F3A-EF40-49AC-9290-008AD107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8F28-A7B4-4017-86F2-4D267C8E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0111-082A-4587-999C-A4C22DB1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B004-6824-4CA6-826F-451D67A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F2F2-F507-467F-B86D-76903B4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3BAD-67E0-48FD-A4A0-9B6A495D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7794-BFAF-4EA3-A38A-25FF48EA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3D1D-4A92-437D-9C8B-A2F70592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1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D81F-11B5-4647-B684-7F6AB187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3A96A-5BE6-4EFA-9F31-EF317D6D8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F897-B6A4-425F-A67B-99032D26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95AC-7F9E-4F69-A7D2-BC89D1DD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5F57-CBF2-48A8-96D1-ABAF493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F951-708A-424F-88A4-B69C0EC8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7F4E-C2E5-4ED4-8FBC-C33348B7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5831A-8E0C-4FA1-AEBB-A99963745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1E9E-C69D-4B22-9309-48D5C65F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30D79-C95F-4DFA-879E-1C7D9391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A9CEC-7C22-4C2F-A6D8-B21C0B66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6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9BCA-A7A0-4A79-9C79-72CF902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4979C-F1D0-4BE8-BD63-86EBE659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F16B5-7C5D-4199-AD0C-B147C1814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32C49-2717-42B5-8781-04BD3EF19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00000-A1EC-4BAA-98D0-78DB03FB8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812FE-4F10-486C-8D45-B833618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96EDB-0DC0-478A-A001-06F9C39F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6E7B7-F716-4131-B6D1-998F13F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EB7-967E-40F5-9EDF-853DAE4E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93AF4-9DD8-464C-8A7D-B0D1000B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FED7A-F62B-4797-9B13-E0914AE2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C5E6F-CEC0-4CD5-8B93-74ECB47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597BB-6696-486C-9733-2AB5FB8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E239D-B91A-44C4-A455-5E0D1502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45C67-F2B2-4D05-AD87-9DA23B9A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D89B-112E-4EE0-BB9A-0F89BE10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9245-CA70-4AC7-999C-25697022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B8010-BA04-4722-BD26-D6791FFA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31A26-4CC9-4252-9B6E-4229C0C8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5DBD-35CD-4057-8173-84E3F765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41613-1B47-4738-89F5-F2F00F70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FC36-4560-4350-A134-FB94289A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297A0-7CEC-43EA-8EF6-2DD54FC4E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20C9D-7413-40E2-8C9A-F9BEF384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16B02-CF2B-40C7-B947-E91B36C1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06198-B252-417C-9313-F0412763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E26A9-DEF8-4BB9-9D0A-A9C4FD5B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AA1A7-842C-4DAA-9855-13BC18B5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44B1-8E10-4E43-94B7-CA0AE631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11E0-FF45-4070-B50E-5BE56F7DB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5D16-7EF2-409E-AB01-E126115201E2}" type="datetimeFigureOut">
              <a:rPr lang="en-US" smtClean="0"/>
              <a:t>01-Nov-24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7079-0E88-4E22-B9D6-5A7AAA1B1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5AD9-EF4B-4DD5-9D3C-2B58A3C77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2A39B-C736-4C35-A283-3B758C81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0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DA5F-CC3E-4F0D-9A27-AD102AE9E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 ASTRA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74C3-9B80-4148-AE79-B1DF9929D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Viral dynamic characterization</a:t>
            </a:r>
          </a:p>
          <a:p>
            <a:r>
              <a:rPr lang="en-US" dirty="0"/>
              <a:t>1 November 2024</a:t>
            </a:r>
          </a:p>
        </p:txBody>
      </p:sp>
    </p:spTree>
    <p:extLst>
      <p:ext uri="{BB962C8B-B14F-4D97-AF65-F5344CB8AC3E}">
        <p14:creationId xmlns:p14="http://schemas.microsoft.com/office/powerpoint/2010/main" val="79088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AE19-214C-4C02-A702-C990DC5E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625711"/>
            <a:ext cx="9765948" cy="5083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D1E6B9-EC93-43C5-86CB-AD496412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9125"/>
            <a:ext cx="6106146" cy="531974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1ED43E3-5DDB-4854-ADA9-7158E39B14CA}"/>
              </a:ext>
            </a:extLst>
          </p:cNvPr>
          <p:cNvSpPr txBox="1">
            <a:spLocks/>
          </p:cNvSpPr>
          <p:nvPr/>
        </p:nvSpPr>
        <p:spPr>
          <a:xfrm>
            <a:off x="192248" y="6349668"/>
            <a:ext cx="9765948" cy="50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Randomisation</a:t>
            </a:r>
            <a:r>
              <a:rPr lang="en-US" sz="2000" dirty="0"/>
              <a:t> to date: Thailand (82); All sites (90)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FB64-9124-4B3D-9C80-EB2471A3B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48" y="2282682"/>
            <a:ext cx="6106146" cy="2582933"/>
          </a:xfrm>
        </p:spPr>
        <p:txBody>
          <a:bodyPr>
            <a:normAutofit/>
          </a:bodyPr>
          <a:lstStyle/>
          <a:p>
            <a:r>
              <a:rPr lang="en-US" sz="2400" dirty="0"/>
              <a:t>Date: From 28 Feb 2023 to 25 Aug 2024</a:t>
            </a:r>
          </a:p>
          <a:p>
            <a:r>
              <a:rPr lang="en-US" sz="2400" dirty="0"/>
              <a:t>Arm: No study drug</a:t>
            </a:r>
          </a:p>
          <a:p>
            <a:r>
              <a:rPr lang="en-US" sz="2400" dirty="0"/>
              <a:t>Patient with PCR data: 72 </a:t>
            </a:r>
            <a:r>
              <a:rPr lang="en-US" sz="2000" dirty="0"/>
              <a:t>(Flu A: 60; Flu B: 12)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mITT</a:t>
            </a:r>
            <a:r>
              <a:rPr lang="en-US" sz="2000" dirty="0">
                <a:solidFill>
                  <a:srgbClr val="FF0000"/>
                </a:solidFill>
              </a:rPr>
              <a:t> population: 59 </a:t>
            </a:r>
            <a:r>
              <a:rPr lang="en-US" sz="1600" dirty="0">
                <a:solidFill>
                  <a:srgbClr val="FF0000"/>
                </a:solidFill>
              </a:rPr>
              <a:t>(Flu A: 48; Flu B: 11); excluded 13</a:t>
            </a:r>
          </a:p>
          <a:p>
            <a:pPr lvl="2"/>
            <a:r>
              <a:rPr lang="en-US" sz="1800" dirty="0"/>
              <a:t>&gt; 250 mean genomes/mL on D0</a:t>
            </a:r>
          </a:p>
          <a:p>
            <a:pPr lvl="2"/>
            <a:r>
              <a:rPr lang="en-US" sz="1800" dirty="0"/>
              <a:t>Having PCR data from D0 to D3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411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D5F2B-76B8-41C0-990A-FC4305E6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9" y="750814"/>
            <a:ext cx="10712742" cy="53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E7C6D-6B9B-4DAE-BA6E-7090D5A1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6" y="759830"/>
            <a:ext cx="10249006" cy="5124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DEE783-5FDC-457D-A297-3F7FDE83DEF6}"/>
              </a:ext>
            </a:extLst>
          </p:cNvPr>
          <p:cNvSpPr txBox="1"/>
          <p:nvPr/>
        </p:nvSpPr>
        <p:spPr>
          <a:xfrm>
            <a:off x="4800598" y="1031"/>
            <a:ext cx="2396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5.2 [95% </a:t>
            </a:r>
            <a:r>
              <a:rPr lang="en-US" dirty="0" err="1"/>
              <a:t>CrI</a:t>
            </a:r>
            <a:r>
              <a:rPr lang="en-US" dirty="0"/>
              <a:t>: 4.4 to 6.0]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F4AEC0-E484-4086-BEBF-1859E6381E63}"/>
              </a:ext>
            </a:extLst>
          </p:cNvPr>
          <p:cNvSpPr txBox="1"/>
          <p:nvPr/>
        </p:nvSpPr>
        <p:spPr>
          <a:xfrm>
            <a:off x="7713133" y="1031"/>
            <a:ext cx="271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-0.8 [95% </a:t>
            </a:r>
            <a:r>
              <a:rPr lang="en-US" dirty="0" err="1"/>
              <a:t>CrI</a:t>
            </a:r>
            <a:r>
              <a:rPr lang="en-US" dirty="0"/>
              <a:t>: -1.0 to -0.6]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80BB0-999E-447B-AE6D-5DFFD91CF390}"/>
              </a:ext>
            </a:extLst>
          </p:cNvPr>
          <p:cNvSpPr txBox="1"/>
          <p:nvPr/>
        </p:nvSpPr>
        <p:spPr>
          <a:xfrm>
            <a:off x="1532465" y="5699664"/>
            <a:ext cx="2429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1.1 [95% </a:t>
            </a:r>
            <a:r>
              <a:rPr lang="en-US" dirty="0" err="1"/>
              <a:t>CrI</a:t>
            </a:r>
            <a:r>
              <a:rPr lang="en-US" dirty="0"/>
              <a:t>: 0.9 to 1.4]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2DFDA-73EB-46D5-A509-82991986485A}"/>
              </a:ext>
            </a:extLst>
          </p:cNvPr>
          <p:cNvSpPr txBox="1"/>
          <p:nvPr/>
        </p:nvSpPr>
        <p:spPr>
          <a:xfrm>
            <a:off x="4620734" y="5699664"/>
            <a:ext cx="2455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0.7 [95% </a:t>
            </a:r>
            <a:r>
              <a:rPr lang="en-US" dirty="0" err="1"/>
              <a:t>CrI</a:t>
            </a:r>
            <a:r>
              <a:rPr lang="en-US" dirty="0"/>
              <a:t>: 0.5 to 0.9]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9177-8CFD-4E83-B94F-FFC1F1D8CB38}"/>
              </a:ext>
            </a:extLst>
          </p:cNvPr>
          <p:cNvSpPr txBox="1"/>
          <p:nvPr/>
        </p:nvSpPr>
        <p:spPr>
          <a:xfrm>
            <a:off x="1488013" y="1031"/>
            <a:ext cx="2518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1.0 [95% </a:t>
            </a:r>
            <a:r>
              <a:rPr lang="en-US" dirty="0" err="1"/>
              <a:t>CrI</a:t>
            </a:r>
            <a:r>
              <a:rPr lang="en-US" dirty="0"/>
              <a:t>: 0.9 to 1.1]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206077-3F4E-4943-8132-37F6CFC216F5}"/>
              </a:ext>
            </a:extLst>
          </p:cNvPr>
          <p:cNvSpPr txBox="1"/>
          <p:nvPr/>
        </p:nvSpPr>
        <p:spPr>
          <a:xfrm>
            <a:off x="1488013" y="324312"/>
            <a:ext cx="2518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Intra-individual variation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B79A53-373C-46D9-B287-0A908AA3F81D}"/>
              </a:ext>
            </a:extLst>
          </p:cNvPr>
          <p:cNvSpPr txBox="1"/>
          <p:nvPr/>
        </p:nvSpPr>
        <p:spPr>
          <a:xfrm>
            <a:off x="4739213" y="324312"/>
            <a:ext cx="2518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Population intercept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774E3-7C45-404E-81F1-9DF6DFCC4E04}"/>
              </a:ext>
            </a:extLst>
          </p:cNvPr>
          <p:cNvSpPr txBox="1"/>
          <p:nvPr/>
        </p:nvSpPr>
        <p:spPr>
          <a:xfrm>
            <a:off x="7812615" y="324312"/>
            <a:ext cx="2518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Population slope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9DE0B6-1EF6-42FB-9585-AFCA5BEB00B4}"/>
              </a:ext>
            </a:extLst>
          </p:cNvPr>
          <p:cNvSpPr txBox="1"/>
          <p:nvPr/>
        </p:nvSpPr>
        <p:spPr>
          <a:xfrm>
            <a:off x="878466" y="6067391"/>
            <a:ext cx="374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Interindividual variation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on intercept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CA0801-8F98-4715-BF86-D4E01E4605EC}"/>
              </a:ext>
            </a:extLst>
          </p:cNvPr>
          <p:cNvSpPr txBox="1"/>
          <p:nvPr/>
        </p:nvSpPr>
        <p:spPr>
          <a:xfrm>
            <a:off x="4070347" y="6067392"/>
            <a:ext cx="3742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Interindividual variation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on slope</a:t>
            </a:r>
          </a:p>
        </p:txBody>
      </p:sp>
    </p:spTree>
    <p:extLst>
      <p:ext uri="{BB962C8B-B14F-4D97-AF65-F5344CB8AC3E}">
        <p14:creationId xmlns:p14="http://schemas.microsoft.com/office/powerpoint/2010/main" val="239236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037ED9-9228-4BBD-847D-80947A637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0860"/>
            <a:ext cx="11887200" cy="4754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BD9DFC-F90F-492D-B78D-453B1797AC5F}"/>
              </a:ext>
            </a:extLst>
          </p:cNvPr>
          <p:cNvSpPr txBox="1"/>
          <p:nvPr/>
        </p:nvSpPr>
        <p:spPr>
          <a:xfrm>
            <a:off x="7711015" y="5628640"/>
            <a:ext cx="374362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Half-life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Flu A: 7.5 h [95% </a:t>
            </a:r>
            <a:r>
              <a:rPr lang="en-US" sz="1600" dirty="0" err="1"/>
              <a:t>CrI</a:t>
            </a:r>
            <a:r>
              <a:rPr lang="en-US" sz="1600" dirty="0"/>
              <a:t>: 9.2 to 11.5 h]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Flu B: 14.6 h [95% </a:t>
            </a:r>
            <a:r>
              <a:rPr lang="en-US" sz="1600" dirty="0" err="1"/>
              <a:t>CrI</a:t>
            </a:r>
            <a:r>
              <a:rPr lang="en-US" sz="1600" dirty="0"/>
              <a:t>: 9.7 to 23.1 h]</a:t>
            </a:r>
          </a:p>
        </p:txBody>
      </p:sp>
    </p:spTree>
    <p:extLst>
      <p:ext uri="{BB962C8B-B14F-4D97-AF65-F5344CB8AC3E}">
        <p14:creationId xmlns:p14="http://schemas.microsoft.com/office/powerpoint/2010/main" val="222572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4DC374-8A27-4D53-8F82-69075EC9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4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864121-CA5E-48CD-935E-9897891AE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6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EB121-C1B8-47AB-8FD8-B94B3844D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4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6740DC-6694-4470-93A3-A1B8C7104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0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185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 ASTRA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ASTRA</dc:title>
  <dc:creator>Phrutsamon Wongnak</dc:creator>
  <cp:lastModifiedBy>Phrutsamon Wongnak</cp:lastModifiedBy>
  <cp:revision>11</cp:revision>
  <dcterms:created xsi:type="dcterms:W3CDTF">2024-11-01T03:50:01Z</dcterms:created>
  <dcterms:modified xsi:type="dcterms:W3CDTF">2024-11-01T08:43:48Z</dcterms:modified>
</cp:coreProperties>
</file>