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-33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24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03961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9d9f05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9d9f05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construction and calculating the initial investment,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know how to earn the money back by renting the stores and garage.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found a graph of the average size of each retail store.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consideration, we decide to make the unit store as 2000 sqft.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So that the small retailer stores like GameStop and Fossil can be fit in one unit store.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Medium stores like the Tiffany &amp; Co. and Foot Locker can be fit in two unit stores.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Large stores like Under Armour and Victoria’s Secret would take multiple stores at the same time.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99d9f058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99d9f058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let’s talk about the revenue.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thing I need to clarify before we talk about the revenue is that our revenue only comes from the rent from stores and garage in a yearly contract, so the revenue and cash flow of the individual stores does not mess with our calculation.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market price, our retail store is rent $50/sqft/month, so after calculation, our annually revenue from the mall is $108 million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for the garage, we just rent it for $100 thousand per month and it’s 1.2 M per year.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total annual revenue is $109 M 200 thousand.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9d9f058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9d9f058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 of the mall will also be calculated only in the public area.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contials utility, salary of personnel and security, Repair &amp; Maintenance, Management Fee, and the Insurance.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Annual Cost is around 90 million dollars.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subtract that from the revenue, and get the BTCF of $19 M 320 thousand per year.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utility, we multiply the public area by the average rate ($80 / sqft) plus the fee from the garage($1.6 / sqft) and can be calculated as (270,000 - 180,000) * $80 + 90,000 * $1.6 = $7,344,000.</a:t>
            </a:r>
            <a:endParaRPr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Salaries of the personnel, we decide to hire 4 security and 1 cleaner per floor, and extra two that can be responsible to go around the shopping mall as well as the garage. So the cost of paying the salaries is [( 4 + 1 ) * 3 + 2] * $5000 = $85,000.</a:t>
            </a:r>
            <a:endParaRPr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repair and maintenance, it is assumed to be $10,000.</a:t>
            </a:r>
            <a:endParaRPr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management fee, we decide to hire one manager per floor and resulting in a cost of 3 * $7000 = $21,000</a:t>
            </a:r>
            <a:endParaRPr>
              <a:solidFill>
                <a:srgbClr val="CCCC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rgbClr val="CCCC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insurance is estimated to be $30,000 per month.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9aab1b674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9aab1b674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third alternative in our project IS A HOTEL  which it’s assumed to be 20 story with 200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9aab1b67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9aab1b67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aab1b67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aab1b67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Wages: managers, desk clerks, restaurants workers, guards, and recreation staff.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 per the cost and maintenance they are considered to be high in hotels to increase the quality and customers satisfaction.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Marketing and insurance are two of the most important aspects the business so they are considered high.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Taking into account that in the peak season the rent per room is going to be $550 while the off season it costs $250 per room per night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9a38810c4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9a38810c4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Connect the dots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a38810c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a38810c4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Yuheng: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types of regression model we have used are Linear &amp; Exponential Regression.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Residential Building as an example: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Exponential Regression: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Rent is the rent multiply by rent increase to the power of year -1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a38810c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9a38810c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Yuheng: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we put our actual rent and exponential regression into comparison and got this graph</a:t>
            </a:r>
            <a:r>
              <a:rPr lang="en" dirty="0" smtClean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Our actual Rent is based on 2% geometric increase with the first month rate $5600 shown as the blue line and it reaches about 10 thousand at the end of 30 years.</a:t>
            </a:r>
            <a:endParaRPr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From the data we had, we got </a:t>
            </a:r>
            <a:r>
              <a:rPr lang="en" baseline="0" dirty="0" smtClean="0"/>
              <a:t>an</a:t>
            </a:r>
            <a:r>
              <a:rPr lang="en" dirty="0" smtClean="0"/>
              <a:t> </a:t>
            </a:r>
            <a:r>
              <a:rPr lang="en" dirty="0"/>
              <a:t>exponential regression, the A is $5600 as the initial rent, and B is 1.022 as a increase rent of 2.2%.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we can see the difference of the rent after 30 years.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9a38810c4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9a38810c4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Yuheng: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linear regression model, we assume the rent of the next year to be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rent plus the rent increase per year multiply by the year -1, here we assume the rent increase to be $100 per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with our actual rent, we have this graph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9d9f0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9d9f05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OBJECTIVE OF THE PROJECT IS TO FIGURE OUT BEST  ALTERNATIVE THAT MAXIMIZES THE CORPORATION’S EARNINGS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a38810c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9a38810c4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Yuheng: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blue line showing our actual rent is the same as what we have in the previous graph.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And the red line is the a linear regression with A being the first month rate $5600 and B being $100 dollars.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30 years we can see the huge difference between them. And in order to make enough profit, we need to be stick to our geometric increase rent plan.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a38810c4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9a38810c4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Yuheng: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In order to obtain the capital of our initial investment, we used the following different resources: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 to get 30% from the Loan, 40% from the Common Stock, 20% from Preferred Stock, and 10% from the Retained Earnings.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9a38810c4_1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9a38810c4_1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Yuheng: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detailed distribution of the loan, common stock, and preferred stock,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can use them to calculate the Cost of Capital.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The cost of capital can be calculated: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For the loan, it’s effective rate multiplied by the 1 - 40% itr and gives 3%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For the Common Stock, its CSD / PCs + growth rate and gives 9%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For the Preferred Stock, it’s PSD / (PPs - Cps) and gives 7.0707%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9a38810c4_1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9a38810c4_1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Yuheng: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now we can calculate the WACC as the summation of the product of percentage and cost of capital.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Plus the profit margin of 2%, we have the Before Tax MARR of 8.81414%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after tax can then be calculated by BTMARR x (1-itr) and gives 5.28848%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9a38810c4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9a38810c4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know that if the leander’s rate is less than the time value of money, we are benefiting more and thus choosing plan 4 is the wise decision to make. And on the contrary if the leader’s rate is more than the time value of money to than plan 3 should be considered to mitigate the interest rate that accumulates over time  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9a38810c4_1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9a38810c4_1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63012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●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Since the lender’s rate (5%) is less than the TVOM (5.29%), thus it is better for us to use Plan-4 for paying back the loan.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63012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Char char="●"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It means that the present worth would be greater if we use Plan-4 for paying back the loan rather than using Plan-3.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</a:t>
            </a:r>
            <a:endParaRPr sz="10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a38810c4_1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9a38810c4_1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9a38810c4_1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9a38810c4_1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/>
              <a:t>Say these two points only here !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SLN &amp; MACRS-GDS methods we calculated the depreciation for all  3 properties. After the 30 years planning horizon the salvage value is to be considered 30% of the initial investments in all three alternative.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9aab1b674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9aab1b674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Since the residential building are considered a 27.5 years residential rental  property, it is fully depreciated by the end of the planning horizon !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9aab1b674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9aab1b674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per the Hotel and Mall are considered to be a 39-years non residential  properties we used this table to calculate the depreciation and they are not fully depreciated.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KEEPING IN MIND THAT THE  LANDS DOES NOT DEPRECIATE!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a38810c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a38810c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 CASHFLOW 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FOR CONSTRUCTING THE BUILDINGS ARE THE SAME ! FROM PLUMBING …..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9a38810c4_1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9a38810c4_1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Prerit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9a38810c4_1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9a38810c4_1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9a38810c4_1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9a38810c4_1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9a38810c4_1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9a38810c4_1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9a38810c4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9a38810c4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$5761.90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9a38810c4_1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9a38810c4_1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285750" algn="l" rtl="0">
              <a:spcBef>
                <a:spcPts val="2000"/>
              </a:spcBef>
              <a:spcAft>
                <a:spcPts val="600"/>
              </a:spcAft>
              <a:buNone/>
            </a:pPr>
            <a:r>
              <a:rPr lang="en" sz="1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simulation tells us the likelihood of meeting the objectives. 	Assumed Bonus limit to be $800 millions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9a38810c4_1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9a38810c4_1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28575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For 90% Confidence interval, the PW lies between around $230 millions &amp; $1.3 billions. Other values could be considered as outliers and can be discarded. 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9a38810c4_1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9a38810c4_1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9aab1b674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9aab1b674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returns are +vely correlated. Since the returns are high, the risks are also high. THus the probability of making a profit = 0 is about 58%.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9aab1b674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9aab1b674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4 uncertain inputs have the largest effect on bonus/profit. We ran the simulation for 5000 iterations as before.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tornado chart. It is called a tornado chart because the longest bars are at the top of the chart. The longer the bar, the more effect this uncertain input has on profit.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a38810c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a38810c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residential buildings comprise of four 20-story high buildings. Each floor comprises of 14 four-bedroom apartments. The area of the foundation of each building is 20000 square feet. The remaining area of 20000 square feet is left for garden and roads.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9a4ef85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9a4ef85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9a4ef853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9a4ef853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9a4ef853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9a4ef853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9a4ef85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9a4ef85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9a4ef853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9a4ef853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9a4ef853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59a4ef853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9aab1b674_4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9aab1b674_4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a38810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a38810c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Repair &amp; Maintenance: Assuming each building requires maintenance for plumbing, heating/cooling, electric appliances, etc.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9a38810c4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9a38810c4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marketing cost would decrease and is assumed to remain fixed after the end of year-2 since only a few apartments would be vacated each year. Also, the marketing would be done by word of mouth of the occupants who would talk to their friends, colleagues about the apartments.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a38810c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9a38810c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Two types of cash flows are considered: Uniform &amp; Geometric. The geometric rate is fixed at 2% annually.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9d9f05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9d9f05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Alternative B, we are building a mall.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contains 3 floors of store of total 270,000 sqft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 basement garage of 90,000 sqft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The mall itself has three floors, 90,000 sqft each, and we have a total area of 270,000 sqft of Mall area.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Considering 33.33% area as public area, we have left with 180,000 sqft of pure store area.</a:t>
            </a:r>
            <a:endParaRPr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And on the basement floor, we are using the whole floor and build it as a garage as convenience for parking and also make money from that.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99d9f058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99d9f058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Investment is calculated based on the area multiply by the material and labor fee,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same calculation done to the garage but with much cheaper material and labor fee per area,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have the initial investment amount of 126 M 900 thousand dollars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camoinassociates.com/average-square-footage-and-retail-sales-square-foot-across-major-brands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loopnet.com/for-lease/boston-ma/generalretail/?sk=b10cc19dbdd6ac99013f89318e4a1cc7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244900" y="1468000"/>
            <a:ext cx="5309700" cy="16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ECONOMIC ANALYSIS FOR A CONSTRUCTION CORPORATION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515799" y="3348450"/>
            <a:ext cx="5790941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Group-9:    Prerit Samria</a:t>
            </a:r>
            <a:endParaRPr sz="1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Yuheng </a:t>
            </a: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Gao</a:t>
            </a:r>
            <a:endParaRPr sz="1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" sz="18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Moath </a:t>
            </a:r>
            <a:r>
              <a:rPr lang="en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Kamli</a:t>
            </a:r>
            <a:endParaRPr sz="1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ALTERNATIVE-B: Mall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Regulation: Area of Store</a:t>
            </a:r>
            <a:endParaRPr sz="1800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Store Area: 2000 SF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Unit: GameStop, Fossil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 Unit: Tiffany &amp; Co., Foot Locker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3+ Unit : Under Armour, Victoria’s Secret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226" y="1083375"/>
            <a:ext cx="4731775" cy="40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0" y="4747800"/>
            <a:ext cx="8016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https://www.camoinassociates.com/average-square-footage-and-retail-sales-square-foot-across-major-brands</a:t>
            </a:r>
            <a:endParaRPr sz="1100" u="sng">
              <a:solidFill>
                <a:schemeClr val="hlink"/>
              </a:solidFill>
              <a:hlinkClick r:id="rId4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ALTERNATIVE-B: Mall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Revenue</a:t>
            </a:r>
            <a:endParaRPr sz="1800"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Unit Stores: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18,000 sqft. / 2000 = 90 Unit Stores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Revenue from Mall: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$2,000 sqft. X $50/sqft/mon X 90 Unit Stores = $108,000,000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Revenue from Garage: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$100,000*12 = $1,200,000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Annual Revenue:   $9,000,000 + $1,200,000 =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$109,200,000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0" y="4753125"/>
            <a:ext cx="8355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https://www.loopnet.com/for-lease/boston-ma/generalretail/?sk=b10cc19dbdd6ac99013f89318e4a1cc7</a:t>
            </a:r>
            <a:endParaRPr sz="1100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ALTERNATIVE-B: Mall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Cost &amp; BTCF</a:t>
            </a:r>
            <a:endParaRPr sz="1800"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Utility: 				(270,000 * 33.33%) * $80 + 90,000 * $1.6 = $7,344,000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Salary of Personnel: 		[( 4 + 1 ) * 3 + 2] * $5000 = $85,000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Repair &amp; Maintenance:  		$10,000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Management Fee:	 		3 * $7000 = $21,000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Insurance: 				$30,000</a:t>
            </a:r>
            <a:endParaRPr>
              <a:solidFill>
                <a:srgbClr val="FFFFFF"/>
              </a:solidFill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Annual Cost :			$7,490,000 * 12 =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$89,880,000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marR="0" lvl="0" indent="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TOTAL Mall Project BTCF: 	$109,200,000 - $89,880,000 =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$19,320,000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ALTERNATIVE-C: HOTEL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1011400" y="1567550"/>
            <a:ext cx="7325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hotel is a 20-story building, 200 rooms in total with a pool, restaurant, and 4 conference halls. The building occupies about 70% of the land, which is 70,000 square feet. The rest of the area is assigned for parking and garden.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ALTERNATIVE-C: HOTEL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Initial costs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total initial cost for construction is $114,600,000.00 considering the following factors (amount per floor):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 of Materials = $1,900,000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 of Labor = $1,600,000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 of Machines = $970,000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Cost for Contractor = $1,260,000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Thus, initial cost (per floor) =  $5,730,000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ALTERNATIVE-C: HOTEL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O&amp;M / REVENUE 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1297500" y="1643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Monthly wages totals to $250,650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O&amp;M cost on average $200,000/month (considering peak and off seasons)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expenses including insurance, marketing $7,207,800 Annually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revenue per year reach up to$22,500,000 and a net revenue of $15,292,200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PLANNING HORIZON	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initial investment is very high for the project.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discounted payback period would be around 20 years.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 for the corporation to make profits, the planning horizon should be greater than 20 years.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Thus, the planning horizon is assumed to be 30 years.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REGRESSION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two types of regression model we have used are Linear &amp; Exponential Regression.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Residential Buildings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Exponential Regression: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Rent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 Y = a *  b  ^ X,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			 		where X = t- 1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		  			   Y = rent for next year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			  		    a = rent for year-1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			  	            b = Increase rate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937" y="262826"/>
            <a:ext cx="6936124" cy="46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REGRESSION MODEL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Linear regression: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65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Rent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 Y = a + b*X,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65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			 		where X = t - 1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65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		            	   Y = rent for next year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65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  		                    a = rent for year-1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165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		                    b = Increase per year = $100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906025" y="1567550"/>
            <a:ext cx="7973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should be made by a construction corporation on a plot of land in the city of Boston, Massachusetts to maximize their earnings?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three alternatives that the managers came up with are: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14550" marR="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Residential Buildings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14550" marR="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Mall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114550" marR="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Hotel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25" y="354025"/>
            <a:ext cx="6922325" cy="443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WACC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Percentage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1104650" y="1307850"/>
            <a:ext cx="74910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different resources used are: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Loan					30%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Common Stock			40%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Preferred Stock			20%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Retained Earnings			10%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WACC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Cost of Capital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1104650" y="1307850"/>
            <a:ext cx="74910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Loan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The interest rate is assumed to be 5% compounded annually from the bank. So, the effective rate is 5.00%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Common Stock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The dividend per share (CSD) is $5, the current trading price per share (PCs) is $100, &amp; the growth rate is assumed to be 4%.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Preferred Stock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the dividend per share (PSD) is $7, the current trading price per share (PPs) is $100, &amp; the Cps is $1.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WACC &amp; MARR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>
            <a:off x="701900" y="1307850"/>
            <a:ext cx="78939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WACC = 30% * 3% + 40% * 9% + 20% * 7.0707% + 10% * 9% = 6.81414%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Profit margin = 2%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BTMARR is 6.81414% + 2% = 8.81414%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ATMARR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= BTMARR * (1 - itr ) = 5.28848%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300" y="1001525"/>
            <a:ext cx="7099650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PAYBACK METHOD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1104650" y="1307850"/>
            <a:ext cx="74910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have used Plan-3 &amp; Plan-4 for paying back the loan.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Lender’s rate is 5% compounded annually and the ATMARR is 5.28848%, which is equal to TVOM for us.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Thus: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if the lender's rate &lt; TVOM, use plan-4 for borrowing.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if the lender's rate &gt; TVOM, use plan-3 for borrowing.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525" y="251263"/>
            <a:ext cx="6434951" cy="464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PAYBACK METHOD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8"/>
          <p:cNvSpPr txBox="1">
            <a:spLocks noGrp="1"/>
          </p:cNvSpPr>
          <p:nvPr>
            <p:ph type="body" idx="1"/>
          </p:nvPr>
        </p:nvSpPr>
        <p:spPr>
          <a:xfrm>
            <a:off x="1104650" y="1307850"/>
            <a:ext cx="7491000" cy="3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63012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Since the lender’s rate (5%) is less than the TVOM (5.29%), thus it is better for us to use Plan-4 for paying back the loan.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63012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means that the present worth would be greater if we use Plan-4 for paying back the loan rather than using Plan-3.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DEPRECIATION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9"/>
          <p:cNvSpPr txBox="1">
            <a:spLocks noGrp="1"/>
          </p:cNvSpPr>
          <p:nvPr>
            <p:ph type="body" idx="1"/>
          </p:nvPr>
        </p:nvSpPr>
        <p:spPr>
          <a:xfrm>
            <a:off x="667400" y="1564925"/>
            <a:ext cx="8066100" cy="3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2547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Two depreciation methods used in the project are Straight Line Depreciation (SLN) &amp; MACRS-GDS.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residential building is considered to be a 27.5-year residential rental property with mid-month convention and the mall &amp; hotel are considered to be 39-year nonresidential property with mid-month convention.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are assuming that the salvage value is a constant value and is equal to 30% of the initial investment.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DEPRECIATION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>
            <a:off x="667400" y="1564925"/>
            <a:ext cx="8066100" cy="3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*even-numbered year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** odd-numbered year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900" y="1564925"/>
            <a:ext cx="7316501" cy="2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DEPRECIATION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1"/>
          <p:cNvSpPr txBox="1">
            <a:spLocks noGrp="1"/>
          </p:cNvSpPr>
          <p:nvPr>
            <p:ph type="body" idx="1"/>
          </p:nvPr>
        </p:nvSpPr>
        <p:spPr>
          <a:xfrm>
            <a:off x="667400" y="1564925"/>
            <a:ext cx="8066100" cy="3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2547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75" y="1818075"/>
            <a:ext cx="8530099" cy="1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CASH FLOWS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766650" y="1307850"/>
            <a:ext cx="8065800" cy="3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cost of land is a cash flow that will occur in all the alternatives. Thus, we will ignore it for our economic analysis.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costs for constructing a building are the same. These costs are: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Plumbing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Flooring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Foundation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Roofing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Wiring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Carpentry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marR="0" lvl="4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Heating &amp; Cooling Systems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ECONOMIC PERFORMANCE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736425" y="1567550"/>
            <a:ext cx="7985700" cy="3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863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use Present worth (PW) &amp; Internal Rate of Revenue (IRR) as evaluation methods for after-tax analysis.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400" y="2571749"/>
            <a:ext cx="6923200" cy="16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ECONOMIC PERFORMANCE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736425" y="1567550"/>
            <a:ext cx="7985700" cy="3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86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86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86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86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86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03124"/>
            <a:ext cx="6831151" cy="16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159275"/>
            <a:ext cx="6831151" cy="166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ECONOMIC PERFORMANCE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736425" y="1567550"/>
            <a:ext cx="7985700" cy="3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observe the following: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Since lender's rate &lt; MARR, thus we prefer to use Plan-4. Thus, the Present Worth calculated for Plan-4 is greater than the one for Plan-3.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Present Worth for Geometric CF is  greater than the Uniform CF. This is expected since the revenues are greater in geometric CF.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86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86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86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86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SENSITIVITY ANALYSIS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sensitivity analysis is done for only Residential Buildings.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4 inputs taken into consideration are: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initial investment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marketing rate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geometric increase rate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0" lvl="4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rent (per apartment per month) in year-1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SENSITIVITY ANALYSIS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00" y="1759899"/>
            <a:ext cx="8729752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SENSITIVITY ANALYSIS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4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Risk Analysis: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outputs for the risk analysis are PW, IRR &amp; Bonus. The simulation is run for 5000 iterations.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SENSITIVITY ANALYSIS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4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1926"/>
            <a:ext cx="7532024" cy="37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SENSITIVITY ANALYSIS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25" y="1063400"/>
            <a:ext cx="7846501" cy="391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SENSITIVITY ANALYSIS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50" y="1164873"/>
            <a:ext cx="7313751" cy="357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SENSITIVITY ANALYSIS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5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9" name="Google Shape;3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00" y="1118150"/>
            <a:ext cx="79248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ALTERNATIVE-A: Residential Buildings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56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Initial Investment: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561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comprise of four 20-story high buildings.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561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construction cost per apartment includes the cost of materials, labor, machines, and contractor which amounts to $635,000.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561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Thus, the total cost for building 4 such buildings amounts to $711.2 million.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56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AHP ANALYSIS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1"/>
          </p:nvPr>
        </p:nvSpPr>
        <p:spPr>
          <a:xfrm>
            <a:off x="759450" y="1587925"/>
            <a:ext cx="7905000" cy="32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have taken four factors into consideration to compare the three alternatives.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In AHP Analysis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: for each row, Priority Vector = Average of the individual cells in the row divided by the sum of each column.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AHP ANALYSIS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759450" y="1587925"/>
            <a:ext cx="7905000" cy="32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365" y="1035600"/>
            <a:ext cx="4159276" cy="38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WEIGHTED FACTOR COMPARISON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54"/>
          <p:cNvSpPr txBox="1">
            <a:spLocks noGrp="1"/>
          </p:cNvSpPr>
          <p:nvPr>
            <p:ph type="body" idx="1"/>
          </p:nvPr>
        </p:nvSpPr>
        <p:spPr>
          <a:xfrm>
            <a:off x="586850" y="1587925"/>
            <a:ext cx="8077500" cy="32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	 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Rate (i) = the priority vector of each alternative wrt the factor (i)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	 	Score (i) = Weight (i) * Rate (i)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Total Score = summation of all score (i)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850" y="956675"/>
            <a:ext cx="6810875" cy="266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WEIGHTED FACTOR COMPARISON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571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5715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5715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715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71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Highest total score is for Mall.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175" y="1520411"/>
            <a:ext cx="7912776" cy="21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5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is the most beneficial for the corporation to construct a Mall, followed by a Hotel, &amp; then Residential Building.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>
            <a:spLocks noGrp="1"/>
          </p:cNvSpPr>
          <p:nvPr>
            <p:ph type="title"/>
          </p:nvPr>
        </p:nvSpPr>
        <p:spPr>
          <a:xfrm>
            <a:off x="1193925" y="10036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5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25" name="Google Shape;4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ALTERNATIVE-A: Residential Buildings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387900" y="1226625"/>
            <a:ext cx="8368200" cy="33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5615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Annual Cost: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56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25" y="1737524"/>
            <a:ext cx="8296350" cy="30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ALTERNATIVE-A: Residential Buildings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828475" y="1567550"/>
            <a:ext cx="77670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56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Annual Cost: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276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Marketing: The initial cost is assumed to be $8,000 per month.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276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Assuming that for the first 2 years, marketing is going to be 100% of the initial cost.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276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marketing cost would decrease in the future.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2765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marketing rate is assumed to be fixed at 70% of the initial cost from year-3 onwards. The Annual cost (per building) for marketing = $8,000* 12 = $96,000.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56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56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ALTERNATIVE-A: Residential Buildings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311700" y="1134300"/>
            <a:ext cx="8617500" cy="3762900"/>
          </a:xfrm>
          <a:prstGeom prst="rect">
            <a:avLst/>
          </a:prstGeom>
        </p:spPr>
        <p:txBody>
          <a:bodyPr spcFirstLastPara="1" wrap="square" lIns="91425" tIns="91425" rIns="296875" bIns="91425" anchor="t" anchorCtr="0">
            <a:noAutofit/>
          </a:bodyPr>
          <a:lstStyle/>
          <a:p>
            <a:pPr marL="457200" marR="55615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Annual Revenue: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All the apartments are leased on a yearly basis.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rent for each apartment is $5600 per month. Thus the ideal total Annual revenue amounts to: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4305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$5600 * 14 apartments (per floor) * 20 floors * 4 buildings * 12 months = $ 75,264,000.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take the occupancy rate into account to calculate the total annual revenue.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Assume that for the first 2 years, the occupancy rate is 50% and 70% respectively, and for the subsequent years, the occupancy rate is assumed to be 100%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556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55615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ALTERNATIVE-B: Mall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Construction</a:t>
            </a:r>
            <a:endParaRPr sz="1800"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90,000 sqft. X 3 Floor → 270,000 sqft Mall Area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33.33% Public Area → 180,000 sqft. Pure Store Area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Garage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90,000 sqft Basement Garage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ALTERNATIVE-B: Mall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Initial Investment: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27,000 sqft. X ($200(M) + $250(L)) = $121,500,000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Garage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90,000 sqft. X ($30(M) + $30(L)) = $5,400,000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Initial Investment of Mall Project: $121,500,000 + $5,400,000 =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$126,900,000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3062</Words>
  <Application>Microsoft Macintosh PowerPoint</Application>
  <PresentationFormat>On-screen Show (16:9)</PresentationFormat>
  <Paragraphs>328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Montserrat</vt:lpstr>
      <vt:lpstr>Lato</vt:lpstr>
      <vt:lpstr>Focus</vt:lpstr>
      <vt:lpstr>ECONOMIC ANALYSIS FOR A CONSTRUCTION CORPORATION</vt:lpstr>
      <vt:lpstr>OBJECTIVE</vt:lpstr>
      <vt:lpstr>CASH FLOWS</vt:lpstr>
      <vt:lpstr>ALTERNATIVE-A: Residential Buildings</vt:lpstr>
      <vt:lpstr>ALTERNATIVE-A: Residential Buildings</vt:lpstr>
      <vt:lpstr>ALTERNATIVE-A: Residential Buildings</vt:lpstr>
      <vt:lpstr>ALTERNATIVE-A: Residential Buildings</vt:lpstr>
      <vt:lpstr>ALTERNATIVE-B: Mall Construction</vt:lpstr>
      <vt:lpstr>ALTERNATIVE-B: Mall Initial Investment:</vt:lpstr>
      <vt:lpstr>ALTERNATIVE-B: Mall Regulation: Area of Store</vt:lpstr>
      <vt:lpstr>ALTERNATIVE-B: Mall Revenue</vt:lpstr>
      <vt:lpstr>ALTERNATIVE-B: Mall Cost &amp; BTCF</vt:lpstr>
      <vt:lpstr>ALTERNATIVE-C: HOTEL </vt:lpstr>
      <vt:lpstr>ALTERNATIVE-C: HOTEL Initial costs    </vt:lpstr>
      <vt:lpstr>ALTERNATIVE-C: HOTEL O&amp;M / REVENUE </vt:lpstr>
      <vt:lpstr>PLANNING HORIZON </vt:lpstr>
      <vt:lpstr>REGRESSION MODEL</vt:lpstr>
      <vt:lpstr>PowerPoint Presentation</vt:lpstr>
      <vt:lpstr>REGRESSION MODEL </vt:lpstr>
      <vt:lpstr>PowerPoint Presentation</vt:lpstr>
      <vt:lpstr>WACC Percentage</vt:lpstr>
      <vt:lpstr>WACC Cost of Capital</vt:lpstr>
      <vt:lpstr>WACC &amp; MARR</vt:lpstr>
      <vt:lpstr>PAYBACK METHOD</vt:lpstr>
      <vt:lpstr>PowerPoint Presentation</vt:lpstr>
      <vt:lpstr>PAYBACK METHOD</vt:lpstr>
      <vt:lpstr>DEPRECIATION</vt:lpstr>
      <vt:lpstr>DEPRECIATION</vt:lpstr>
      <vt:lpstr>DEPRECIATION</vt:lpstr>
      <vt:lpstr>ECONOMIC PERFORMANCE</vt:lpstr>
      <vt:lpstr>ECONOMIC PERFORMANCE</vt:lpstr>
      <vt:lpstr>ECONOMIC PERFORMANCE</vt:lpstr>
      <vt:lpstr>SENSITIVITY ANALYSIS</vt:lpstr>
      <vt:lpstr>SENSITIVITY ANALYSIS</vt:lpstr>
      <vt:lpstr>SENSITIVITY ANALYSIS</vt:lpstr>
      <vt:lpstr>SENSITIVITY ANALYSIS</vt:lpstr>
      <vt:lpstr>SENSITIVITY ANALYSIS</vt:lpstr>
      <vt:lpstr>SENSITIVITY ANALYSIS</vt:lpstr>
      <vt:lpstr>SENSITIVITY ANALYSIS</vt:lpstr>
      <vt:lpstr>AHP ANALYSIS</vt:lpstr>
      <vt:lpstr>AHP ANALYSIS</vt:lpstr>
      <vt:lpstr>WEIGHTED FACTOR COMPARISON</vt:lpstr>
      <vt:lpstr>WEIGHTED FACTOR COMPARISON </vt:lpstr>
      <vt:lpstr>CONCLUSION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ANALYSIS FOR A CONSTRUCTION CORPORATION</dc:title>
  <cp:lastModifiedBy>Samria</cp:lastModifiedBy>
  <cp:revision>1</cp:revision>
  <dcterms:modified xsi:type="dcterms:W3CDTF">2019-06-18T17:29:05Z</dcterms:modified>
</cp:coreProperties>
</file>