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21" autoAdjust="0"/>
    <p:restoredTop sz="92621" autoAdjust="0"/>
  </p:normalViewPr>
  <p:slideViewPr>
    <p:cSldViewPr snapToGrid="0">
      <p:cViewPr>
        <p:scale>
          <a:sx n="50" d="100"/>
          <a:sy n="50" d="100"/>
        </p:scale>
        <p:origin x="1858" y="59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0FEA44-8BFA-43E7-9739-362A076E30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87AAF21-6175-4ADC-B30F-F7CDA6AF3C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2ED04F7-91B8-4A11-87E6-9A6373BB9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1732F-A438-4970-8063-338346ED891D}" type="datetimeFigureOut">
              <a:rPr lang="ru-RU" smtClean="0"/>
              <a:t>23.02.2024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C8B3EB4-C31F-4844-8383-C5857E3B6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29DC86A-75B4-48D6-A21C-9F39FB556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1A217-60DD-4FEC-8522-71348AD8E1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087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820FDB-F365-48E0-A795-EF02A57F8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66E98B1-D18B-4F31-99BD-401C1A2091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0566949-690A-42DF-A870-9AE506B15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1732F-A438-4970-8063-338346ED891D}" type="datetimeFigureOut">
              <a:rPr lang="ru-RU" smtClean="0"/>
              <a:t>23.02.2024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48FCB80-243F-4271-96C0-2EBD8FA22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1F24C17-6BFE-4171-9383-69F255A77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1A217-60DD-4FEC-8522-71348AD8E1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2287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1B333AB-B032-44E6-B83D-30FEF05E7E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6ED8540-396A-4670-A248-E0362987DC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370153C-E6F8-45C8-A474-572193B1A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1732F-A438-4970-8063-338346ED891D}" type="datetimeFigureOut">
              <a:rPr lang="ru-RU" smtClean="0"/>
              <a:t>23.02.2024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FB4CEB5-0E93-4CE5-9BA8-DCFD9DA2B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1DBE261-E626-4575-8035-3D5467754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1A217-60DD-4FEC-8522-71348AD8E1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4205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AFD103-E0CB-49C1-A790-1E1F37FAE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30DF4BE-A7AF-46A4-8E9D-204EFA6B6D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89719EA-5F17-429C-9C5A-047D1B0C8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1732F-A438-4970-8063-338346ED891D}" type="datetimeFigureOut">
              <a:rPr lang="ru-RU" smtClean="0"/>
              <a:t>23.02.2024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9275B96-F596-4EA9-99B0-44F25A1DB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05FEB8B-B9D2-40DB-AF71-7F53975D5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1A217-60DD-4FEC-8522-71348AD8E1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5712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EA8B7B-8598-4CD4-B6FB-900DC8CC4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34A973B-F4BA-42BF-9801-3B43E92AF5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0B10B4F-90CE-45C3-B5A1-F17CA0DA3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1732F-A438-4970-8063-338346ED891D}" type="datetimeFigureOut">
              <a:rPr lang="ru-RU" smtClean="0"/>
              <a:t>23.02.2024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695F985-B51F-4ADD-BCA3-EB7F38C31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BF7CAA1-21E8-4175-ABC3-0D20581EB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1A217-60DD-4FEC-8522-71348AD8E1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761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2EFCF7-4072-4D59-AB94-3A5AFEEDC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DA332ED-3006-440D-9272-4D4E13DD39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2F3AB5C-D2B2-46AF-AC0B-E38955C998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025902D-F0A9-4DC4-8EA4-5F1A8877B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1732F-A438-4970-8063-338346ED891D}" type="datetimeFigureOut">
              <a:rPr lang="ru-RU" smtClean="0"/>
              <a:t>23.02.2024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7E27B9B-C39E-4BA3-A31D-C25E45CB7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6AC9395-A78C-4379-976F-8C0BB42D1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1A217-60DD-4FEC-8522-71348AD8E1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8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92029A-EA19-48F8-A803-CE11796CD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6AD52A6-8114-43A4-9DFC-3BB24441C1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004F0F5-FA5A-468F-B367-6FEA422AA7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DC97B2A-FB07-40C0-9553-20DEDD09B5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A2E0E36-C4C5-40EE-8504-C6964CE032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1471F16-B93D-493F-B295-B1E5539D4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1732F-A438-4970-8063-338346ED891D}" type="datetimeFigureOut">
              <a:rPr lang="ru-RU" smtClean="0"/>
              <a:t>23.02.2024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2DC7E57-CE4E-4E7D-9348-B33203BA1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DCB6AC99-C99E-4354-A151-4B1A1A0D9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1A217-60DD-4FEC-8522-71348AD8E1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4786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6460EE-A2A8-4635-99BD-875664B55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C2F15A61-7DCE-4691-B27F-BF1146E46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1732F-A438-4970-8063-338346ED891D}" type="datetimeFigureOut">
              <a:rPr lang="ru-RU" smtClean="0"/>
              <a:t>23.02.2024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C0933B6-3FF3-4B6D-A645-48394889A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1349ADC-D8D4-4152-BAF2-6A0E4900C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1A217-60DD-4FEC-8522-71348AD8E1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2276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875B7BD6-DEE8-4A99-B698-42D18CE75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1732F-A438-4970-8063-338346ED891D}" type="datetimeFigureOut">
              <a:rPr lang="ru-RU" smtClean="0"/>
              <a:t>23.02.2024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1B671553-37F3-4E77-958E-82B97F4D3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1A54E7F-B604-4B49-8011-817EC925E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1A217-60DD-4FEC-8522-71348AD8E1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2431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4D81B3-7509-4172-8F56-23114D02B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35D0CA8-5308-4D64-87D3-26BB43EE98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A48F27E-D83D-43C8-B0E0-5761884DFC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4DEA8C8-7CA3-432B-A02D-0EF671072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1732F-A438-4970-8063-338346ED891D}" type="datetimeFigureOut">
              <a:rPr lang="ru-RU" smtClean="0"/>
              <a:t>23.02.2024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1459313-83D9-49CD-9F81-A90197554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28D4349-B5EB-4873-A764-E5415B469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1A217-60DD-4FEC-8522-71348AD8E1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8367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291BA2-15A0-4EAA-8EE9-05365F02E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D9232B9F-6408-4580-B66C-1C33E9A648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5659DE6-FC50-4BB5-9BD6-7A6124CC1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4C8D6E4-B646-4EFC-A40F-7035BC07C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1732F-A438-4970-8063-338346ED891D}" type="datetimeFigureOut">
              <a:rPr lang="ru-RU" smtClean="0"/>
              <a:t>23.02.2024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7E5E812-F150-4688-A371-536508606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07071F5-F1CD-48A0-BA54-810B13D11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1A217-60DD-4FEC-8522-71348AD8E1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0625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15927A-9DDA-4C7E-B7AE-74350A53A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C7BAFDA-E057-46DE-9C6B-E7F3CBB6D9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F68575E-D228-4B13-95D1-A61C04BB38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E1732F-A438-4970-8063-338346ED891D}" type="datetimeFigureOut">
              <a:rPr lang="ru-RU" smtClean="0"/>
              <a:t>23.02.2024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427EA51-5D92-434D-AD00-7AE0B12532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75A6D53-0BF2-41C0-9889-A428A169C5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41A217-60DD-4FEC-8522-71348AD8E1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0520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microsoft.com/office/2007/relationships/hdphoto" Target="../media/hdphoto5.wdp"/><Relationship Id="rId3" Type="http://schemas.microsoft.com/office/2007/relationships/hdphoto" Target="../media/hdphoto1.wdp"/><Relationship Id="rId7" Type="http://schemas.microsoft.com/office/2007/relationships/hdphoto" Target="../media/hdphoto3.wdp"/><Relationship Id="rId12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microsoft.com/office/2007/relationships/hdphoto" Target="../media/hdphoto4.wdp"/><Relationship Id="rId5" Type="http://schemas.microsoft.com/office/2007/relationships/hdphoto" Target="../media/hdphoto2.wdp"/><Relationship Id="rId10" Type="http://schemas.openxmlformats.org/officeDocument/2006/relationships/image" Target="../media/image6.png"/><Relationship Id="rId4" Type="http://schemas.openxmlformats.org/officeDocument/2006/relationships/image" Target="../media/image2.png"/><Relationship Id="rId9" Type="http://schemas.openxmlformats.org/officeDocument/2006/relationships/image" Target="../media/image5.png"/><Relationship Id="rId1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microsoft.com/office/2007/relationships/hdphoto" Target="../media/hdphoto5.wdp"/><Relationship Id="rId3" Type="http://schemas.microsoft.com/office/2007/relationships/hdphoto" Target="../media/hdphoto1.wdp"/><Relationship Id="rId7" Type="http://schemas.microsoft.com/office/2007/relationships/hdphoto" Target="../media/hdphoto3.wdp"/><Relationship Id="rId12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microsoft.com/office/2007/relationships/hdphoto" Target="../media/hdphoto4.wdp"/><Relationship Id="rId5" Type="http://schemas.microsoft.com/office/2007/relationships/hdphoto" Target="../media/hdphoto2.wdp"/><Relationship Id="rId10" Type="http://schemas.openxmlformats.org/officeDocument/2006/relationships/image" Target="../media/image6.png"/><Relationship Id="rId4" Type="http://schemas.openxmlformats.org/officeDocument/2006/relationships/image" Target="../media/image2.png"/><Relationship Id="rId9" Type="http://schemas.openxmlformats.org/officeDocument/2006/relationships/image" Target="../media/image5.png"/><Relationship Id="rId1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microsoft.com/office/2007/relationships/hdphoto" Target="../media/hdphoto5.wdp"/><Relationship Id="rId3" Type="http://schemas.microsoft.com/office/2007/relationships/hdphoto" Target="../media/hdphoto1.wdp"/><Relationship Id="rId7" Type="http://schemas.microsoft.com/office/2007/relationships/hdphoto" Target="../media/hdphoto3.wdp"/><Relationship Id="rId12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microsoft.com/office/2007/relationships/hdphoto" Target="../media/hdphoto4.wdp"/><Relationship Id="rId5" Type="http://schemas.microsoft.com/office/2007/relationships/hdphoto" Target="../media/hdphoto2.wdp"/><Relationship Id="rId10" Type="http://schemas.openxmlformats.org/officeDocument/2006/relationships/image" Target="../media/image6.png"/><Relationship Id="rId4" Type="http://schemas.openxmlformats.org/officeDocument/2006/relationships/image" Target="../media/image2.png"/><Relationship Id="rId9" Type="http://schemas.openxmlformats.org/officeDocument/2006/relationships/image" Target="../media/image5.png"/><Relationship Id="rId1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microsoft.com/office/2007/relationships/hdphoto" Target="../media/hdphoto5.wdp"/><Relationship Id="rId3" Type="http://schemas.microsoft.com/office/2007/relationships/hdphoto" Target="../media/hdphoto1.wdp"/><Relationship Id="rId7" Type="http://schemas.microsoft.com/office/2007/relationships/hdphoto" Target="../media/hdphoto3.wdp"/><Relationship Id="rId12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microsoft.com/office/2007/relationships/hdphoto" Target="../media/hdphoto4.wdp"/><Relationship Id="rId5" Type="http://schemas.microsoft.com/office/2007/relationships/hdphoto" Target="../media/hdphoto2.wdp"/><Relationship Id="rId10" Type="http://schemas.openxmlformats.org/officeDocument/2006/relationships/image" Target="../media/image6.png"/><Relationship Id="rId4" Type="http://schemas.openxmlformats.org/officeDocument/2006/relationships/image" Target="../media/image2.png"/><Relationship Id="rId9" Type="http://schemas.openxmlformats.org/officeDocument/2006/relationships/image" Target="../media/image5.png"/><Relationship Id="rId1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microsoft.com/office/2007/relationships/hdphoto" Target="../media/hdphoto5.wdp"/><Relationship Id="rId3" Type="http://schemas.microsoft.com/office/2007/relationships/hdphoto" Target="../media/hdphoto1.wdp"/><Relationship Id="rId7" Type="http://schemas.microsoft.com/office/2007/relationships/hdphoto" Target="../media/hdphoto3.wdp"/><Relationship Id="rId12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microsoft.com/office/2007/relationships/hdphoto" Target="../media/hdphoto4.wdp"/><Relationship Id="rId5" Type="http://schemas.microsoft.com/office/2007/relationships/hdphoto" Target="../media/hdphoto2.wdp"/><Relationship Id="rId10" Type="http://schemas.openxmlformats.org/officeDocument/2006/relationships/image" Target="../media/image6.png"/><Relationship Id="rId4" Type="http://schemas.openxmlformats.org/officeDocument/2006/relationships/image" Target="../media/image2.png"/><Relationship Id="rId9" Type="http://schemas.openxmlformats.org/officeDocument/2006/relationships/image" Target="../media/image5.png"/><Relationship Id="rId1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Группа 31">
            <a:extLst>
              <a:ext uri="{FF2B5EF4-FFF2-40B4-BE49-F238E27FC236}">
                <a16:creationId xmlns:a16="http://schemas.microsoft.com/office/drawing/2014/main" id="{32D6EBBF-56DD-4136-AEB7-4FD51D1B5BDF}"/>
              </a:ext>
            </a:extLst>
          </p:cNvPr>
          <p:cNvGrpSpPr/>
          <p:nvPr/>
        </p:nvGrpSpPr>
        <p:grpSpPr>
          <a:xfrm>
            <a:off x="0" y="-6861923"/>
            <a:ext cx="12192000" cy="6858001"/>
            <a:chOff x="0" y="0"/>
            <a:chExt cx="12192000" cy="6858001"/>
          </a:xfrm>
          <a:solidFill>
            <a:srgbClr val="00B0F0"/>
          </a:solidFill>
        </p:grpSpPr>
        <p:grpSp>
          <p:nvGrpSpPr>
            <p:cNvPr id="39" name="Группа 38">
              <a:extLst>
                <a:ext uri="{FF2B5EF4-FFF2-40B4-BE49-F238E27FC236}">
                  <a16:creationId xmlns:a16="http://schemas.microsoft.com/office/drawing/2014/main" id="{2B2BA623-EBAC-433B-9D6D-CB6BBE1A5E68}"/>
                </a:ext>
              </a:extLst>
            </p:cNvPr>
            <p:cNvGrpSpPr/>
            <p:nvPr/>
          </p:nvGrpSpPr>
          <p:grpSpPr>
            <a:xfrm>
              <a:off x="0" y="0"/>
              <a:ext cx="12192000" cy="6858001"/>
              <a:chOff x="-12192000" y="-1"/>
              <a:chExt cx="12824178" cy="6858001"/>
            </a:xfrm>
            <a:grpFill/>
            <a:effectLst>
              <a:outerShdw blurRad="177800" dist="38100" algn="l" rotWithShape="0">
                <a:prstClr val="black">
                  <a:alpha val="40000"/>
                </a:prstClr>
              </a:outerShdw>
            </a:effectLst>
          </p:grpSpPr>
          <p:sp>
            <p:nvSpPr>
              <p:cNvPr id="42" name="Прямоугольник 41">
                <a:extLst>
                  <a:ext uri="{FF2B5EF4-FFF2-40B4-BE49-F238E27FC236}">
                    <a16:creationId xmlns:a16="http://schemas.microsoft.com/office/drawing/2014/main" id="{E210F1AA-CF00-41F9-ADD1-1A60242224CE}"/>
                  </a:ext>
                </a:extLst>
              </p:cNvPr>
              <p:cNvSpPr/>
              <p:nvPr/>
            </p:nvSpPr>
            <p:spPr>
              <a:xfrm>
                <a:off x="-12192000" y="0"/>
                <a:ext cx="12192000" cy="685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43" name="Прямоугольник: скругленные верхние углы 42">
                <a:extLst>
                  <a:ext uri="{FF2B5EF4-FFF2-40B4-BE49-F238E27FC236}">
                    <a16:creationId xmlns:a16="http://schemas.microsoft.com/office/drawing/2014/main" id="{37121CEE-B990-43F6-BC16-7C3DE67944FD}"/>
                  </a:ext>
                </a:extLst>
              </p:cNvPr>
              <p:cNvSpPr/>
              <p:nvPr/>
            </p:nvSpPr>
            <p:spPr>
              <a:xfrm rot="5400000">
                <a:off x="-547512" y="547509"/>
                <a:ext cx="1727199" cy="632180"/>
              </a:xfrm>
              <a:prstGeom prst="round2Same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ru-RU" dirty="0"/>
              </a:p>
            </p:txBody>
          </p:sp>
        </p:grpSp>
        <p:sp>
          <p:nvSpPr>
            <p:cNvPr id="40" name="Прямоугольник 39">
              <a:extLst>
                <a:ext uri="{FF2B5EF4-FFF2-40B4-BE49-F238E27FC236}">
                  <a16:creationId xmlns:a16="http://schemas.microsoft.com/office/drawing/2014/main" id="{166E63B0-F1F1-45A0-A5AB-473D7664390D}"/>
                </a:ext>
              </a:extLst>
            </p:cNvPr>
            <p:cNvSpPr/>
            <p:nvPr/>
          </p:nvSpPr>
          <p:spPr>
            <a:xfrm>
              <a:off x="0" y="0"/>
              <a:ext cx="11590983" cy="1727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6000" dirty="0"/>
                <a:t>Суть решаемой задачи</a:t>
              </a:r>
            </a:p>
          </p:txBody>
        </p:sp>
        <p:sp>
          <p:nvSpPr>
            <p:cNvPr id="41" name="Прямоугольник 40">
              <a:extLst>
                <a:ext uri="{FF2B5EF4-FFF2-40B4-BE49-F238E27FC236}">
                  <a16:creationId xmlns:a16="http://schemas.microsoft.com/office/drawing/2014/main" id="{02E34ECA-8845-49F8-9896-F644FE24C877}"/>
                </a:ext>
              </a:extLst>
            </p:cNvPr>
            <p:cNvSpPr/>
            <p:nvPr/>
          </p:nvSpPr>
          <p:spPr>
            <a:xfrm>
              <a:off x="601016" y="1727199"/>
              <a:ext cx="10388954" cy="51307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ru-RU" sz="3200" dirty="0"/>
                <a:t>Рабочая задача: обновление паролей учетных записей для внешних информационных систем. Информационных систем в зоне ответственности много, в каждой из них большое количество учетных записей. </a:t>
              </a:r>
            </a:p>
            <a:p>
              <a:pPr algn="just"/>
              <a:endParaRPr lang="ru-RU" sz="3200" dirty="0"/>
            </a:p>
            <a:p>
              <a:pPr algn="just"/>
              <a:r>
                <a:rPr lang="ru-RU" sz="3200" dirty="0"/>
                <a:t>Необходимо: автоматизировать / роботизировать процесс обновления паролей.</a:t>
              </a:r>
            </a:p>
          </p:txBody>
        </p:sp>
      </p:grpSp>
      <p:grpSp>
        <p:nvGrpSpPr>
          <p:cNvPr id="103" name="Группа 102">
            <a:extLst>
              <a:ext uri="{FF2B5EF4-FFF2-40B4-BE49-F238E27FC236}">
                <a16:creationId xmlns:a16="http://schemas.microsoft.com/office/drawing/2014/main" id="{FD3A6990-A36E-4FE9-B7BC-93A25858422F}"/>
              </a:ext>
            </a:extLst>
          </p:cNvPr>
          <p:cNvGrpSpPr/>
          <p:nvPr/>
        </p:nvGrpSpPr>
        <p:grpSpPr>
          <a:xfrm>
            <a:off x="-16" y="-6860732"/>
            <a:ext cx="12192010" cy="6858014"/>
            <a:chOff x="0" y="-13853161"/>
            <a:chExt cx="12192010" cy="6858014"/>
          </a:xfrm>
        </p:grpSpPr>
        <p:grpSp>
          <p:nvGrpSpPr>
            <p:cNvPr id="9" name="Группа 8">
              <a:extLst>
                <a:ext uri="{FF2B5EF4-FFF2-40B4-BE49-F238E27FC236}">
                  <a16:creationId xmlns:a16="http://schemas.microsoft.com/office/drawing/2014/main" id="{D29C3EBE-7C8D-447D-BD01-731923CA32AC}"/>
                </a:ext>
              </a:extLst>
            </p:cNvPr>
            <p:cNvGrpSpPr/>
            <p:nvPr/>
          </p:nvGrpSpPr>
          <p:grpSpPr>
            <a:xfrm>
              <a:off x="0" y="-13853161"/>
              <a:ext cx="12192010" cy="6858014"/>
              <a:chOff x="-10" y="-17"/>
              <a:chExt cx="12192010" cy="6858014"/>
            </a:xfrm>
          </p:grpSpPr>
          <p:sp>
            <p:nvSpPr>
              <p:cNvPr id="35" name="Прямоугольник 34">
                <a:extLst>
                  <a:ext uri="{FF2B5EF4-FFF2-40B4-BE49-F238E27FC236}">
                    <a16:creationId xmlns:a16="http://schemas.microsoft.com/office/drawing/2014/main" id="{E2E78B93-1A2A-4576-A5E5-D3FABC770F7D}"/>
                  </a:ext>
                </a:extLst>
              </p:cNvPr>
              <p:cNvSpPr/>
              <p:nvPr/>
            </p:nvSpPr>
            <p:spPr>
              <a:xfrm>
                <a:off x="-4" y="-4"/>
                <a:ext cx="11590983" cy="17272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6000" dirty="0"/>
                  <a:t>Функционал программы</a:t>
                </a:r>
              </a:p>
            </p:txBody>
          </p:sp>
          <p:sp>
            <p:nvSpPr>
              <p:cNvPr id="36" name="Прямоугольник 35">
                <a:extLst>
                  <a:ext uri="{FF2B5EF4-FFF2-40B4-BE49-F238E27FC236}">
                    <a16:creationId xmlns:a16="http://schemas.microsoft.com/office/drawing/2014/main" id="{66F8623E-D368-4701-AAD5-3D40D204A63C}"/>
                  </a:ext>
                </a:extLst>
              </p:cNvPr>
              <p:cNvSpPr/>
              <p:nvPr/>
            </p:nvSpPr>
            <p:spPr>
              <a:xfrm>
                <a:off x="-5" y="1727195"/>
                <a:ext cx="11590983" cy="513079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endParaRPr lang="ru-RU" sz="4000" dirty="0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6F903F0-93C3-4502-9808-1E7AB0EBCB96}"/>
                  </a:ext>
                </a:extLst>
              </p:cNvPr>
              <p:cNvSpPr txBox="1"/>
              <p:nvPr/>
            </p:nvSpPr>
            <p:spPr>
              <a:xfrm>
                <a:off x="1413983" y="1727189"/>
                <a:ext cx="10176996" cy="14465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4400" dirty="0">
                    <a:solidFill>
                      <a:schemeClr val="bg1"/>
                    </a:solidFill>
                  </a:rPr>
                  <a:t>Хранение информации о учетных записях внешних систем и их владельцах</a:t>
                </a: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A7B8E15-5B95-4CFD-94C3-BA26F4055513}"/>
                  </a:ext>
                </a:extLst>
              </p:cNvPr>
              <p:cNvSpPr txBox="1"/>
              <p:nvPr/>
            </p:nvSpPr>
            <p:spPr>
              <a:xfrm>
                <a:off x="1413983" y="3371528"/>
                <a:ext cx="10176996" cy="14465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4400" dirty="0">
                    <a:solidFill>
                      <a:schemeClr val="bg1"/>
                    </a:solidFill>
                  </a:rPr>
                  <a:t>Выполнение работ по генерации и изменению паролей во внешней системе</a:t>
                </a: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1907FEF3-9E96-4F5F-9645-3C4F744D17F5}"/>
                  </a:ext>
                </a:extLst>
              </p:cNvPr>
              <p:cNvSpPr txBox="1"/>
              <p:nvPr/>
            </p:nvSpPr>
            <p:spPr>
              <a:xfrm>
                <a:off x="1413983" y="5015866"/>
                <a:ext cx="10176996" cy="14465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4400" dirty="0">
                    <a:solidFill>
                      <a:schemeClr val="bg1"/>
                    </a:solidFill>
                  </a:rPr>
                  <a:t>Отправка </a:t>
                </a:r>
                <a:r>
                  <a:rPr lang="en-US" sz="4400" dirty="0">
                    <a:solidFill>
                      <a:schemeClr val="bg1"/>
                    </a:solidFill>
                  </a:rPr>
                  <a:t>email </a:t>
                </a:r>
                <a:r>
                  <a:rPr lang="ru-RU" sz="4400" dirty="0">
                    <a:solidFill>
                      <a:schemeClr val="bg1"/>
                    </a:solidFill>
                  </a:rPr>
                  <a:t>и </a:t>
                </a:r>
                <a:r>
                  <a:rPr lang="en-US" sz="4400" dirty="0">
                    <a:solidFill>
                      <a:schemeClr val="bg1"/>
                    </a:solidFill>
                  </a:rPr>
                  <a:t>telegram </a:t>
                </a:r>
                <a:r>
                  <a:rPr lang="ru-RU" sz="4400" dirty="0">
                    <a:solidFill>
                      <a:schemeClr val="bg1"/>
                    </a:solidFill>
                  </a:rPr>
                  <a:t>сообщений о ходе работ</a:t>
                </a:r>
              </a:p>
            </p:txBody>
          </p:sp>
          <p:grpSp>
            <p:nvGrpSpPr>
              <p:cNvPr id="8" name="Группа 7">
                <a:extLst>
                  <a:ext uri="{FF2B5EF4-FFF2-40B4-BE49-F238E27FC236}">
                    <a16:creationId xmlns:a16="http://schemas.microsoft.com/office/drawing/2014/main" id="{F17F7ADF-CDCE-400E-8DD6-DBF00A1117AE}"/>
                  </a:ext>
                </a:extLst>
              </p:cNvPr>
              <p:cNvGrpSpPr/>
              <p:nvPr/>
            </p:nvGrpSpPr>
            <p:grpSpPr>
              <a:xfrm>
                <a:off x="-10" y="-17"/>
                <a:ext cx="12192010" cy="6858014"/>
                <a:chOff x="-10" y="-17"/>
                <a:chExt cx="12192010" cy="6858014"/>
              </a:xfrm>
            </p:grpSpPr>
            <p:grpSp>
              <p:nvGrpSpPr>
                <p:cNvPr id="34" name="Группа 33">
                  <a:extLst>
                    <a:ext uri="{FF2B5EF4-FFF2-40B4-BE49-F238E27FC236}">
                      <a16:creationId xmlns:a16="http://schemas.microsoft.com/office/drawing/2014/main" id="{56DF3B6E-C1FC-43AA-9225-FCA13EBD4602}"/>
                    </a:ext>
                  </a:extLst>
                </p:cNvPr>
                <p:cNvGrpSpPr/>
                <p:nvPr/>
              </p:nvGrpSpPr>
              <p:grpSpPr>
                <a:xfrm>
                  <a:off x="-4" y="-3"/>
                  <a:ext cx="12192004" cy="6858000"/>
                  <a:chOff x="-12192000" y="0"/>
                  <a:chExt cx="12824182" cy="6858000"/>
                </a:xfrm>
                <a:effectLst>
                  <a:outerShdw blurRad="177800" dist="38100" algn="l" rotWithShape="0">
                    <a:prstClr val="black">
                      <a:alpha val="40000"/>
                    </a:prstClr>
                  </a:outerShdw>
                </a:effectLst>
              </p:grpSpPr>
              <p:sp>
                <p:nvSpPr>
                  <p:cNvPr id="37" name="Прямоугольник 36">
                    <a:extLst>
                      <a:ext uri="{FF2B5EF4-FFF2-40B4-BE49-F238E27FC236}">
                        <a16:creationId xmlns:a16="http://schemas.microsoft.com/office/drawing/2014/main" id="{CC952F16-C80E-4000-B3B1-65C03A28F3D2}"/>
                      </a:ext>
                    </a:extLst>
                  </p:cNvPr>
                  <p:cNvSpPr/>
                  <p:nvPr/>
                </p:nvSpPr>
                <p:spPr>
                  <a:xfrm>
                    <a:off x="-12192000" y="0"/>
                    <a:ext cx="12192000" cy="6858000"/>
                  </a:xfrm>
                  <a:prstGeom prst="rect">
                    <a:avLst/>
                  </a:prstGeom>
                  <a:solidFill>
                    <a:srgbClr val="00206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  <p:sp>
                <p:nvSpPr>
                  <p:cNvPr id="38" name="Прямоугольник: скругленные верхние углы 37">
                    <a:extLst>
                      <a:ext uri="{FF2B5EF4-FFF2-40B4-BE49-F238E27FC236}">
                        <a16:creationId xmlns:a16="http://schemas.microsoft.com/office/drawing/2014/main" id="{9614E47C-3C5A-4367-9992-1CF182CA3869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-547508" y="2274708"/>
                    <a:ext cx="1727199" cy="632180"/>
                  </a:xfrm>
                  <a:prstGeom prst="round2SameRect">
                    <a:avLst/>
                  </a:prstGeom>
                  <a:solidFill>
                    <a:srgbClr val="00206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ru-RU" dirty="0"/>
                  </a:p>
                </p:txBody>
              </p:sp>
            </p:grpSp>
            <p:sp>
              <p:nvSpPr>
                <p:cNvPr id="31" name="Прямоугольник 30">
                  <a:extLst>
                    <a:ext uri="{FF2B5EF4-FFF2-40B4-BE49-F238E27FC236}">
                      <a16:creationId xmlns:a16="http://schemas.microsoft.com/office/drawing/2014/main" id="{3FA1D016-3BC0-4EA3-A9C6-E7994FDB598E}"/>
                    </a:ext>
                  </a:extLst>
                </p:cNvPr>
                <p:cNvSpPr/>
                <p:nvPr/>
              </p:nvSpPr>
              <p:spPr>
                <a:xfrm>
                  <a:off x="-10" y="-17"/>
                  <a:ext cx="11590983" cy="172720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ru-RU" sz="6000" dirty="0"/>
                    <a:t>Функциональность программы</a:t>
                  </a:r>
                </a:p>
              </p:txBody>
            </p:sp>
          </p:grpSp>
          <p:sp>
            <p:nvSpPr>
              <p:cNvPr id="33" name="Прямоугольник 32">
                <a:extLst>
                  <a:ext uri="{FF2B5EF4-FFF2-40B4-BE49-F238E27FC236}">
                    <a16:creationId xmlns:a16="http://schemas.microsoft.com/office/drawing/2014/main" id="{89C990E7-8CC1-4984-9736-F25024563AF3}"/>
                  </a:ext>
                </a:extLst>
              </p:cNvPr>
              <p:cNvSpPr/>
              <p:nvPr/>
            </p:nvSpPr>
            <p:spPr>
              <a:xfrm>
                <a:off x="1413980" y="1727183"/>
                <a:ext cx="9575988" cy="101726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r>
                  <a:rPr lang="ru-RU" sz="3200" dirty="0"/>
                  <a:t>Хранение информации о информационных системах и их владельцах</a:t>
                </a:r>
              </a:p>
            </p:txBody>
          </p:sp>
          <p:sp>
            <p:nvSpPr>
              <p:cNvPr id="46" name="Прямоугольник 45">
                <a:extLst>
                  <a:ext uri="{FF2B5EF4-FFF2-40B4-BE49-F238E27FC236}">
                    <a16:creationId xmlns:a16="http://schemas.microsoft.com/office/drawing/2014/main" id="{4DCA66E8-4E5A-4F08-BB4D-DED5A82891AF}"/>
                  </a:ext>
                </a:extLst>
              </p:cNvPr>
              <p:cNvSpPr/>
              <p:nvPr/>
            </p:nvSpPr>
            <p:spPr>
              <a:xfrm>
                <a:off x="1413970" y="3069140"/>
                <a:ext cx="9575988" cy="101726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r>
                  <a:rPr lang="ru-RU" sz="3200" dirty="0"/>
                  <a:t>Генерация паролей и обновление реквизитов в системе</a:t>
                </a:r>
              </a:p>
            </p:txBody>
          </p:sp>
          <p:sp>
            <p:nvSpPr>
              <p:cNvPr id="47" name="Прямоугольник 46">
                <a:extLst>
                  <a:ext uri="{FF2B5EF4-FFF2-40B4-BE49-F238E27FC236}">
                    <a16:creationId xmlns:a16="http://schemas.microsoft.com/office/drawing/2014/main" id="{53E0E752-B015-4F42-A818-CFE200BE763F}"/>
                  </a:ext>
                </a:extLst>
              </p:cNvPr>
              <p:cNvSpPr/>
              <p:nvPr/>
            </p:nvSpPr>
            <p:spPr>
              <a:xfrm>
                <a:off x="1413969" y="4507229"/>
                <a:ext cx="9575988" cy="101726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r>
                  <a:rPr lang="ru-RU" sz="3200" dirty="0"/>
                  <a:t>Передача информации по </a:t>
                </a:r>
                <a:r>
                  <a:rPr lang="en-US" sz="3200" dirty="0"/>
                  <a:t>email, telegram </a:t>
                </a:r>
                <a:r>
                  <a:rPr lang="ru-RU" sz="3200" dirty="0"/>
                  <a:t>и </a:t>
                </a:r>
                <a:r>
                  <a:rPr lang="en-US" sz="3200" dirty="0"/>
                  <a:t>API</a:t>
                </a:r>
                <a:endParaRPr lang="ru-RU" sz="3200" dirty="0"/>
              </a:p>
            </p:txBody>
          </p:sp>
        </p:grpSp>
        <p:grpSp>
          <p:nvGrpSpPr>
            <p:cNvPr id="24" name="Группа 23">
              <a:extLst>
                <a:ext uri="{FF2B5EF4-FFF2-40B4-BE49-F238E27FC236}">
                  <a16:creationId xmlns:a16="http://schemas.microsoft.com/office/drawing/2014/main" id="{6D6113C9-2501-405B-9165-D529545E1CBF}"/>
                </a:ext>
              </a:extLst>
            </p:cNvPr>
            <p:cNvGrpSpPr/>
            <p:nvPr/>
          </p:nvGrpSpPr>
          <p:grpSpPr>
            <a:xfrm>
              <a:off x="535522" y="-11947545"/>
              <a:ext cx="720000" cy="720000"/>
              <a:chOff x="12646830" y="236220"/>
              <a:chExt cx="1996440" cy="1996440"/>
            </a:xfrm>
          </p:grpSpPr>
          <p:sp>
            <p:nvSpPr>
              <p:cNvPr id="23" name="Овал 22">
                <a:extLst>
                  <a:ext uri="{FF2B5EF4-FFF2-40B4-BE49-F238E27FC236}">
                    <a16:creationId xmlns:a16="http://schemas.microsoft.com/office/drawing/2014/main" id="{2E2777A1-1FFA-4AF6-A133-962DD0591751}"/>
                  </a:ext>
                </a:extLst>
              </p:cNvPr>
              <p:cNvSpPr/>
              <p:nvPr/>
            </p:nvSpPr>
            <p:spPr>
              <a:xfrm>
                <a:off x="12646830" y="236220"/>
                <a:ext cx="1996440" cy="199644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pic>
            <p:nvPicPr>
              <p:cNvPr id="22" name="Рисунок 21">
                <a:extLst>
                  <a:ext uri="{FF2B5EF4-FFF2-40B4-BE49-F238E27FC236}">
                    <a16:creationId xmlns:a16="http://schemas.microsoft.com/office/drawing/2014/main" id="{F3C4E801-41C6-438E-B4D7-595ED6A964B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10881" b="92228" l="10938" r="92188">
                            <a14:foregroundMark x1="29688" y1="18653" x2="47396" y2="11917"/>
                            <a14:foregroundMark x1="47917" y1="10881" x2="61979" y2="20207"/>
                            <a14:foregroundMark x1="14583" y1="27979" x2="11979" y2="33161"/>
                            <a14:foregroundMark x1="34896" y1="87047" x2="44271" y2="86528"/>
                            <a14:foregroundMark x1="40104" y1="90674" x2="40104" y2="90674"/>
                            <a14:foregroundMark x1="56250" y1="92228" x2="61979" y2="92746"/>
                            <a14:foregroundMark x1="84375" y1="65803" x2="92188" y2="62694"/>
                          </a14:backgroundRemoval>
                        </a14:imgEffect>
                      </a14:imgLayer>
                    </a14:imgProps>
                  </a:ext>
                </a:extLst>
              </a:blip>
              <a:srcRect l="5214" t="8553" r="3129" b="3372"/>
              <a:stretch/>
            </p:blipFill>
            <p:spPr>
              <a:xfrm>
                <a:off x="12940963" y="554355"/>
                <a:ext cx="1408175" cy="1360170"/>
              </a:xfrm>
              <a:prstGeom prst="rect">
                <a:avLst/>
              </a:prstGeom>
              <a:solidFill>
                <a:schemeClr val="bg1"/>
              </a:solidFill>
            </p:spPr>
          </p:pic>
        </p:grpSp>
        <p:grpSp>
          <p:nvGrpSpPr>
            <p:cNvPr id="82" name="Группа 81">
              <a:extLst>
                <a:ext uri="{FF2B5EF4-FFF2-40B4-BE49-F238E27FC236}">
                  <a16:creationId xmlns:a16="http://schemas.microsoft.com/office/drawing/2014/main" id="{B71E007D-9B4F-4EC1-8373-7F7E952491CA}"/>
                </a:ext>
              </a:extLst>
            </p:cNvPr>
            <p:cNvGrpSpPr/>
            <p:nvPr/>
          </p:nvGrpSpPr>
          <p:grpSpPr>
            <a:xfrm>
              <a:off x="535523" y="-10634734"/>
              <a:ext cx="720000" cy="720000"/>
              <a:chOff x="12659700" y="2430780"/>
              <a:chExt cx="1996440" cy="1996440"/>
            </a:xfrm>
          </p:grpSpPr>
          <p:sp>
            <p:nvSpPr>
              <p:cNvPr id="78" name="Овал 77">
                <a:extLst>
                  <a:ext uri="{FF2B5EF4-FFF2-40B4-BE49-F238E27FC236}">
                    <a16:creationId xmlns:a16="http://schemas.microsoft.com/office/drawing/2014/main" id="{F911A7D5-4623-4AC2-9E4A-7A1F0CC15108}"/>
                  </a:ext>
                </a:extLst>
              </p:cNvPr>
              <p:cNvSpPr/>
              <p:nvPr/>
            </p:nvSpPr>
            <p:spPr>
              <a:xfrm>
                <a:off x="12659700" y="2430780"/>
                <a:ext cx="1996440" cy="199644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pic>
            <p:nvPicPr>
              <p:cNvPr id="81" name="Рисунок 80">
                <a:extLst>
                  <a:ext uri="{FF2B5EF4-FFF2-40B4-BE49-F238E27FC236}">
                    <a16:creationId xmlns:a16="http://schemas.microsoft.com/office/drawing/2014/main" id="{DE88F852-16FE-45CE-BE41-BAB4CA549B9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3101" b="95349" l="6154" r="93077">
                            <a14:foregroundMark x1="23846" y1="6202" x2="40769" y2="6202"/>
                            <a14:foregroundMark x1="26923" y1="3101" x2="63077" y2="3101"/>
                            <a14:foregroundMark x1="63077" y1="3101" x2="78462" y2="3101"/>
                            <a14:foregroundMark x1="90000" y1="15504" x2="93077" y2="51938"/>
                            <a14:foregroundMark x1="93077" y1="51938" x2="92308" y2="80620"/>
                            <a14:foregroundMark x1="93077" y1="79845" x2="70769" y2="91473"/>
                            <a14:foregroundMark x1="76154" y1="92248" x2="20769" y2="90698"/>
                            <a14:foregroundMark x1="47692" y1="93798" x2="10000" y2="83721"/>
                            <a14:foregroundMark x1="10000" y1="83721" x2="9231" y2="76744"/>
                            <a14:foregroundMark x1="9231" y1="76744" x2="7692" y2="34884"/>
                            <a14:foregroundMark x1="9261" y1="30878" x2="19231" y2="5426"/>
                            <a14:foregroundMark x1="7692" y1="34884" x2="8448" y2="32954"/>
                            <a14:foregroundMark x1="9231" y1="30233" x2="8462" y2="24031"/>
                            <a14:foregroundMark x1="11538" y1="15504" x2="11538" y2="15504"/>
                            <a14:foregroundMark x1="10000" y1="15504" x2="7692" y2="27907"/>
                            <a14:foregroundMark x1="7692" y1="62791" x2="22308" y2="93023"/>
                            <a14:foregroundMark x1="13077" y1="86047" x2="18462" y2="90698"/>
                            <a14:foregroundMark x1="11538" y1="85271" x2="38462" y2="92248"/>
                            <a14:foregroundMark x1="23077" y1="93023" x2="51538" y2="92248"/>
                            <a14:foregroundMark x1="38462" y1="93023" x2="50000" y2="93023"/>
                            <a14:foregroundMark x1="49231" y1="93023" x2="83077" y2="93023"/>
                            <a14:foregroundMark x1="6923" y1="65891" x2="14615" y2="86047"/>
                            <a14:foregroundMark x1="7692" y1="72093" x2="8462" y2="79845"/>
                            <a14:foregroundMark x1="56923" y1="93798" x2="80769" y2="92248"/>
                            <a14:foregroundMark x1="81538" y1="93023" x2="56923" y2="95349"/>
                            <a14:foregroundMark x1="8462" y1="85271" x2="13077" y2="89147"/>
                            <a14:foregroundMark x1="8462" y1="84496" x2="12308" y2="89922"/>
                            <a14:foregroundMark x1="16923" y1="6202" x2="10000" y2="17054"/>
                            <a14:foregroundMark x1="13077" y1="9302" x2="10000" y2="20930"/>
                            <a14:foregroundMark x1="11538" y1="11628" x2="8462" y2="19380"/>
                            <a14:foregroundMark x1="10769" y1="11628" x2="6923" y2="24806"/>
                            <a14:foregroundMark x1="6923" y1="18605" x2="9231" y2="13953"/>
                            <a14:foregroundMark x1="10000" y1="12403" x2="10000" y2="12403"/>
                            <a14:foregroundMark x1="7692" y1="24031" x2="10000" y2="34109"/>
                            <a14:foregroundMark x1="7692" y1="30561" x2="7692" y2="37209"/>
                            <a14:foregroundMark x1="7692" y1="24806" x2="7692" y2="25910"/>
                            <a14:foregroundMark x1="7692" y1="24031" x2="8462" y2="17054"/>
                            <a14:foregroundMark x1="6923" y1="17829" x2="7692" y2="24806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12985839" y="2762089"/>
                <a:ext cx="1344162" cy="1333822"/>
              </a:xfrm>
              <a:prstGeom prst="rect">
                <a:avLst/>
              </a:prstGeom>
            </p:spPr>
          </p:pic>
        </p:grpSp>
        <p:grpSp>
          <p:nvGrpSpPr>
            <p:cNvPr id="88" name="Группа 87">
              <a:extLst>
                <a:ext uri="{FF2B5EF4-FFF2-40B4-BE49-F238E27FC236}">
                  <a16:creationId xmlns:a16="http://schemas.microsoft.com/office/drawing/2014/main" id="{537541F5-E690-4533-9FE1-5EED1A730E05}"/>
                </a:ext>
              </a:extLst>
            </p:cNvPr>
            <p:cNvGrpSpPr/>
            <p:nvPr/>
          </p:nvGrpSpPr>
          <p:grpSpPr>
            <a:xfrm>
              <a:off x="539504" y="-9197285"/>
              <a:ext cx="720000" cy="720000"/>
              <a:chOff x="12659700" y="4758529"/>
              <a:chExt cx="1996440" cy="1996440"/>
            </a:xfrm>
          </p:grpSpPr>
          <p:sp>
            <p:nvSpPr>
              <p:cNvPr id="84" name="Овал 83">
                <a:extLst>
                  <a:ext uri="{FF2B5EF4-FFF2-40B4-BE49-F238E27FC236}">
                    <a16:creationId xmlns:a16="http://schemas.microsoft.com/office/drawing/2014/main" id="{E899D465-06EC-4B60-8788-C751F5FBDC4A}"/>
                  </a:ext>
                </a:extLst>
              </p:cNvPr>
              <p:cNvSpPr/>
              <p:nvPr/>
            </p:nvSpPr>
            <p:spPr>
              <a:xfrm>
                <a:off x="12659700" y="4758529"/>
                <a:ext cx="1996440" cy="199644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pic>
            <p:nvPicPr>
              <p:cNvPr id="87" name="Рисунок 86">
                <a:extLst>
                  <a:ext uri="{FF2B5EF4-FFF2-40B4-BE49-F238E27FC236}">
                    <a16:creationId xmlns:a16="http://schemas.microsoft.com/office/drawing/2014/main" id="{13303FD3-505A-4573-9028-77762ABDE73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ackgroundRemoval t="4138" b="92414" l="8000" r="98667">
                            <a14:foregroundMark x1="13333" y1="56552" x2="30000" y2="79310"/>
                            <a14:foregroundMark x1="25333" y1="79310" x2="52667" y2="81379"/>
                            <a14:foregroundMark x1="20667" y1="84828" x2="52667" y2="84828"/>
                            <a14:foregroundMark x1="37333" y1="82759" x2="66000" y2="82069"/>
                            <a14:foregroundMark x1="56000" y1="71724" x2="64667" y2="85517"/>
                            <a14:foregroundMark x1="70667" y1="85517" x2="93333" y2="45517"/>
                            <a14:foregroundMark x1="93965" y1="20690" x2="93991" y2="19661"/>
                            <a14:foregroundMark x1="93860" y1="24828" x2="93965" y2="20690"/>
                            <a14:foregroundMark x1="93825" y1="26207" x2="93860" y2="24828"/>
                            <a14:foregroundMark x1="93755" y1="28966" x2="93825" y2="26207"/>
                            <a14:foregroundMark x1="93333" y1="45517" x2="93755" y2="28966"/>
                            <a14:foregroundMark x1="93591" y1="28966" x2="98000" y2="57241"/>
                            <a14:foregroundMark x1="93161" y1="26207" x2="93591" y2="28966"/>
                            <a14:foregroundMark x1="92946" y1="24828" x2="93161" y2="26207"/>
                            <a14:foregroundMark x1="92348" y1="20995" x2="92946" y2="24828"/>
                            <a14:foregroundMark x1="91333" y1="14483" x2="91715" y2="16934"/>
                            <a14:foregroundMark x1="98000" y1="57241" x2="95333" y2="84828"/>
                            <a14:foregroundMark x1="98285" y1="26207" x2="99333" y2="28276"/>
                            <a14:foregroundMark x1="97587" y1="24828" x2="98285" y2="26207"/>
                            <a14:foregroundMark x1="95492" y1="20690" x2="97587" y2="24828"/>
                            <a14:foregroundMark x1="94793" y1="19310" x2="95492" y2="20690"/>
                            <a14:foregroundMark x1="94685" y1="19097" x2="94793" y2="19310"/>
                            <a14:foregroundMark x1="92000" y1="13793" x2="93377" y2="16513"/>
                            <a14:foregroundMark x1="97000" y1="20690" x2="97333" y2="21379"/>
                            <a14:foregroundMark x1="96333" y1="19310" x2="97000" y2="20690"/>
                            <a14:foregroundMark x1="96067" y1="18759" x2="96333" y2="19310"/>
                            <a14:foregroundMark x1="94667" y1="15172" x2="94667" y2="15172"/>
                            <a14:foregroundMark x1="96000" y1="15172" x2="96000" y2="15172"/>
                            <a14:foregroundMark x1="93333" y1="14483" x2="93333" y2="14483"/>
                            <a14:foregroundMark x1="68667" y1="8276" x2="68667" y2="6897"/>
                            <a14:foregroundMark x1="66811" y1="11071" x2="66667" y2="12414"/>
                            <a14:foregroundMark x1="65619" y1="10345" x2="65333" y2="12414"/>
                            <a14:foregroundMark x1="65755" y1="9356" x2="65619" y2="10345"/>
                            <a14:foregroundMark x1="63500" y1="10345" x2="62667" y2="13793"/>
                            <a14:foregroundMark x1="63833" y1="8966" x2="63500" y2="10345"/>
                            <a14:foregroundMark x1="64000" y1="8276" x2="63833" y2="8966"/>
                            <a14:foregroundMark x1="41522" y1="13702" x2="43333" y2="14483"/>
                            <a14:foregroundMark x1="35333" y1="11034" x2="39213" y2="12707"/>
                            <a14:foregroundMark x1="40719" y1="11343" x2="41333" y2="11724"/>
                            <a14:foregroundMark x1="39668" y1="10690" x2="40237" y2="11043"/>
                            <a14:foregroundMark x1="38000" y1="4138" x2="38000" y2="4138"/>
                            <a14:foregroundMark x1="12000" y1="20690" x2="8000" y2="60690"/>
                            <a14:foregroundMark x1="8000" y1="60690" x2="17333" y2="89655"/>
                            <a14:foregroundMark x1="9333" y1="69655" x2="13333" y2="82759"/>
                            <a14:foregroundMark x1="8000" y1="72414" x2="14000" y2="88276"/>
                            <a14:foregroundMark x1="9333" y1="81379" x2="10667" y2="84828"/>
                            <a14:foregroundMark x1="6000" y1="75172" x2="38000" y2="92414"/>
                            <a14:foregroundMark x1="38000" y1="92414" x2="73333" y2="92414"/>
                            <a14:foregroundMark x1="73333" y1="92414" x2="90000" y2="91724"/>
                            <a14:foregroundMark x1="35333" y1="92414" x2="20000" y2="92414"/>
                            <a14:foregroundMark x1="9333" y1="23448" x2="14000" y2="20690"/>
                            <a14:foregroundMark x1="10000" y1="22759" x2="16000" y2="17241"/>
                            <a14:foregroundMark x1="14667" y1="16552" x2="9333" y2="22759"/>
                            <a14:foregroundMark x1="14667" y1="16552" x2="9333" y2="24138"/>
                            <a14:foregroundMark x1="13333" y1="16552" x2="8000" y2="23448"/>
                            <a14:backgroundMark x1="68667" y1="8276" x2="65333" y2="7586"/>
                            <a14:backgroundMark x1="67333" y1="7586" x2="64667" y2="7586"/>
                            <a14:backgroundMark x1="70000" y1="6207" x2="68667" y2="6897"/>
                            <a14:backgroundMark x1="66667" y1="6897" x2="66667" y2="6897"/>
                            <a14:backgroundMark x1="67333" y1="8966" x2="67333" y2="8966"/>
                            <a14:backgroundMark x1="67333" y1="10345" x2="67333" y2="10345"/>
                            <a14:backgroundMark x1="40000" y1="6207" x2="40000" y2="6207"/>
                            <a14:backgroundMark x1="41333" y1="9655" x2="41333" y2="9655"/>
                            <a14:backgroundMark x1="42000" y1="10345" x2="42000" y2="10345"/>
                            <a14:backgroundMark x1="41333" y1="8276" x2="41333" y2="8276"/>
                            <a14:backgroundMark x1="40667" y1="7586" x2="40667" y2="7586"/>
                            <a14:backgroundMark x1="40667" y1="10345" x2="41333" y2="10345"/>
                            <a14:backgroundMark x1="41333" y1="10345" x2="41333" y2="10345"/>
                            <a14:backgroundMark x1="38000" y1="4828" x2="38000" y2="4828"/>
                            <a14:backgroundMark x1="38000" y1="5517" x2="38000" y2="5517"/>
                            <a14:backgroundMark x1="38000" y1="6207" x2="38000" y2="6207"/>
                            <a14:backgroundMark x1="38000" y1="6207" x2="38000" y2="6207"/>
                            <a14:backgroundMark x1="38000" y1="6897" x2="38000" y2="6897"/>
                            <a14:backgroundMark x1="37333" y1="6897" x2="36000" y2="6897"/>
                            <a14:backgroundMark x1="36000" y1="6897" x2="36000" y2="6897"/>
                            <a14:backgroundMark x1="38000" y1="3448" x2="38000" y2="3448"/>
                            <a14:backgroundMark x1="38000" y1="4828" x2="36667" y2="5517"/>
                            <a14:backgroundMark x1="36667" y1="5517" x2="36667" y2="5517"/>
                            <a14:backgroundMark x1="97333" y1="14483" x2="98667" y2="15862"/>
                            <a14:backgroundMark x1="98667" y1="15172" x2="99333" y2="17931"/>
                            <a14:backgroundMark x1="99333" y1="19310" x2="99333" y2="19310"/>
                            <a14:backgroundMark x1="99333" y1="20690" x2="99333" y2="20690"/>
                            <a14:backgroundMark x1="94667" y1="13793" x2="94667" y2="13793"/>
                            <a14:backgroundMark x1="99333" y1="24828" x2="99333" y2="24828"/>
                            <a14:backgroundMark x1="99333" y1="26207" x2="99333" y2="26207"/>
                            <a14:backgroundMark x1="99333" y1="28966" x2="99333" y2="28966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12968013" y="5089838"/>
                <a:ext cx="1379815" cy="1333822"/>
              </a:xfrm>
              <a:prstGeom prst="rect">
                <a:avLst/>
              </a:prstGeom>
            </p:spPr>
          </p:pic>
        </p:grpSp>
      </p:grpSp>
      <p:grpSp>
        <p:nvGrpSpPr>
          <p:cNvPr id="102" name="Группа 101">
            <a:extLst>
              <a:ext uri="{FF2B5EF4-FFF2-40B4-BE49-F238E27FC236}">
                <a16:creationId xmlns:a16="http://schemas.microsoft.com/office/drawing/2014/main" id="{D11F2A48-D347-41BB-89F3-C9FBD3FA3392}"/>
              </a:ext>
            </a:extLst>
          </p:cNvPr>
          <p:cNvGrpSpPr/>
          <p:nvPr/>
        </p:nvGrpSpPr>
        <p:grpSpPr>
          <a:xfrm>
            <a:off x="-42" y="-6861938"/>
            <a:ext cx="12192010" cy="6858014"/>
            <a:chOff x="4368" y="-6858014"/>
            <a:chExt cx="12192010" cy="6858014"/>
          </a:xfrm>
        </p:grpSpPr>
        <p:grpSp>
          <p:nvGrpSpPr>
            <p:cNvPr id="16" name="Группа 15">
              <a:extLst>
                <a:ext uri="{FF2B5EF4-FFF2-40B4-BE49-F238E27FC236}">
                  <a16:creationId xmlns:a16="http://schemas.microsoft.com/office/drawing/2014/main" id="{3AC349FC-87D6-4FDE-A2A0-735E05C60798}"/>
                </a:ext>
              </a:extLst>
            </p:cNvPr>
            <p:cNvGrpSpPr/>
            <p:nvPr/>
          </p:nvGrpSpPr>
          <p:grpSpPr>
            <a:xfrm>
              <a:off x="4368" y="-6858014"/>
              <a:ext cx="12192010" cy="6858014"/>
              <a:chOff x="4368" y="-6858014"/>
              <a:chExt cx="12192010" cy="6858014"/>
            </a:xfrm>
          </p:grpSpPr>
          <p:sp>
            <p:nvSpPr>
              <p:cNvPr id="50" name="Прямоугольник 49">
                <a:extLst>
                  <a:ext uri="{FF2B5EF4-FFF2-40B4-BE49-F238E27FC236}">
                    <a16:creationId xmlns:a16="http://schemas.microsoft.com/office/drawing/2014/main" id="{DCD98438-35F4-4529-8A2D-833058031AAF}"/>
                  </a:ext>
                </a:extLst>
              </p:cNvPr>
              <p:cNvSpPr/>
              <p:nvPr/>
            </p:nvSpPr>
            <p:spPr>
              <a:xfrm>
                <a:off x="4373" y="-5130802"/>
                <a:ext cx="11590983" cy="513079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endParaRPr lang="ru-RU" sz="4000" dirty="0"/>
              </a:p>
            </p:txBody>
          </p:sp>
          <p:sp>
            <p:nvSpPr>
              <p:cNvPr id="49" name="Прямоугольник 48">
                <a:extLst>
                  <a:ext uri="{FF2B5EF4-FFF2-40B4-BE49-F238E27FC236}">
                    <a16:creationId xmlns:a16="http://schemas.microsoft.com/office/drawing/2014/main" id="{186E61A1-17D2-4AFE-8A99-61C0E1BF06BD}"/>
                  </a:ext>
                </a:extLst>
              </p:cNvPr>
              <p:cNvSpPr/>
              <p:nvPr/>
            </p:nvSpPr>
            <p:spPr>
              <a:xfrm>
                <a:off x="4374" y="-6858001"/>
                <a:ext cx="11590983" cy="17272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6000" dirty="0"/>
                  <a:t>Функционал программы</a:t>
                </a: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9AB21345-5481-4647-B427-B314253B8D9A}"/>
                  </a:ext>
                </a:extLst>
              </p:cNvPr>
              <p:cNvSpPr txBox="1"/>
              <p:nvPr/>
            </p:nvSpPr>
            <p:spPr>
              <a:xfrm>
                <a:off x="1418361" y="-5130808"/>
                <a:ext cx="10176996" cy="14465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4400" dirty="0">
                    <a:solidFill>
                      <a:schemeClr val="bg1"/>
                    </a:solidFill>
                  </a:rPr>
                  <a:t>Хранение информации о учетных записях внешних систем и их владельцах</a:t>
                </a: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73281038-5038-41E5-BD71-2762D45170F5}"/>
                  </a:ext>
                </a:extLst>
              </p:cNvPr>
              <p:cNvSpPr txBox="1"/>
              <p:nvPr/>
            </p:nvSpPr>
            <p:spPr>
              <a:xfrm>
                <a:off x="1418361" y="-3486469"/>
                <a:ext cx="10176996" cy="14465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4400" dirty="0">
                    <a:solidFill>
                      <a:schemeClr val="bg1"/>
                    </a:solidFill>
                  </a:rPr>
                  <a:t>Выполнение работ по генерации и изменению паролей во внешней системе</a:t>
                </a: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3A6F8CCD-FBEC-4E3F-BA6C-7E6F29DDD6DB}"/>
                  </a:ext>
                </a:extLst>
              </p:cNvPr>
              <p:cNvSpPr txBox="1"/>
              <p:nvPr/>
            </p:nvSpPr>
            <p:spPr>
              <a:xfrm>
                <a:off x="1418361" y="-1842131"/>
                <a:ext cx="10176996" cy="14465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4400" dirty="0">
                    <a:solidFill>
                      <a:schemeClr val="bg1"/>
                    </a:solidFill>
                  </a:rPr>
                  <a:t>Отправка </a:t>
                </a:r>
                <a:r>
                  <a:rPr lang="en-US" sz="4400" dirty="0">
                    <a:solidFill>
                      <a:schemeClr val="bg1"/>
                    </a:solidFill>
                  </a:rPr>
                  <a:t>email </a:t>
                </a:r>
                <a:r>
                  <a:rPr lang="ru-RU" sz="4400" dirty="0">
                    <a:solidFill>
                      <a:schemeClr val="bg1"/>
                    </a:solidFill>
                  </a:rPr>
                  <a:t>и </a:t>
                </a:r>
                <a:r>
                  <a:rPr lang="en-US" sz="4400" dirty="0">
                    <a:solidFill>
                      <a:schemeClr val="bg1"/>
                    </a:solidFill>
                  </a:rPr>
                  <a:t>telegram </a:t>
                </a:r>
                <a:r>
                  <a:rPr lang="ru-RU" sz="4400" dirty="0">
                    <a:solidFill>
                      <a:schemeClr val="bg1"/>
                    </a:solidFill>
                  </a:rPr>
                  <a:t>сообщений о ходе работ</a:t>
                </a:r>
              </a:p>
            </p:txBody>
          </p:sp>
          <p:sp>
            <p:nvSpPr>
              <p:cNvPr id="60" name="Прямоугольник 59">
                <a:extLst>
                  <a:ext uri="{FF2B5EF4-FFF2-40B4-BE49-F238E27FC236}">
                    <a16:creationId xmlns:a16="http://schemas.microsoft.com/office/drawing/2014/main" id="{68045F23-531F-4DCD-852D-E6DB280A2597}"/>
                  </a:ext>
                </a:extLst>
              </p:cNvPr>
              <p:cNvSpPr/>
              <p:nvPr/>
            </p:nvSpPr>
            <p:spPr>
              <a:xfrm>
                <a:off x="4374" y="-6858000"/>
                <a:ext cx="11590986" cy="685800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59" name="Прямоугольник 58">
                <a:extLst>
                  <a:ext uri="{FF2B5EF4-FFF2-40B4-BE49-F238E27FC236}">
                    <a16:creationId xmlns:a16="http://schemas.microsoft.com/office/drawing/2014/main" id="{21F4D525-5B34-4520-BC54-DAA3AA81562C}"/>
                  </a:ext>
                </a:extLst>
              </p:cNvPr>
              <p:cNvSpPr/>
              <p:nvPr/>
            </p:nvSpPr>
            <p:spPr>
              <a:xfrm>
                <a:off x="4368" y="-6858014"/>
                <a:ext cx="11590983" cy="17272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6000" dirty="0"/>
                  <a:t>Стек решения</a:t>
                </a:r>
              </a:p>
            </p:txBody>
          </p:sp>
          <p:sp>
            <p:nvSpPr>
              <p:cNvPr id="55" name="Прямоугольник 54">
                <a:extLst>
                  <a:ext uri="{FF2B5EF4-FFF2-40B4-BE49-F238E27FC236}">
                    <a16:creationId xmlns:a16="http://schemas.microsoft.com/office/drawing/2014/main" id="{5159304C-9DB1-4E41-BF8A-208ED949A097}"/>
                  </a:ext>
                </a:extLst>
              </p:cNvPr>
              <p:cNvSpPr/>
              <p:nvPr/>
            </p:nvSpPr>
            <p:spPr>
              <a:xfrm>
                <a:off x="1418358" y="-5130814"/>
                <a:ext cx="9575988" cy="101726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r>
                  <a:rPr lang="en-US" sz="3200" dirty="0"/>
                  <a:t>Spring boot </a:t>
                </a:r>
                <a:r>
                  <a:rPr lang="en-US" sz="3200" dirty="0" err="1"/>
                  <a:t>jpa</a:t>
                </a:r>
                <a:r>
                  <a:rPr lang="en-US" sz="3200" dirty="0"/>
                  <a:t>, web, </a:t>
                </a:r>
                <a:r>
                  <a:rPr lang="en-US" sz="3200" dirty="0" err="1"/>
                  <a:t>thymeleaf</a:t>
                </a:r>
                <a:r>
                  <a:rPr lang="en-US" sz="3200" dirty="0"/>
                  <a:t>, email, telegram</a:t>
                </a:r>
                <a:endParaRPr lang="ru-RU" sz="3200" dirty="0"/>
              </a:p>
            </p:txBody>
          </p:sp>
          <p:sp>
            <p:nvSpPr>
              <p:cNvPr id="56" name="Прямоугольник 55">
                <a:extLst>
                  <a:ext uri="{FF2B5EF4-FFF2-40B4-BE49-F238E27FC236}">
                    <a16:creationId xmlns:a16="http://schemas.microsoft.com/office/drawing/2014/main" id="{5ECDD9CD-787F-475E-A317-B8DE7D595B08}"/>
                  </a:ext>
                </a:extLst>
              </p:cNvPr>
              <p:cNvSpPr/>
              <p:nvPr/>
            </p:nvSpPr>
            <p:spPr>
              <a:xfrm>
                <a:off x="1418348" y="-3909183"/>
                <a:ext cx="9575988" cy="101726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r>
                  <a:rPr lang="en-US" sz="3200" dirty="0" err="1"/>
                  <a:t>postgresql</a:t>
                </a:r>
                <a:endParaRPr lang="ru-RU" sz="3200" dirty="0"/>
              </a:p>
            </p:txBody>
          </p:sp>
          <p:sp>
            <p:nvSpPr>
              <p:cNvPr id="57" name="Прямоугольник 56">
                <a:extLst>
                  <a:ext uri="{FF2B5EF4-FFF2-40B4-BE49-F238E27FC236}">
                    <a16:creationId xmlns:a16="http://schemas.microsoft.com/office/drawing/2014/main" id="{11F8A02A-2064-4263-995D-926F47CEF1A3}"/>
                  </a:ext>
                </a:extLst>
              </p:cNvPr>
              <p:cNvSpPr/>
              <p:nvPr/>
            </p:nvSpPr>
            <p:spPr>
              <a:xfrm>
                <a:off x="1418347" y="-2687552"/>
                <a:ext cx="9575988" cy="101726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r>
                  <a:rPr lang="en-US" sz="3200" dirty="0"/>
                  <a:t>ojdbc8</a:t>
                </a:r>
                <a:endParaRPr lang="ru-RU" sz="3200" dirty="0"/>
              </a:p>
            </p:txBody>
          </p:sp>
          <p:sp>
            <p:nvSpPr>
              <p:cNvPr id="62" name="Прямоугольник: скругленные верхние углы 61">
                <a:extLst>
                  <a:ext uri="{FF2B5EF4-FFF2-40B4-BE49-F238E27FC236}">
                    <a16:creationId xmlns:a16="http://schemas.microsoft.com/office/drawing/2014/main" id="{3E1F542D-B745-4957-9C47-AD5C60922F46}"/>
                  </a:ext>
                </a:extLst>
              </p:cNvPr>
              <p:cNvSpPr/>
              <p:nvPr/>
            </p:nvSpPr>
            <p:spPr>
              <a:xfrm rot="5400000">
                <a:off x="11032270" y="-2840511"/>
                <a:ext cx="1727199" cy="601016"/>
              </a:xfrm>
              <a:prstGeom prst="round2Same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63" name="Прямоугольник 62">
                <a:extLst>
                  <a:ext uri="{FF2B5EF4-FFF2-40B4-BE49-F238E27FC236}">
                    <a16:creationId xmlns:a16="http://schemas.microsoft.com/office/drawing/2014/main" id="{EB9A6AF2-FCDE-4F2D-8507-9643C7060869}"/>
                  </a:ext>
                </a:extLst>
              </p:cNvPr>
              <p:cNvSpPr/>
              <p:nvPr/>
            </p:nvSpPr>
            <p:spPr>
              <a:xfrm>
                <a:off x="1413979" y="-1465922"/>
                <a:ext cx="9575988" cy="101726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r>
                  <a:rPr lang="en-US" sz="3200" dirty="0"/>
                  <a:t>flyway</a:t>
                </a:r>
                <a:endParaRPr lang="ru-RU" sz="3200" dirty="0"/>
              </a:p>
            </p:txBody>
          </p:sp>
        </p:grpSp>
        <p:grpSp>
          <p:nvGrpSpPr>
            <p:cNvPr id="90" name="Группа 89">
              <a:extLst>
                <a:ext uri="{FF2B5EF4-FFF2-40B4-BE49-F238E27FC236}">
                  <a16:creationId xmlns:a16="http://schemas.microsoft.com/office/drawing/2014/main" id="{A9A1E08A-AB4C-4EC9-89CB-62506A3A87BF}"/>
                </a:ext>
              </a:extLst>
            </p:cNvPr>
            <p:cNvGrpSpPr/>
            <p:nvPr/>
          </p:nvGrpSpPr>
          <p:grpSpPr>
            <a:xfrm>
              <a:off x="535522" y="-4982184"/>
              <a:ext cx="720000" cy="720000"/>
              <a:chOff x="14268450" y="-6276354"/>
              <a:chExt cx="720000" cy="720000"/>
            </a:xfrm>
          </p:grpSpPr>
          <p:sp>
            <p:nvSpPr>
              <p:cNvPr id="89" name="Овал 88">
                <a:extLst>
                  <a:ext uri="{FF2B5EF4-FFF2-40B4-BE49-F238E27FC236}">
                    <a16:creationId xmlns:a16="http://schemas.microsoft.com/office/drawing/2014/main" id="{C67A4FE0-1A26-4D7C-AA9C-3B206CBFCAD8}"/>
                  </a:ext>
                </a:extLst>
              </p:cNvPr>
              <p:cNvSpPr/>
              <p:nvPr/>
            </p:nvSpPr>
            <p:spPr>
              <a:xfrm>
                <a:off x="14268450" y="-6276354"/>
                <a:ext cx="720000" cy="720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pic>
            <p:nvPicPr>
              <p:cNvPr id="1034" name="Picture 10" descr="Spring Boot - Wikipedia">
                <a:extLst>
                  <a:ext uri="{FF2B5EF4-FFF2-40B4-BE49-F238E27FC236}">
                    <a16:creationId xmlns:a16="http://schemas.microsoft.com/office/drawing/2014/main" id="{F2581D7F-E4B0-43F4-A0F9-031BFFC6E2C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402601" y="-6142203"/>
                <a:ext cx="451699" cy="45169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92" name="Группа 91">
              <a:extLst>
                <a:ext uri="{FF2B5EF4-FFF2-40B4-BE49-F238E27FC236}">
                  <a16:creationId xmlns:a16="http://schemas.microsoft.com/office/drawing/2014/main" id="{F2EF96B9-988B-457F-83DC-A8B90307666F}"/>
                </a:ext>
              </a:extLst>
            </p:cNvPr>
            <p:cNvGrpSpPr/>
            <p:nvPr/>
          </p:nvGrpSpPr>
          <p:grpSpPr>
            <a:xfrm>
              <a:off x="535522" y="-3755422"/>
              <a:ext cx="720000" cy="720000"/>
              <a:chOff x="11813726" y="-5933424"/>
              <a:chExt cx="720000" cy="720000"/>
            </a:xfrm>
          </p:grpSpPr>
          <p:sp>
            <p:nvSpPr>
              <p:cNvPr id="91" name="Овал 90">
                <a:extLst>
                  <a:ext uri="{FF2B5EF4-FFF2-40B4-BE49-F238E27FC236}">
                    <a16:creationId xmlns:a16="http://schemas.microsoft.com/office/drawing/2014/main" id="{9DBAA20B-CA9E-4971-BDEE-9D6C8C3BC7DF}"/>
                  </a:ext>
                </a:extLst>
              </p:cNvPr>
              <p:cNvSpPr/>
              <p:nvPr/>
            </p:nvSpPr>
            <p:spPr>
              <a:xfrm>
                <a:off x="11813726" y="-5933424"/>
                <a:ext cx="720000" cy="720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pic>
            <p:nvPicPr>
              <p:cNvPr id="1036" name="Picture 12" descr="PostgreSQL — Википедия">
                <a:extLst>
                  <a:ext uri="{FF2B5EF4-FFF2-40B4-BE49-F238E27FC236}">
                    <a16:creationId xmlns:a16="http://schemas.microsoft.com/office/drawing/2014/main" id="{A3A7EE99-CECF-4BA4-8E3B-A87142259BD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915932" y="-5839274"/>
                <a:ext cx="515588" cy="5317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94" name="Группа 93">
              <a:extLst>
                <a:ext uri="{FF2B5EF4-FFF2-40B4-BE49-F238E27FC236}">
                  <a16:creationId xmlns:a16="http://schemas.microsoft.com/office/drawing/2014/main" id="{3AC6506A-618A-4D5C-8E34-2C9300D666E6}"/>
                </a:ext>
              </a:extLst>
            </p:cNvPr>
            <p:cNvGrpSpPr/>
            <p:nvPr/>
          </p:nvGrpSpPr>
          <p:grpSpPr>
            <a:xfrm>
              <a:off x="535522" y="-2405946"/>
              <a:ext cx="720000" cy="720000"/>
              <a:chOff x="11832000" y="-5095224"/>
              <a:chExt cx="720000" cy="720000"/>
            </a:xfrm>
          </p:grpSpPr>
          <p:sp>
            <p:nvSpPr>
              <p:cNvPr id="96" name="Овал 95">
                <a:extLst>
                  <a:ext uri="{FF2B5EF4-FFF2-40B4-BE49-F238E27FC236}">
                    <a16:creationId xmlns:a16="http://schemas.microsoft.com/office/drawing/2014/main" id="{78BAB1D0-D12E-4F03-92FC-853171B9EDEA}"/>
                  </a:ext>
                </a:extLst>
              </p:cNvPr>
              <p:cNvSpPr/>
              <p:nvPr/>
            </p:nvSpPr>
            <p:spPr>
              <a:xfrm>
                <a:off x="11832000" y="-5095224"/>
                <a:ext cx="720000" cy="720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pic>
            <p:nvPicPr>
              <p:cNvPr id="1040" name="Picture 16" descr="Oracle Database 23c Developer Edition: The Perfect Starting Point for  Developers">
                <a:extLst>
                  <a:ext uri="{FF2B5EF4-FFF2-40B4-BE49-F238E27FC236}">
                    <a16:creationId xmlns:a16="http://schemas.microsoft.com/office/drawing/2014/main" id="{DC48B610-E80A-42B8-A0F6-942A59C1C77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BEBA8EAE-BF5A-486C-A8C5-ECC9F3942E4B}">
                    <a14:imgProps xmlns:a14="http://schemas.microsoft.com/office/drawing/2010/main">
                      <a14:imgLayer r:embed="rId11">
                        <a14:imgEffect>
                          <a14:backgroundRemoval t="139" b="91806" l="6486" r="93213">
                            <a14:foregroundMark x1="17195" y1="48889" x2="64555" y2="54444"/>
                            <a14:foregroundMark x1="58824" y1="53194" x2="89593" y2="44861"/>
                            <a14:foregroundMark x1="9050" y1="38611" x2="9050" y2="38611"/>
                            <a14:foregroundMark x1="8748" y1="39583" x2="8748" y2="39583"/>
                            <a14:foregroundMark x1="91252" y1="39583" x2="91252" y2="39583"/>
                            <a14:foregroundMark x1="92157" y1="38333" x2="91252" y2="42917"/>
                            <a14:foregroundMark x1="92157" y1="37917" x2="92609" y2="38611"/>
                            <a14:foregroundMark x1="8748" y1="66389" x2="13876" y2="74167"/>
                            <a14:foregroundMark x1="9050" y1="84722" x2="18250" y2="90694"/>
                            <a14:foregroundMark x1="29563" y1="91806" x2="57919" y2="91806"/>
                            <a14:foregroundMark x1="9804" y1="19028" x2="16440" y2="19028"/>
                            <a14:foregroundMark x1="9502" y1="15417" x2="9502" y2="14167"/>
                            <a14:foregroundMark x1="10407" y1="12639" x2="10106" y2="11389"/>
                            <a14:foregroundMark x1="11463" y1="9861" x2="18854" y2="9722"/>
                            <a14:foregroundMark x1="20965" y1="12500" x2="12066" y2="9722"/>
                            <a14:foregroundMark x1="11161" y1="9444" x2="35747" y2="8194"/>
                            <a14:foregroundMark x1="36802" y1="8194" x2="78130" y2="7639"/>
                            <a14:foregroundMark x1="9201" y1="4444" x2="84615" y2="8194"/>
                            <a14:foregroundMark x1="84615" y1="8194" x2="6486" y2="12639"/>
                            <a14:foregroundMark x1="28658" y1="3056" x2="39065" y2="139"/>
                            <a14:foregroundMark x1="73002" y1="10694" x2="93213" y2="8889"/>
                            <a14:foregroundMark x1="81750" y1="11667" x2="93213" y2="11944"/>
                            <a14:foregroundMark x1="90950" y1="11944" x2="71644" y2="13194"/>
                            <a14:foregroundMark x1="81146" y1="13194" x2="57315" y2="11389"/>
                            <a14:foregroundMark x1="72398" y1="7361" x2="75113" y2="8472"/>
                            <a14:foregroundMark x1="71946" y1="8472" x2="72700" y2="11667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936704" y="-5012469"/>
                <a:ext cx="510593" cy="55449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00" name="Группа 99">
              <a:extLst>
                <a:ext uri="{FF2B5EF4-FFF2-40B4-BE49-F238E27FC236}">
                  <a16:creationId xmlns:a16="http://schemas.microsoft.com/office/drawing/2014/main" id="{C62CB15E-1BCA-4E8C-AC1A-10A5EC91EFA0}"/>
                </a:ext>
              </a:extLst>
            </p:cNvPr>
            <p:cNvGrpSpPr/>
            <p:nvPr/>
          </p:nvGrpSpPr>
          <p:grpSpPr>
            <a:xfrm>
              <a:off x="535522" y="-1322675"/>
              <a:ext cx="720000" cy="720000"/>
              <a:chOff x="11829283" y="-3637207"/>
              <a:chExt cx="720000" cy="720000"/>
            </a:xfrm>
          </p:grpSpPr>
          <p:sp>
            <p:nvSpPr>
              <p:cNvPr id="99" name="Овал 98">
                <a:extLst>
                  <a:ext uri="{FF2B5EF4-FFF2-40B4-BE49-F238E27FC236}">
                    <a16:creationId xmlns:a16="http://schemas.microsoft.com/office/drawing/2014/main" id="{E4C2B424-2673-488F-86F4-C999F0BFED53}"/>
                  </a:ext>
                </a:extLst>
              </p:cNvPr>
              <p:cNvSpPr/>
              <p:nvPr/>
            </p:nvSpPr>
            <p:spPr>
              <a:xfrm>
                <a:off x="11829283" y="-3637207"/>
                <a:ext cx="720000" cy="720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pic>
            <p:nvPicPr>
              <p:cNvPr id="1044" name="Picture 20" descr="Integrating Flyway In A Spring Framework Application - Trifork Blog">
                <a:extLst>
                  <a:ext uri="{FF2B5EF4-FFF2-40B4-BE49-F238E27FC236}">
                    <a16:creationId xmlns:a16="http://schemas.microsoft.com/office/drawing/2014/main" id="{13660500-D780-471D-8C93-2B4AC872AB3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2">
                <a:extLst>
                  <a:ext uri="{BEBA8EAE-BF5A-486C-A8C5-ECC9F3942E4B}">
                    <a14:imgProps xmlns:a14="http://schemas.microsoft.com/office/drawing/2010/main">
                      <a14:imgLayer r:embed="rId13">
                        <a14:imgEffect>
                          <a14:backgroundRemoval t="0" b="66967" l="901" r="99775">
                            <a14:foregroundMark x1="39865" y1="62462" x2="53604" y2="63964"/>
                            <a14:foregroundMark x1="40991" y1="49249" x2="47297" y2="35135"/>
                            <a14:foregroundMark x1="48198" y1="29429" x2="52477" y2="26727"/>
                            <a14:foregroundMark x1="31081" y1="6306" x2="32883" y2="5405"/>
                            <a14:foregroundMark x1="6306" y1="31231" x2="1126" y2="33033"/>
                            <a14:foregroundMark x1="60360" y1="25526" x2="67342" y2="15616"/>
                            <a14:foregroundMark x1="92568" y1="35435" x2="96847" y2="37237"/>
                            <a14:foregroundMark x1="5405" y1="30631" x2="24324" y2="10210"/>
                            <a14:foregroundMark x1="24324" y1="10210" x2="44595" y2="23423"/>
                            <a14:foregroundMark x1="44595" y1="23423" x2="45495" y2="25526"/>
                            <a14:foregroundMark x1="43694" y1="24625" x2="59685" y2="23423"/>
                            <a14:foregroundMark x1="58108" y1="22823" x2="65991" y2="12913"/>
                            <a14:foregroundMark x1="54730" y1="23724" x2="46622" y2="23724"/>
                            <a14:foregroundMark x1="49775" y1="22222" x2="54730" y2="21922"/>
                            <a14:foregroundMark x1="40315" y1="16817" x2="43694" y2="22523"/>
                            <a14:foregroundMark x1="37387" y1="9009" x2="40090" y2="14715"/>
                            <a14:foregroundMark x1="34234" y1="5105" x2="36486" y2="8408"/>
                            <a14:foregroundMark x1="34910" y1="4805" x2="24099" y2="9610"/>
                            <a14:foregroundMark x1="31982" y1="4805" x2="21396" y2="11411"/>
                            <a14:foregroundMark x1="40991" y1="40841" x2="27703" y2="20120"/>
                            <a14:foregroundMark x1="27703" y1="20420" x2="35360" y2="34234"/>
                            <a14:foregroundMark x1="28378" y1="27327" x2="36036" y2="38739"/>
                            <a14:foregroundMark x1="33559" y1="35736" x2="40090" y2="40841"/>
                            <a14:foregroundMark x1="39865" y1="41441" x2="37162" y2="50450"/>
                            <a14:foregroundMark x1="39414" y1="42943" x2="36937" y2="55556"/>
                            <a14:foregroundMark x1="36036" y1="53153" x2="37162" y2="61862"/>
                            <a14:foregroundMark x1="35811" y1="51051" x2="35811" y2="58258"/>
                            <a14:foregroundMark x1="38514" y1="49249" x2="39640" y2="61862"/>
                            <a14:foregroundMark x1="34234" y1="58258" x2="41216" y2="62763"/>
                            <a14:foregroundMark x1="39414" y1="63063" x2="55631" y2="64565"/>
                            <a14:foregroundMark x1="54730" y1="64264" x2="56081" y2="51351"/>
                            <a14:foregroundMark x1="58108" y1="51351" x2="56757" y2="59159"/>
                            <a14:foregroundMark x1="58784" y1="47748" x2="55631" y2="61261"/>
                            <a14:foregroundMark x1="56532" y1="48048" x2="46171" y2="55255"/>
                            <a14:foregroundMark x1="49324" y1="54054" x2="54955" y2="52853"/>
                            <a14:foregroundMark x1="14865" y1="32432" x2="14189" y2="35135"/>
                            <a14:foregroundMark x1="13739" y1="31832" x2="12162" y2="35435"/>
                            <a14:foregroundMark x1="11937" y1="31832" x2="11937" y2="40240"/>
                            <a14:foregroundMark x1="11937" y1="33033" x2="10811" y2="35736"/>
                            <a14:foregroundMark x1="10586" y1="33634" x2="8108" y2="35135"/>
                            <a14:foregroundMark x1="7658" y1="35435" x2="7658" y2="35435"/>
                            <a14:foregroundMark x1="5631" y1="33934" x2="5631" y2="33934"/>
                            <a14:foregroundMark x1="5405" y1="33934" x2="5405" y2="33934"/>
                            <a14:foregroundMark x1="4279" y1="34234" x2="4279" y2="34234"/>
                            <a14:foregroundMark x1="3604" y1="33934" x2="3604" y2="33934"/>
                            <a14:foregroundMark x1="3604" y1="34234" x2="4730" y2="38438"/>
                            <a14:foregroundMark x1="6081" y1="37838" x2="6757" y2="34835"/>
                            <a14:foregroundMark x1="7432" y1="34234" x2="8108" y2="34234"/>
                            <a14:foregroundMark x1="16892" y1="35435" x2="18018" y2="31532"/>
                            <a14:foregroundMark x1="17793" y1="26727" x2="16667" y2="29129"/>
                            <a14:foregroundMark x1="17342" y1="28829" x2="17342" y2="37538"/>
                            <a14:foregroundMark x1="20721" y1="27928" x2="21171" y2="26727"/>
                            <a14:foregroundMark x1="21622" y1="25826" x2="16892" y2="35435"/>
                            <a14:foregroundMark x1="22748" y1="27628" x2="20721" y2="34234"/>
                            <a14:foregroundMark x1="20721" y1="34234" x2="22297" y2="32132"/>
                            <a14:foregroundMark x1="40541" y1="37838" x2="43243" y2="29730"/>
                            <a14:foregroundMark x1="44369" y1="28228" x2="42117" y2="36336"/>
                            <a14:foregroundMark x1="62838" y1="33634" x2="61036" y2="39940"/>
                            <a14:foregroundMark x1="62613" y1="31231" x2="61712" y2="45345"/>
                            <a14:foregroundMark x1="62162" y1="40841" x2="61261" y2="45646"/>
                            <a14:foregroundMark x1="63514" y1="37838" x2="68919" y2="33634"/>
                            <a14:foregroundMark x1="65541" y1="36336" x2="71396" y2="29730"/>
                            <a14:foregroundMark x1="72973" y1="27327" x2="76577" y2="19520"/>
                            <a14:foregroundMark x1="65991" y1="33934" x2="68468" y2="32733"/>
                            <a14:foregroundMark x1="71622" y1="30931" x2="75225" y2="26426"/>
                            <a14:foregroundMark x1="74099" y1="27628" x2="79279" y2="21622"/>
                            <a14:foregroundMark x1="79730" y1="21021" x2="76351" y2="33033"/>
                            <a14:foregroundMark x1="80405" y1="28228" x2="81306" y2="27027"/>
                            <a14:foregroundMark x1="81532" y1="25526" x2="78604" y2="35135"/>
                            <a14:foregroundMark x1="81757" y1="30631" x2="81757" y2="30631"/>
                            <a14:foregroundMark x1="82658" y1="29129" x2="80856" y2="33934"/>
                            <a14:foregroundMark x1="81982" y1="33934" x2="85135" y2="31231"/>
                            <a14:foregroundMark x1="85586" y1="30931" x2="85360" y2="35435"/>
                            <a14:foregroundMark x1="85360" y1="36036" x2="86036" y2="36336"/>
                            <a14:foregroundMark x1="90541" y1="32432" x2="88063" y2="39039"/>
                            <a14:foregroundMark x1="88063" y1="39640" x2="88063" y2="39640"/>
                            <a14:foregroundMark x1="89414" y1="37538" x2="89414" y2="37538"/>
                            <a14:foregroundMark x1="89865" y1="36937" x2="90991" y2="38438"/>
                            <a14:foregroundMark x1="90991" y1="38438" x2="90991" y2="38438"/>
                            <a14:foregroundMark x1="91441" y1="38438" x2="93694" y2="39940"/>
                            <a14:foregroundMark x1="94369" y1="40541" x2="97523" y2="39940"/>
                            <a14:foregroundMark x1="97297" y1="39940" x2="98649" y2="39940"/>
                            <a14:foregroundMark x1="93694" y1="40841" x2="87838" y2="40841"/>
                            <a14:foregroundMark x1="88964" y1="38138" x2="92793" y2="39339"/>
                            <a14:foregroundMark x1="66892" y1="14114" x2="72523" y2="7808"/>
                            <a14:foregroundMark x1="72973" y1="9309" x2="76802" y2="3003"/>
                            <a14:foregroundMark x1="68018" y1="12012" x2="73874" y2="6006"/>
                            <a14:foregroundMark x1="73423" y1="6607" x2="78829" y2="0"/>
                            <a14:foregroundMark x1="80180" y1="601" x2="83108" y2="9009"/>
                            <a14:foregroundMark x1="84009" y1="6006" x2="90090" y2="16216"/>
                            <a14:foregroundMark x1="86036" y1="10811" x2="82883" y2="5105"/>
                            <a14:foregroundMark x1="81982" y1="3303" x2="80180" y2="1502"/>
                            <a14:foregroundMark x1="83108" y1="4505" x2="80856" y2="0"/>
                            <a14:foregroundMark x1="87838" y1="15616" x2="96171" y2="31832"/>
                            <a14:foregroundMark x1="88739" y1="21922" x2="99775" y2="35736"/>
                            <a14:foregroundMark x1="96622" y1="35435" x2="99775" y2="39640"/>
                            <a14:foregroundMark x1="26351" y1="7207" x2="31306" y2="6907"/>
                            <a14:foregroundMark x1="23423" y1="9610" x2="34234" y2="1802"/>
                            <a14:foregroundMark x1="22523" y1="30030" x2="30856" y2="15015"/>
                            <a14:foregroundMark x1="25901" y1="22523" x2="29955" y2="26727"/>
                            <a14:foregroundMark x1="4505" y1="34535" x2="2928" y2="35135"/>
                            <a14:foregroundMark x1="34910" y1="61862" x2="40991" y2="62162"/>
                            <a14:foregroundMark x1="36261" y1="59760" x2="45270" y2="65165"/>
                            <a14:foregroundMark x1="40541" y1="65465" x2="52477" y2="66066"/>
                            <a14:foregroundMark x1="48423" y1="66967" x2="42342" y2="66366"/>
                            <a14:foregroundMark x1="49550" y1="66667" x2="38063" y2="64565"/>
                            <a14:foregroundMark x1="36261" y1="61261" x2="36261" y2="61261"/>
                            <a14:foregroundMark x1="84459" y1="33634" x2="86036" y2="36036"/>
                            <a14:foregroundMark x1="83108" y1="33634" x2="89189" y2="41441"/>
                            <a14:foregroundMark x1="84910" y1="38739" x2="88964" y2="37237"/>
                            <a14:foregroundMark x1="86712" y1="39940" x2="90090" y2="45045"/>
                            <a14:foregroundMark x1="90541" y1="38138" x2="89189" y2="39640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29707"/>
              <a:stretch/>
            </p:blipFill>
            <p:spPr bwMode="auto">
              <a:xfrm>
                <a:off x="11873066" y="-3525908"/>
                <a:ext cx="632434" cy="49740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1042" name="Группа 1041">
            <a:extLst>
              <a:ext uri="{FF2B5EF4-FFF2-40B4-BE49-F238E27FC236}">
                <a16:creationId xmlns:a16="http://schemas.microsoft.com/office/drawing/2014/main" id="{16B1210F-45E6-45C4-A6F6-47E68DE7EE1F}"/>
              </a:ext>
            </a:extLst>
          </p:cNvPr>
          <p:cNvGrpSpPr/>
          <p:nvPr/>
        </p:nvGrpSpPr>
        <p:grpSpPr>
          <a:xfrm>
            <a:off x="-10" y="-6861215"/>
            <a:ext cx="12191994" cy="6861215"/>
            <a:chOff x="6" y="-6783004"/>
            <a:chExt cx="12191994" cy="6861215"/>
          </a:xfrm>
        </p:grpSpPr>
        <p:grpSp>
          <p:nvGrpSpPr>
            <p:cNvPr id="15" name="Группа 14">
              <a:extLst>
                <a:ext uri="{FF2B5EF4-FFF2-40B4-BE49-F238E27FC236}">
                  <a16:creationId xmlns:a16="http://schemas.microsoft.com/office/drawing/2014/main" id="{93CA6063-0AB9-47A3-ADFC-0CA78EFD5B9E}"/>
                </a:ext>
              </a:extLst>
            </p:cNvPr>
            <p:cNvGrpSpPr/>
            <p:nvPr/>
          </p:nvGrpSpPr>
          <p:grpSpPr>
            <a:xfrm>
              <a:off x="6" y="-6783004"/>
              <a:ext cx="12191994" cy="6861215"/>
              <a:chOff x="0" y="178416"/>
              <a:chExt cx="12191994" cy="6861215"/>
            </a:xfrm>
          </p:grpSpPr>
          <p:sp>
            <p:nvSpPr>
              <p:cNvPr id="69" name="Прямоугольник 68">
                <a:extLst>
                  <a:ext uri="{FF2B5EF4-FFF2-40B4-BE49-F238E27FC236}">
                    <a16:creationId xmlns:a16="http://schemas.microsoft.com/office/drawing/2014/main" id="{51CF39CF-12A0-448B-93C3-E43D0B9DE00B}"/>
                  </a:ext>
                </a:extLst>
              </p:cNvPr>
              <p:cNvSpPr/>
              <p:nvPr/>
            </p:nvSpPr>
            <p:spPr>
              <a:xfrm>
                <a:off x="6" y="178430"/>
                <a:ext cx="11590986" cy="685800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70" name="Прямоугольник 69">
                <a:extLst>
                  <a:ext uri="{FF2B5EF4-FFF2-40B4-BE49-F238E27FC236}">
                    <a16:creationId xmlns:a16="http://schemas.microsoft.com/office/drawing/2014/main" id="{7AC9E792-C316-4E0D-922F-4266B7E684BC}"/>
                  </a:ext>
                </a:extLst>
              </p:cNvPr>
              <p:cNvSpPr/>
              <p:nvPr/>
            </p:nvSpPr>
            <p:spPr>
              <a:xfrm>
                <a:off x="0" y="178416"/>
                <a:ext cx="11590983" cy="17272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0" dirty="0"/>
                  <a:t>ER </a:t>
                </a:r>
                <a:r>
                  <a:rPr lang="ru-RU" sz="6000" dirty="0"/>
                  <a:t>модель данных</a:t>
                </a:r>
              </a:p>
            </p:txBody>
          </p:sp>
          <p:sp>
            <p:nvSpPr>
              <p:cNvPr id="76" name="Прямоугольник: скругленные верхние углы 75">
                <a:extLst>
                  <a:ext uri="{FF2B5EF4-FFF2-40B4-BE49-F238E27FC236}">
                    <a16:creationId xmlns:a16="http://schemas.microsoft.com/office/drawing/2014/main" id="{148290BD-9223-4317-9F8F-E323B4D45898}"/>
                  </a:ext>
                </a:extLst>
              </p:cNvPr>
              <p:cNvSpPr/>
              <p:nvPr/>
            </p:nvSpPr>
            <p:spPr>
              <a:xfrm rot="5400000">
                <a:off x="11027886" y="5875524"/>
                <a:ext cx="1727199" cy="601016"/>
              </a:xfrm>
              <a:prstGeom prst="round2Same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ru-RU" dirty="0"/>
              </a:p>
            </p:txBody>
          </p:sp>
        </p:grpSp>
        <p:grpSp>
          <p:nvGrpSpPr>
            <p:cNvPr id="1041" name="Группа 1040">
              <a:extLst>
                <a:ext uri="{FF2B5EF4-FFF2-40B4-BE49-F238E27FC236}">
                  <a16:creationId xmlns:a16="http://schemas.microsoft.com/office/drawing/2014/main" id="{D7533A37-4F15-45A3-8CE5-72CFFCEEDDA4}"/>
                </a:ext>
              </a:extLst>
            </p:cNvPr>
            <p:cNvGrpSpPr/>
            <p:nvPr/>
          </p:nvGrpSpPr>
          <p:grpSpPr>
            <a:xfrm>
              <a:off x="410074" y="-4846524"/>
              <a:ext cx="10770782" cy="3678417"/>
              <a:chOff x="1318588" y="824540"/>
              <a:chExt cx="8250866" cy="2817820"/>
            </a:xfrm>
          </p:grpSpPr>
          <p:pic>
            <p:nvPicPr>
              <p:cNvPr id="107" name="Рисунок 106">
                <a:extLst>
                  <a:ext uri="{FF2B5EF4-FFF2-40B4-BE49-F238E27FC236}">
                    <a16:creationId xmlns:a16="http://schemas.microsoft.com/office/drawing/2014/main" id="{0CD6242A-B802-4D7B-BC80-556DDD4AA88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4"/>
              <a:srcRect l="849" t="45431" r="88070" b="32377"/>
              <a:stretch/>
            </p:blipFill>
            <p:spPr>
              <a:xfrm>
                <a:off x="5871913" y="1811493"/>
                <a:ext cx="990600" cy="843915"/>
              </a:xfrm>
              <a:prstGeom prst="rect">
                <a:avLst/>
              </a:prstGeom>
            </p:spPr>
          </p:pic>
          <p:pic>
            <p:nvPicPr>
              <p:cNvPr id="117" name="Рисунок 116">
                <a:extLst>
                  <a:ext uri="{FF2B5EF4-FFF2-40B4-BE49-F238E27FC236}">
                    <a16:creationId xmlns:a16="http://schemas.microsoft.com/office/drawing/2014/main" id="{774E2277-A54A-46C6-AEB2-A1543D5DB9A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4"/>
              <a:srcRect l="79281" t="32667" r="644" b="16436"/>
              <a:stretch/>
            </p:blipFill>
            <p:spPr>
              <a:xfrm>
                <a:off x="7774943" y="1265710"/>
                <a:ext cx="1794511" cy="1935480"/>
              </a:xfrm>
              <a:prstGeom prst="rect">
                <a:avLst/>
              </a:prstGeom>
            </p:spPr>
          </p:pic>
          <p:grpSp>
            <p:nvGrpSpPr>
              <p:cNvPr id="1037" name="Группа 1036">
                <a:extLst>
                  <a:ext uri="{FF2B5EF4-FFF2-40B4-BE49-F238E27FC236}">
                    <a16:creationId xmlns:a16="http://schemas.microsoft.com/office/drawing/2014/main" id="{1F27EBF2-9A76-4683-86A5-BAA0CA1917D6}"/>
                  </a:ext>
                </a:extLst>
              </p:cNvPr>
              <p:cNvGrpSpPr/>
              <p:nvPr/>
            </p:nvGrpSpPr>
            <p:grpSpPr>
              <a:xfrm>
                <a:off x="1318588" y="824540"/>
                <a:ext cx="3640896" cy="2817820"/>
                <a:chOff x="1318588" y="824540"/>
                <a:chExt cx="3640896" cy="2817820"/>
              </a:xfrm>
            </p:grpSpPr>
            <p:pic>
              <p:nvPicPr>
                <p:cNvPr id="109" name="Рисунок 108">
                  <a:extLst>
                    <a:ext uri="{FF2B5EF4-FFF2-40B4-BE49-F238E27FC236}">
                      <a16:creationId xmlns:a16="http://schemas.microsoft.com/office/drawing/2014/main" id="{3FC6684E-CE5B-4C8C-BBB8-45D4C159B9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4"/>
                <a:srcRect l="55776" t="4512" r="30245" b="68536"/>
                <a:stretch/>
              </p:blipFill>
              <p:spPr>
                <a:xfrm>
                  <a:off x="1318588" y="824540"/>
                  <a:ext cx="1249680" cy="1024891"/>
                </a:xfrm>
                <a:prstGeom prst="rect">
                  <a:avLst/>
                </a:prstGeom>
              </p:spPr>
            </p:pic>
            <p:pic>
              <p:nvPicPr>
                <p:cNvPr id="111" name="Рисунок 110">
                  <a:extLst>
                    <a:ext uri="{FF2B5EF4-FFF2-40B4-BE49-F238E27FC236}">
                      <a16:creationId xmlns:a16="http://schemas.microsoft.com/office/drawing/2014/main" id="{0022A53F-7ACB-464F-A62F-12180C25396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4"/>
                <a:srcRect l="55712" t="45441" r="30394" b="32467"/>
                <a:stretch/>
              </p:blipFill>
              <p:spPr>
                <a:xfrm>
                  <a:off x="1318588" y="1995325"/>
                  <a:ext cx="1242061" cy="840105"/>
                </a:xfrm>
                <a:prstGeom prst="rect">
                  <a:avLst/>
                </a:prstGeom>
              </p:spPr>
            </p:pic>
            <p:pic>
              <p:nvPicPr>
                <p:cNvPr id="113" name="Рисунок 112">
                  <a:extLst>
                    <a:ext uri="{FF2B5EF4-FFF2-40B4-BE49-F238E27FC236}">
                      <a16:creationId xmlns:a16="http://schemas.microsoft.com/office/drawing/2014/main" id="{E83637C0-F0AF-4129-A747-7D0103C09D1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4"/>
                <a:srcRect l="55753" t="81460" r="34103" b="1157"/>
                <a:stretch/>
              </p:blipFill>
              <p:spPr>
                <a:xfrm>
                  <a:off x="1318588" y="2981324"/>
                  <a:ext cx="906780" cy="661036"/>
                </a:xfrm>
                <a:prstGeom prst="rect">
                  <a:avLst/>
                </a:prstGeom>
              </p:spPr>
            </p:pic>
            <p:pic>
              <p:nvPicPr>
                <p:cNvPr id="115" name="Рисунок 114">
                  <a:extLst>
                    <a:ext uri="{FF2B5EF4-FFF2-40B4-BE49-F238E27FC236}">
                      <a16:creationId xmlns:a16="http://schemas.microsoft.com/office/drawing/2014/main" id="{1FC7D080-75C3-41F6-AF99-F9B60AB4054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4"/>
                <a:srcRect l="29678" t="38177" r="53779" b="25353"/>
                <a:stretch/>
              </p:blipFill>
              <p:spPr>
                <a:xfrm>
                  <a:off x="3480697" y="1540030"/>
                  <a:ext cx="1478787" cy="1386840"/>
                </a:xfrm>
                <a:prstGeom prst="rect">
                  <a:avLst/>
                </a:prstGeom>
              </p:spPr>
            </p:pic>
            <p:cxnSp>
              <p:nvCxnSpPr>
                <p:cNvPr id="126" name="Соединитель: уступ 125">
                  <a:extLst>
                    <a:ext uri="{FF2B5EF4-FFF2-40B4-BE49-F238E27FC236}">
                      <a16:creationId xmlns:a16="http://schemas.microsoft.com/office/drawing/2014/main" id="{1E26BBC2-60B3-4DFA-AF96-65095B3FBD9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60649" y="1146810"/>
                  <a:ext cx="927667" cy="922020"/>
                </a:xfrm>
                <a:prstGeom prst="bentConnector3">
                  <a:avLst>
                    <a:gd name="adj1" fmla="val 50000"/>
                  </a:avLst>
                </a:prstGeom>
                <a:ln w="12700">
                  <a:solidFill>
                    <a:schemeClr val="accent5">
                      <a:lumMod val="75000"/>
                    </a:schemeClr>
                  </a:solidFill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0" name="Соединитель: уступ 1029">
                  <a:extLst>
                    <a:ext uri="{FF2B5EF4-FFF2-40B4-BE49-F238E27FC236}">
                      <a16:creationId xmlns:a16="http://schemas.microsoft.com/office/drawing/2014/main" id="{C318D5C2-1830-4583-92B3-E833892FE34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60649" y="2289810"/>
                  <a:ext cx="927667" cy="331470"/>
                </a:xfrm>
                <a:prstGeom prst="bentConnector3">
                  <a:avLst/>
                </a:prstGeom>
                <a:ln w="12700"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5" name="Соединитель: уступ 1034">
                  <a:extLst>
                    <a:ext uri="{FF2B5EF4-FFF2-40B4-BE49-F238E27FC236}">
                      <a16:creationId xmlns:a16="http://schemas.microsoft.com/office/drawing/2014/main" id="{6129F002-0DD2-44EF-BF65-F8D59324AFFE}"/>
                    </a:ext>
                  </a:extLst>
                </p:cNvPr>
                <p:cNvCxnSpPr>
                  <a:stCxn id="113" idx="3"/>
                </p:cNvCxnSpPr>
                <p:nvPr/>
              </p:nvCxnSpPr>
              <p:spPr>
                <a:xfrm flipV="1">
                  <a:off x="2225368" y="2799080"/>
                  <a:ext cx="1262948" cy="512762"/>
                </a:xfrm>
                <a:prstGeom prst="bentConnector3">
                  <a:avLst/>
                </a:prstGeom>
                <a:ln w="12700"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039" name="Соединитель: уступ 1038">
                <a:extLst>
                  <a:ext uri="{FF2B5EF4-FFF2-40B4-BE49-F238E27FC236}">
                    <a16:creationId xmlns:a16="http://schemas.microsoft.com/office/drawing/2014/main" id="{D958868F-812A-4F35-9C0D-1A2B8B8FE71E}"/>
                  </a:ext>
                </a:extLst>
              </p:cNvPr>
              <p:cNvCxnSpPr/>
              <p:nvPr/>
            </p:nvCxnSpPr>
            <p:spPr>
              <a:xfrm>
                <a:off x="4959484" y="1849431"/>
                <a:ext cx="912429" cy="497529"/>
              </a:xfrm>
              <a:prstGeom prst="bentConnector3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80149706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Группа 31">
            <a:extLst>
              <a:ext uri="{FF2B5EF4-FFF2-40B4-BE49-F238E27FC236}">
                <a16:creationId xmlns:a16="http://schemas.microsoft.com/office/drawing/2014/main" id="{32D6EBBF-56DD-4136-AEB7-4FD51D1B5BDF}"/>
              </a:ext>
            </a:extLst>
          </p:cNvPr>
          <p:cNvGrpSpPr/>
          <p:nvPr/>
        </p:nvGrpSpPr>
        <p:grpSpPr>
          <a:xfrm>
            <a:off x="0" y="2548"/>
            <a:ext cx="12192000" cy="6858001"/>
            <a:chOff x="0" y="0"/>
            <a:chExt cx="12192000" cy="6858001"/>
          </a:xfrm>
          <a:solidFill>
            <a:srgbClr val="00B0F0"/>
          </a:solidFill>
        </p:grpSpPr>
        <p:grpSp>
          <p:nvGrpSpPr>
            <p:cNvPr id="39" name="Группа 38">
              <a:extLst>
                <a:ext uri="{FF2B5EF4-FFF2-40B4-BE49-F238E27FC236}">
                  <a16:creationId xmlns:a16="http://schemas.microsoft.com/office/drawing/2014/main" id="{2B2BA623-EBAC-433B-9D6D-CB6BBE1A5E68}"/>
                </a:ext>
              </a:extLst>
            </p:cNvPr>
            <p:cNvGrpSpPr/>
            <p:nvPr/>
          </p:nvGrpSpPr>
          <p:grpSpPr>
            <a:xfrm>
              <a:off x="0" y="0"/>
              <a:ext cx="12192000" cy="6858001"/>
              <a:chOff x="-12192000" y="-1"/>
              <a:chExt cx="12824178" cy="6858001"/>
            </a:xfrm>
            <a:grpFill/>
            <a:effectLst>
              <a:outerShdw blurRad="177800" dist="38100" algn="l" rotWithShape="0">
                <a:prstClr val="black">
                  <a:alpha val="40000"/>
                </a:prstClr>
              </a:outerShdw>
            </a:effectLst>
          </p:grpSpPr>
          <p:sp>
            <p:nvSpPr>
              <p:cNvPr id="42" name="Прямоугольник 41">
                <a:extLst>
                  <a:ext uri="{FF2B5EF4-FFF2-40B4-BE49-F238E27FC236}">
                    <a16:creationId xmlns:a16="http://schemas.microsoft.com/office/drawing/2014/main" id="{E210F1AA-CF00-41F9-ADD1-1A60242224CE}"/>
                  </a:ext>
                </a:extLst>
              </p:cNvPr>
              <p:cNvSpPr/>
              <p:nvPr/>
            </p:nvSpPr>
            <p:spPr>
              <a:xfrm>
                <a:off x="-12192000" y="0"/>
                <a:ext cx="12192000" cy="685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43" name="Прямоугольник: скругленные верхние углы 42">
                <a:extLst>
                  <a:ext uri="{FF2B5EF4-FFF2-40B4-BE49-F238E27FC236}">
                    <a16:creationId xmlns:a16="http://schemas.microsoft.com/office/drawing/2014/main" id="{37121CEE-B990-43F6-BC16-7C3DE67944FD}"/>
                  </a:ext>
                </a:extLst>
              </p:cNvPr>
              <p:cNvSpPr/>
              <p:nvPr/>
            </p:nvSpPr>
            <p:spPr>
              <a:xfrm rot="5400000">
                <a:off x="-547512" y="547509"/>
                <a:ext cx="1727199" cy="632180"/>
              </a:xfrm>
              <a:prstGeom prst="round2Same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ru-RU" dirty="0"/>
              </a:p>
            </p:txBody>
          </p:sp>
        </p:grpSp>
        <p:sp>
          <p:nvSpPr>
            <p:cNvPr id="40" name="Прямоугольник 39">
              <a:extLst>
                <a:ext uri="{FF2B5EF4-FFF2-40B4-BE49-F238E27FC236}">
                  <a16:creationId xmlns:a16="http://schemas.microsoft.com/office/drawing/2014/main" id="{166E63B0-F1F1-45A0-A5AB-473D7664390D}"/>
                </a:ext>
              </a:extLst>
            </p:cNvPr>
            <p:cNvSpPr/>
            <p:nvPr/>
          </p:nvSpPr>
          <p:spPr>
            <a:xfrm>
              <a:off x="0" y="0"/>
              <a:ext cx="11590983" cy="1727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6000" dirty="0"/>
                <a:t>Суть решаемой задачи</a:t>
              </a:r>
            </a:p>
          </p:txBody>
        </p:sp>
        <p:sp>
          <p:nvSpPr>
            <p:cNvPr id="41" name="Прямоугольник 40">
              <a:extLst>
                <a:ext uri="{FF2B5EF4-FFF2-40B4-BE49-F238E27FC236}">
                  <a16:creationId xmlns:a16="http://schemas.microsoft.com/office/drawing/2014/main" id="{02E34ECA-8845-49F8-9896-F644FE24C877}"/>
                </a:ext>
              </a:extLst>
            </p:cNvPr>
            <p:cNvSpPr/>
            <p:nvPr/>
          </p:nvSpPr>
          <p:spPr>
            <a:xfrm>
              <a:off x="601016" y="1727199"/>
              <a:ext cx="10388954" cy="51307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ru-RU" sz="3200" dirty="0"/>
                <a:t>Рабочая задача: обновление паролей учетных записей для внешних информационных систем. Информационных систем в зоне ответственности много, в каждой из них большое количество учетных записей. </a:t>
              </a:r>
            </a:p>
            <a:p>
              <a:pPr algn="just"/>
              <a:endParaRPr lang="ru-RU" sz="3200" dirty="0"/>
            </a:p>
            <a:p>
              <a:pPr algn="just"/>
              <a:r>
                <a:rPr lang="ru-RU" sz="3200" dirty="0"/>
                <a:t>Необходимо: автоматизировать / роботизировать процесс обновления паролей.</a:t>
              </a:r>
            </a:p>
          </p:txBody>
        </p:sp>
      </p:grpSp>
      <p:grpSp>
        <p:nvGrpSpPr>
          <p:cNvPr id="103" name="Группа 102">
            <a:extLst>
              <a:ext uri="{FF2B5EF4-FFF2-40B4-BE49-F238E27FC236}">
                <a16:creationId xmlns:a16="http://schemas.microsoft.com/office/drawing/2014/main" id="{FD3A6990-A36E-4FE9-B7BC-93A25858422F}"/>
              </a:ext>
            </a:extLst>
          </p:cNvPr>
          <p:cNvGrpSpPr/>
          <p:nvPr/>
        </p:nvGrpSpPr>
        <p:grpSpPr>
          <a:xfrm>
            <a:off x="-16" y="-6860732"/>
            <a:ext cx="12192010" cy="6858014"/>
            <a:chOff x="0" y="-13853161"/>
            <a:chExt cx="12192010" cy="6858014"/>
          </a:xfrm>
        </p:grpSpPr>
        <p:grpSp>
          <p:nvGrpSpPr>
            <p:cNvPr id="9" name="Группа 8">
              <a:extLst>
                <a:ext uri="{FF2B5EF4-FFF2-40B4-BE49-F238E27FC236}">
                  <a16:creationId xmlns:a16="http://schemas.microsoft.com/office/drawing/2014/main" id="{D29C3EBE-7C8D-447D-BD01-731923CA32AC}"/>
                </a:ext>
              </a:extLst>
            </p:cNvPr>
            <p:cNvGrpSpPr/>
            <p:nvPr/>
          </p:nvGrpSpPr>
          <p:grpSpPr>
            <a:xfrm>
              <a:off x="0" y="-13853161"/>
              <a:ext cx="12192010" cy="6858014"/>
              <a:chOff x="-10" y="-17"/>
              <a:chExt cx="12192010" cy="6858014"/>
            </a:xfrm>
          </p:grpSpPr>
          <p:sp>
            <p:nvSpPr>
              <p:cNvPr id="35" name="Прямоугольник 34">
                <a:extLst>
                  <a:ext uri="{FF2B5EF4-FFF2-40B4-BE49-F238E27FC236}">
                    <a16:creationId xmlns:a16="http://schemas.microsoft.com/office/drawing/2014/main" id="{E2E78B93-1A2A-4576-A5E5-D3FABC770F7D}"/>
                  </a:ext>
                </a:extLst>
              </p:cNvPr>
              <p:cNvSpPr/>
              <p:nvPr/>
            </p:nvSpPr>
            <p:spPr>
              <a:xfrm>
                <a:off x="-4" y="-4"/>
                <a:ext cx="11590983" cy="17272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6000" dirty="0"/>
                  <a:t>Функционал программы</a:t>
                </a:r>
              </a:p>
            </p:txBody>
          </p:sp>
          <p:sp>
            <p:nvSpPr>
              <p:cNvPr id="36" name="Прямоугольник 35">
                <a:extLst>
                  <a:ext uri="{FF2B5EF4-FFF2-40B4-BE49-F238E27FC236}">
                    <a16:creationId xmlns:a16="http://schemas.microsoft.com/office/drawing/2014/main" id="{66F8623E-D368-4701-AAD5-3D40D204A63C}"/>
                  </a:ext>
                </a:extLst>
              </p:cNvPr>
              <p:cNvSpPr/>
              <p:nvPr/>
            </p:nvSpPr>
            <p:spPr>
              <a:xfrm>
                <a:off x="-5" y="1727195"/>
                <a:ext cx="11590983" cy="513079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endParaRPr lang="ru-RU" sz="4000" dirty="0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6F903F0-93C3-4502-9808-1E7AB0EBCB96}"/>
                  </a:ext>
                </a:extLst>
              </p:cNvPr>
              <p:cNvSpPr txBox="1"/>
              <p:nvPr/>
            </p:nvSpPr>
            <p:spPr>
              <a:xfrm>
                <a:off x="1413983" y="1727189"/>
                <a:ext cx="10176996" cy="14465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4400" dirty="0">
                    <a:solidFill>
                      <a:schemeClr val="bg1"/>
                    </a:solidFill>
                  </a:rPr>
                  <a:t>Хранение информации о учетных записях внешних систем и их владельцах</a:t>
                </a: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A7B8E15-5B95-4CFD-94C3-BA26F4055513}"/>
                  </a:ext>
                </a:extLst>
              </p:cNvPr>
              <p:cNvSpPr txBox="1"/>
              <p:nvPr/>
            </p:nvSpPr>
            <p:spPr>
              <a:xfrm>
                <a:off x="1413983" y="3371528"/>
                <a:ext cx="10176996" cy="14465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4400" dirty="0">
                    <a:solidFill>
                      <a:schemeClr val="bg1"/>
                    </a:solidFill>
                  </a:rPr>
                  <a:t>Выполнение работ по генерации и изменению паролей во внешней системе</a:t>
                </a: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1907FEF3-9E96-4F5F-9645-3C4F744D17F5}"/>
                  </a:ext>
                </a:extLst>
              </p:cNvPr>
              <p:cNvSpPr txBox="1"/>
              <p:nvPr/>
            </p:nvSpPr>
            <p:spPr>
              <a:xfrm>
                <a:off x="1413983" y="5015866"/>
                <a:ext cx="10176996" cy="14465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4400" dirty="0">
                    <a:solidFill>
                      <a:schemeClr val="bg1"/>
                    </a:solidFill>
                  </a:rPr>
                  <a:t>Отправка </a:t>
                </a:r>
                <a:r>
                  <a:rPr lang="en-US" sz="4400" dirty="0">
                    <a:solidFill>
                      <a:schemeClr val="bg1"/>
                    </a:solidFill>
                  </a:rPr>
                  <a:t>email </a:t>
                </a:r>
                <a:r>
                  <a:rPr lang="ru-RU" sz="4400" dirty="0">
                    <a:solidFill>
                      <a:schemeClr val="bg1"/>
                    </a:solidFill>
                  </a:rPr>
                  <a:t>и </a:t>
                </a:r>
                <a:r>
                  <a:rPr lang="en-US" sz="4400" dirty="0">
                    <a:solidFill>
                      <a:schemeClr val="bg1"/>
                    </a:solidFill>
                  </a:rPr>
                  <a:t>telegram </a:t>
                </a:r>
                <a:r>
                  <a:rPr lang="ru-RU" sz="4400" dirty="0">
                    <a:solidFill>
                      <a:schemeClr val="bg1"/>
                    </a:solidFill>
                  </a:rPr>
                  <a:t>сообщений о ходе работ</a:t>
                </a:r>
              </a:p>
            </p:txBody>
          </p:sp>
          <p:grpSp>
            <p:nvGrpSpPr>
              <p:cNvPr id="8" name="Группа 7">
                <a:extLst>
                  <a:ext uri="{FF2B5EF4-FFF2-40B4-BE49-F238E27FC236}">
                    <a16:creationId xmlns:a16="http://schemas.microsoft.com/office/drawing/2014/main" id="{F17F7ADF-CDCE-400E-8DD6-DBF00A1117AE}"/>
                  </a:ext>
                </a:extLst>
              </p:cNvPr>
              <p:cNvGrpSpPr/>
              <p:nvPr/>
            </p:nvGrpSpPr>
            <p:grpSpPr>
              <a:xfrm>
                <a:off x="-10" y="-17"/>
                <a:ext cx="12192010" cy="6858014"/>
                <a:chOff x="-10" y="-17"/>
                <a:chExt cx="12192010" cy="6858014"/>
              </a:xfrm>
            </p:grpSpPr>
            <p:grpSp>
              <p:nvGrpSpPr>
                <p:cNvPr id="34" name="Группа 33">
                  <a:extLst>
                    <a:ext uri="{FF2B5EF4-FFF2-40B4-BE49-F238E27FC236}">
                      <a16:creationId xmlns:a16="http://schemas.microsoft.com/office/drawing/2014/main" id="{56DF3B6E-C1FC-43AA-9225-FCA13EBD4602}"/>
                    </a:ext>
                  </a:extLst>
                </p:cNvPr>
                <p:cNvGrpSpPr/>
                <p:nvPr/>
              </p:nvGrpSpPr>
              <p:grpSpPr>
                <a:xfrm>
                  <a:off x="-4" y="-3"/>
                  <a:ext cx="12192004" cy="6858000"/>
                  <a:chOff x="-12192000" y="0"/>
                  <a:chExt cx="12824182" cy="6858000"/>
                </a:xfrm>
                <a:effectLst>
                  <a:outerShdw blurRad="177800" dist="38100" algn="l" rotWithShape="0">
                    <a:prstClr val="black">
                      <a:alpha val="40000"/>
                    </a:prstClr>
                  </a:outerShdw>
                </a:effectLst>
              </p:grpSpPr>
              <p:sp>
                <p:nvSpPr>
                  <p:cNvPr id="37" name="Прямоугольник 36">
                    <a:extLst>
                      <a:ext uri="{FF2B5EF4-FFF2-40B4-BE49-F238E27FC236}">
                        <a16:creationId xmlns:a16="http://schemas.microsoft.com/office/drawing/2014/main" id="{CC952F16-C80E-4000-B3B1-65C03A28F3D2}"/>
                      </a:ext>
                    </a:extLst>
                  </p:cNvPr>
                  <p:cNvSpPr/>
                  <p:nvPr/>
                </p:nvSpPr>
                <p:spPr>
                  <a:xfrm>
                    <a:off x="-12192000" y="0"/>
                    <a:ext cx="12192000" cy="6858000"/>
                  </a:xfrm>
                  <a:prstGeom prst="rect">
                    <a:avLst/>
                  </a:prstGeom>
                  <a:solidFill>
                    <a:srgbClr val="00206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  <p:sp>
                <p:nvSpPr>
                  <p:cNvPr id="38" name="Прямоугольник: скругленные верхние углы 37">
                    <a:extLst>
                      <a:ext uri="{FF2B5EF4-FFF2-40B4-BE49-F238E27FC236}">
                        <a16:creationId xmlns:a16="http://schemas.microsoft.com/office/drawing/2014/main" id="{9614E47C-3C5A-4367-9992-1CF182CA3869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-547508" y="2274708"/>
                    <a:ext cx="1727199" cy="632180"/>
                  </a:xfrm>
                  <a:prstGeom prst="round2SameRect">
                    <a:avLst/>
                  </a:prstGeom>
                  <a:solidFill>
                    <a:srgbClr val="00206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ru-RU" dirty="0"/>
                  </a:p>
                </p:txBody>
              </p:sp>
            </p:grpSp>
            <p:sp>
              <p:nvSpPr>
                <p:cNvPr id="31" name="Прямоугольник 30">
                  <a:extLst>
                    <a:ext uri="{FF2B5EF4-FFF2-40B4-BE49-F238E27FC236}">
                      <a16:creationId xmlns:a16="http://schemas.microsoft.com/office/drawing/2014/main" id="{3FA1D016-3BC0-4EA3-A9C6-E7994FDB598E}"/>
                    </a:ext>
                  </a:extLst>
                </p:cNvPr>
                <p:cNvSpPr/>
                <p:nvPr/>
              </p:nvSpPr>
              <p:spPr>
                <a:xfrm>
                  <a:off x="-10" y="-17"/>
                  <a:ext cx="11590983" cy="172720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ru-RU" sz="6000" dirty="0"/>
                    <a:t>Функциональность программы</a:t>
                  </a:r>
                </a:p>
              </p:txBody>
            </p:sp>
          </p:grpSp>
          <p:sp>
            <p:nvSpPr>
              <p:cNvPr id="33" name="Прямоугольник 32">
                <a:extLst>
                  <a:ext uri="{FF2B5EF4-FFF2-40B4-BE49-F238E27FC236}">
                    <a16:creationId xmlns:a16="http://schemas.microsoft.com/office/drawing/2014/main" id="{89C990E7-8CC1-4984-9736-F25024563AF3}"/>
                  </a:ext>
                </a:extLst>
              </p:cNvPr>
              <p:cNvSpPr/>
              <p:nvPr/>
            </p:nvSpPr>
            <p:spPr>
              <a:xfrm>
                <a:off x="1413980" y="1727183"/>
                <a:ext cx="9575988" cy="101726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r>
                  <a:rPr lang="ru-RU" sz="3200" dirty="0"/>
                  <a:t>Хранение информации о информационных системах и их владельцах</a:t>
                </a:r>
              </a:p>
            </p:txBody>
          </p:sp>
          <p:sp>
            <p:nvSpPr>
              <p:cNvPr id="46" name="Прямоугольник 45">
                <a:extLst>
                  <a:ext uri="{FF2B5EF4-FFF2-40B4-BE49-F238E27FC236}">
                    <a16:creationId xmlns:a16="http://schemas.microsoft.com/office/drawing/2014/main" id="{4DCA66E8-4E5A-4F08-BB4D-DED5A82891AF}"/>
                  </a:ext>
                </a:extLst>
              </p:cNvPr>
              <p:cNvSpPr/>
              <p:nvPr/>
            </p:nvSpPr>
            <p:spPr>
              <a:xfrm>
                <a:off x="1413970" y="3069140"/>
                <a:ext cx="9575988" cy="101726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r>
                  <a:rPr lang="ru-RU" sz="3200" dirty="0"/>
                  <a:t>Генерация паролей и обновление реквизитов в системе</a:t>
                </a:r>
              </a:p>
            </p:txBody>
          </p:sp>
          <p:sp>
            <p:nvSpPr>
              <p:cNvPr id="47" name="Прямоугольник 46">
                <a:extLst>
                  <a:ext uri="{FF2B5EF4-FFF2-40B4-BE49-F238E27FC236}">
                    <a16:creationId xmlns:a16="http://schemas.microsoft.com/office/drawing/2014/main" id="{53E0E752-B015-4F42-A818-CFE200BE763F}"/>
                  </a:ext>
                </a:extLst>
              </p:cNvPr>
              <p:cNvSpPr/>
              <p:nvPr/>
            </p:nvSpPr>
            <p:spPr>
              <a:xfrm>
                <a:off x="1413969" y="4507229"/>
                <a:ext cx="9575988" cy="101726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r>
                  <a:rPr lang="ru-RU" sz="3200" dirty="0"/>
                  <a:t>Передача информации по </a:t>
                </a:r>
                <a:r>
                  <a:rPr lang="en-US" sz="3200" dirty="0"/>
                  <a:t>email, telegram </a:t>
                </a:r>
                <a:r>
                  <a:rPr lang="ru-RU" sz="3200" dirty="0"/>
                  <a:t>и </a:t>
                </a:r>
                <a:r>
                  <a:rPr lang="en-US" sz="3200" dirty="0"/>
                  <a:t>API</a:t>
                </a:r>
                <a:endParaRPr lang="ru-RU" sz="3200" dirty="0"/>
              </a:p>
            </p:txBody>
          </p:sp>
        </p:grpSp>
        <p:grpSp>
          <p:nvGrpSpPr>
            <p:cNvPr id="24" name="Группа 23">
              <a:extLst>
                <a:ext uri="{FF2B5EF4-FFF2-40B4-BE49-F238E27FC236}">
                  <a16:creationId xmlns:a16="http://schemas.microsoft.com/office/drawing/2014/main" id="{6D6113C9-2501-405B-9165-D529545E1CBF}"/>
                </a:ext>
              </a:extLst>
            </p:cNvPr>
            <p:cNvGrpSpPr/>
            <p:nvPr/>
          </p:nvGrpSpPr>
          <p:grpSpPr>
            <a:xfrm>
              <a:off x="535522" y="-11947545"/>
              <a:ext cx="720000" cy="720000"/>
              <a:chOff x="12646830" y="236220"/>
              <a:chExt cx="1996440" cy="1996440"/>
            </a:xfrm>
          </p:grpSpPr>
          <p:sp>
            <p:nvSpPr>
              <p:cNvPr id="23" name="Овал 22">
                <a:extLst>
                  <a:ext uri="{FF2B5EF4-FFF2-40B4-BE49-F238E27FC236}">
                    <a16:creationId xmlns:a16="http://schemas.microsoft.com/office/drawing/2014/main" id="{2E2777A1-1FFA-4AF6-A133-962DD0591751}"/>
                  </a:ext>
                </a:extLst>
              </p:cNvPr>
              <p:cNvSpPr/>
              <p:nvPr/>
            </p:nvSpPr>
            <p:spPr>
              <a:xfrm>
                <a:off x="12646830" y="236220"/>
                <a:ext cx="1996440" cy="199644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pic>
            <p:nvPicPr>
              <p:cNvPr id="22" name="Рисунок 21">
                <a:extLst>
                  <a:ext uri="{FF2B5EF4-FFF2-40B4-BE49-F238E27FC236}">
                    <a16:creationId xmlns:a16="http://schemas.microsoft.com/office/drawing/2014/main" id="{F3C4E801-41C6-438E-B4D7-595ED6A964B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10881" b="92228" l="10938" r="92188">
                            <a14:foregroundMark x1="29688" y1="18653" x2="47396" y2="11917"/>
                            <a14:foregroundMark x1="47917" y1="10881" x2="61979" y2="20207"/>
                            <a14:foregroundMark x1="14583" y1="27979" x2="11979" y2="33161"/>
                            <a14:foregroundMark x1="34896" y1="87047" x2="44271" y2="86528"/>
                            <a14:foregroundMark x1="40104" y1="90674" x2="40104" y2="90674"/>
                            <a14:foregroundMark x1="56250" y1="92228" x2="61979" y2="92746"/>
                            <a14:foregroundMark x1="84375" y1="65803" x2="92188" y2="62694"/>
                          </a14:backgroundRemoval>
                        </a14:imgEffect>
                      </a14:imgLayer>
                    </a14:imgProps>
                  </a:ext>
                </a:extLst>
              </a:blip>
              <a:srcRect l="5214" t="8553" r="3129" b="3372"/>
              <a:stretch/>
            </p:blipFill>
            <p:spPr>
              <a:xfrm>
                <a:off x="12940963" y="554355"/>
                <a:ext cx="1408175" cy="1360170"/>
              </a:xfrm>
              <a:prstGeom prst="rect">
                <a:avLst/>
              </a:prstGeom>
              <a:solidFill>
                <a:schemeClr val="bg1"/>
              </a:solidFill>
            </p:spPr>
          </p:pic>
        </p:grpSp>
        <p:grpSp>
          <p:nvGrpSpPr>
            <p:cNvPr id="82" name="Группа 81">
              <a:extLst>
                <a:ext uri="{FF2B5EF4-FFF2-40B4-BE49-F238E27FC236}">
                  <a16:creationId xmlns:a16="http://schemas.microsoft.com/office/drawing/2014/main" id="{B71E007D-9B4F-4EC1-8373-7F7E952491CA}"/>
                </a:ext>
              </a:extLst>
            </p:cNvPr>
            <p:cNvGrpSpPr/>
            <p:nvPr/>
          </p:nvGrpSpPr>
          <p:grpSpPr>
            <a:xfrm>
              <a:off x="535523" y="-10634734"/>
              <a:ext cx="720000" cy="720000"/>
              <a:chOff x="12659700" y="2430780"/>
              <a:chExt cx="1996440" cy="1996440"/>
            </a:xfrm>
          </p:grpSpPr>
          <p:sp>
            <p:nvSpPr>
              <p:cNvPr id="78" name="Овал 77">
                <a:extLst>
                  <a:ext uri="{FF2B5EF4-FFF2-40B4-BE49-F238E27FC236}">
                    <a16:creationId xmlns:a16="http://schemas.microsoft.com/office/drawing/2014/main" id="{F911A7D5-4623-4AC2-9E4A-7A1F0CC15108}"/>
                  </a:ext>
                </a:extLst>
              </p:cNvPr>
              <p:cNvSpPr/>
              <p:nvPr/>
            </p:nvSpPr>
            <p:spPr>
              <a:xfrm>
                <a:off x="12659700" y="2430780"/>
                <a:ext cx="1996440" cy="199644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pic>
            <p:nvPicPr>
              <p:cNvPr id="81" name="Рисунок 80">
                <a:extLst>
                  <a:ext uri="{FF2B5EF4-FFF2-40B4-BE49-F238E27FC236}">
                    <a16:creationId xmlns:a16="http://schemas.microsoft.com/office/drawing/2014/main" id="{DE88F852-16FE-45CE-BE41-BAB4CA549B9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3101" b="95349" l="6154" r="93077">
                            <a14:foregroundMark x1="23846" y1="6202" x2="40769" y2="6202"/>
                            <a14:foregroundMark x1="26923" y1="3101" x2="63077" y2="3101"/>
                            <a14:foregroundMark x1="63077" y1="3101" x2="78462" y2="3101"/>
                            <a14:foregroundMark x1="90000" y1="15504" x2="93077" y2="51938"/>
                            <a14:foregroundMark x1="93077" y1="51938" x2="92308" y2="80620"/>
                            <a14:foregroundMark x1="93077" y1="79845" x2="70769" y2="91473"/>
                            <a14:foregroundMark x1="76154" y1="92248" x2="20769" y2="90698"/>
                            <a14:foregroundMark x1="47692" y1="93798" x2="10000" y2="83721"/>
                            <a14:foregroundMark x1="10000" y1="83721" x2="9231" y2="76744"/>
                            <a14:foregroundMark x1="9231" y1="76744" x2="7692" y2="34884"/>
                            <a14:foregroundMark x1="9261" y1="30878" x2="19231" y2="5426"/>
                            <a14:foregroundMark x1="7692" y1="34884" x2="8448" y2="32954"/>
                            <a14:foregroundMark x1="9231" y1="30233" x2="8462" y2="24031"/>
                            <a14:foregroundMark x1="11538" y1="15504" x2="11538" y2="15504"/>
                            <a14:foregroundMark x1="10000" y1="15504" x2="7692" y2="27907"/>
                            <a14:foregroundMark x1="7692" y1="62791" x2="22308" y2="93023"/>
                            <a14:foregroundMark x1="13077" y1="86047" x2="18462" y2="90698"/>
                            <a14:foregroundMark x1="11538" y1="85271" x2="38462" y2="92248"/>
                            <a14:foregroundMark x1="23077" y1="93023" x2="51538" y2="92248"/>
                            <a14:foregroundMark x1="38462" y1="93023" x2="50000" y2="93023"/>
                            <a14:foregroundMark x1="49231" y1="93023" x2="83077" y2="93023"/>
                            <a14:foregroundMark x1="6923" y1="65891" x2="14615" y2="86047"/>
                            <a14:foregroundMark x1="7692" y1="72093" x2="8462" y2="79845"/>
                            <a14:foregroundMark x1="56923" y1="93798" x2="80769" y2="92248"/>
                            <a14:foregroundMark x1="81538" y1="93023" x2="56923" y2="95349"/>
                            <a14:foregroundMark x1="8462" y1="85271" x2="13077" y2="89147"/>
                            <a14:foregroundMark x1="8462" y1="84496" x2="12308" y2="89922"/>
                            <a14:foregroundMark x1="16923" y1="6202" x2="10000" y2="17054"/>
                            <a14:foregroundMark x1="13077" y1="9302" x2="10000" y2="20930"/>
                            <a14:foregroundMark x1="11538" y1="11628" x2="8462" y2="19380"/>
                            <a14:foregroundMark x1="10769" y1="11628" x2="6923" y2="24806"/>
                            <a14:foregroundMark x1="6923" y1="18605" x2="9231" y2="13953"/>
                            <a14:foregroundMark x1="10000" y1="12403" x2="10000" y2="12403"/>
                            <a14:foregroundMark x1="7692" y1="24031" x2="10000" y2="34109"/>
                            <a14:foregroundMark x1="7692" y1="30561" x2="7692" y2="37209"/>
                            <a14:foregroundMark x1="7692" y1="24806" x2="7692" y2="25910"/>
                            <a14:foregroundMark x1="7692" y1="24031" x2="8462" y2="17054"/>
                            <a14:foregroundMark x1="6923" y1="17829" x2="7692" y2="24806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12985839" y="2762089"/>
                <a:ext cx="1344162" cy="1333822"/>
              </a:xfrm>
              <a:prstGeom prst="rect">
                <a:avLst/>
              </a:prstGeom>
            </p:spPr>
          </p:pic>
        </p:grpSp>
        <p:grpSp>
          <p:nvGrpSpPr>
            <p:cNvPr id="88" name="Группа 87">
              <a:extLst>
                <a:ext uri="{FF2B5EF4-FFF2-40B4-BE49-F238E27FC236}">
                  <a16:creationId xmlns:a16="http://schemas.microsoft.com/office/drawing/2014/main" id="{537541F5-E690-4533-9FE1-5EED1A730E05}"/>
                </a:ext>
              </a:extLst>
            </p:cNvPr>
            <p:cNvGrpSpPr/>
            <p:nvPr/>
          </p:nvGrpSpPr>
          <p:grpSpPr>
            <a:xfrm>
              <a:off x="539504" y="-9197285"/>
              <a:ext cx="720000" cy="720000"/>
              <a:chOff x="12659700" y="4758529"/>
              <a:chExt cx="1996440" cy="1996440"/>
            </a:xfrm>
          </p:grpSpPr>
          <p:sp>
            <p:nvSpPr>
              <p:cNvPr id="84" name="Овал 83">
                <a:extLst>
                  <a:ext uri="{FF2B5EF4-FFF2-40B4-BE49-F238E27FC236}">
                    <a16:creationId xmlns:a16="http://schemas.microsoft.com/office/drawing/2014/main" id="{E899D465-06EC-4B60-8788-C751F5FBDC4A}"/>
                  </a:ext>
                </a:extLst>
              </p:cNvPr>
              <p:cNvSpPr/>
              <p:nvPr/>
            </p:nvSpPr>
            <p:spPr>
              <a:xfrm>
                <a:off x="12659700" y="4758529"/>
                <a:ext cx="1996440" cy="199644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pic>
            <p:nvPicPr>
              <p:cNvPr id="87" name="Рисунок 86">
                <a:extLst>
                  <a:ext uri="{FF2B5EF4-FFF2-40B4-BE49-F238E27FC236}">
                    <a16:creationId xmlns:a16="http://schemas.microsoft.com/office/drawing/2014/main" id="{13303FD3-505A-4573-9028-77762ABDE73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ackgroundRemoval t="4138" b="92414" l="8000" r="98667">
                            <a14:foregroundMark x1="13333" y1="56552" x2="30000" y2="79310"/>
                            <a14:foregroundMark x1="25333" y1="79310" x2="52667" y2="81379"/>
                            <a14:foregroundMark x1="20667" y1="84828" x2="52667" y2="84828"/>
                            <a14:foregroundMark x1="37333" y1="82759" x2="66000" y2="82069"/>
                            <a14:foregroundMark x1="56000" y1="71724" x2="64667" y2="85517"/>
                            <a14:foregroundMark x1="70667" y1="85517" x2="93333" y2="45517"/>
                            <a14:foregroundMark x1="93965" y1="20690" x2="93991" y2="19661"/>
                            <a14:foregroundMark x1="93860" y1="24828" x2="93965" y2="20690"/>
                            <a14:foregroundMark x1="93825" y1="26207" x2="93860" y2="24828"/>
                            <a14:foregroundMark x1="93755" y1="28966" x2="93825" y2="26207"/>
                            <a14:foregroundMark x1="93333" y1="45517" x2="93755" y2="28966"/>
                            <a14:foregroundMark x1="93591" y1="28966" x2="98000" y2="57241"/>
                            <a14:foregroundMark x1="93161" y1="26207" x2="93591" y2="28966"/>
                            <a14:foregroundMark x1="92946" y1="24828" x2="93161" y2="26207"/>
                            <a14:foregroundMark x1="92348" y1="20995" x2="92946" y2="24828"/>
                            <a14:foregroundMark x1="91333" y1="14483" x2="91715" y2="16934"/>
                            <a14:foregroundMark x1="98000" y1="57241" x2="95333" y2="84828"/>
                            <a14:foregroundMark x1="98285" y1="26207" x2="99333" y2="28276"/>
                            <a14:foregroundMark x1="97587" y1="24828" x2="98285" y2="26207"/>
                            <a14:foregroundMark x1="95492" y1="20690" x2="97587" y2="24828"/>
                            <a14:foregroundMark x1="94793" y1="19310" x2="95492" y2="20690"/>
                            <a14:foregroundMark x1="94685" y1="19097" x2="94793" y2="19310"/>
                            <a14:foregroundMark x1="92000" y1="13793" x2="93377" y2="16513"/>
                            <a14:foregroundMark x1="97000" y1="20690" x2="97333" y2="21379"/>
                            <a14:foregroundMark x1="96333" y1="19310" x2="97000" y2="20690"/>
                            <a14:foregroundMark x1="96067" y1="18759" x2="96333" y2="19310"/>
                            <a14:foregroundMark x1="94667" y1="15172" x2="94667" y2="15172"/>
                            <a14:foregroundMark x1="96000" y1="15172" x2="96000" y2="15172"/>
                            <a14:foregroundMark x1="93333" y1="14483" x2="93333" y2="14483"/>
                            <a14:foregroundMark x1="68667" y1="8276" x2="68667" y2="6897"/>
                            <a14:foregroundMark x1="66811" y1="11071" x2="66667" y2="12414"/>
                            <a14:foregroundMark x1="65619" y1="10345" x2="65333" y2="12414"/>
                            <a14:foregroundMark x1="65755" y1="9356" x2="65619" y2="10345"/>
                            <a14:foregroundMark x1="63500" y1="10345" x2="62667" y2="13793"/>
                            <a14:foregroundMark x1="63833" y1="8966" x2="63500" y2="10345"/>
                            <a14:foregroundMark x1="64000" y1="8276" x2="63833" y2="8966"/>
                            <a14:foregroundMark x1="41522" y1="13702" x2="43333" y2="14483"/>
                            <a14:foregroundMark x1="35333" y1="11034" x2="39213" y2="12707"/>
                            <a14:foregroundMark x1="40719" y1="11343" x2="41333" y2="11724"/>
                            <a14:foregroundMark x1="39668" y1="10690" x2="40237" y2="11043"/>
                            <a14:foregroundMark x1="38000" y1="4138" x2="38000" y2="4138"/>
                            <a14:foregroundMark x1="12000" y1="20690" x2="8000" y2="60690"/>
                            <a14:foregroundMark x1="8000" y1="60690" x2="17333" y2="89655"/>
                            <a14:foregroundMark x1="9333" y1="69655" x2="13333" y2="82759"/>
                            <a14:foregroundMark x1="8000" y1="72414" x2="14000" y2="88276"/>
                            <a14:foregroundMark x1="9333" y1="81379" x2="10667" y2="84828"/>
                            <a14:foregroundMark x1="6000" y1="75172" x2="38000" y2="92414"/>
                            <a14:foregroundMark x1="38000" y1="92414" x2="73333" y2="92414"/>
                            <a14:foregroundMark x1="73333" y1="92414" x2="90000" y2="91724"/>
                            <a14:foregroundMark x1="35333" y1="92414" x2="20000" y2="92414"/>
                            <a14:foregroundMark x1="9333" y1="23448" x2="14000" y2="20690"/>
                            <a14:foregroundMark x1="10000" y1="22759" x2="16000" y2="17241"/>
                            <a14:foregroundMark x1="14667" y1="16552" x2="9333" y2="22759"/>
                            <a14:foregroundMark x1="14667" y1="16552" x2="9333" y2="24138"/>
                            <a14:foregroundMark x1="13333" y1="16552" x2="8000" y2="23448"/>
                            <a14:backgroundMark x1="68667" y1="8276" x2="65333" y2="7586"/>
                            <a14:backgroundMark x1="67333" y1="7586" x2="64667" y2="7586"/>
                            <a14:backgroundMark x1="70000" y1="6207" x2="68667" y2="6897"/>
                            <a14:backgroundMark x1="66667" y1="6897" x2="66667" y2="6897"/>
                            <a14:backgroundMark x1="67333" y1="8966" x2="67333" y2="8966"/>
                            <a14:backgroundMark x1="67333" y1="10345" x2="67333" y2="10345"/>
                            <a14:backgroundMark x1="40000" y1="6207" x2="40000" y2="6207"/>
                            <a14:backgroundMark x1="41333" y1="9655" x2="41333" y2="9655"/>
                            <a14:backgroundMark x1="42000" y1="10345" x2="42000" y2="10345"/>
                            <a14:backgroundMark x1="41333" y1="8276" x2="41333" y2="8276"/>
                            <a14:backgroundMark x1="40667" y1="7586" x2="40667" y2="7586"/>
                            <a14:backgroundMark x1="40667" y1="10345" x2="41333" y2="10345"/>
                            <a14:backgroundMark x1="41333" y1="10345" x2="41333" y2="10345"/>
                            <a14:backgroundMark x1="38000" y1="4828" x2="38000" y2="4828"/>
                            <a14:backgroundMark x1="38000" y1="5517" x2="38000" y2="5517"/>
                            <a14:backgroundMark x1="38000" y1="6207" x2="38000" y2="6207"/>
                            <a14:backgroundMark x1="38000" y1="6207" x2="38000" y2="6207"/>
                            <a14:backgroundMark x1="38000" y1="6897" x2="38000" y2="6897"/>
                            <a14:backgroundMark x1="37333" y1="6897" x2="36000" y2="6897"/>
                            <a14:backgroundMark x1="36000" y1="6897" x2="36000" y2="6897"/>
                            <a14:backgroundMark x1="38000" y1="3448" x2="38000" y2="3448"/>
                            <a14:backgroundMark x1="38000" y1="4828" x2="36667" y2="5517"/>
                            <a14:backgroundMark x1="36667" y1="5517" x2="36667" y2="5517"/>
                            <a14:backgroundMark x1="97333" y1="14483" x2="98667" y2="15862"/>
                            <a14:backgroundMark x1="98667" y1="15172" x2="99333" y2="17931"/>
                            <a14:backgroundMark x1="99333" y1="19310" x2="99333" y2="19310"/>
                            <a14:backgroundMark x1="99333" y1="20690" x2="99333" y2="20690"/>
                            <a14:backgroundMark x1="94667" y1="13793" x2="94667" y2="13793"/>
                            <a14:backgroundMark x1="99333" y1="24828" x2="99333" y2="24828"/>
                            <a14:backgroundMark x1="99333" y1="26207" x2="99333" y2="26207"/>
                            <a14:backgroundMark x1="99333" y1="28966" x2="99333" y2="28966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12968013" y="5089838"/>
                <a:ext cx="1379815" cy="1333822"/>
              </a:xfrm>
              <a:prstGeom prst="rect">
                <a:avLst/>
              </a:prstGeom>
            </p:spPr>
          </p:pic>
        </p:grpSp>
      </p:grpSp>
      <p:grpSp>
        <p:nvGrpSpPr>
          <p:cNvPr id="102" name="Группа 101">
            <a:extLst>
              <a:ext uri="{FF2B5EF4-FFF2-40B4-BE49-F238E27FC236}">
                <a16:creationId xmlns:a16="http://schemas.microsoft.com/office/drawing/2014/main" id="{D11F2A48-D347-41BB-89F3-C9FBD3FA3392}"/>
              </a:ext>
            </a:extLst>
          </p:cNvPr>
          <p:cNvGrpSpPr/>
          <p:nvPr/>
        </p:nvGrpSpPr>
        <p:grpSpPr>
          <a:xfrm>
            <a:off x="-42" y="-6861938"/>
            <a:ext cx="12192010" cy="6858014"/>
            <a:chOff x="4368" y="-6858014"/>
            <a:chExt cx="12192010" cy="6858014"/>
          </a:xfrm>
        </p:grpSpPr>
        <p:grpSp>
          <p:nvGrpSpPr>
            <p:cNvPr id="16" name="Группа 15">
              <a:extLst>
                <a:ext uri="{FF2B5EF4-FFF2-40B4-BE49-F238E27FC236}">
                  <a16:creationId xmlns:a16="http://schemas.microsoft.com/office/drawing/2014/main" id="{3AC349FC-87D6-4FDE-A2A0-735E05C60798}"/>
                </a:ext>
              </a:extLst>
            </p:cNvPr>
            <p:cNvGrpSpPr/>
            <p:nvPr/>
          </p:nvGrpSpPr>
          <p:grpSpPr>
            <a:xfrm>
              <a:off x="4368" y="-6858014"/>
              <a:ext cx="12192010" cy="6858014"/>
              <a:chOff x="4368" y="-6858014"/>
              <a:chExt cx="12192010" cy="6858014"/>
            </a:xfrm>
          </p:grpSpPr>
          <p:sp>
            <p:nvSpPr>
              <p:cNvPr id="50" name="Прямоугольник 49">
                <a:extLst>
                  <a:ext uri="{FF2B5EF4-FFF2-40B4-BE49-F238E27FC236}">
                    <a16:creationId xmlns:a16="http://schemas.microsoft.com/office/drawing/2014/main" id="{DCD98438-35F4-4529-8A2D-833058031AAF}"/>
                  </a:ext>
                </a:extLst>
              </p:cNvPr>
              <p:cNvSpPr/>
              <p:nvPr/>
            </p:nvSpPr>
            <p:spPr>
              <a:xfrm>
                <a:off x="4373" y="-5130802"/>
                <a:ext cx="11590983" cy="513079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endParaRPr lang="ru-RU" sz="4000" dirty="0"/>
              </a:p>
            </p:txBody>
          </p:sp>
          <p:sp>
            <p:nvSpPr>
              <p:cNvPr id="49" name="Прямоугольник 48">
                <a:extLst>
                  <a:ext uri="{FF2B5EF4-FFF2-40B4-BE49-F238E27FC236}">
                    <a16:creationId xmlns:a16="http://schemas.microsoft.com/office/drawing/2014/main" id="{186E61A1-17D2-4AFE-8A99-61C0E1BF06BD}"/>
                  </a:ext>
                </a:extLst>
              </p:cNvPr>
              <p:cNvSpPr/>
              <p:nvPr/>
            </p:nvSpPr>
            <p:spPr>
              <a:xfrm>
                <a:off x="4374" y="-6858001"/>
                <a:ext cx="11590983" cy="17272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6000" dirty="0"/>
                  <a:t>Функционал программы</a:t>
                </a: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9AB21345-5481-4647-B427-B314253B8D9A}"/>
                  </a:ext>
                </a:extLst>
              </p:cNvPr>
              <p:cNvSpPr txBox="1"/>
              <p:nvPr/>
            </p:nvSpPr>
            <p:spPr>
              <a:xfrm>
                <a:off x="1418361" y="-5130808"/>
                <a:ext cx="10176996" cy="14465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4400" dirty="0">
                    <a:solidFill>
                      <a:schemeClr val="bg1"/>
                    </a:solidFill>
                  </a:rPr>
                  <a:t>Хранение информации о учетных записях внешних систем и их владельцах</a:t>
                </a: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73281038-5038-41E5-BD71-2762D45170F5}"/>
                  </a:ext>
                </a:extLst>
              </p:cNvPr>
              <p:cNvSpPr txBox="1"/>
              <p:nvPr/>
            </p:nvSpPr>
            <p:spPr>
              <a:xfrm>
                <a:off x="1418361" y="-3486469"/>
                <a:ext cx="10176996" cy="14465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4400" dirty="0">
                    <a:solidFill>
                      <a:schemeClr val="bg1"/>
                    </a:solidFill>
                  </a:rPr>
                  <a:t>Выполнение работ по генерации и изменению паролей во внешней системе</a:t>
                </a: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3A6F8CCD-FBEC-4E3F-BA6C-7E6F29DDD6DB}"/>
                  </a:ext>
                </a:extLst>
              </p:cNvPr>
              <p:cNvSpPr txBox="1"/>
              <p:nvPr/>
            </p:nvSpPr>
            <p:spPr>
              <a:xfrm>
                <a:off x="1418361" y="-1842131"/>
                <a:ext cx="10176996" cy="14465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4400" dirty="0">
                    <a:solidFill>
                      <a:schemeClr val="bg1"/>
                    </a:solidFill>
                  </a:rPr>
                  <a:t>Отправка </a:t>
                </a:r>
                <a:r>
                  <a:rPr lang="en-US" sz="4400" dirty="0">
                    <a:solidFill>
                      <a:schemeClr val="bg1"/>
                    </a:solidFill>
                  </a:rPr>
                  <a:t>email </a:t>
                </a:r>
                <a:r>
                  <a:rPr lang="ru-RU" sz="4400" dirty="0">
                    <a:solidFill>
                      <a:schemeClr val="bg1"/>
                    </a:solidFill>
                  </a:rPr>
                  <a:t>и </a:t>
                </a:r>
                <a:r>
                  <a:rPr lang="en-US" sz="4400" dirty="0">
                    <a:solidFill>
                      <a:schemeClr val="bg1"/>
                    </a:solidFill>
                  </a:rPr>
                  <a:t>telegram </a:t>
                </a:r>
                <a:r>
                  <a:rPr lang="ru-RU" sz="4400" dirty="0">
                    <a:solidFill>
                      <a:schemeClr val="bg1"/>
                    </a:solidFill>
                  </a:rPr>
                  <a:t>сообщений о ходе работ</a:t>
                </a:r>
              </a:p>
            </p:txBody>
          </p:sp>
          <p:sp>
            <p:nvSpPr>
              <p:cNvPr id="60" name="Прямоугольник 59">
                <a:extLst>
                  <a:ext uri="{FF2B5EF4-FFF2-40B4-BE49-F238E27FC236}">
                    <a16:creationId xmlns:a16="http://schemas.microsoft.com/office/drawing/2014/main" id="{68045F23-531F-4DCD-852D-E6DB280A2597}"/>
                  </a:ext>
                </a:extLst>
              </p:cNvPr>
              <p:cNvSpPr/>
              <p:nvPr/>
            </p:nvSpPr>
            <p:spPr>
              <a:xfrm>
                <a:off x="4374" y="-6858000"/>
                <a:ext cx="11590986" cy="685800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59" name="Прямоугольник 58">
                <a:extLst>
                  <a:ext uri="{FF2B5EF4-FFF2-40B4-BE49-F238E27FC236}">
                    <a16:creationId xmlns:a16="http://schemas.microsoft.com/office/drawing/2014/main" id="{21F4D525-5B34-4520-BC54-DAA3AA81562C}"/>
                  </a:ext>
                </a:extLst>
              </p:cNvPr>
              <p:cNvSpPr/>
              <p:nvPr/>
            </p:nvSpPr>
            <p:spPr>
              <a:xfrm>
                <a:off x="4368" y="-6858014"/>
                <a:ext cx="11590983" cy="17272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6000" dirty="0"/>
                  <a:t>Стек решения</a:t>
                </a:r>
              </a:p>
            </p:txBody>
          </p:sp>
          <p:sp>
            <p:nvSpPr>
              <p:cNvPr id="55" name="Прямоугольник 54">
                <a:extLst>
                  <a:ext uri="{FF2B5EF4-FFF2-40B4-BE49-F238E27FC236}">
                    <a16:creationId xmlns:a16="http://schemas.microsoft.com/office/drawing/2014/main" id="{5159304C-9DB1-4E41-BF8A-208ED949A097}"/>
                  </a:ext>
                </a:extLst>
              </p:cNvPr>
              <p:cNvSpPr/>
              <p:nvPr/>
            </p:nvSpPr>
            <p:spPr>
              <a:xfrm>
                <a:off x="1418358" y="-5130814"/>
                <a:ext cx="9575988" cy="101726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r>
                  <a:rPr lang="en-US" sz="3200" dirty="0"/>
                  <a:t>Spring boot </a:t>
                </a:r>
                <a:r>
                  <a:rPr lang="en-US" sz="3200" dirty="0" err="1"/>
                  <a:t>jpa</a:t>
                </a:r>
                <a:r>
                  <a:rPr lang="en-US" sz="3200" dirty="0"/>
                  <a:t>, web, </a:t>
                </a:r>
                <a:r>
                  <a:rPr lang="en-US" sz="3200" dirty="0" err="1"/>
                  <a:t>thymeleaf</a:t>
                </a:r>
                <a:r>
                  <a:rPr lang="en-US" sz="3200" dirty="0"/>
                  <a:t>, email, telegram</a:t>
                </a:r>
                <a:endParaRPr lang="ru-RU" sz="3200" dirty="0"/>
              </a:p>
            </p:txBody>
          </p:sp>
          <p:sp>
            <p:nvSpPr>
              <p:cNvPr id="56" name="Прямоугольник 55">
                <a:extLst>
                  <a:ext uri="{FF2B5EF4-FFF2-40B4-BE49-F238E27FC236}">
                    <a16:creationId xmlns:a16="http://schemas.microsoft.com/office/drawing/2014/main" id="{5ECDD9CD-787F-475E-A317-B8DE7D595B08}"/>
                  </a:ext>
                </a:extLst>
              </p:cNvPr>
              <p:cNvSpPr/>
              <p:nvPr/>
            </p:nvSpPr>
            <p:spPr>
              <a:xfrm>
                <a:off x="1418348" y="-3909183"/>
                <a:ext cx="9575988" cy="101726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r>
                  <a:rPr lang="en-US" sz="3200" dirty="0" err="1"/>
                  <a:t>postgresql</a:t>
                </a:r>
                <a:endParaRPr lang="ru-RU" sz="3200" dirty="0"/>
              </a:p>
            </p:txBody>
          </p:sp>
          <p:sp>
            <p:nvSpPr>
              <p:cNvPr id="57" name="Прямоугольник 56">
                <a:extLst>
                  <a:ext uri="{FF2B5EF4-FFF2-40B4-BE49-F238E27FC236}">
                    <a16:creationId xmlns:a16="http://schemas.microsoft.com/office/drawing/2014/main" id="{11F8A02A-2064-4263-995D-926F47CEF1A3}"/>
                  </a:ext>
                </a:extLst>
              </p:cNvPr>
              <p:cNvSpPr/>
              <p:nvPr/>
            </p:nvSpPr>
            <p:spPr>
              <a:xfrm>
                <a:off x="1418347" y="-2687552"/>
                <a:ext cx="9575988" cy="101726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r>
                  <a:rPr lang="en-US" sz="3200" dirty="0"/>
                  <a:t>ojdbc8</a:t>
                </a:r>
                <a:endParaRPr lang="ru-RU" sz="3200" dirty="0"/>
              </a:p>
            </p:txBody>
          </p:sp>
          <p:sp>
            <p:nvSpPr>
              <p:cNvPr id="62" name="Прямоугольник: скругленные верхние углы 61">
                <a:extLst>
                  <a:ext uri="{FF2B5EF4-FFF2-40B4-BE49-F238E27FC236}">
                    <a16:creationId xmlns:a16="http://schemas.microsoft.com/office/drawing/2014/main" id="{3E1F542D-B745-4957-9C47-AD5C60922F46}"/>
                  </a:ext>
                </a:extLst>
              </p:cNvPr>
              <p:cNvSpPr/>
              <p:nvPr/>
            </p:nvSpPr>
            <p:spPr>
              <a:xfrm rot="5400000">
                <a:off x="11032270" y="-2840511"/>
                <a:ext cx="1727199" cy="601016"/>
              </a:xfrm>
              <a:prstGeom prst="round2Same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63" name="Прямоугольник 62">
                <a:extLst>
                  <a:ext uri="{FF2B5EF4-FFF2-40B4-BE49-F238E27FC236}">
                    <a16:creationId xmlns:a16="http://schemas.microsoft.com/office/drawing/2014/main" id="{EB9A6AF2-FCDE-4F2D-8507-9643C7060869}"/>
                  </a:ext>
                </a:extLst>
              </p:cNvPr>
              <p:cNvSpPr/>
              <p:nvPr/>
            </p:nvSpPr>
            <p:spPr>
              <a:xfrm>
                <a:off x="1413979" y="-1465922"/>
                <a:ext cx="9575988" cy="101726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r>
                  <a:rPr lang="en-US" sz="3200" dirty="0"/>
                  <a:t>flyway</a:t>
                </a:r>
                <a:endParaRPr lang="ru-RU" sz="3200" dirty="0"/>
              </a:p>
            </p:txBody>
          </p:sp>
        </p:grpSp>
        <p:grpSp>
          <p:nvGrpSpPr>
            <p:cNvPr id="90" name="Группа 89">
              <a:extLst>
                <a:ext uri="{FF2B5EF4-FFF2-40B4-BE49-F238E27FC236}">
                  <a16:creationId xmlns:a16="http://schemas.microsoft.com/office/drawing/2014/main" id="{A9A1E08A-AB4C-4EC9-89CB-62506A3A87BF}"/>
                </a:ext>
              </a:extLst>
            </p:cNvPr>
            <p:cNvGrpSpPr/>
            <p:nvPr/>
          </p:nvGrpSpPr>
          <p:grpSpPr>
            <a:xfrm>
              <a:off x="535522" y="-4982184"/>
              <a:ext cx="720000" cy="720000"/>
              <a:chOff x="14268450" y="-6276354"/>
              <a:chExt cx="720000" cy="720000"/>
            </a:xfrm>
          </p:grpSpPr>
          <p:sp>
            <p:nvSpPr>
              <p:cNvPr id="89" name="Овал 88">
                <a:extLst>
                  <a:ext uri="{FF2B5EF4-FFF2-40B4-BE49-F238E27FC236}">
                    <a16:creationId xmlns:a16="http://schemas.microsoft.com/office/drawing/2014/main" id="{C67A4FE0-1A26-4D7C-AA9C-3B206CBFCAD8}"/>
                  </a:ext>
                </a:extLst>
              </p:cNvPr>
              <p:cNvSpPr/>
              <p:nvPr/>
            </p:nvSpPr>
            <p:spPr>
              <a:xfrm>
                <a:off x="14268450" y="-6276354"/>
                <a:ext cx="720000" cy="720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pic>
            <p:nvPicPr>
              <p:cNvPr id="1034" name="Picture 10" descr="Spring Boot - Wikipedia">
                <a:extLst>
                  <a:ext uri="{FF2B5EF4-FFF2-40B4-BE49-F238E27FC236}">
                    <a16:creationId xmlns:a16="http://schemas.microsoft.com/office/drawing/2014/main" id="{F2581D7F-E4B0-43F4-A0F9-031BFFC6E2C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402601" y="-6142203"/>
                <a:ext cx="451699" cy="45169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92" name="Группа 91">
              <a:extLst>
                <a:ext uri="{FF2B5EF4-FFF2-40B4-BE49-F238E27FC236}">
                  <a16:creationId xmlns:a16="http://schemas.microsoft.com/office/drawing/2014/main" id="{F2EF96B9-988B-457F-83DC-A8B90307666F}"/>
                </a:ext>
              </a:extLst>
            </p:cNvPr>
            <p:cNvGrpSpPr/>
            <p:nvPr/>
          </p:nvGrpSpPr>
          <p:grpSpPr>
            <a:xfrm>
              <a:off x="535522" y="-3755422"/>
              <a:ext cx="720000" cy="720000"/>
              <a:chOff x="11813726" y="-5933424"/>
              <a:chExt cx="720000" cy="720000"/>
            </a:xfrm>
          </p:grpSpPr>
          <p:sp>
            <p:nvSpPr>
              <p:cNvPr id="91" name="Овал 90">
                <a:extLst>
                  <a:ext uri="{FF2B5EF4-FFF2-40B4-BE49-F238E27FC236}">
                    <a16:creationId xmlns:a16="http://schemas.microsoft.com/office/drawing/2014/main" id="{9DBAA20B-CA9E-4971-BDEE-9D6C8C3BC7DF}"/>
                  </a:ext>
                </a:extLst>
              </p:cNvPr>
              <p:cNvSpPr/>
              <p:nvPr/>
            </p:nvSpPr>
            <p:spPr>
              <a:xfrm>
                <a:off x="11813726" y="-5933424"/>
                <a:ext cx="720000" cy="720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pic>
            <p:nvPicPr>
              <p:cNvPr id="1036" name="Picture 12" descr="PostgreSQL — Википедия">
                <a:extLst>
                  <a:ext uri="{FF2B5EF4-FFF2-40B4-BE49-F238E27FC236}">
                    <a16:creationId xmlns:a16="http://schemas.microsoft.com/office/drawing/2014/main" id="{A3A7EE99-CECF-4BA4-8E3B-A87142259BD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915932" y="-5839274"/>
                <a:ext cx="515588" cy="5317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94" name="Группа 93">
              <a:extLst>
                <a:ext uri="{FF2B5EF4-FFF2-40B4-BE49-F238E27FC236}">
                  <a16:creationId xmlns:a16="http://schemas.microsoft.com/office/drawing/2014/main" id="{3AC6506A-618A-4D5C-8E34-2C9300D666E6}"/>
                </a:ext>
              </a:extLst>
            </p:cNvPr>
            <p:cNvGrpSpPr/>
            <p:nvPr/>
          </p:nvGrpSpPr>
          <p:grpSpPr>
            <a:xfrm>
              <a:off x="535522" y="-2405946"/>
              <a:ext cx="720000" cy="720000"/>
              <a:chOff x="11832000" y="-5095224"/>
              <a:chExt cx="720000" cy="720000"/>
            </a:xfrm>
          </p:grpSpPr>
          <p:sp>
            <p:nvSpPr>
              <p:cNvPr id="96" name="Овал 95">
                <a:extLst>
                  <a:ext uri="{FF2B5EF4-FFF2-40B4-BE49-F238E27FC236}">
                    <a16:creationId xmlns:a16="http://schemas.microsoft.com/office/drawing/2014/main" id="{78BAB1D0-D12E-4F03-92FC-853171B9EDEA}"/>
                  </a:ext>
                </a:extLst>
              </p:cNvPr>
              <p:cNvSpPr/>
              <p:nvPr/>
            </p:nvSpPr>
            <p:spPr>
              <a:xfrm>
                <a:off x="11832000" y="-5095224"/>
                <a:ext cx="720000" cy="720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pic>
            <p:nvPicPr>
              <p:cNvPr id="1040" name="Picture 16" descr="Oracle Database 23c Developer Edition: The Perfect Starting Point for  Developers">
                <a:extLst>
                  <a:ext uri="{FF2B5EF4-FFF2-40B4-BE49-F238E27FC236}">
                    <a16:creationId xmlns:a16="http://schemas.microsoft.com/office/drawing/2014/main" id="{DC48B610-E80A-42B8-A0F6-942A59C1C77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BEBA8EAE-BF5A-486C-A8C5-ECC9F3942E4B}">
                    <a14:imgProps xmlns:a14="http://schemas.microsoft.com/office/drawing/2010/main">
                      <a14:imgLayer r:embed="rId11">
                        <a14:imgEffect>
                          <a14:backgroundRemoval t="139" b="91806" l="6486" r="93213">
                            <a14:foregroundMark x1="17195" y1="48889" x2="64555" y2="54444"/>
                            <a14:foregroundMark x1="58824" y1="53194" x2="89593" y2="44861"/>
                            <a14:foregroundMark x1="9050" y1="38611" x2="9050" y2="38611"/>
                            <a14:foregroundMark x1="8748" y1="39583" x2="8748" y2="39583"/>
                            <a14:foregroundMark x1="91252" y1="39583" x2="91252" y2="39583"/>
                            <a14:foregroundMark x1="92157" y1="38333" x2="91252" y2="42917"/>
                            <a14:foregroundMark x1="92157" y1="37917" x2="92609" y2="38611"/>
                            <a14:foregroundMark x1="8748" y1="66389" x2="13876" y2="74167"/>
                            <a14:foregroundMark x1="9050" y1="84722" x2="18250" y2="90694"/>
                            <a14:foregroundMark x1="29563" y1="91806" x2="57919" y2="91806"/>
                            <a14:foregroundMark x1="9804" y1="19028" x2="16440" y2="19028"/>
                            <a14:foregroundMark x1="9502" y1="15417" x2="9502" y2="14167"/>
                            <a14:foregroundMark x1="10407" y1="12639" x2="10106" y2="11389"/>
                            <a14:foregroundMark x1="11463" y1="9861" x2="18854" y2="9722"/>
                            <a14:foregroundMark x1="20965" y1="12500" x2="12066" y2="9722"/>
                            <a14:foregroundMark x1="11161" y1="9444" x2="35747" y2="8194"/>
                            <a14:foregroundMark x1="36802" y1="8194" x2="78130" y2="7639"/>
                            <a14:foregroundMark x1="9201" y1="4444" x2="84615" y2="8194"/>
                            <a14:foregroundMark x1="84615" y1="8194" x2="6486" y2="12639"/>
                            <a14:foregroundMark x1="28658" y1="3056" x2="39065" y2="139"/>
                            <a14:foregroundMark x1="73002" y1="10694" x2="93213" y2="8889"/>
                            <a14:foregroundMark x1="81750" y1="11667" x2="93213" y2="11944"/>
                            <a14:foregroundMark x1="90950" y1="11944" x2="71644" y2="13194"/>
                            <a14:foregroundMark x1="81146" y1="13194" x2="57315" y2="11389"/>
                            <a14:foregroundMark x1="72398" y1="7361" x2="75113" y2="8472"/>
                            <a14:foregroundMark x1="71946" y1="8472" x2="72700" y2="11667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936704" y="-5012469"/>
                <a:ext cx="510593" cy="55449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00" name="Группа 99">
              <a:extLst>
                <a:ext uri="{FF2B5EF4-FFF2-40B4-BE49-F238E27FC236}">
                  <a16:creationId xmlns:a16="http://schemas.microsoft.com/office/drawing/2014/main" id="{C62CB15E-1BCA-4E8C-AC1A-10A5EC91EFA0}"/>
                </a:ext>
              </a:extLst>
            </p:cNvPr>
            <p:cNvGrpSpPr/>
            <p:nvPr/>
          </p:nvGrpSpPr>
          <p:grpSpPr>
            <a:xfrm>
              <a:off x="535522" y="-1322675"/>
              <a:ext cx="720000" cy="720000"/>
              <a:chOff x="11829283" y="-3637207"/>
              <a:chExt cx="720000" cy="720000"/>
            </a:xfrm>
          </p:grpSpPr>
          <p:sp>
            <p:nvSpPr>
              <p:cNvPr id="99" name="Овал 98">
                <a:extLst>
                  <a:ext uri="{FF2B5EF4-FFF2-40B4-BE49-F238E27FC236}">
                    <a16:creationId xmlns:a16="http://schemas.microsoft.com/office/drawing/2014/main" id="{E4C2B424-2673-488F-86F4-C999F0BFED53}"/>
                  </a:ext>
                </a:extLst>
              </p:cNvPr>
              <p:cNvSpPr/>
              <p:nvPr/>
            </p:nvSpPr>
            <p:spPr>
              <a:xfrm>
                <a:off x="11829283" y="-3637207"/>
                <a:ext cx="720000" cy="720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pic>
            <p:nvPicPr>
              <p:cNvPr id="1044" name="Picture 20" descr="Integrating Flyway In A Spring Framework Application - Trifork Blog">
                <a:extLst>
                  <a:ext uri="{FF2B5EF4-FFF2-40B4-BE49-F238E27FC236}">
                    <a16:creationId xmlns:a16="http://schemas.microsoft.com/office/drawing/2014/main" id="{13660500-D780-471D-8C93-2B4AC872AB3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2">
                <a:extLst>
                  <a:ext uri="{BEBA8EAE-BF5A-486C-A8C5-ECC9F3942E4B}">
                    <a14:imgProps xmlns:a14="http://schemas.microsoft.com/office/drawing/2010/main">
                      <a14:imgLayer r:embed="rId13">
                        <a14:imgEffect>
                          <a14:backgroundRemoval t="0" b="66967" l="901" r="99775">
                            <a14:foregroundMark x1="39865" y1="62462" x2="53604" y2="63964"/>
                            <a14:foregroundMark x1="40991" y1="49249" x2="47297" y2="35135"/>
                            <a14:foregroundMark x1="48198" y1="29429" x2="52477" y2="26727"/>
                            <a14:foregroundMark x1="31081" y1="6306" x2="32883" y2="5405"/>
                            <a14:foregroundMark x1="6306" y1="31231" x2="1126" y2="33033"/>
                            <a14:foregroundMark x1="60360" y1="25526" x2="67342" y2="15616"/>
                            <a14:foregroundMark x1="92568" y1="35435" x2="96847" y2="37237"/>
                            <a14:foregroundMark x1="5405" y1="30631" x2="24324" y2="10210"/>
                            <a14:foregroundMark x1="24324" y1="10210" x2="44595" y2="23423"/>
                            <a14:foregroundMark x1="44595" y1="23423" x2="45495" y2="25526"/>
                            <a14:foregroundMark x1="43694" y1="24625" x2="59685" y2="23423"/>
                            <a14:foregroundMark x1="58108" y1="22823" x2="65991" y2="12913"/>
                            <a14:foregroundMark x1="54730" y1="23724" x2="46622" y2="23724"/>
                            <a14:foregroundMark x1="49775" y1="22222" x2="54730" y2="21922"/>
                            <a14:foregroundMark x1="40315" y1="16817" x2="43694" y2="22523"/>
                            <a14:foregroundMark x1="37387" y1="9009" x2="40090" y2="14715"/>
                            <a14:foregroundMark x1="34234" y1="5105" x2="36486" y2="8408"/>
                            <a14:foregroundMark x1="34910" y1="4805" x2="24099" y2="9610"/>
                            <a14:foregroundMark x1="31982" y1="4805" x2="21396" y2="11411"/>
                            <a14:foregroundMark x1="40991" y1="40841" x2="27703" y2="20120"/>
                            <a14:foregroundMark x1="27703" y1="20420" x2="35360" y2="34234"/>
                            <a14:foregroundMark x1="28378" y1="27327" x2="36036" y2="38739"/>
                            <a14:foregroundMark x1="33559" y1="35736" x2="40090" y2="40841"/>
                            <a14:foregroundMark x1="39865" y1="41441" x2="37162" y2="50450"/>
                            <a14:foregroundMark x1="39414" y1="42943" x2="36937" y2="55556"/>
                            <a14:foregroundMark x1="36036" y1="53153" x2="37162" y2="61862"/>
                            <a14:foregroundMark x1="35811" y1="51051" x2="35811" y2="58258"/>
                            <a14:foregroundMark x1="38514" y1="49249" x2="39640" y2="61862"/>
                            <a14:foregroundMark x1="34234" y1="58258" x2="41216" y2="62763"/>
                            <a14:foregroundMark x1="39414" y1="63063" x2="55631" y2="64565"/>
                            <a14:foregroundMark x1="54730" y1="64264" x2="56081" y2="51351"/>
                            <a14:foregroundMark x1="58108" y1="51351" x2="56757" y2="59159"/>
                            <a14:foregroundMark x1="58784" y1="47748" x2="55631" y2="61261"/>
                            <a14:foregroundMark x1="56532" y1="48048" x2="46171" y2="55255"/>
                            <a14:foregroundMark x1="49324" y1="54054" x2="54955" y2="52853"/>
                            <a14:foregroundMark x1="14865" y1="32432" x2="14189" y2="35135"/>
                            <a14:foregroundMark x1="13739" y1="31832" x2="12162" y2="35435"/>
                            <a14:foregroundMark x1="11937" y1="31832" x2="11937" y2="40240"/>
                            <a14:foregroundMark x1="11937" y1="33033" x2="10811" y2="35736"/>
                            <a14:foregroundMark x1="10586" y1="33634" x2="8108" y2="35135"/>
                            <a14:foregroundMark x1="7658" y1="35435" x2="7658" y2="35435"/>
                            <a14:foregroundMark x1="5631" y1="33934" x2="5631" y2="33934"/>
                            <a14:foregroundMark x1="5405" y1="33934" x2="5405" y2="33934"/>
                            <a14:foregroundMark x1="4279" y1="34234" x2="4279" y2="34234"/>
                            <a14:foregroundMark x1="3604" y1="33934" x2="3604" y2="33934"/>
                            <a14:foregroundMark x1="3604" y1="34234" x2="4730" y2="38438"/>
                            <a14:foregroundMark x1="6081" y1="37838" x2="6757" y2="34835"/>
                            <a14:foregroundMark x1="7432" y1="34234" x2="8108" y2="34234"/>
                            <a14:foregroundMark x1="16892" y1="35435" x2="18018" y2="31532"/>
                            <a14:foregroundMark x1="17793" y1="26727" x2="16667" y2="29129"/>
                            <a14:foregroundMark x1="17342" y1="28829" x2="17342" y2="37538"/>
                            <a14:foregroundMark x1="20721" y1="27928" x2="21171" y2="26727"/>
                            <a14:foregroundMark x1="21622" y1="25826" x2="16892" y2="35435"/>
                            <a14:foregroundMark x1="22748" y1="27628" x2="20721" y2="34234"/>
                            <a14:foregroundMark x1="20721" y1="34234" x2="22297" y2="32132"/>
                            <a14:foregroundMark x1="40541" y1="37838" x2="43243" y2="29730"/>
                            <a14:foregroundMark x1="44369" y1="28228" x2="42117" y2="36336"/>
                            <a14:foregroundMark x1="62838" y1="33634" x2="61036" y2="39940"/>
                            <a14:foregroundMark x1="62613" y1="31231" x2="61712" y2="45345"/>
                            <a14:foregroundMark x1="62162" y1="40841" x2="61261" y2="45646"/>
                            <a14:foregroundMark x1="63514" y1="37838" x2="68919" y2="33634"/>
                            <a14:foregroundMark x1="65541" y1="36336" x2="71396" y2="29730"/>
                            <a14:foregroundMark x1="72973" y1="27327" x2="76577" y2="19520"/>
                            <a14:foregroundMark x1="65991" y1="33934" x2="68468" y2="32733"/>
                            <a14:foregroundMark x1="71622" y1="30931" x2="75225" y2="26426"/>
                            <a14:foregroundMark x1="74099" y1="27628" x2="79279" y2="21622"/>
                            <a14:foregroundMark x1="79730" y1="21021" x2="76351" y2="33033"/>
                            <a14:foregroundMark x1="80405" y1="28228" x2="81306" y2="27027"/>
                            <a14:foregroundMark x1="81532" y1="25526" x2="78604" y2="35135"/>
                            <a14:foregroundMark x1="81757" y1="30631" x2="81757" y2="30631"/>
                            <a14:foregroundMark x1="82658" y1="29129" x2="80856" y2="33934"/>
                            <a14:foregroundMark x1="81982" y1="33934" x2="85135" y2="31231"/>
                            <a14:foregroundMark x1="85586" y1="30931" x2="85360" y2="35435"/>
                            <a14:foregroundMark x1="85360" y1="36036" x2="86036" y2="36336"/>
                            <a14:foregroundMark x1="90541" y1="32432" x2="88063" y2="39039"/>
                            <a14:foregroundMark x1="88063" y1="39640" x2="88063" y2="39640"/>
                            <a14:foregroundMark x1="89414" y1="37538" x2="89414" y2="37538"/>
                            <a14:foregroundMark x1="89865" y1="36937" x2="90991" y2="38438"/>
                            <a14:foregroundMark x1="90991" y1="38438" x2="90991" y2="38438"/>
                            <a14:foregroundMark x1="91441" y1="38438" x2="93694" y2="39940"/>
                            <a14:foregroundMark x1="94369" y1="40541" x2="97523" y2="39940"/>
                            <a14:foregroundMark x1="97297" y1="39940" x2="98649" y2="39940"/>
                            <a14:foregroundMark x1="93694" y1="40841" x2="87838" y2="40841"/>
                            <a14:foregroundMark x1="88964" y1="38138" x2="92793" y2="39339"/>
                            <a14:foregroundMark x1="66892" y1="14114" x2="72523" y2="7808"/>
                            <a14:foregroundMark x1="72973" y1="9309" x2="76802" y2="3003"/>
                            <a14:foregroundMark x1="68018" y1="12012" x2="73874" y2="6006"/>
                            <a14:foregroundMark x1="73423" y1="6607" x2="78829" y2="0"/>
                            <a14:foregroundMark x1="80180" y1="601" x2="83108" y2="9009"/>
                            <a14:foregroundMark x1="84009" y1="6006" x2="90090" y2="16216"/>
                            <a14:foregroundMark x1="86036" y1="10811" x2="82883" y2="5105"/>
                            <a14:foregroundMark x1="81982" y1="3303" x2="80180" y2="1502"/>
                            <a14:foregroundMark x1="83108" y1="4505" x2="80856" y2="0"/>
                            <a14:foregroundMark x1="87838" y1="15616" x2="96171" y2="31832"/>
                            <a14:foregroundMark x1="88739" y1="21922" x2="99775" y2="35736"/>
                            <a14:foregroundMark x1="96622" y1="35435" x2="99775" y2="39640"/>
                            <a14:foregroundMark x1="26351" y1="7207" x2="31306" y2="6907"/>
                            <a14:foregroundMark x1="23423" y1="9610" x2="34234" y2="1802"/>
                            <a14:foregroundMark x1="22523" y1="30030" x2="30856" y2="15015"/>
                            <a14:foregroundMark x1="25901" y1="22523" x2="29955" y2="26727"/>
                            <a14:foregroundMark x1="4505" y1="34535" x2="2928" y2="35135"/>
                            <a14:foregroundMark x1="34910" y1="61862" x2="40991" y2="62162"/>
                            <a14:foregroundMark x1="36261" y1="59760" x2="45270" y2="65165"/>
                            <a14:foregroundMark x1="40541" y1="65465" x2="52477" y2="66066"/>
                            <a14:foregroundMark x1="48423" y1="66967" x2="42342" y2="66366"/>
                            <a14:foregroundMark x1="49550" y1="66667" x2="38063" y2="64565"/>
                            <a14:foregroundMark x1="36261" y1="61261" x2="36261" y2="61261"/>
                            <a14:foregroundMark x1="84459" y1="33634" x2="86036" y2="36036"/>
                            <a14:foregroundMark x1="83108" y1="33634" x2="89189" y2="41441"/>
                            <a14:foregroundMark x1="84910" y1="38739" x2="88964" y2="37237"/>
                            <a14:foregroundMark x1="86712" y1="39940" x2="90090" y2="45045"/>
                            <a14:foregroundMark x1="90541" y1="38138" x2="89189" y2="39640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29707"/>
              <a:stretch/>
            </p:blipFill>
            <p:spPr bwMode="auto">
              <a:xfrm>
                <a:off x="11873066" y="-3525908"/>
                <a:ext cx="632434" cy="49740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1042" name="Группа 1041">
            <a:extLst>
              <a:ext uri="{FF2B5EF4-FFF2-40B4-BE49-F238E27FC236}">
                <a16:creationId xmlns:a16="http://schemas.microsoft.com/office/drawing/2014/main" id="{16B1210F-45E6-45C4-A6F6-47E68DE7EE1F}"/>
              </a:ext>
            </a:extLst>
          </p:cNvPr>
          <p:cNvGrpSpPr/>
          <p:nvPr/>
        </p:nvGrpSpPr>
        <p:grpSpPr>
          <a:xfrm>
            <a:off x="-10" y="-6861215"/>
            <a:ext cx="12191994" cy="6861215"/>
            <a:chOff x="6" y="-6783004"/>
            <a:chExt cx="12191994" cy="6861215"/>
          </a:xfrm>
        </p:grpSpPr>
        <p:grpSp>
          <p:nvGrpSpPr>
            <p:cNvPr id="15" name="Группа 14">
              <a:extLst>
                <a:ext uri="{FF2B5EF4-FFF2-40B4-BE49-F238E27FC236}">
                  <a16:creationId xmlns:a16="http://schemas.microsoft.com/office/drawing/2014/main" id="{93CA6063-0AB9-47A3-ADFC-0CA78EFD5B9E}"/>
                </a:ext>
              </a:extLst>
            </p:cNvPr>
            <p:cNvGrpSpPr/>
            <p:nvPr/>
          </p:nvGrpSpPr>
          <p:grpSpPr>
            <a:xfrm>
              <a:off x="6" y="-6783004"/>
              <a:ext cx="12191994" cy="6861215"/>
              <a:chOff x="0" y="178416"/>
              <a:chExt cx="12191994" cy="6861215"/>
            </a:xfrm>
          </p:grpSpPr>
          <p:sp>
            <p:nvSpPr>
              <p:cNvPr id="69" name="Прямоугольник 68">
                <a:extLst>
                  <a:ext uri="{FF2B5EF4-FFF2-40B4-BE49-F238E27FC236}">
                    <a16:creationId xmlns:a16="http://schemas.microsoft.com/office/drawing/2014/main" id="{51CF39CF-12A0-448B-93C3-E43D0B9DE00B}"/>
                  </a:ext>
                </a:extLst>
              </p:cNvPr>
              <p:cNvSpPr/>
              <p:nvPr/>
            </p:nvSpPr>
            <p:spPr>
              <a:xfrm>
                <a:off x="6" y="178430"/>
                <a:ext cx="11590986" cy="685800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70" name="Прямоугольник 69">
                <a:extLst>
                  <a:ext uri="{FF2B5EF4-FFF2-40B4-BE49-F238E27FC236}">
                    <a16:creationId xmlns:a16="http://schemas.microsoft.com/office/drawing/2014/main" id="{7AC9E792-C316-4E0D-922F-4266B7E684BC}"/>
                  </a:ext>
                </a:extLst>
              </p:cNvPr>
              <p:cNvSpPr/>
              <p:nvPr/>
            </p:nvSpPr>
            <p:spPr>
              <a:xfrm>
                <a:off x="0" y="178416"/>
                <a:ext cx="11590983" cy="17272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0" dirty="0"/>
                  <a:t>ER </a:t>
                </a:r>
                <a:r>
                  <a:rPr lang="ru-RU" sz="6000" dirty="0"/>
                  <a:t>модель данных</a:t>
                </a:r>
              </a:p>
            </p:txBody>
          </p:sp>
          <p:sp>
            <p:nvSpPr>
              <p:cNvPr id="76" name="Прямоугольник: скругленные верхние углы 75">
                <a:extLst>
                  <a:ext uri="{FF2B5EF4-FFF2-40B4-BE49-F238E27FC236}">
                    <a16:creationId xmlns:a16="http://schemas.microsoft.com/office/drawing/2014/main" id="{148290BD-9223-4317-9F8F-E323B4D45898}"/>
                  </a:ext>
                </a:extLst>
              </p:cNvPr>
              <p:cNvSpPr/>
              <p:nvPr/>
            </p:nvSpPr>
            <p:spPr>
              <a:xfrm rot="5400000">
                <a:off x="11027886" y="5875524"/>
                <a:ext cx="1727199" cy="601016"/>
              </a:xfrm>
              <a:prstGeom prst="round2Same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ru-RU" dirty="0"/>
              </a:p>
            </p:txBody>
          </p:sp>
        </p:grpSp>
        <p:grpSp>
          <p:nvGrpSpPr>
            <p:cNvPr id="1041" name="Группа 1040">
              <a:extLst>
                <a:ext uri="{FF2B5EF4-FFF2-40B4-BE49-F238E27FC236}">
                  <a16:creationId xmlns:a16="http://schemas.microsoft.com/office/drawing/2014/main" id="{D7533A37-4F15-45A3-8CE5-72CFFCEEDDA4}"/>
                </a:ext>
              </a:extLst>
            </p:cNvPr>
            <p:cNvGrpSpPr/>
            <p:nvPr/>
          </p:nvGrpSpPr>
          <p:grpSpPr>
            <a:xfrm>
              <a:off x="410074" y="-4846524"/>
              <a:ext cx="10770782" cy="3678417"/>
              <a:chOff x="1318588" y="824540"/>
              <a:chExt cx="8250866" cy="2817820"/>
            </a:xfrm>
          </p:grpSpPr>
          <p:pic>
            <p:nvPicPr>
              <p:cNvPr id="107" name="Рисунок 106">
                <a:extLst>
                  <a:ext uri="{FF2B5EF4-FFF2-40B4-BE49-F238E27FC236}">
                    <a16:creationId xmlns:a16="http://schemas.microsoft.com/office/drawing/2014/main" id="{0CD6242A-B802-4D7B-BC80-556DDD4AA88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4"/>
              <a:srcRect l="849" t="45431" r="88070" b="32377"/>
              <a:stretch/>
            </p:blipFill>
            <p:spPr>
              <a:xfrm>
                <a:off x="5871913" y="1811493"/>
                <a:ext cx="990600" cy="843915"/>
              </a:xfrm>
              <a:prstGeom prst="rect">
                <a:avLst/>
              </a:prstGeom>
            </p:spPr>
          </p:pic>
          <p:pic>
            <p:nvPicPr>
              <p:cNvPr id="117" name="Рисунок 116">
                <a:extLst>
                  <a:ext uri="{FF2B5EF4-FFF2-40B4-BE49-F238E27FC236}">
                    <a16:creationId xmlns:a16="http://schemas.microsoft.com/office/drawing/2014/main" id="{774E2277-A54A-46C6-AEB2-A1543D5DB9A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4"/>
              <a:srcRect l="79281" t="32667" r="644" b="16436"/>
              <a:stretch/>
            </p:blipFill>
            <p:spPr>
              <a:xfrm>
                <a:off x="7774943" y="1265710"/>
                <a:ext cx="1794511" cy="1935480"/>
              </a:xfrm>
              <a:prstGeom prst="rect">
                <a:avLst/>
              </a:prstGeom>
            </p:spPr>
          </p:pic>
          <p:grpSp>
            <p:nvGrpSpPr>
              <p:cNvPr id="1037" name="Группа 1036">
                <a:extLst>
                  <a:ext uri="{FF2B5EF4-FFF2-40B4-BE49-F238E27FC236}">
                    <a16:creationId xmlns:a16="http://schemas.microsoft.com/office/drawing/2014/main" id="{1F27EBF2-9A76-4683-86A5-BAA0CA1917D6}"/>
                  </a:ext>
                </a:extLst>
              </p:cNvPr>
              <p:cNvGrpSpPr/>
              <p:nvPr/>
            </p:nvGrpSpPr>
            <p:grpSpPr>
              <a:xfrm>
                <a:off x="1318588" y="824540"/>
                <a:ext cx="3640896" cy="2817820"/>
                <a:chOff x="1318588" y="824540"/>
                <a:chExt cx="3640896" cy="2817820"/>
              </a:xfrm>
            </p:grpSpPr>
            <p:pic>
              <p:nvPicPr>
                <p:cNvPr id="109" name="Рисунок 108">
                  <a:extLst>
                    <a:ext uri="{FF2B5EF4-FFF2-40B4-BE49-F238E27FC236}">
                      <a16:creationId xmlns:a16="http://schemas.microsoft.com/office/drawing/2014/main" id="{3FC6684E-CE5B-4C8C-BBB8-45D4C159B9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4"/>
                <a:srcRect l="55776" t="4512" r="30245" b="68536"/>
                <a:stretch/>
              </p:blipFill>
              <p:spPr>
                <a:xfrm>
                  <a:off x="1318588" y="824540"/>
                  <a:ext cx="1249680" cy="1024891"/>
                </a:xfrm>
                <a:prstGeom prst="rect">
                  <a:avLst/>
                </a:prstGeom>
              </p:spPr>
            </p:pic>
            <p:pic>
              <p:nvPicPr>
                <p:cNvPr id="111" name="Рисунок 110">
                  <a:extLst>
                    <a:ext uri="{FF2B5EF4-FFF2-40B4-BE49-F238E27FC236}">
                      <a16:creationId xmlns:a16="http://schemas.microsoft.com/office/drawing/2014/main" id="{0022A53F-7ACB-464F-A62F-12180C25396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4"/>
                <a:srcRect l="55712" t="45441" r="30394" b="32467"/>
                <a:stretch/>
              </p:blipFill>
              <p:spPr>
                <a:xfrm>
                  <a:off x="1318588" y="1995325"/>
                  <a:ext cx="1242061" cy="840105"/>
                </a:xfrm>
                <a:prstGeom prst="rect">
                  <a:avLst/>
                </a:prstGeom>
              </p:spPr>
            </p:pic>
            <p:pic>
              <p:nvPicPr>
                <p:cNvPr id="113" name="Рисунок 112">
                  <a:extLst>
                    <a:ext uri="{FF2B5EF4-FFF2-40B4-BE49-F238E27FC236}">
                      <a16:creationId xmlns:a16="http://schemas.microsoft.com/office/drawing/2014/main" id="{E83637C0-F0AF-4129-A747-7D0103C09D1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4"/>
                <a:srcRect l="55753" t="81460" r="34103" b="1157"/>
                <a:stretch/>
              </p:blipFill>
              <p:spPr>
                <a:xfrm>
                  <a:off x="1318588" y="2981324"/>
                  <a:ext cx="906780" cy="661036"/>
                </a:xfrm>
                <a:prstGeom prst="rect">
                  <a:avLst/>
                </a:prstGeom>
              </p:spPr>
            </p:pic>
            <p:pic>
              <p:nvPicPr>
                <p:cNvPr id="115" name="Рисунок 114">
                  <a:extLst>
                    <a:ext uri="{FF2B5EF4-FFF2-40B4-BE49-F238E27FC236}">
                      <a16:creationId xmlns:a16="http://schemas.microsoft.com/office/drawing/2014/main" id="{1FC7D080-75C3-41F6-AF99-F9B60AB4054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4"/>
                <a:srcRect l="29678" t="38177" r="53779" b="25353"/>
                <a:stretch/>
              </p:blipFill>
              <p:spPr>
                <a:xfrm>
                  <a:off x="3480697" y="1540030"/>
                  <a:ext cx="1478787" cy="1386840"/>
                </a:xfrm>
                <a:prstGeom prst="rect">
                  <a:avLst/>
                </a:prstGeom>
              </p:spPr>
            </p:pic>
            <p:cxnSp>
              <p:nvCxnSpPr>
                <p:cNvPr id="126" name="Соединитель: уступ 125">
                  <a:extLst>
                    <a:ext uri="{FF2B5EF4-FFF2-40B4-BE49-F238E27FC236}">
                      <a16:creationId xmlns:a16="http://schemas.microsoft.com/office/drawing/2014/main" id="{1E26BBC2-60B3-4DFA-AF96-65095B3FBD9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60649" y="1146810"/>
                  <a:ext cx="927667" cy="922020"/>
                </a:xfrm>
                <a:prstGeom prst="bentConnector3">
                  <a:avLst>
                    <a:gd name="adj1" fmla="val 50000"/>
                  </a:avLst>
                </a:prstGeom>
                <a:ln w="12700">
                  <a:solidFill>
                    <a:schemeClr val="accent5">
                      <a:lumMod val="75000"/>
                    </a:schemeClr>
                  </a:solidFill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0" name="Соединитель: уступ 1029">
                  <a:extLst>
                    <a:ext uri="{FF2B5EF4-FFF2-40B4-BE49-F238E27FC236}">
                      <a16:creationId xmlns:a16="http://schemas.microsoft.com/office/drawing/2014/main" id="{C318D5C2-1830-4583-92B3-E833892FE34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60649" y="2289810"/>
                  <a:ext cx="927667" cy="331470"/>
                </a:xfrm>
                <a:prstGeom prst="bentConnector3">
                  <a:avLst/>
                </a:prstGeom>
                <a:ln w="12700"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5" name="Соединитель: уступ 1034">
                  <a:extLst>
                    <a:ext uri="{FF2B5EF4-FFF2-40B4-BE49-F238E27FC236}">
                      <a16:creationId xmlns:a16="http://schemas.microsoft.com/office/drawing/2014/main" id="{6129F002-0DD2-44EF-BF65-F8D59324AFFE}"/>
                    </a:ext>
                  </a:extLst>
                </p:cNvPr>
                <p:cNvCxnSpPr>
                  <a:stCxn id="113" idx="3"/>
                </p:cNvCxnSpPr>
                <p:nvPr/>
              </p:nvCxnSpPr>
              <p:spPr>
                <a:xfrm flipV="1">
                  <a:off x="2225368" y="2799080"/>
                  <a:ext cx="1262948" cy="512762"/>
                </a:xfrm>
                <a:prstGeom prst="bentConnector3">
                  <a:avLst/>
                </a:prstGeom>
                <a:ln w="12700"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039" name="Соединитель: уступ 1038">
                <a:extLst>
                  <a:ext uri="{FF2B5EF4-FFF2-40B4-BE49-F238E27FC236}">
                    <a16:creationId xmlns:a16="http://schemas.microsoft.com/office/drawing/2014/main" id="{D958868F-812A-4F35-9C0D-1A2B8B8FE71E}"/>
                  </a:ext>
                </a:extLst>
              </p:cNvPr>
              <p:cNvCxnSpPr/>
              <p:nvPr/>
            </p:nvCxnSpPr>
            <p:spPr>
              <a:xfrm>
                <a:off x="4959484" y="1849431"/>
                <a:ext cx="912429" cy="497529"/>
              </a:xfrm>
              <a:prstGeom prst="bentConnector3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4667545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Группа 31">
            <a:extLst>
              <a:ext uri="{FF2B5EF4-FFF2-40B4-BE49-F238E27FC236}">
                <a16:creationId xmlns:a16="http://schemas.microsoft.com/office/drawing/2014/main" id="{32D6EBBF-56DD-4136-AEB7-4FD51D1B5BDF}"/>
              </a:ext>
            </a:extLst>
          </p:cNvPr>
          <p:cNvGrpSpPr/>
          <p:nvPr/>
        </p:nvGrpSpPr>
        <p:grpSpPr>
          <a:xfrm>
            <a:off x="0" y="2548"/>
            <a:ext cx="12192000" cy="6858001"/>
            <a:chOff x="0" y="0"/>
            <a:chExt cx="12192000" cy="6858001"/>
          </a:xfrm>
          <a:solidFill>
            <a:srgbClr val="00B0F0"/>
          </a:solidFill>
        </p:grpSpPr>
        <p:grpSp>
          <p:nvGrpSpPr>
            <p:cNvPr id="39" name="Группа 38">
              <a:extLst>
                <a:ext uri="{FF2B5EF4-FFF2-40B4-BE49-F238E27FC236}">
                  <a16:creationId xmlns:a16="http://schemas.microsoft.com/office/drawing/2014/main" id="{2B2BA623-EBAC-433B-9D6D-CB6BBE1A5E68}"/>
                </a:ext>
              </a:extLst>
            </p:cNvPr>
            <p:cNvGrpSpPr/>
            <p:nvPr/>
          </p:nvGrpSpPr>
          <p:grpSpPr>
            <a:xfrm>
              <a:off x="0" y="0"/>
              <a:ext cx="12192000" cy="6858001"/>
              <a:chOff x="-12192000" y="-1"/>
              <a:chExt cx="12824178" cy="6858001"/>
            </a:xfrm>
            <a:grpFill/>
            <a:effectLst>
              <a:outerShdw blurRad="177800" dist="38100" algn="l" rotWithShape="0">
                <a:prstClr val="black">
                  <a:alpha val="40000"/>
                </a:prstClr>
              </a:outerShdw>
            </a:effectLst>
          </p:grpSpPr>
          <p:sp>
            <p:nvSpPr>
              <p:cNvPr id="42" name="Прямоугольник 41">
                <a:extLst>
                  <a:ext uri="{FF2B5EF4-FFF2-40B4-BE49-F238E27FC236}">
                    <a16:creationId xmlns:a16="http://schemas.microsoft.com/office/drawing/2014/main" id="{E210F1AA-CF00-41F9-ADD1-1A60242224CE}"/>
                  </a:ext>
                </a:extLst>
              </p:cNvPr>
              <p:cNvSpPr/>
              <p:nvPr/>
            </p:nvSpPr>
            <p:spPr>
              <a:xfrm>
                <a:off x="-12192000" y="0"/>
                <a:ext cx="12192000" cy="685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43" name="Прямоугольник: скругленные верхние углы 42">
                <a:extLst>
                  <a:ext uri="{FF2B5EF4-FFF2-40B4-BE49-F238E27FC236}">
                    <a16:creationId xmlns:a16="http://schemas.microsoft.com/office/drawing/2014/main" id="{37121CEE-B990-43F6-BC16-7C3DE67944FD}"/>
                  </a:ext>
                </a:extLst>
              </p:cNvPr>
              <p:cNvSpPr/>
              <p:nvPr/>
            </p:nvSpPr>
            <p:spPr>
              <a:xfrm rot="5400000">
                <a:off x="-547512" y="547509"/>
                <a:ext cx="1727199" cy="632180"/>
              </a:xfrm>
              <a:prstGeom prst="round2Same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ru-RU" dirty="0"/>
              </a:p>
            </p:txBody>
          </p:sp>
        </p:grpSp>
        <p:sp>
          <p:nvSpPr>
            <p:cNvPr id="40" name="Прямоугольник 39">
              <a:extLst>
                <a:ext uri="{FF2B5EF4-FFF2-40B4-BE49-F238E27FC236}">
                  <a16:creationId xmlns:a16="http://schemas.microsoft.com/office/drawing/2014/main" id="{166E63B0-F1F1-45A0-A5AB-473D7664390D}"/>
                </a:ext>
              </a:extLst>
            </p:cNvPr>
            <p:cNvSpPr/>
            <p:nvPr/>
          </p:nvSpPr>
          <p:spPr>
            <a:xfrm>
              <a:off x="0" y="0"/>
              <a:ext cx="11590983" cy="1727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6000" dirty="0"/>
                <a:t>Суть решаемой задачи</a:t>
              </a:r>
            </a:p>
          </p:txBody>
        </p:sp>
        <p:sp>
          <p:nvSpPr>
            <p:cNvPr id="41" name="Прямоугольник 40">
              <a:extLst>
                <a:ext uri="{FF2B5EF4-FFF2-40B4-BE49-F238E27FC236}">
                  <a16:creationId xmlns:a16="http://schemas.microsoft.com/office/drawing/2014/main" id="{02E34ECA-8845-49F8-9896-F644FE24C877}"/>
                </a:ext>
              </a:extLst>
            </p:cNvPr>
            <p:cNvSpPr/>
            <p:nvPr/>
          </p:nvSpPr>
          <p:spPr>
            <a:xfrm>
              <a:off x="601016" y="1727199"/>
              <a:ext cx="10388954" cy="51307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ru-RU" sz="3200" dirty="0"/>
                <a:t>Рабочая задача: обновление паролей учетных записей для внешних информационных систем. Информационных систем в зоне ответственности много, в каждой из них большое количество учетных записей. </a:t>
              </a:r>
            </a:p>
            <a:p>
              <a:pPr algn="just"/>
              <a:endParaRPr lang="ru-RU" sz="3200" dirty="0"/>
            </a:p>
            <a:p>
              <a:pPr algn="just"/>
              <a:r>
                <a:rPr lang="ru-RU" sz="3200" dirty="0"/>
                <a:t>Необходимо: автоматизировать / роботизировать процесс обновления паролей.</a:t>
              </a:r>
            </a:p>
          </p:txBody>
        </p:sp>
      </p:grpSp>
      <p:grpSp>
        <p:nvGrpSpPr>
          <p:cNvPr id="103" name="Группа 102">
            <a:extLst>
              <a:ext uri="{FF2B5EF4-FFF2-40B4-BE49-F238E27FC236}">
                <a16:creationId xmlns:a16="http://schemas.microsoft.com/office/drawing/2014/main" id="{FD3A6990-A36E-4FE9-B7BC-93A25858422F}"/>
              </a:ext>
            </a:extLst>
          </p:cNvPr>
          <p:cNvGrpSpPr/>
          <p:nvPr/>
        </p:nvGrpSpPr>
        <p:grpSpPr>
          <a:xfrm>
            <a:off x="-42" y="5095"/>
            <a:ext cx="12192010" cy="6858014"/>
            <a:chOff x="0" y="-13853161"/>
            <a:chExt cx="12192010" cy="6858014"/>
          </a:xfrm>
        </p:grpSpPr>
        <p:grpSp>
          <p:nvGrpSpPr>
            <p:cNvPr id="9" name="Группа 8">
              <a:extLst>
                <a:ext uri="{FF2B5EF4-FFF2-40B4-BE49-F238E27FC236}">
                  <a16:creationId xmlns:a16="http://schemas.microsoft.com/office/drawing/2014/main" id="{D29C3EBE-7C8D-447D-BD01-731923CA32AC}"/>
                </a:ext>
              </a:extLst>
            </p:cNvPr>
            <p:cNvGrpSpPr/>
            <p:nvPr/>
          </p:nvGrpSpPr>
          <p:grpSpPr>
            <a:xfrm>
              <a:off x="0" y="-13853161"/>
              <a:ext cx="12192010" cy="6858014"/>
              <a:chOff x="-10" y="-17"/>
              <a:chExt cx="12192010" cy="6858014"/>
            </a:xfrm>
          </p:grpSpPr>
          <p:sp>
            <p:nvSpPr>
              <p:cNvPr id="35" name="Прямоугольник 34">
                <a:extLst>
                  <a:ext uri="{FF2B5EF4-FFF2-40B4-BE49-F238E27FC236}">
                    <a16:creationId xmlns:a16="http://schemas.microsoft.com/office/drawing/2014/main" id="{E2E78B93-1A2A-4576-A5E5-D3FABC770F7D}"/>
                  </a:ext>
                </a:extLst>
              </p:cNvPr>
              <p:cNvSpPr/>
              <p:nvPr/>
            </p:nvSpPr>
            <p:spPr>
              <a:xfrm>
                <a:off x="-4" y="-4"/>
                <a:ext cx="11590983" cy="17272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6000" dirty="0"/>
                  <a:t>Функционал программы</a:t>
                </a:r>
              </a:p>
            </p:txBody>
          </p:sp>
          <p:sp>
            <p:nvSpPr>
              <p:cNvPr id="36" name="Прямоугольник 35">
                <a:extLst>
                  <a:ext uri="{FF2B5EF4-FFF2-40B4-BE49-F238E27FC236}">
                    <a16:creationId xmlns:a16="http://schemas.microsoft.com/office/drawing/2014/main" id="{66F8623E-D368-4701-AAD5-3D40D204A63C}"/>
                  </a:ext>
                </a:extLst>
              </p:cNvPr>
              <p:cNvSpPr/>
              <p:nvPr/>
            </p:nvSpPr>
            <p:spPr>
              <a:xfrm>
                <a:off x="-5" y="1727195"/>
                <a:ext cx="11590983" cy="513079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endParaRPr lang="ru-RU" sz="4000" dirty="0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6F903F0-93C3-4502-9808-1E7AB0EBCB96}"/>
                  </a:ext>
                </a:extLst>
              </p:cNvPr>
              <p:cNvSpPr txBox="1"/>
              <p:nvPr/>
            </p:nvSpPr>
            <p:spPr>
              <a:xfrm>
                <a:off x="1413983" y="1727189"/>
                <a:ext cx="10176996" cy="14465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4400" dirty="0">
                    <a:solidFill>
                      <a:schemeClr val="bg1"/>
                    </a:solidFill>
                  </a:rPr>
                  <a:t>Хранение информации о учетных записях внешних систем и их владельцах</a:t>
                </a: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A7B8E15-5B95-4CFD-94C3-BA26F4055513}"/>
                  </a:ext>
                </a:extLst>
              </p:cNvPr>
              <p:cNvSpPr txBox="1"/>
              <p:nvPr/>
            </p:nvSpPr>
            <p:spPr>
              <a:xfrm>
                <a:off x="1413983" y="3371528"/>
                <a:ext cx="10176996" cy="14465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4400" dirty="0">
                    <a:solidFill>
                      <a:schemeClr val="bg1"/>
                    </a:solidFill>
                  </a:rPr>
                  <a:t>Выполнение работ по генерации и изменению паролей во внешней системе</a:t>
                </a: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1907FEF3-9E96-4F5F-9645-3C4F744D17F5}"/>
                  </a:ext>
                </a:extLst>
              </p:cNvPr>
              <p:cNvSpPr txBox="1"/>
              <p:nvPr/>
            </p:nvSpPr>
            <p:spPr>
              <a:xfrm>
                <a:off x="1413983" y="5015866"/>
                <a:ext cx="10176996" cy="14465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4400" dirty="0">
                    <a:solidFill>
                      <a:schemeClr val="bg1"/>
                    </a:solidFill>
                  </a:rPr>
                  <a:t>Отправка </a:t>
                </a:r>
                <a:r>
                  <a:rPr lang="en-US" sz="4400" dirty="0">
                    <a:solidFill>
                      <a:schemeClr val="bg1"/>
                    </a:solidFill>
                  </a:rPr>
                  <a:t>email </a:t>
                </a:r>
                <a:r>
                  <a:rPr lang="ru-RU" sz="4400" dirty="0">
                    <a:solidFill>
                      <a:schemeClr val="bg1"/>
                    </a:solidFill>
                  </a:rPr>
                  <a:t>и </a:t>
                </a:r>
                <a:r>
                  <a:rPr lang="en-US" sz="4400" dirty="0">
                    <a:solidFill>
                      <a:schemeClr val="bg1"/>
                    </a:solidFill>
                  </a:rPr>
                  <a:t>telegram </a:t>
                </a:r>
                <a:r>
                  <a:rPr lang="ru-RU" sz="4400" dirty="0">
                    <a:solidFill>
                      <a:schemeClr val="bg1"/>
                    </a:solidFill>
                  </a:rPr>
                  <a:t>сообщений о ходе работ</a:t>
                </a:r>
              </a:p>
            </p:txBody>
          </p:sp>
          <p:grpSp>
            <p:nvGrpSpPr>
              <p:cNvPr id="8" name="Группа 7">
                <a:extLst>
                  <a:ext uri="{FF2B5EF4-FFF2-40B4-BE49-F238E27FC236}">
                    <a16:creationId xmlns:a16="http://schemas.microsoft.com/office/drawing/2014/main" id="{F17F7ADF-CDCE-400E-8DD6-DBF00A1117AE}"/>
                  </a:ext>
                </a:extLst>
              </p:cNvPr>
              <p:cNvGrpSpPr/>
              <p:nvPr/>
            </p:nvGrpSpPr>
            <p:grpSpPr>
              <a:xfrm>
                <a:off x="-10" y="-17"/>
                <a:ext cx="12192010" cy="6858014"/>
                <a:chOff x="-10" y="-17"/>
                <a:chExt cx="12192010" cy="6858014"/>
              </a:xfrm>
            </p:grpSpPr>
            <p:grpSp>
              <p:nvGrpSpPr>
                <p:cNvPr id="34" name="Группа 33">
                  <a:extLst>
                    <a:ext uri="{FF2B5EF4-FFF2-40B4-BE49-F238E27FC236}">
                      <a16:creationId xmlns:a16="http://schemas.microsoft.com/office/drawing/2014/main" id="{56DF3B6E-C1FC-43AA-9225-FCA13EBD4602}"/>
                    </a:ext>
                  </a:extLst>
                </p:cNvPr>
                <p:cNvGrpSpPr/>
                <p:nvPr/>
              </p:nvGrpSpPr>
              <p:grpSpPr>
                <a:xfrm>
                  <a:off x="-4" y="-3"/>
                  <a:ext cx="12192004" cy="6858000"/>
                  <a:chOff x="-12192000" y="0"/>
                  <a:chExt cx="12824182" cy="6858000"/>
                </a:xfrm>
                <a:effectLst>
                  <a:outerShdw blurRad="177800" dist="38100" algn="l" rotWithShape="0">
                    <a:prstClr val="black">
                      <a:alpha val="40000"/>
                    </a:prstClr>
                  </a:outerShdw>
                </a:effectLst>
              </p:grpSpPr>
              <p:sp>
                <p:nvSpPr>
                  <p:cNvPr id="37" name="Прямоугольник 36">
                    <a:extLst>
                      <a:ext uri="{FF2B5EF4-FFF2-40B4-BE49-F238E27FC236}">
                        <a16:creationId xmlns:a16="http://schemas.microsoft.com/office/drawing/2014/main" id="{CC952F16-C80E-4000-B3B1-65C03A28F3D2}"/>
                      </a:ext>
                    </a:extLst>
                  </p:cNvPr>
                  <p:cNvSpPr/>
                  <p:nvPr/>
                </p:nvSpPr>
                <p:spPr>
                  <a:xfrm>
                    <a:off x="-12192000" y="0"/>
                    <a:ext cx="12192000" cy="6858000"/>
                  </a:xfrm>
                  <a:prstGeom prst="rect">
                    <a:avLst/>
                  </a:prstGeom>
                  <a:solidFill>
                    <a:srgbClr val="00206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  <p:sp>
                <p:nvSpPr>
                  <p:cNvPr id="38" name="Прямоугольник: скругленные верхние углы 37">
                    <a:extLst>
                      <a:ext uri="{FF2B5EF4-FFF2-40B4-BE49-F238E27FC236}">
                        <a16:creationId xmlns:a16="http://schemas.microsoft.com/office/drawing/2014/main" id="{9614E47C-3C5A-4367-9992-1CF182CA3869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-547508" y="2274708"/>
                    <a:ext cx="1727199" cy="632180"/>
                  </a:xfrm>
                  <a:prstGeom prst="round2SameRect">
                    <a:avLst/>
                  </a:prstGeom>
                  <a:solidFill>
                    <a:srgbClr val="00206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ru-RU" dirty="0"/>
                  </a:p>
                </p:txBody>
              </p:sp>
            </p:grpSp>
            <p:sp>
              <p:nvSpPr>
                <p:cNvPr id="31" name="Прямоугольник 30">
                  <a:extLst>
                    <a:ext uri="{FF2B5EF4-FFF2-40B4-BE49-F238E27FC236}">
                      <a16:creationId xmlns:a16="http://schemas.microsoft.com/office/drawing/2014/main" id="{3FA1D016-3BC0-4EA3-A9C6-E7994FDB598E}"/>
                    </a:ext>
                  </a:extLst>
                </p:cNvPr>
                <p:cNvSpPr/>
                <p:nvPr/>
              </p:nvSpPr>
              <p:spPr>
                <a:xfrm>
                  <a:off x="-10" y="-17"/>
                  <a:ext cx="11590983" cy="172720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ru-RU" sz="6000" dirty="0"/>
                    <a:t>Функциональность программы</a:t>
                  </a:r>
                </a:p>
              </p:txBody>
            </p:sp>
          </p:grpSp>
          <p:sp>
            <p:nvSpPr>
              <p:cNvPr id="33" name="Прямоугольник 32">
                <a:extLst>
                  <a:ext uri="{FF2B5EF4-FFF2-40B4-BE49-F238E27FC236}">
                    <a16:creationId xmlns:a16="http://schemas.microsoft.com/office/drawing/2014/main" id="{89C990E7-8CC1-4984-9736-F25024563AF3}"/>
                  </a:ext>
                </a:extLst>
              </p:cNvPr>
              <p:cNvSpPr/>
              <p:nvPr/>
            </p:nvSpPr>
            <p:spPr>
              <a:xfrm>
                <a:off x="1413980" y="1727183"/>
                <a:ext cx="9575988" cy="101726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r>
                  <a:rPr lang="ru-RU" sz="3200" dirty="0"/>
                  <a:t>Хранение информации о информационных системах и их владельцах</a:t>
                </a:r>
              </a:p>
            </p:txBody>
          </p:sp>
          <p:sp>
            <p:nvSpPr>
              <p:cNvPr id="46" name="Прямоугольник 45">
                <a:extLst>
                  <a:ext uri="{FF2B5EF4-FFF2-40B4-BE49-F238E27FC236}">
                    <a16:creationId xmlns:a16="http://schemas.microsoft.com/office/drawing/2014/main" id="{4DCA66E8-4E5A-4F08-BB4D-DED5A82891AF}"/>
                  </a:ext>
                </a:extLst>
              </p:cNvPr>
              <p:cNvSpPr/>
              <p:nvPr/>
            </p:nvSpPr>
            <p:spPr>
              <a:xfrm>
                <a:off x="1413970" y="3069140"/>
                <a:ext cx="9575988" cy="101726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r>
                  <a:rPr lang="ru-RU" sz="3200" dirty="0"/>
                  <a:t>Генерация паролей и обновление реквизитов в системе</a:t>
                </a:r>
              </a:p>
            </p:txBody>
          </p:sp>
          <p:sp>
            <p:nvSpPr>
              <p:cNvPr id="47" name="Прямоугольник 46">
                <a:extLst>
                  <a:ext uri="{FF2B5EF4-FFF2-40B4-BE49-F238E27FC236}">
                    <a16:creationId xmlns:a16="http://schemas.microsoft.com/office/drawing/2014/main" id="{53E0E752-B015-4F42-A818-CFE200BE763F}"/>
                  </a:ext>
                </a:extLst>
              </p:cNvPr>
              <p:cNvSpPr/>
              <p:nvPr/>
            </p:nvSpPr>
            <p:spPr>
              <a:xfrm>
                <a:off x="1413969" y="4507229"/>
                <a:ext cx="9575988" cy="101726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r>
                  <a:rPr lang="ru-RU" sz="3200" dirty="0"/>
                  <a:t>Передача информации по </a:t>
                </a:r>
                <a:r>
                  <a:rPr lang="en-US" sz="3200" dirty="0"/>
                  <a:t>email, telegram </a:t>
                </a:r>
                <a:r>
                  <a:rPr lang="ru-RU" sz="3200" dirty="0"/>
                  <a:t>и </a:t>
                </a:r>
                <a:r>
                  <a:rPr lang="en-US" sz="3200" dirty="0"/>
                  <a:t>API</a:t>
                </a:r>
                <a:endParaRPr lang="ru-RU" sz="3200" dirty="0"/>
              </a:p>
            </p:txBody>
          </p:sp>
        </p:grpSp>
        <p:grpSp>
          <p:nvGrpSpPr>
            <p:cNvPr id="24" name="Группа 23">
              <a:extLst>
                <a:ext uri="{FF2B5EF4-FFF2-40B4-BE49-F238E27FC236}">
                  <a16:creationId xmlns:a16="http://schemas.microsoft.com/office/drawing/2014/main" id="{6D6113C9-2501-405B-9165-D529545E1CBF}"/>
                </a:ext>
              </a:extLst>
            </p:cNvPr>
            <p:cNvGrpSpPr/>
            <p:nvPr/>
          </p:nvGrpSpPr>
          <p:grpSpPr>
            <a:xfrm>
              <a:off x="535522" y="-11947545"/>
              <a:ext cx="720000" cy="720000"/>
              <a:chOff x="12646830" y="236220"/>
              <a:chExt cx="1996440" cy="1996440"/>
            </a:xfrm>
          </p:grpSpPr>
          <p:sp>
            <p:nvSpPr>
              <p:cNvPr id="23" name="Овал 22">
                <a:extLst>
                  <a:ext uri="{FF2B5EF4-FFF2-40B4-BE49-F238E27FC236}">
                    <a16:creationId xmlns:a16="http://schemas.microsoft.com/office/drawing/2014/main" id="{2E2777A1-1FFA-4AF6-A133-962DD0591751}"/>
                  </a:ext>
                </a:extLst>
              </p:cNvPr>
              <p:cNvSpPr/>
              <p:nvPr/>
            </p:nvSpPr>
            <p:spPr>
              <a:xfrm>
                <a:off x="12646830" y="236220"/>
                <a:ext cx="1996440" cy="199644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pic>
            <p:nvPicPr>
              <p:cNvPr id="22" name="Рисунок 21">
                <a:extLst>
                  <a:ext uri="{FF2B5EF4-FFF2-40B4-BE49-F238E27FC236}">
                    <a16:creationId xmlns:a16="http://schemas.microsoft.com/office/drawing/2014/main" id="{F3C4E801-41C6-438E-B4D7-595ED6A964B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10881" b="92228" l="10938" r="92188">
                            <a14:foregroundMark x1="29688" y1="18653" x2="47396" y2="11917"/>
                            <a14:foregroundMark x1="47917" y1="10881" x2="61979" y2="20207"/>
                            <a14:foregroundMark x1="14583" y1="27979" x2="11979" y2="33161"/>
                            <a14:foregroundMark x1="34896" y1="87047" x2="44271" y2="86528"/>
                            <a14:foregroundMark x1="40104" y1="90674" x2="40104" y2="90674"/>
                            <a14:foregroundMark x1="56250" y1="92228" x2="61979" y2="92746"/>
                            <a14:foregroundMark x1="84375" y1="65803" x2="92188" y2="62694"/>
                          </a14:backgroundRemoval>
                        </a14:imgEffect>
                      </a14:imgLayer>
                    </a14:imgProps>
                  </a:ext>
                </a:extLst>
              </a:blip>
              <a:srcRect l="5214" t="8553" r="3129" b="3372"/>
              <a:stretch/>
            </p:blipFill>
            <p:spPr>
              <a:xfrm>
                <a:off x="12940963" y="554355"/>
                <a:ext cx="1408175" cy="1360170"/>
              </a:xfrm>
              <a:prstGeom prst="rect">
                <a:avLst/>
              </a:prstGeom>
              <a:solidFill>
                <a:schemeClr val="bg1"/>
              </a:solidFill>
            </p:spPr>
          </p:pic>
        </p:grpSp>
        <p:grpSp>
          <p:nvGrpSpPr>
            <p:cNvPr id="82" name="Группа 81">
              <a:extLst>
                <a:ext uri="{FF2B5EF4-FFF2-40B4-BE49-F238E27FC236}">
                  <a16:creationId xmlns:a16="http://schemas.microsoft.com/office/drawing/2014/main" id="{B71E007D-9B4F-4EC1-8373-7F7E952491CA}"/>
                </a:ext>
              </a:extLst>
            </p:cNvPr>
            <p:cNvGrpSpPr/>
            <p:nvPr/>
          </p:nvGrpSpPr>
          <p:grpSpPr>
            <a:xfrm>
              <a:off x="535523" y="-10634734"/>
              <a:ext cx="720000" cy="720000"/>
              <a:chOff x="12659700" y="2430780"/>
              <a:chExt cx="1996440" cy="1996440"/>
            </a:xfrm>
          </p:grpSpPr>
          <p:sp>
            <p:nvSpPr>
              <p:cNvPr id="78" name="Овал 77">
                <a:extLst>
                  <a:ext uri="{FF2B5EF4-FFF2-40B4-BE49-F238E27FC236}">
                    <a16:creationId xmlns:a16="http://schemas.microsoft.com/office/drawing/2014/main" id="{F911A7D5-4623-4AC2-9E4A-7A1F0CC15108}"/>
                  </a:ext>
                </a:extLst>
              </p:cNvPr>
              <p:cNvSpPr/>
              <p:nvPr/>
            </p:nvSpPr>
            <p:spPr>
              <a:xfrm>
                <a:off x="12659700" y="2430780"/>
                <a:ext cx="1996440" cy="199644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pic>
            <p:nvPicPr>
              <p:cNvPr id="81" name="Рисунок 80">
                <a:extLst>
                  <a:ext uri="{FF2B5EF4-FFF2-40B4-BE49-F238E27FC236}">
                    <a16:creationId xmlns:a16="http://schemas.microsoft.com/office/drawing/2014/main" id="{DE88F852-16FE-45CE-BE41-BAB4CA549B9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3101" b="95349" l="6154" r="93077">
                            <a14:foregroundMark x1="23846" y1="6202" x2="40769" y2="6202"/>
                            <a14:foregroundMark x1="26923" y1="3101" x2="63077" y2="3101"/>
                            <a14:foregroundMark x1="63077" y1="3101" x2="78462" y2="3101"/>
                            <a14:foregroundMark x1="90000" y1="15504" x2="93077" y2="51938"/>
                            <a14:foregroundMark x1="93077" y1="51938" x2="92308" y2="80620"/>
                            <a14:foregroundMark x1="93077" y1="79845" x2="70769" y2="91473"/>
                            <a14:foregroundMark x1="76154" y1="92248" x2="20769" y2="90698"/>
                            <a14:foregroundMark x1="47692" y1="93798" x2="10000" y2="83721"/>
                            <a14:foregroundMark x1="10000" y1="83721" x2="9231" y2="76744"/>
                            <a14:foregroundMark x1="9231" y1="76744" x2="7692" y2="34884"/>
                            <a14:foregroundMark x1="9261" y1="30878" x2="19231" y2="5426"/>
                            <a14:foregroundMark x1="7692" y1="34884" x2="8448" y2="32954"/>
                            <a14:foregroundMark x1="9231" y1="30233" x2="8462" y2="24031"/>
                            <a14:foregroundMark x1="11538" y1="15504" x2="11538" y2="15504"/>
                            <a14:foregroundMark x1="10000" y1="15504" x2="7692" y2="27907"/>
                            <a14:foregroundMark x1="7692" y1="62791" x2="22308" y2="93023"/>
                            <a14:foregroundMark x1="13077" y1="86047" x2="18462" y2="90698"/>
                            <a14:foregroundMark x1="11538" y1="85271" x2="38462" y2="92248"/>
                            <a14:foregroundMark x1="23077" y1="93023" x2="51538" y2="92248"/>
                            <a14:foregroundMark x1="38462" y1="93023" x2="50000" y2="93023"/>
                            <a14:foregroundMark x1="49231" y1="93023" x2="83077" y2="93023"/>
                            <a14:foregroundMark x1="6923" y1="65891" x2="14615" y2="86047"/>
                            <a14:foregroundMark x1="7692" y1="72093" x2="8462" y2="79845"/>
                            <a14:foregroundMark x1="56923" y1="93798" x2="80769" y2="92248"/>
                            <a14:foregroundMark x1="81538" y1="93023" x2="56923" y2="95349"/>
                            <a14:foregroundMark x1="8462" y1="85271" x2="13077" y2="89147"/>
                            <a14:foregroundMark x1="8462" y1="84496" x2="12308" y2="89922"/>
                            <a14:foregroundMark x1="16923" y1="6202" x2="10000" y2="17054"/>
                            <a14:foregroundMark x1="13077" y1="9302" x2="10000" y2="20930"/>
                            <a14:foregroundMark x1="11538" y1="11628" x2="8462" y2="19380"/>
                            <a14:foregroundMark x1="10769" y1="11628" x2="6923" y2="24806"/>
                            <a14:foregroundMark x1="6923" y1="18605" x2="9231" y2="13953"/>
                            <a14:foregroundMark x1="10000" y1="12403" x2="10000" y2="12403"/>
                            <a14:foregroundMark x1="7692" y1="24031" x2="10000" y2="34109"/>
                            <a14:foregroundMark x1="7692" y1="30561" x2="7692" y2="37209"/>
                            <a14:foregroundMark x1="7692" y1="24806" x2="7692" y2="25910"/>
                            <a14:foregroundMark x1="7692" y1="24031" x2="8462" y2="17054"/>
                            <a14:foregroundMark x1="6923" y1="17829" x2="7692" y2="24806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12985839" y="2762089"/>
                <a:ext cx="1344162" cy="1333822"/>
              </a:xfrm>
              <a:prstGeom prst="rect">
                <a:avLst/>
              </a:prstGeom>
            </p:spPr>
          </p:pic>
        </p:grpSp>
        <p:grpSp>
          <p:nvGrpSpPr>
            <p:cNvPr id="88" name="Группа 87">
              <a:extLst>
                <a:ext uri="{FF2B5EF4-FFF2-40B4-BE49-F238E27FC236}">
                  <a16:creationId xmlns:a16="http://schemas.microsoft.com/office/drawing/2014/main" id="{537541F5-E690-4533-9FE1-5EED1A730E05}"/>
                </a:ext>
              </a:extLst>
            </p:cNvPr>
            <p:cNvGrpSpPr/>
            <p:nvPr/>
          </p:nvGrpSpPr>
          <p:grpSpPr>
            <a:xfrm>
              <a:off x="539504" y="-9197285"/>
              <a:ext cx="720000" cy="720000"/>
              <a:chOff x="12659700" y="4758529"/>
              <a:chExt cx="1996440" cy="1996440"/>
            </a:xfrm>
          </p:grpSpPr>
          <p:sp>
            <p:nvSpPr>
              <p:cNvPr id="84" name="Овал 83">
                <a:extLst>
                  <a:ext uri="{FF2B5EF4-FFF2-40B4-BE49-F238E27FC236}">
                    <a16:creationId xmlns:a16="http://schemas.microsoft.com/office/drawing/2014/main" id="{E899D465-06EC-4B60-8788-C751F5FBDC4A}"/>
                  </a:ext>
                </a:extLst>
              </p:cNvPr>
              <p:cNvSpPr/>
              <p:nvPr/>
            </p:nvSpPr>
            <p:spPr>
              <a:xfrm>
                <a:off x="12659700" y="4758529"/>
                <a:ext cx="1996440" cy="199644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pic>
            <p:nvPicPr>
              <p:cNvPr id="87" name="Рисунок 86">
                <a:extLst>
                  <a:ext uri="{FF2B5EF4-FFF2-40B4-BE49-F238E27FC236}">
                    <a16:creationId xmlns:a16="http://schemas.microsoft.com/office/drawing/2014/main" id="{13303FD3-505A-4573-9028-77762ABDE73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ackgroundRemoval t="4138" b="92414" l="8000" r="98667">
                            <a14:foregroundMark x1="13333" y1="56552" x2="30000" y2="79310"/>
                            <a14:foregroundMark x1="25333" y1="79310" x2="52667" y2="81379"/>
                            <a14:foregroundMark x1="20667" y1="84828" x2="52667" y2="84828"/>
                            <a14:foregroundMark x1="37333" y1="82759" x2="66000" y2="82069"/>
                            <a14:foregroundMark x1="56000" y1="71724" x2="64667" y2="85517"/>
                            <a14:foregroundMark x1="70667" y1="85517" x2="93333" y2="45517"/>
                            <a14:foregroundMark x1="93965" y1="20690" x2="93991" y2="19661"/>
                            <a14:foregroundMark x1="93860" y1="24828" x2="93965" y2="20690"/>
                            <a14:foregroundMark x1="93825" y1="26207" x2="93860" y2="24828"/>
                            <a14:foregroundMark x1="93755" y1="28966" x2="93825" y2="26207"/>
                            <a14:foregroundMark x1="93333" y1="45517" x2="93755" y2="28966"/>
                            <a14:foregroundMark x1="93591" y1="28966" x2="98000" y2="57241"/>
                            <a14:foregroundMark x1="93161" y1="26207" x2="93591" y2="28966"/>
                            <a14:foregroundMark x1="92946" y1="24828" x2="93161" y2="26207"/>
                            <a14:foregroundMark x1="92348" y1="20995" x2="92946" y2="24828"/>
                            <a14:foregroundMark x1="91333" y1="14483" x2="91715" y2="16934"/>
                            <a14:foregroundMark x1="98000" y1="57241" x2="95333" y2="84828"/>
                            <a14:foregroundMark x1="98285" y1="26207" x2="99333" y2="28276"/>
                            <a14:foregroundMark x1="97587" y1="24828" x2="98285" y2="26207"/>
                            <a14:foregroundMark x1="95492" y1="20690" x2="97587" y2="24828"/>
                            <a14:foregroundMark x1="94793" y1="19310" x2="95492" y2="20690"/>
                            <a14:foregroundMark x1="94685" y1="19097" x2="94793" y2="19310"/>
                            <a14:foregroundMark x1="92000" y1="13793" x2="93377" y2="16513"/>
                            <a14:foregroundMark x1="97000" y1="20690" x2="97333" y2="21379"/>
                            <a14:foregroundMark x1="96333" y1="19310" x2="97000" y2="20690"/>
                            <a14:foregroundMark x1="96067" y1="18759" x2="96333" y2="19310"/>
                            <a14:foregroundMark x1="94667" y1="15172" x2="94667" y2="15172"/>
                            <a14:foregroundMark x1="96000" y1="15172" x2="96000" y2="15172"/>
                            <a14:foregroundMark x1="93333" y1="14483" x2="93333" y2="14483"/>
                            <a14:foregroundMark x1="68667" y1="8276" x2="68667" y2="6897"/>
                            <a14:foregroundMark x1="66811" y1="11071" x2="66667" y2="12414"/>
                            <a14:foregroundMark x1="65619" y1="10345" x2="65333" y2="12414"/>
                            <a14:foregroundMark x1="65755" y1="9356" x2="65619" y2="10345"/>
                            <a14:foregroundMark x1="63500" y1="10345" x2="62667" y2="13793"/>
                            <a14:foregroundMark x1="63833" y1="8966" x2="63500" y2="10345"/>
                            <a14:foregroundMark x1="64000" y1="8276" x2="63833" y2="8966"/>
                            <a14:foregroundMark x1="41522" y1="13702" x2="43333" y2="14483"/>
                            <a14:foregroundMark x1="35333" y1="11034" x2="39213" y2="12707"/>
                            <a14:foregroundMark x1="40719" y1="11343" x2="41333" y2="11724"/>
                            <a14:foregroundMark x1="39668" y1="10690" x2="40237" y2="11043"/>
                            <a14:foregroundMark x1="38000" y1="4138" x2="38000" y2="4138"/>
                            <a14:foregroundMark x1="12000" y1="20690" x2="8000" y2="60690"/>
                            <a14:foregroundMark x1="8000" y1="60690" x2="17333" y2="89655"/>
                            <a14:foregroundMark x1="9333" y1="69655" x2="13333" y2="82759"/>
                            <a14:foregroundMark x1="8000" y1="72414" x2="14000" y2="88276"/>
                            <a14:foregroundMark x1="9333" y1="81379" x2="10667" y2="84828"/>
                            <a14:foregroundMark x1="6000" y1="75172" x2="38000" y2="92414"/>
                            <a14:foregroundMark x1="38000" y1="92414" x2="73333" y2="92414"/>
                            <a14:foregroundMark x1="73333" y1="92414" x2="90000" y2="91724"/>
                            <a14:foregroundMark x1="35333" y1="92414" x2="20000" y2="92414"/>
                            <a14:foregroundMark x1="9333" y1="23448" x2="14000" y2="20690"/>
                            <a14:foregroundMark x1="10000" y1="22759" x2="16000" y2="17241"/>
                            <a14:foregroundMark x1="14667" y1="16552" x2="9333" y2="22759"/>
                            <a14:foregroundMark x1="14667" y1="16552" x2="9333" y2="24138"/>
                            <a14:foregroundMark x1="13333" y1="16552" x2="8000" y2="23448"/>
                            <a14:backgroundMark x1="68667" y1="8276" x2="65333" y2="7586"/>
                            <a14:backgroundMark x1="67333" y1="7586" x2="64667" y2="7586"/>
                            <a14:backgroundMark x1="70000" y1="6207" x2="68667" y2="6897"/>
                            <a14:backgroundMark x1="66667" y1="6897" x2="66667" y2="6897"/>
                            <a14:backgroundMark x1="67333" y1="8966" x2="67333" y2="8966"/>
                            <a14:backgroundMark x1="67333" y1="10345" x2="67333" y2="10345"/>
                            <a14:backgroundMark x1="40000" y1="6207" x2="40000" y2="6207"/>
                            <a14:backgroundMark x1="41333" y1="9655" x2="41333" y2="9655"/>
                            <a14:backgroundMark x1="42000" y1="10345" x2="42000" y2="10345"/>
                            <a14:backgroundMark x1="41333" y1="8276" x2="41333" y2="8276"/>
                            <a14:backgroundMark x1="40667" y1="7586" x2="40667" y2="7586"/>
                            <a14:backgroundMark x1="40667" y1="10345" x2="41333" y2="10345"/>
                            <a14:backgroundMark x1="41333" y1="10345" x2="41333" y2="10345"/>
                            <a14:backgroundMark x1="38000" y1="4828" x2="38000" y2="4828"/>
                            <a14:backgroundMark x1="38000" y1="5517" x2="38000" y2="5517"/>
                            <a14:backgroundMark x1="38000" y1="6207" x2="38000" y2="6207"/>
                            <a14:backgroundMark x1="38000" y1="6207" x2="38000" y2="6207"/>
                            <a14:backgroundMark x1="38000" y1="6897" x2="38000" y2="6897"/>
                            <a14:backgroundMark x1="37333" y1="6897" x2="36000" y2="6897"/>
                            <a14:backgroundMark x1="36000" y1="6897" x2="36000" y2="6897"/>
                            <a14:backgroundMark x1="38000" y1="3448" x2="38000" y2="3448"/>
                            <a14:backgroundMark x1="38000" y1="4828" x2="36667" y2="5517"/>
                            <a14:backgroundMark x1="36667" y1="5517" x2="36667" y2="5517"/>
                            <a14:backgroundMark x1="97333" y1="14483" x2="98667" y2="15862"/>
                            <a14:backgroundMark x1="98667" y1="15172" x2="99333" y2="17931"/>
                            <a14:backgroundMark x1="99333" y1="19310" x2="99333" y2="19310"/>
                            <a14:backgroundMark x1="99333" y1="20690" x2="99333" y2="20690"/>
                            <a14:backgroundMark x1="94667" y1="13793" x2="94667" y2="13793"/>
                            <a14:backgroundMark x1="99333" y1="24828" x2="99333" y2="24828"/>
                            <a14:backgroundMark x1="99333" y1="26207" x2="99333" y2="26207"/>
                            <a14:backgroundMark x1="99333" y1="28966" x2="99333" y2="28966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12968013" y="5089838"/>
                <a:ext cx="1379815" cy="1333822"/>
              </a:xfrm>
              <a:prstGeom prst="rect">
                <a:avLst/>
              </a:prstGeom>
            </p:spPr>
          </p:pic>
        </p:grpSp>
      </p:grpSp>
      <p:grpSp>
        <p:nvGrpSpPr>
          <p:cNvPr id="102" name="Группа 101">
            <a:extLst>
              <a:ext uri="{FF2B5EF4-FFF2-40B4-BE49-F238E27FC236}">
                <a16:creationId xmlns:a16="http://schemas.microsoft.com/office/drawing/2014/main" id="{D11F2A48-D347-41BB-89F3-C9FBD3FA3392}"/>
              </a:ext>
            </a:extLst>
          </p:cNvPr>
          <p:cNvGrpSpPr/>
          <p:nvPr/>
        </p:nvGrpSpPr>
        <p:grpSpPr>
          <a:xfrm>
            <a:off x="-42" y="-6861938"/>
            <a:ext cx="12192010" cy="6858014"/>
            <a:chOff x="4368" y="-6858014"/>
            <a:chExt cx="12192010" cy="6858014"/>
          </a:xfrm>
        </p:grpSpPr>
        <p:grpSp>
          <p:nvGrpSpPr>
            <p:cNvPr id="16" name="Группа 15">
              <a:extLst>
                <a:ext uri="{FF2B5EF4-FFF2-40B4-BE49-F238E27FC236}">
                  <a16:creationId xmlns:a16="http://schemas.microsoft.com/office/drawing/2014/main" id="{3AC349FC-87D6-4FDE-A2A0-735E05C60798}"/>
                </a:ext>
              </a:extLst>
            </p:cNvPr>
            <p:cNvGrpSpPr/>
            <p:nvPr/>
          </p:nvGrpSpPr>
          <p:grpSpPr>
            <a:xfrm>
              <a:off x="4368" y="-6858014"/>
              <a:ext cx="12192010" cy="6858014"/>
              <a:chOff x="4368" y="-6858014"/>
              <a:chExt cx="12192010" cy="6858014"/>
            </a:xfrm>
          </p:grpSpPr>
          <p:sp>
            <p:nvSpPr>
              <p:cNvPr id="50" name="Прямоугольник 49">
                <a:extLst>
                  <a:ext uri="{FF2B5EF4-FFF2-40B4-BE49-F238E27FC236}">
                    <a16:creationId xmlns:a16="http://schemas.microsoft.com/office/drawing/2014/main" id="{DCD98438-35F4-4529-8A2D-833058031AAF}"/>
                  </a:ext>
                </a:extLst>
              </p:cNvPr>
              <p:cNvSpPr/>
              <p:nvPr/>
            </p:nvSpPr>
            <p:spPr>
              <a:xfrm>
                <a:off x="4373" y="-5130802"/>
                <a:ext cx="11590983" cy="513079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endParaRPr lang="ru-RU" sz="4000" dirty="0"/>
              </a:p>
            </p:txBody>
          </p:sp>
          <p:sp>
            <p:nvSpPr>
              <p:cNvPr id="49" name="Прямоугольник 48">
                <a:extLst>
                  <a:ext uri="{FF2B5EF4-FFF2-40B4-BE49-F238E27FC236}">
                    <a16:creationId xmlns:a16="http://schemas.microsoft.com/office/drawing/2014/main" id="{186E61A1-17D2-4AFE-8A99-61C0E1BF06BD}"/>
                  </a:ext>
                </a:extLst>
              </p:cNvPr>
              <p:cNvSpPr/>
              <p:nvPr/>
            </p:nvSpPr>
            <p:spPr>
              <a:xfrm>
                <a:off x="4374" y="-6858001"/>
                <a:ext cx="11590983" cy="17272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6000" dirty="0"/>
                  <a:t>Функционал программы</a:t>
                </a: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9AB21345-5481-4647-B427-B314253B8D9A}"/>
                  </a:ext>
                </a:extLst>
              </p:cNvPr>
              <p:cNvSpPr txBox="1"/>
              <p:nvPr/>
            </p:nvSpPr>
            <p:spPr>
              <a:xfrm>
                <a:off x="1418361" y="-5130808"/>
                <a:ext cx="10176996" cy="14465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4400" dirty="0">
                    <a:solidFill>
                      <a:schemeClr val="bg1"/>
                    </a:solidFill>
                  </a:rPr>
                  <a:t>Хранение информации о учетных записях внешних систем и их владельцах</a:t>
                </a: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73281038-5038-41E5-BD71-2762D45170F5}"/>
                  </a:ext>
                </a:extLst>
              </p:cNvPr>
              <p:cNvSpPr txBox="1"/>
              <p:nvPr/>
            </p:nvSpPr>
            <p:spPr>
              <a:xfrm>
                <a:off x="1418361" y="-3486469"/>
                <a:ext cx="10176996" cy="14465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4400" dirty="0">
                    <a:solidFill>
                      <a:schemeClr val="bg1"/>
                    </a:solidFill>
                  </a:rPr>
                  <a:t>Выполнение работ по генерации и изменению паролей во внешней системе</a:t>
                </a: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3A6F8CCD-FBEC-4E3F-BA6C-7E6F29DDD6DB}"/>
                  </a:ext>
                </a:extLst>
              </p:cNvPr>
              <p:cNvSpPr txBox="1"/>
              <p:nvPr/>
            </p:nvSpPr>
            <p:spPr>
              <a:xfrm>
                <a:off x="1418361" y="-1842131"/>
                <a:ext cx="10176996" cy="14465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4400" dirty="0">
                    <a:solidFill>
                      <a:schemeClr val="bg1"/>
                    </a:solidFill>
                  </a:rPr>
                  <a:t>Отправка </a:t>
                </a:r>
                <a:r>
                  <a:rPr lang="en-US" sz="4400" dirty="0">
                    <a:solidFill>
                      <a:schemeClr val="bg1"/>
                    </a:solidFill>
                  </a:rPr>
                  <a:t>email </a:t>
                </a:r>
                <a:r>
                  <a:rPr lang="ru-RU" sz="4400" dirty="0">
                    <a:solidFill>
                      <a:schemeClr val="bg1"/>
                    </a:solidFill>
                  </a:rPr>
                  <a:t>и </a:t>
                </a:r>
                <a:r>
                  <a:rPr lang="en-US" sz="4400" dirty="0">
                    <a:solidFill>
                      <a:schemeClr val="bg1"/>
                    </a:solidFill>
                  </a:rPr>
                  <a:t>telegram </a:t>
                </a:r>
                <a:r>
                  <a:rPr lang="ru-RU" sz="4400" dirty="0">
                    <a:solidFill>
                      <a:schemeClr val="bg1"/>
                    </a:solidFill>
                  </a:rPr>
                  <a:t>сообщений о ходе работ</a:t>
                </a:r>
              </a:p>
            </p:txBody>
          </p:sp>
          <p:sp>
            <p:nvSpPr>
              <p:cNvPr id="60" name="Прямоугольник 59">
                <a:extLst>
                  <a:ext uri="{FF2B5EF4-FFF2-40B4-BE49-F238E27FC236}">
                    <a16:creationId xmlns:a16="http://schemas.microsoft.com/office/drawing/2014/main" id="{68045F23-531F-4DCD-852D-E6DB280A2597}"/>
                  </a:ext>
                </a:extLst>
              </p:cNvPr>
              <p:cNvSpPr/>
              <p:nvPr/>
            </p:nvSpPr>
            <p:spPr>
              <a:xfrm>
                <a:off x="4374" y="-6858000"/>
                <a:ext cx="11590986" cy="685800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59" name="Прямоугольник 58">
                <a:extLst>
                  <a:ext uri="{FF2B5EF4-FFF2-40B4-BE49-F238E27FC236}">
                    <a16:creationId xmlns:a16="http://schemas.microsoft.com/office/drawing/2014/main" id="{21F4D525-5B34-4520-BC54-DAA3AA81562C}"/>
                  </a:ext>
                </a:extLst>
              </p:cNvPr>
              <p:cNvSpPr/>
              <p:nvPr/>
            </p:nvSpPr>
            <p:spPr>
              <a:xfrm>
                <a:off x="4368" y="-6858014"/>
                <a:ext cx="11590983" cy="17272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6000" dirty="0"/>
                  <a:t>Стек решения</a:t>
                </a:r>
              </a:p>
            </p:txBody>
          </p:sp>
          <p:sp>
            <p:nvSpPr>
              <p:cNvPr id="55" name="Прямоугольник 54">
                <a:extLst>
                  <a:ext uri="{FF2B5EF4-FFF2-40B4-BE49-F238E27FC236}">
                    <a16:creationId xmlns:a16="http://schemas.microsoft.com/office/drawing/2014/main" id="{5159304C-9DB1-4E41-BF8A-208ED949A097}"/>
                  </a:ext>
                </a:extLst>
              </p:cNvPr>
              <p:cNvSpPr/>
              <p:nvPr/>
            </p:nvSpPr>
            <p:spPr>
              <a:xfrm>
                <a:off x="1418358" y="-5130814"/>
                <a:ext cx="9575988" cy="101726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r>
                  <a:rPr lang="en-US" sz="3200" dirty="0"/>
                  <a:t>Spring boot </a:t>
                </a:r>
                <a:r>
                  <a:rPr lang="en-US" sz="3200" dirty="0" err="1"/>
                  <a:t>jpa</a:t>
                </a:r>
                <a:r>
                  <a:rPr lang="en-US" sz="3200" dirty="0"/>
                  <a:t>, web, </a:t>
                </a:r>
                <a:r>
                  <a:rPr lang="en-US" sz="3200" dirty="0" err="1"/>
                  <a:t>thymeleaf</a:t>
                </a:r>
                <a:r>
                  <a:rPr lang="en-US" sz="3200" dirty="0"/>
                  <a:t>, email, telegram</a:t>
                </a:r>
                <a:endParaRPr lang="ru-RU" sz="3200" dirty="0"/>
              </a:p>
            </p:txBody>
          </p:sp>
          <p:sp>
            <p:nvSpPr>
              <p:cNvPr id="56" name="Прямоугольник 55">
                <a:extLst>
                  <a:ext uri="{FF2B5EF4-FFF2-40B4-BE49-F238E27FC236}">
                    <a16:creationId xmlns:a16="http://schemas.microsoft.com/office/drawing/2014/main" id="{5ECDD9CD-787F-475E-A317-B8DE7D595B08}"/>
                  </a:ext>
                </a:extLst>
              </p:cNvPr>
              <p:cNvSpPr/>
              <p:nvPr/>
            </p:nvSpPr>
            <p:spPr>
              <a:xfrm>
                <a:off x="1418348" y="-3909183"/>
                <a:ext cx="9575988" cy="101726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r>
                  <a:rPr lang="en-US" sz="3200" dirty="0" err="1"/>
                  <a:t>postgresql</a:t>
                </a:r>
                <a:endParaRPr lang="ru-RU" sz="3200" dirty="0"/>
              </a:p>
            </p:txBody>
          </p:sp>
          <p:sp>
            <p:nvSpPr>
              <p:cNvPr id="57" name="Прямоугольник 56">
                <a:extLst>
                  <a:ext uri="{FF2B5EF4-FFF2-40B4-BE49-F238E27FC236}">
                    <a16:creationId xmlns:a16="http://schemas.microsoft.com/office/drawing/2014/main" id="{11F8A02A-2064-4263-995D-926F47CEF1A3}"/>
                  </a:ext>
                </a:extLst>
              </p:cNvPr>
              <p:cNvSpPr/>
              <p:nvPr/>
            </p:nvSpPr>
            <p:spPr>
              <a:xfrm>
                <a:off x="1418347" y="-2687552"/>
                <a:ext cx="9575988" cy="101726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r>
                  <a:rPr lang="en-US" sz="3200" dirty="0"/>
                  <a:t>ojdbc8</a:t>
                </a:r>
                <a:endParaRPr lang="ru-RU" sz="3200" dirty="0"/>
              </a:p>
            </p:txBody>
          </p:sp>
          <p:sp>
            <p:nvSpPr>
              <p:cNvPr id="62" name="Прямоугольник: скругленные верхние углы 61">
                <a:extLst>
                  <a:ext uri="{FF2B5EF4-FFF2-40B4-BE49-F238E27FC236}">
                    <a16:creationId xmlns:a16="http://schemas.microsoft.com/office/drawing/2014/main" id="{3E1F542D-B745-4957-9C47-AD5C60922F46}"/>
                  </a:ext>
                </a:extLst>
              </p:cNvPr>
              <p:cNvSpPr/>
              <p:nvPr/>
            </p:nvSpPr>
            <p:spPr>
              <a:xfrm rot="5400000">
                <a:off x="11032270" y="-2840511"/>
                <a:ext cx="1727199" cy="601016"/>
              </a:xfrm>
              <a:prstGeom prst="round2Same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63" name="Прямоугольник 62">
                <a:extLst>
                  <a:ext uri="{FF2B5EF4-FFF2-40B4-BE49-F238E27FC236}">
                    <a16:creationId xmlns:a16="http://schemas.microsoft.com/office/drawing/2014/main" id="{EB9A6AF2-FCDE-4F2D-8507-9643C7060869}"/>
                  </a:ext>
                </a:extLst>
              </p:cNvPr>
              <p:cNvSpPr/>
              <p:nvPr/>
            </p:nvSpPr>
            <p:spPr>
              <a:xfrm>
                <a:off x="1413979" y="-1465922"/>
                <a:ext cx="9575988" cy="101726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r>
                  <a:rPr lang="en-US" sz="3200" dirty="0"/>
                  <a:t>flyway</a:t>
                </a:r>
                <a:endParaRPr lang="ru-RU" sz="3200" dirty="0"/>
              </a:p>
            </p:txBody>
          </p:sp>
        </p:grpSp>
        <p:grpSp>
          <p:nvGrpSpPr>
            <p:cNvPr id="90" name="Группа 89">
              <a:extLst>
                <a:ext uri="{FF2B5EF4-FFF2-40B4-BE49-F238E27FC236}">
                  <a16:creationId xmlns:a16="http://schemas.microsoft.com/office/drawing/2014/main" id="{A9A1E08A-AB4C-4EC9-89CB-62506A3A87BF}"/>
                </a:ext>
              </a:extLst>
            </p:cNvPr>
            <p:cNvGrpSpPr/>
            <p:nvPr/>
          </p:nvGrpSpPr>
          <p:grpSpPr>
            <a:xfrm>
              <a:off x="535522" y="-4982184"/>
              <a:ext cx="720000" cy="720000"/>
              <a:chOff x="14268450" y="-6276354"/>
              <a:chExt cx="720000" cy="720000"/>
            </a:xfrm>
          </p:grpSpPr>
          <p:sp>
            <p:nvSpPr>
              <p:cNvPr id="89" name="Овал 88">
                <a:extLst>
                  <a:ext uri="{FF2B5EF4-FFF2-40B4-BE49-F238E27FC236}">
                    <a16:creationId xmlns:a16="http://schemas.microsoft.com/office/drawing/2014/main" id="{C67A4FE0-1A26-4D7C-AA9C-3B206CBFCAD8}"/>
                  </a:ext>
                </a:extLst>
              </p:cNvPr>
              <p:cNvSpPr/>
              <p:nvPr/>
            </p:nvSpPr>
            <p:spPr>
              <a:xfrm>
                <a:off x="14268450" y="-6276354"/>
                <a:ext cx="720000" cy="720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pic>
            <p:nvPicPr>
              <p:cNvPr id="1034" name="Picture 10" descr="Spring Boot - Wikipedia">
                <a:extLst>
                  <a:ext uri="{FF2B5EF4-FFF2-40B4-BE49-F238E27FC236}">
                    <a16:creationId xmlns:a16="http://schemas.microsoft.com/office/drawing/2014/main" id="{F2581D7F-E4B0-43F4-A0F9-031BFFC6E2C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402601" y="-6142203"/>
                <a:ext cx="451699" cy="45169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92" name="Группа 91">
              <a:extLst>
                <a:ext uri="{FF2B5EF4-FFF2-40B4-BE49-F238E27FC236}">
                  <a16:creationId xmlns:a16="http://schemas.microsoft.com/office/drawing/2014/main" id="{F2EF96B9-988B-457F-83DC-A8B90307666F}"/>
                </a:ext>
              </a:extLst>
            </p:cNvPr>
            <p:cNvGrpSpPr/>
            <p:nvPr/>
          </p:nvGrpSpPr>
          <p:grpSpPr>
            <a:xfrm>
              <a:off x="535522" y="-3755422"/>
              <a:ext cx="720000" cy="720000"/>
              <a:chOff x="11813726" y="-5933424"/>
              <a:chExt cx="720000" cy="720000"/>
            </a:xfrm>
          </p:grpSpPr>
          <p:sp>
            <p:nvSpPr>
              <p:cNvPr id="91" name="Овал 90">
                <a:extLst>
                  <a:ext uri="{FF2B5EF4-FFF2-40B4-BE49-F238E27FC236}">
                    <a16:creationId xmlns:a16="http://schemas.microsoft.com/office/drawing/2014/main" id="{9DBAA20B-CA9E-4971-BDEE-9D6C8C3BC7DF}"/>
                  </a:ext>
                </a:extLst>
              </p:cNvPr>
              <p:cNvSpPr/>
              <p:nvPr/>
            </p:nvSpPr>
            <p:spPr>
              <a:xfrm>
                <a:off x="11813726" y="-5933424"/>
                <a:ext cx="720000" cy="720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pic>
            <p:nvPicPr>
              <p:cNvPr id="1036" name="Picture 12" descr="PostgreSQL — Википедия">
                <a:extLst>
                  <a:ext uri="{FF2B5EF4-FFF2-40B4-BE49-F238E27FC236}">
                    <a16:creationId xmlns:a16="http://schemas.microsoft.com/office/drawing/2014/main" id="{A3A7EE99-CECF-4BA4-8E3B-A87142259BD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915932" y="-5839274"/>
                <a:ext cx="515588" cy="5317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94" name="Группа 93">
              <a:extLst>
                <a:ext uri="{FF2B5EF4-FFF2-40B4-BE49-F238E27FC236}">
                  <a16:creationId xmlns:a16="http://schemas.microsoft.com/office/drawing/2014/main" id="{3AC6506A-618A-4D5C-8E34-2C9300D666E6}"/>
                </a:ext>
              </a:extLst>
            </p:cNvPr>
            <p:cNvGrpSpPr/>
            <p:nvPr/>
          </p:nvGrpSpPr>
          <p:grpSpPr>
            <a:xfrm>
              <a:off x="535522" y="-2405946"/>
              <a:ext cx="720000" cy="720000"/>
              <a:chOff x="11832000" y="-5095224"/>
              <a:chExt cx="720000" cy="720000"/>
            </a:xfrm>
          </p:grpSpPr>
          <p:sp>
            <p:nvSpPr>
              <p:cNvPr id="96" name="Овал 95">
                <a:extLst>
                  <a:ext uri="{FF2B5EF4-FFF2-40B4-BE49-F238E27FC236}">
                    <a16:creationId xmlns:a16="http://schemas.microsoft.com/office/drawing/2014/main" id="{78BAB1D0-D12E-4F03-92FC-853171B9EDEA}"/>
                  </a:ext>
                </a:extLst>
              </p:cNvPr>
              <p:cNvSpPr/>
              <p:nvPr/>
            </p:nvSpPr>
            <p:spPr>
              <a:xfrm>
                <a:off x="11832000" y="-5095224"/>
                <a:ext cx="720000" cy="720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pic>
            <p:nvPicPr>
              <p:cNvPr id="1040" name="Picture 16" descr="Oracle Database 23c Developer Edition: The Perfect Starting Point for  Developers">
                <a:extLst>
                  <a:ext uri="{FF2B5EF4-FFF2-40B4-BE49-F238E27FC236}">
                    <a16:creationId xmlns:a16="http://schemas.microsoft.com/office/drawing/2014/main" id="{DC48B610-E80A-42B8-A0F6-942A59C1C77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BEBA8EAE-BF5A-486C-A8C5-ECC9F3942E4B}">
                    <a14:imgProps xmlns:a14="http://schemas.microsoft.com/office/drawing/2010/main">
                      <a14:imgLayer r:embed="rId11">
                        <a14:imgEffect>
                          <a14:backgroundRemoval t="139" b="91806" l="6486" r="93213">
                            <a14:foregroundMark x1="17195" y1="48889" x2="64555" y2="54444"/>
                            <a14:foregroundMark x1="58824" y1="53194" x2="89593" y2="44861"/>
                            <a14:foregroundMark x1="9050" y1="38611" x2="9050" y2="38611"/>
                            <a14:foregroundMark x1="8748" y1="39583" x2="8748" y2="39583"/>
                            <a14:foregroundMark x1="91252" y1="39583" x2="91252" y2="39583"/>
                            <a14:foregroundMark x1="92157" y1="38333" x2="91252" y2="42917"/>
                            <a14:foregroundMark x1="92157" y1="37917" x2="92609" y2="38611"/>
                            <a14:foregroundMark x1="8748" y1="66389" x2="13876" y2="74167"/>
                            <a14:foregroundMark x1="9050" y1="84722" x2="18250" y2="90694"/>
                            <a14:foregroundMark x1="29563" y1="91806" x2="57919" y2="91806"/>
                            <a14:foregroundMark x1="9804" y1="19028" x2="16440" y2="19028"/>
                            <a14:foregroundMark x1="9502" y1="15417" x2="9502" y2="14167"/>
                            <a14:foregroundMark x1="10407" y1="12639" x2="10106" y2="11389"/>
                            <a14:foregroundMark x1="11463" y1="9861" x2="18854" y2="9722"/>
                            <a14:foregroundMark x1="20965" y1="12500" x2="12066" y2="9722"/>
                            <a14:foregroundMark x1="11161" y1="9444" x2="35747" y2="8194"/>
                            <a14:foregroundMark x1="36802" y1="8194" x2="78130" y2="7639"/>
                            <a14:foregroundMark x1="9201" y1="4444" x2="84615" y2="8194"/>
                            <a14:foregroundMark x1="84615" y1="8194" x2="6486" y2="12639"/>
                            <a14:foregroundMark x1="28658" y1="3056" x2="39065" y2="139"/>
                            <a14:foregroundMark x1="73002" y1="10694" x2="93213" y2="8889"/>
                            <a14:foregroundMark x1="81750" y1="11667" x2="93213" y2="11944"/>
                            <a14:foregroundMark x1="90950" y1="11944" x2="71644" y2="13194"/>
                            <a14:foregroundMark x1="81146" y1="13194" x2="57315" y2="11389"/>
                            <a14:foregroundMark x1="72398" y1="7361" x2="75113" y2="8472"/>
                            <a14:foregroundMark x1="71946" y1="8472" x2="72700" y2="11667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936704" y="-5012469"/>
                <a:ext cx="510593" cy="55449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00" name="Группа 99">
              <a:extLst>
                <a:ext uri="{FF2B5EF4-FFF2-40B4-BE49-F238E27FC236}">
                  <a16:creationId xmlns:a16="http://schemas.microsoft.com/office/drawing/2014/main" id="{C62CB15E-1BCA-4E8C-AC1A-10A5EC91EFA0}"/>
                </a:ext>
              </a:extLst>
            </p:cNvPr>
            <p:cNvGrpSpPr/>
            <p:nvPr/>
          </p:nvGrpSpPr>
          <p:grpSpPr>
            <a:xfrm>
              <a:off x="535522" y="-1322675"/>
              <a:ext cx="720000" cy="720000"/>
              <a:chOff x="11829283" y="-3637207"/>
              <a:chExt cx="720000" cy="720000"/>
            </a:xfrm>
          </p:grpSpPr>
          <p:sp>
            <p:nvSpPr>
              <p:cNvPr id="99" name="Овал 98">
                <a:extLst>
                  <a:ext uri="{FF2B5EF4-FFF2-40B4-BE49-F238E27FC236}">
                    <a16:creationId xmlns:a16="http://schemas.microsoft.com/office/drawing/2014/main" id="{E4C2B424-2673-488F-86F4-C999F0BFED53}"/>
                  </a:ext>
                </a:extLst>
              </p:cNvPr>
              <p:cNvSpPr/>
              <p:nvPr/>
            </p:nvSpPr>
            <p:spPr>
              <a:xfrm>
                <a:off x="11829283" y="-3637207"/>
                <a:ext cx="720000" cy="720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pic>
            <p:nvPicPr>
              <p:cNvPr id="1044" name="Picture 20" descr="Integrating Flyway In A Spring Framework Application - Trifork Blog">
                <a:extLst>
                  <a:ext uri="{FF2B5EF4-FFF2-40B4-BE49-F238E27FC236}">
                    <a16:creationId xmlns:a16="http://schemas.microsoft.com/office/drawing/2014/main" id="{13660500-D780-471D-8C93-2B4AC872AB3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2">
                <a:extLst>
                  <a:ext uri="{BEBA8EAE-BF5A-486C-A8C5-ECC9F3942E4B}">
                    <a14:imgProps xmlns:a14="http://schemas.microsoft.com/office/drawing/2010/main">
                      <a14:imgLayer r:embed="rId13">
                        <a14:imgEffect>
                          <a14:backgroundRemoval t="0" b="66967" l="901" r="99775">
                            <a14:foregroundMark x1="39865" y1="62462" x2="53604" y2="63964"/>
                            <a14:foregroundMark x1="40991" y1="49249" x2="47297" y2="35135"/>
                            <a14:foregroundMark x1="48198" y1="29429" x2="52477" y2="26727"/>
                            <a14:foregroundMark x1="31081" y1="6306" x2="32883" y2="5405"/>
                            <a14:foregroundMark x1="6306" y1="31231" x2="1126" y2="33033"/>
                            <a14:foregroundMark x1="60360" y1="25526" x2="67342" y2="15616"/>
                            <a14:foregroundMark x1="92568" y1="35435" x2="96847" y2="37237"/>
                            <a14:foregroundMark x1="5405" y1="30631" x2="24324" y2="10210"/>
                            <a14:foregroundMark x1="24324" y1="10210" x2="44595" y2="23423"/>
                            <a14:foregroundMark x1="44595" y1="23423" x2="45495" y2="25526"/>
                            <a14:foregroundMark x1="43694" y1="24625" x2="59685" y2="23423"/>
                            <a14:foregroundMark x1="58108" y1="22823" x2="65991" y2="12913"/>
                            <a14:foregroundMark x1="54730" y1="23724" x2="46622" y2="23724"/>
                            <a14:foregroundMark x1="49775" y1="22222" x2="54730" y2="21922"/>
                            <a14:foregroundMark x1="40315" y1="16817" x2="43694" y2="22523"/>
                            <a14:foregroundMark x1="37387" y1="9009" x2="40090" y2="14715"/>
                            <a14:foregroundMark x1="34234" y1="5105" x2="36486" y2="8408"/>
                            <a14:foregroundMark x1="34910" y1="4805" x2="24099" y2="9610"/>
                            <a14:foregroundMark x1="31982" y1="4805" x2="21396" y2="11411"/>
                            <a14:foregroundMark x1="40991" y1="40841" x2="27703" y2="20120"/>
                            <a14:foregroundMark x1="27703" y1="20420" x2="35360" y2="34234"/>
                            <a14:foregroundMark x1="28378" y1="27327" x2="36036" y2="38739"/>
                            <a14:foregroundMark x1="33559" y1="35736" x2="40090" y2="40841"/>
                            <a14:foregroundMark x1="39865" y1="41441" x2="37162" y2="50450"/>
                            <a14:foregroundMark x1="39414" y1="42943" x2="36937" y2="55556"/>
                            <a14:foregroundMark x1="36036" y1="53153" x2="37162" y2="61862"/>
                            <a14:foregroundMark x1="35811" y1="51051" x2="35811" y2="58258"/>
                            <a14:foregroundMark x1="38514" y1="49249" x2="39640" y2="61862"/>
                            <a14:foregroundMark x1="34234" y1="58258" x2="41216" y2="62763"/>
                            <a14:foregroundMark x1="39414" y1="63063" x2="55631" y2="64565"/>
                            <a14:foregroundMark x1="54730" y1="64264" x2="56081" y2="51351"/>
                            <a14:foregroundMark x1="58108" y1="51351" x2="56757" y2="59159"/>
                            <a14:foregroundMark x1="58784" y1="47748" x2="55631" y2="61261"/>
                            <a14:foregroundMark x1="56532" y1="48048" x2="46171" y2="55255"/>
                            <a14:foregroundMark x1="49324" y1="54054" x2="54955" y2="52853"/>
                            <a14:foregroundMark x1="14865" y1="32432" x2="14189" y2="35135"/>
                            <a14:foregroundMark x1="13739" y1="31832" x2="12162" y2="35435"/>
                            <a14:foregroundMark x1="11937" y1="31832" x2="11937" y2="40240"/>
                            <a14:foregroundMark x1="11937" y1="33033" x2="10811" y2="35736"/>
                            <a14:foregroundMark x1="10586" y1="33634" x2="8108" y2="35135"/>
                            <a14:foregroundMark x1="7658" y1="35435" x2="7658" y2="35435"/>
                            <a14:foregroundMark x1="5631" y1="33934" x2="5631" y2="33934"/>
                            <a14:foregroundMark x1="5405" y1="33934" x2="5405" y2="33934"/>
                            <a14:foregroundMark x1="4279" y1="34234" x2="4279" y2="34234"/>
                            <a14:foregroundMark x1="3604" y1="33934" x2="3604" y2="33934"/>
                            <a14:foregroundMark x1="3604" y1="34234" x2="4730" y2="38438"/>
                            <a14:foregroundMark x1="6081" y1="37838" x2="6757" y2="34835"/>
                            <a14:foregroundMark x1="7432" y1="34234" x2="8108" y2="34234"/>
                            <a14:foregroundMark x1="16892" y1="35435" x2="18018" y2="31532"/>
                            <a14:foregroundMark x1="17793" y1="26727" x2="16667" y2="29129"/>
                            <a14:foregroundMark x1="17342" y1="28829" x2="17342" y2="37538"/>
                            <a14:foregroundMark x1="20721" y1="27928" x2="21171" y2="26727"/>
                            <a14:foregroundMark x1="21622" y1="25826" x2="16892" y2="35435"/>
                            <a14:foregroundMark x1="22748" y1="27628" x2="20721" y2="34234"/>
                            <a14:foregroundMark x1="20721" y1="34234" x2="22297" y2="32132"/>
                            <a14:foregroundMark x1="40541" y1="37838" x2="43243" y2="29730"/>
                            <a14:foregroundMark x1="44369" y1="28228" x2="42117" y2="36336"/>
                            <a14:foregroundMark x1="62838" y1="33634" x2="61036" y2="39940"/>
                            <a14:foregroundMark x1="62613" y1="31231" x2="61712" y2="45345"/>
                            <a14:foregroundMark x1="62162" y1="40841" x2="61261" y2="45646"/>
                            <a14:foregroundMark x1="63514" y1="37838" x2="68919" y2="33634"/>
                            <a14:foregroundMark x1="65541" y1="36336" x2="71396" y2="29730"/>
                            <a14:foregroundMark x1="72973" y1="27327" x2="76577" y2="19520"/>
                            <a14:foregroundMark x1="65991" y1="33934" x2="68468" y2="32733"/>
                            <a14:foregroundMark x1="71622" y1="30931" x2="75225" y2="26426"/>
                            <a14:foregroundMark x1="74099" y1="27628" x2="79279" y2="21622"/>
                            <a14:foregroundMark x1="79730" y1="21021" x2="76351" y2="33033"/>
                            <a14:foregroundMark x1="80405" y1="28228" x2="81306" y2="27027"/>
                            <a14:foregroundMark x1="81532" y1="25526" x2="78604" y2="35135"/>
                            <a14:foregroundMark x1="81757" y1="30631" x2="81757" y2="30631"/>
                            <a14:foregroundMark x1="82658" y1="29129" x2="80856" y2="33934"/>
                            <a14:foregroundMark x1="81982" y1="33934" x2="85135" y2="31231"/>
                            <a14:foregroundMark x1="85586" y1="30931" x2="85360" y2="35435"/>
                            <a14:foregroundMark x1="85360" y1="36036" x2="86036" y2="36336"/>
                            <a14:foregroundMark x1="90541" y1="32432" x2="88063" y2="39039"/>
                            <a14:foregroundMark x1="88063" y1="39640" x2="88063" y2="39640"/>
                            <a14:foregroundMark x1="89414" y1="37538" x2="89414" y2="37538"/>
                            <a14:foregroundMark x1="89865" y1="36937" x2="90991" y2="38438"/>
                            <a14:foregroundMark x1="90991" y1="38438" x2="90991" y2="38438"/>
                            <a14:foregroundMark x1="91441" y1="38438" x2="93694" y2="39940"/>
                            <a14:foregroundMark x1="94369" y1="40541" x2="97523" y2="39940"/>
                            <a14:foregroundMark x1="97297" y1="39940" x2="98649" y2="39940"/>
                            <a14:foregroundMark x1="93694" y1="40841" x2="87838" y2="40841"/>
                            <a14:foregroundMark x1="88964" y1="38138" x2="92793" y2="39339"/>
                            <a14:foregroundMark x1="66892" y1="14114" x2="72523" y2="7808"/>
                            <a14:foregroundMark x1="72973" y1="9309" x2="76802" y2="3003"/>
                            <a14:foregroundMark x1="68018" y1="12012" x2="73874" y2="6006"/>
                            <a14:foregroundMark x1="73423" y1="6607" x2="78829" y2="0"/>
                            <a14:foregroundMark x1="80180" y1="601" x2="83108" y2="9009"/>
                            <a14:foregroundMark x1="84009" y1="6006" x2="90090" y2="16216"/>
                            <a14:foregroundMark x1="86036" y1="10811" x2="82883" y2="5105"/>
                            <a14:foregroundMark x1="81982" y1="3303" x2="80180" y2="1502"/>
                            <a14:foregroundMark x1="83108" y1="4505" x2="80856" y2="0"/>
                            <a14:foregroundMark x1="87838" y1="15616" x2="96171" y2="31832"/>
                            <a14:foregroundMark x1="88739" y1="21922" x2="99775" y2="35736"/>
                            <a14:foregroundMark x1="96622" y1="35435" x2="99775" y2="39640"/>
                            <a14:foregroundMark x1="26351" y1="7207" x2="31306" y2="6907"/>
                            <a14:foregroundMark x1="23423" y1="9610" x2="34234" y2="1802"/>
                            <a14:foregroundMark x1="22523" y1="30030" x2="30856" y2="15015"/>
                            <a14:foregroundMark x1="25901" y1="22523" x2="29955" y2="26727"/>
                            <a14:foregroundMark x1="4505" y1="34535" x2="2928" y2="35135"/>
                            <a14:foregroundMark x1="34910" y1="61862" x2="40991" y2="62162"/>
                            <a14:foregroundMark x1="36261" y1="59760" x2="45270" y2="65165"/>
                            <a14:foregroundMark x1="40541" y1="65465" x2="52477" y2="66066"/>
                            <a14:foregroundMark x1="48423" y1="66967" x2="42342" y2="66366"/>
                            <a14:foregroundMark x1="49550" y1="66667" x2="38063" y2="64565"/>
                            <a14:foregroundMark x1="36261" y1="61261" x2="36261" y2="61261"/>
                            <a14:foregroundMark x1="84459" y1="33634" x2="86036" y2="36036"/>
                            <a14:foregroundMark x1="83108" y1="33634" x2="89189" y2="41441"/>
                            <a14:foregroundMark x1="84910" y1="38739" x2="88964" y2="37237"/>
                            <a14:foregroundMark x1="86712" y1="39940" x2="90090" y2="45045"/>
                            <a14:foregroundMark x1="90541" y1="38138" x2="89189" y2="39640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29707"/>
              <a:stretch/>
            </p:blipFill>
            <p:spPr bwMode="auto">
              <a:xfrm>
                <a:off x="11873066" y="-3525908"/>
                <a:ext cx="632434" cy="49740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1042" name="Группа 1041">
            <a:extLst>
              <a:ext uri="{FF2B5EF4-FFF2-40B4-BE49-F238E27FC236}">
                <a16:creationId xmlns:a16="http://schemas.microsoft.com/office/drawing/2014/main" id="{16B1210F-45E6-45C4-A6F6-47E68DE7EE1F}"/>
              </a:ext>
            </a:extLst>
          </p:cNvPr>
          <p:cNvGrpSpPr/>
          <p:nvPr/>
        </p:nvGrpSpPr>
        <p:grpSpPr>
          <a:xfrm>
            <a:off x="-10" y="-6861215"/>
            <a:ext cx="12191994" cy="6861215"/>
            <a:chOff x="6" y="-6783004"/>
            <a:chExt cx="12191994" cy="6861215"/>
          </a:xfrm>
        </p:grpSpPr>
        <p:grpSp>
          <p:nvGrpSpPr>
            <p:cNvPr id="15" name="Группа 14">
              <a:extLst>
                <a:ext uri="{FF2B5EF4-FFF2-40B4-BE49-F238E27FC236}">
                  <a16:creationId xmlns:a16="http://schemas.microsoft.com/office/drawing/2014/main" id="{93CA6063-0AB9-47A3-ADFC-0CA78EFD5B9E}"/>
                </a:ext>
              </a:extLst>
            </p:cNvPr>
            <p:cNvGrpSpPr/>
            <p:nvPr/>
          </p:nvGrpSpPr>
          <p:grpSpPr>
            <a:xfrm>
              <a:off x="6" y="-6783004"/>
              <a:ext cx="12191994" cy="6861215"/>
              <a:chOff x="0" y="178416"/>
              <a:chExt cx="12191994" cy="6861215"/>
            </a:xfrm>
          </p:grpSpPr>
          <p:sp>
            <p:nvSpPr>
              <p:cNvPr id="69" name="Прямоугольник 68">
                <a:extLst>
                  <a:ext uri="{FF2B5EF4-FFF2-40B4-BE49-F238E27FC236}">
                    <a16:creationId xmlns:a16="http://schemas.microsoft.com/office/drawing/2014/main" id="{51CF39CF-12A0-448B-93C3-E43D0B9DE00B}"/>
                  </a:ext>
                </a:extLst>
              </p:cNvPr>
              <p:cNvSpPr/>
              <p:nvPr/>
            </p:nvSpPr>
            <p:spPr>
              <a:xfrm>
                <a:off x="6" y="178430"/>
                <a:ext cx="11590986" cy="685800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70" name="Прямоугольник 69">
                <a:extLst>
                  <a:ext uri="{FF2B5EF4-FFF2-40B4-BE49-F238E27FC236}">
                    <a16:creationId xmlns:a16="http://schemas.microsoft.com/office/drawing/2014/main" id="{7AC9E792-C316-4E0D-922F-4266B7E684BC}"/>
                  </a:ext>
                </a:extLst>
              </p:cNvPr>
              <p:cNvSpPr/>
              <p:nvPr/>
            </p:nvSpPr>
            <p:spPr>
              <a:xfrm>
                <a:off x="0" y="178416"/>
                <a:ext cx="11590983" cy="17272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0" dirty="0"/>
                  <a:t>ER </a:t>
                </a:r>
                <a:r>
                  <a:rPr lang="ru-RU" sz="6000" dirty="0"/>
                  <a:t>модель данных</a:t>
                </a:r>
              </a:p>
            </p:txBody>
          </p:sp>
          <p:sp>
            <p:nvSpPr>
              <p:cNvPr id="76" name="Прямоугольник: скругленные верхние углы 75">
                <a:extLst>
                  <a:ext uri="{FF2B5EF4-FFF2-40B4-BE49-F238E27FC236}">
                    <a16:creationId xmlns:a16="http://schemas.microsoft.com/office/drawing/2014/main" id="{148290BD-9223-4317-9F8F-E323B4D45898}"/>
                  </a:ext>
                </a:extLst>
              </p:cNvPr>
              <p:cNvSpPr/>
              <p:nvPr/>
            </p:nvSpPr>
            <p:spPr>
              <a:xfrm rot="5400000">
                <a:off x="11027886" y="5875524"/>
                <a:ext cx="1727199" cy="601016"/>
              </a:xfrm>
              <a:prstGeom prst="round2Same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ru-RU" dirty="0"/>
              </a:p>
            </p:txBody>
          </p:sp>
        </p:grpSp>
        <p:grpSp>
          <p:nvGrpSpPr>
            <p:cNvPr id="1041" name="Группа 1040">
              <a:extLst>
                <a:ext uri="{FF2B5EF4-FFF2-40B4-BE49-F238E27FC236}">
                  <a16:creationId xmlns:a16="http://schemas.microsoft.com/office/drawing/2014/main" id="{D7533A37-4F15-45A3-8CE5-72CFFCEEDDA4}"/>
                </a:ext>
              </a:extLst>
            </p:cNvPr>
            <p:cNvGrpSpPr/>
            <p:nvPr/>
          </p:nvGrpSpPr>
          <p:grpSpPr>
            <a:xfrm>
              <a:off x="410074" y="-4846524"/>
              <a:ext cx="10770782" cy="3678417"/>
              <a:chOff x="1318588" y="824540"/>
              <a:chExt cx="8250866" cy="2817820"/>
            </a:xfrm>
          </p:grpSpPr>
          <p:pic>
            <p:nvPicPr>
              <p:cNvPr id="107" name="Рисунок 106">
                <a:extLst>
                  <a:ext uri="{FF2B5EF4-FFF2-40B4-BE49-F238E27FC236}">
                    <a16:creationId xmlns:a16="http://schemas.microsoft.com/office/drawing/2014/main" id="{0CD6242A-B802-4D7B-BC80-556DDD4AA88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4"/>
              <a:srcRect l="849" t="45431" r="88070" b="32377"/>
              <a:stretch/>
            </p:blipFill>
            <p:spPr>
              <a:xfrm>
                <a:off x="5871913" y="1811493"/>
                <a:ext cx="990600" cy="843915"/>
              </a:xfrm>
              <a:prstGeom prst="rect">
                <a:avLst/>
              </a:prstGeom>
            </p:spPr>
          </p:pic>
          <p:pic>
            <p:nvPicPr>
              <p:cNvPr id="117" name="Рисунок 116">
                <a:extLst>
                  <a:ext uri="{FF2B5EF4-FFF2-40B4-BE49-F238E27FC236}">
                    <a16:creationId xmlns:a16="http://schemas.microsoft.com/office/drawing/2014/main" id="{774E2277-A54A-46C6-AEB2-A1543D5DB9A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4"/>
              <a:srcRect l="79281" t="32667" r="644" b="16436"/>
              <a:stretch/>
            </p:blipFill>
            <p:spPr>
              <a:xfrm>
                <a:off x="7774943" y="1265710"/>
                <a:ext cx="1794511" cy="1935480"/>
              </a:xfrm>
              <a:prstGeom prst="rect">
                <a:avLst/>
              </a:prstGeom>
            </p:spPr>
          </p:pic>
          <p:grpSp>
            <p:nvGrpSpPr>
              <p:cNvPr id="1037" name="Группа 1036">
                <a:extLst>
                  <a:ext uri="{FF2B5EF4-FFF2-40B4-BE49-F238E27FC236}">
                    <a16:creationId xmlns:a16="http://schemas.microsoft.com/office/drawing/2014/main" id="{1F27EBF2-9A76-4683-86A5-BAA0CA1917D6}"/>
                  </a:ext>
                </a:extLst>
              </p:cNvPr>
              <p:cNvGrpSpPr/>
              <p:nvPr/>
            </p:nvGrpSpPr>
            <p:grpSpPr>
              <a:xfrm>
                <a:off x="1318588" y="824540"/>
                <a:ext cx="3640896" cy="2817820"/>
                <a:chOff x="1318588" y="824540"/>
                <a:chExt cx="3640896" cy="2817820"/>
              </a:xfrm>
            </p:grpSpPr>
            <p:pic>
              <p:nvPicPr>
                <p:cNvPr id="109" name="Рисунок 108">
                  <a:extLst>
                    <a:ext uri="{FF2B5EF4-FFF2-40B4-BE49-F238E27FC236}">
                      <a16:creationId xmlns:a16="http://schemas.microsoft.com/office/drawing/2014/main" id="{3FC6684E-CE5B-4C8C-BBB8-45D4C159B9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4"/>
                <a:srcRect l="55776" t="4512" r="30245" b="68536"/>
                <a:stretch/>
              </p:blipFill>
              <p:spPr>
                <a:xfrm>
                  <a:off x="1318588" y="824540"/>
                  <a:ext cx="1249680" cy="1024891"/>
                </a:xfrm>
                <a:prstGeom prst="rect">
                  <a:avLst/>
                </a:prstGeom>
              </p:spPr>
            </p:pic>
            <p:pic>
              <p:nvPicPr>
                <p:cNvPr id="111" name="Рисунок 110">
                  <a:extLst>
                    <a:ext uri="{FF2B5EF4-FFF2-40B4-BE49-F238E27FC236}">
                      <a16:creationId xmlns:a16="http://schemas.microsoft.com/office/drawing/2014/main" id="{0022A53F-7ACB-464F-A62F-12180C25396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4"/>
                <a:srcRect l="55712" t="45441" r="30394" b="32467"/>
                <a:stretch/>
              </p:blipFill>
              <p:spPr>
                <a:xfrm>
                  <a:off x="1318588" y="1995325"/>
                  <a:ext cx="1242061" cy="840105"/>
                </a:xfrm>
                <a:prstGeom prst="rect">
                  <a:avLst/>
                </a:prstGeom>
              </p:spPr>
            </p:pic>
            <p:pic>
              <p:nvPicPr>
                <p:cNvPr id="113" name="Рисунок 112">
                  <a:extLst>
                    <a:ext uri="{FF2B5EF4-FFF2-40B4-BE49-F238E27FC236}">
                      <a16:creationId xmlns:a16="http://schemas.microsoft.com/office/drawing/2014/main" id="{E83637C0-F0AF-4129-A747-7D0103C09D1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4"/>
                <a:srcRect l="55753" t="81460" r="34103" b="1157"/>
                <a:stretch/>
              </p:blipFill>
              <p:spPr>
                <a:xfrm>
                  <a:off x="1318588" y="2981324"/>
                  <a:ext cx="906780" cy="661036"/>
                </a:xfrm>
                <a:prstGeom prst="rect">
                  <a:avLst/>
                </a:prstGeom>
              </p:spPr>
            </p:pic>
            <p:pic>
              <p:nvPicPr>
                <p:cNvPr id="115" name="Рисунок 114">
                  <a:extLst>
                    <a:ext uri="{FF2B5EF4-FFF2-40B4-BE49-F238E27FC236}">
                      <a16:creationId xmlns:a16="http://schemas.microsoft.com/office/drawing/2014/main" id="{1FC7D080-75C3-41F6-AF99-F9B60AB4054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4"/>
                <a:srcRect l="29678" t="38177" r="53779" b="25353"/>
                <a:stretch/>
              </p:blipFill>
              <p:spPr>
                <a:xfrm>
                  <a:off x="3480697" y="1540030"/>
                  <a:ext cx="1478787" cy="1386840"/>
                </a:xfrm>
                <a:prstGeom prst="rect">
                  <a:avLst/>
                </a:prstGeom>
              </p:spPr>
            </p:pic>
            <p:cxnSp>
              <p:nvCxnSpPr>
                <p:cNvPr id="126" name="Соединитель: уступ 125">
                  <a:extLst>
                    <a:ext uri="{FF2B5EF4-FFF2-40B4-BE49-F238E27FC236}">
                      <a16:creationId xmlns:a16="http://schemas.microsoft.com/office/drawing/2014/main" id="{1E26BBC2-60B3-4DFA-AF96-65095B3FBD9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60649" y="1146810"/>
                  <a:ext cx="927667" cy="922020"/>
                </a:xfrm>
                <a:prstGeom prst="bentConnector3">
                  <a:avLst>
                    <a:gd name="adj1" fmla="val 50000"/>
                  </a:avLst>
                </a:prstGeom>
                <a:ln w="12700">
                  <a:solidFill>
                    <a:schemeClr val="accent5">
                      <a:lumMod val="75000"/>
                    </a:schemeClr>
                  </a:solidFill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0" name="Соединитель: уступ 1029">
                  <a:extLst>
                    <a:ext uri="{FF2B5EF4-FFF2-40B4-BE49-F238E27FC236}">
                      <a16:creationId xmlns:a16="http://schemas.microsoft.com/office/drawing/2014/main" id="{C318D5C2-1830-4583-92B3-E833892FE34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60649" y="2289810"/>
                  <a:ext cx="927667" cy="331470"/>
                </a:xfrm>
                <a:prstGeom prst="bentConnector3">
                  <a:avLst/>
                </a:prstGeom>
                <a:ln w="12700"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5" name="Соединитель: уступ 1034">
                  <a:extLst>
                    <a:ext uri="{FF2B5EF4-FFF2-40B4-BE49-F238E27FC236}">
                      <a16:creationId xmlns:a16="http://schemas.microsoft.com/office/drawing/2014/main" id="{6129F002-0DD2-44EF-BF65-F8D59324AFFE}"/>
                    </a:ext>
                  </a:extLst>
                </p:cNvPr>
                <p:cNvCxnSpPr>
                  <a:stCxn id="113" idx="3"/>
                </p:cNvCxnSpPr>
                <p:nvPr/>
              </p:nvCxnSpPr>
              <p:spPr>
                <a:xfrm flipV="1">
                  <a:off x="2225368" y="2799080"/>
                  <a:ext cx="1262948" cy="512762"/>
                </a:xfrm>
                <a:prstGeom prst="bentConnector3">
                  <a:avLst/>
                </a:prstGeom>
                <a:ln w="12700"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039" name="Соединитель: уступ 1038">
                <a:extLst>
                  <a:ext uri="{FF2B5EF4-FFF2-40B4-BE49-F238E27FC236}">
                    <a16:creationId xmlns:a16="http://schemas.microsoft.com/office/drawing/2014/main" id="{D958868F-812A-4F35-9C0D-1A2B8B8FE71E}"/>
                  </a:ext>
                </a:extLst>
              </p:cNvPr>
              <p:cNvCxnSpPr/>
              <p:nvPr/>
            </p:nvCxnSpPr>
            <p:spPr>
              <a:xfrm>
                <a:off x="4959484" y="1849431"/>
                <a:ext cx="912429" cy="497529"/>
              </a:xfrm>
              <a:prstGeom prst="bentConnector3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82741432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Группа 31">
            <a:extLst>
              <a:ext uri="{FF2B5EF4-FFF2-40B4-BE49-F238E27FC236}">
                <a16:creationId xmlns:a16="http://schemas.microsoft.com/office/drawing/2014/main" id="{32D6EBBF-56DD-4136-AEB7-4FD51D1B5BDF}"/>
              </a:ext>
            </a:extLst>
          </p:cNvPr>
          <p:cNvGrpSpPr/>
          <p:nvPr/>
        </p:nvGrpSpPr>
        <p:grpSpPr>
          <a:xfrm>
            <a:off x="0" y="2548"/>
            <a:ext cx="12192000" cy="6858001"/>
            <a:chOff x="0" y="0"/>
            <a:chExt cx="12192000" cy="6858001"/>
          </a:xfrm>
          <a:solidFill>
            <a:srgbClr val="00B0F0"/>
          </a:solidFill>
        </p:grpSpPr>
        <p:grpSp>
          <p:nvGrpSpPr>
            <p:cNvPr id="39" name="Группа 38">
              <a:extLst>
                <a:ext uri="{FF2B5EF4-FFF2-40B4-BE49-F238E27FC236}">
                  <a16:creationId xmlns:a16="http://schemas.microsoft.com/office/drawing/2014/main" id="{2B2BA623-EBAC-433B-9D6D-CB6BBE1A5E68}"/>
                </a:ext>
              </a:extLst>
            </p:cNvPr>
            <p:cNvGrpSpPr/>
            <p:nvPr/>
          </p:nvGrpSpPr>
          <p:grpSpPr>
            <a:xfrm>
              <a:off x="0" y="0"/>
              <a:ext cx="12192000" cy="6858001"/>
              <a:chOff x="-12192000" y="-1"/>
              <a:chExt cx="12824178" cy="6858001"/>
            </a:xfrm>
            <a:grpFill/>
            <a:effectLst>
              <a:outerShdw blurRad="177800" dist="38100" algn="l" rotWithShape="0">
                <a:prstClr val="black">
                  <a:alpha val="40000"/>
                </a:prstClr>
              </a:outerShdw>
            </a:effectLst>
          </p:grpSpPr>
          <p:sp>
            <p:nvSpPr>
              <p:cNvPr id="42" name="Прямоугольник 41">
                <a:extLst>
                  <a:ext uri="{FF2B5EF4-FFF2-40B4-BE49-F238E27FC236}">
                    <a16:creationId xmlns:a16="http://schemas.microsoft.com/office/drawing/2014/main" id="{E210F1AA-CF00-41F9-ADD1-1A60242224CE}"/>
                  </a:ext>
                </a:extLst>
              </p:cNvPr>
              <p:cNvSpPr/>
              <p:nvPr/>
            </p:nvSpPr>
            <p:spPr>
              <a:xfrm>
                <a:off x="-12192000" y="0"/>
                <a:ext cx="12192000" cy="685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43" name="Прямоугольник: скругленные верхние углы 42">
                <a:extLst>
                  <a:ext uri="{FF2B5EF4-FFF2-40B4-BE49-F238E27FC236}">
                    <a16:creationId xmlns:a16="http://schemas.microsoft.com/office/drawing/2014/main" id="{37121CEE-B990-43F6-BC16-7C3DE67944FD}"/>
                  </a:ext>
                </a:extLst>
              </p:cNvPr>
              <p:cNvSpPr/>
              <p:nvPr/>
            </p:nvSpPr>
            <p:spPr>
              <a:xfrm rot="5400000">
                <a:off x="-547512" y="547509"/>
                <a:ext cx="1727199" cy="632180"/>
              </a:xfrm>
              <a:prstGeom prst="round2Same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ru-RU" dirty="0"/>
              </a:p>
            </p:txBody>
          </p:sp>
        </p:grpSp>
        <p:sp>
          <p:nvSpPr>
            <p:cNvPr id="40" name="Прямоугольник 39">
              <a:extLst>
                <a:ext uri="{FF2B5EF4-FFF2-40B4-BE49-F238E27FC236}">
                  <a16:creationId xmlns:a16="http://schemas.microsoft.com/office/drawing/2014/main" id="{166E63B0-F1F1-45A0-A5AB-473D7664390D}"/>
                </a:ext>
              </a:extLst>
            </p:cNvPr>
            <p:cNvSpPr/>
            <p:nvPr/>
          </p:nvSpPr>
          <p:spPr>
            <a:xfrm>
              <a:off x="0" y="0"/>
              <a:ext cx="11590983" cy="1727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6000" dirty="0"/>
                <a:t>Суть решаемой задачи</a:t>
              </a:r>
            </a:p>
          </p:txBody>
        </p:sp>
        <p:sp>
          <p:nvSpPr>
            <p:cNvPr id="41" name="Прямоугольник 40">
              <a:extLst>
                <a:ext uri="{FF2B5EF4-FFF2-40B4-BE49-F238E27FC236}">
                  <a16:creationId xmlns:a16="http://schemas.microsoft.com/office/drawing/2014/main" id="{02E34ECA-8845-49F8-9896-F644FE24C877}"/>
                </a:ext>
              </a:extLst>
            </p:cNvPr>
            <p:cNvSpPr/>
            <p:nvPr/>
          </p:nvSpPr>
          <p:spPr>
            <a:xfrm>
              <a:off x="601016" y="1727199"/>
              <a:ext cx="10388954" cy="51307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ru-RU" sz="3200" dirty="0"/>
                <a:t>Рабочая задача: обновление паролей учетных записей для внешних информационных систем. Информационных систем в зоне ответственности много, в каждой из них большое количество учетных записей. </a:t>
              </a:r>
            </a:p>
            <a:p>
              <a:pPr algn="just"/>
              <a:endParaRPr lang="ru-RU" sz="3200" dirty="0"/>
            </a:p>
            <a:p>
              <a:pPr algn="just"/>
              <a:r>
                <a:rPr lang="ru-RU" sz="3200" dirty="0"/>
                <a:t>Необходимо: автоматизировать / роботизировать процесс обновления паролей.</a:t>
              </a:r>
            </a:p>
          </p:txBody>
        </p:sp>
      </p:grpSp>
      <p:grpSp>
        <p:nvGrpSpPr>
          <p:cNvPr id="103" name="Группа 102">
            <a:extLst>
              <a:ext uri="{FF2B5EF4-FFF2-40B4-BE49-F238E27FC236}">
                <a16:creationId xmlns:a16="http://schemas.microsoft.com/office/drawing/2014/main" id="{FD3A6990-A36E-4FE9-B7BC-93A25858422F}"/>
              </a:ext>
            </a:extLst>
          </p:cNvPr>
          <p:cNvGrpSpPr/>
          <p:nvPr/>
        </p:nvGrpSpPr>
        <p:grpSpPr>
          <a:xfrm>
            <a:off x="-42" y="5095"/>
            <a:ext cx="12192010" cy="6858014"/>
            <a:chOff x="0" y="-13853161"/>
            <a:chExt cx="12192010" cy="6858014"/>
          </a:xfrm>
        </p:grpSpPr>
        <p:grpSp>
          <p:nvGrpSpPr>
            <p:cNvPr id="9" name="Группа 8">
              <a:extLst>
                <a:ext uri="{FF2B5EF4-FFF2-40B4-BE49-F238E27FC236}">
                  <a16:creationId xmlns:a16="http://schemas.microsoft.com/office/drawing/2014/main" id="{D29C3EBE-7C8D-447D-BD01-731923CA32AC}"/>
                </a:ext>
              </a:extLst>
            </p:cNvPr>
            <p:cNvGrpSpPr/>
            <p:nvPr/>
          </p:nvGrpSpPr>
          <p:grpSpPr>
            <a:xfrm>
              <a:off x="0" y="-13853161"/>
              <a:ext cx="12192010" cy="6858014"/>
              <a:chOff x="-10" y="-17"/>
              <a:chExt cx="12192010" cy="6858014"/>
            </a:xfrm>
          </p:grpSpPr>
          <p:sp>
            <p:nvSpPr>
              <p:cNvPr id="35" name="Прямоугольник 34">
                <a:extLst>
                  <a:ext uri="{FF2B5EF4-FFF2-40B4-BE49-F238E27FC236}">
                    <a16:creationId xmlns:a16="http://schemas.microsoft.com/office/drawing/2014/main" id="{E2E78B93-1A2A-4576-A5E5-D3FABC770F7D}"/>
                  </a:ext>
                </a:extLst>
              </p:cNvPr>
              <p:cNvSpPr/>
              <p:nvPr/>
            </p:nvSpPr>
            <p:spPr>
              <a:xfrm>
                <a:off x="-4" y="-4"/>
                <a:ext cx="11590983" cy="17272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6000" dirty="0"/>
                  <a:t>Функционал программы</a:t>
                </a:r>
              </a:p>
            </p:txBody>
          </p:sp>
          <p:sp>
            <p:nvSpPr>
              <p:cNvPr id="36" name="Прямоугольник 35">
                <a:extLst>
                  <a:ext uri="{FF2B5EF4-FFF2-40B4-BE49-F238E27FC236}">
                    <a16:creationId xmlns:a16="http://schemas.microsoft.com/office/drawing/2014/main" id="{66F8623E-D368-4701-AAD5-3D40D204A63C}"/>
                  </a:ext>
                </a:extLst>
              </p:cNvPr>
              <p:cNvSpPr/>
              <p:nvPr/>
            </p:nvSpPr>
            <p:spPr>
              <a:xfrm>
                <a:off x="-5" y="1727195"/>
                <a:ext cx="11590983" cy="513079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endParaRPr lang="ru-RU" sz="4000" dirty="0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6F903F0-93C3-4502-9808-1E7AB0EBCB96}"/>
                  </a:ext>
                </a:extLst>
              </p:cNvPr>
              <p:cNvSpPr txBox="1"/>
              <p:nvPr/>
            </p:nvSpPr>
            <p:spPr>
              <a:xfrm>
                <a:off x="1413983" y="1727189"/>
                <a:ext cx="10176996" cy="14465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4400" dirty="0">
                    <a:solidFill>
                      <a:schemeClr val="bg1"/>
                    </a:solidFill>
                  </a:rPr>
                  <a:t>Хранение информации о учетных записях внешних систем и их владельцах</a:t>
                </a: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A7B8E15-5B95-4CFD-94C3-BA26F4055513}"/>
                  </a:ext>
                </a:extLst>
              </p:cNvPr>
              <p:cNvSpPr txBox="1"/>
              <p:nvPr/>
            </p:nvSpPr>
            <p:spPr>
              <a:xfrm>
                <a:off x="1413983" y="3371528"/>
                <a:ext cx="10176996" cy="14465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4400" dirty="0">
                    <a:solidFill>
                      <a:schemeClr val="bg1"/>
                    </a:solidFill>
                  </a:rPr>
                  <a:t>Выполнение работ по генерации и изменению паролей во внешней системе</a:t>
                </a: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1907FEF3-9E96-4F5F-9645-3C4F744D17F5}"/>
                  </a:ext>
                </a:extLst>
              </p:cNvPr>
              <p:cNvSpPr txBox="1"/>
              <p:nvPr/>
            </p:nvSpPr>
            <p:spPr>
              <a:xfrm>
                <a:off x="1413983" y="5015866"/>
                <a:ext cx="10176996" cy="14465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4400" dirty="0">
                    <a:solidFill>
                      <a:schemeClr val="bg1"/>
                    </a:solidFill>
                  </a:rPr>
                  <a:t>Отправка </a:t>
                </a:r>
                <a:r>
                  <a:rPr lang="en-US" sz="4400" dirty="0">
                    <a:solidFill>
                      <a:schemeClr val="bg1"/>
                    </a:solidFill>
                  </a:rPr>
                  <a:t>email </a:t>
                </a:r>
                <a:r>
                  <a:rPr lang="ru-RU" sz="4400" dirty="0">
                    <a:solidFill>
                      <a:schemeClr val="bg1"/>
                    </a:solidFill>
                  </a:rPr>
                  <a:t>и </a:t>
                </a:r>
                <a:r>
                  <a:rPr lang="en-US" sz="4400" dirty="0">
                    <a:solidFill>
                      <a:schemeClr val="bg1"/>
                    </a:solidFill>
                  </a:rPr>
                  <a:t>telegram </a:t>
                </a:r>
                <a:r>
                  <a:rPr lang="ru-RU" sz="4400" dirty="0">
                    <a:solidFill>
                      <a:schemeClr val="bg1"/>
                    </a:solidFill>
                  </a:rPr>
                  <a:t>сообщений о ходе работ</a:t>
                </a:r>
              </a:p>
            </p:txBody>
          </p:sp>
          <p:grpSp>
            <p:nvGrpSpPr>
              <p:cNvPr id="8" name="Группа 7">
                <a:extLst>
                  <a:ext uri="{FF2B5EF4-FFF2-40B4-BE49-F238E27FC236}">
                    <a16:creationId xmlns:a16="http://schemas.microsoft.com/office/drawing/2014/main" id="{F17F7ADF-CDCE-400E-8DD6-DBF00A1117AE}"/>
                  </a:ext>
                </a:extLst>
              </p:cNvPr>
              <p:cNvGrpSpPr/>
              <p:nvPr/>
            </p:nvGrpSpPr>
            <p:grpSpPr>
              <a:xfrm>
                <a:off x="-10" y="-17"/>
                <a:ext cx="12192010" cy="6858014"/>
                <a:chOff x="-10" y="-17"/>
                <a:chExt cx="12192010" cy="6858014"/>
              </a:xfrm>
            </p:grpSpPr>
            <p:grpSp>
              <p:nvGrpSpPr>
                <p:cNvPr id="34" name="Группа 33">
                  <a:extLst>
                    <a:ext uri="{FF2B5EF4-FFF2-40B4-BE49-F238E27FC236}">
                      <a16:creationId xmlns:a16="http://schemas.microsoft.com/office/drawing/2014/main" id="{56DF3B6E-C1FC-43AA-9225-FCA13EBD4602}"/>
                    </a:ext>
                  </a:extLst>
                </p:cNvPr>
                <p:cNvGrpSpPr/>
                <p:nvPr/>
              </p:nvGrpSpPr>
              <p:grpSpPr>
                <a:xfrm>
                  <a:off x="-4" y="-3"/>
                  <a:ext cx="12192004" cy="6858000"/>
                  <a:chOff x="-12192000" y="0"/>
                  <a:chExt cx="12824182" cy="6858000"/>
                </a:xfrm>
                <a:effectLst>
                  <a:outerShdw blurRad="177800" dist="38100" algn="l" rotWithShape="0">
                    <a:prstClr val="black">
                      <a:alpha val="40000"/>
                    </a:prstClr>
                  </a:outerShdw>
                </a:effectLst>
              </p:grpSpPr>
              <p:sp>
                <p:nvSpPr>
                  <p:cNvPr id="37" name="Прямоугольник 36">
                    <a:extLst>
                      <a:ext uri="{FF2B5EF4-FFF2-40B4-BE49-F238E27FC236}">
                        <a16:creationId xmlns:a16="http://schemas.microsoft.com/office/drawing/2014/main" id="{CC952F16-C80E-4000-B3B1-65C03A28F3D2}"/>
                      </a:ext>
                    </a:extLst>
                  </p:cNvPr>
                  <p:cNvSpPr/>
                  <p:nvPr/>
                </p:nvSpPr>
                <p:spPr>
                  <a:xfrm>
                    <a:off x="-12192000" y="0"/>
                    <a:ext cx="12192000" cy="6858000"/>
                  </a:xfrm>
                  <a:prstGeom prst="rect">
                    <a:avLst/>
                  </a:prstGeom>
                  <a:solidFill>
                    <a:srgbClr val="00206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  <p:sp>
                <p:nvSpPr>
                  <p:cNvPr id="38" name="Прямоугольник: скругленные верхние углы 37">
                    <a:extLst>
                      <a:ext uri="{FF2B5EF4-FFF2-40B4-BE49-F238E27FC236}">
                        <a16:creationId xmlns:a16="http://schemas.microsoft.com/office/drawing/2014/main" id="{9614E47C-3C5A-4367-9992-1CF182CA3869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-547508" y="2274708"/>
                    <a:ext cx="1727199" cy="632180"/>
                  </a:xfrm>
                  <a:prstGeom prst="round2SameRect">
                    <a:avLst/>
                  </a:prstGeom>
                  <a:solidFill>
                    <a:srgbClr val="00206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ru-RU" dirty="0"/>
                  </a:p>
                </p:txBody>
              </p:sp>
            </p:grpSp>
            <p:sp>
              <p:nvSpPr>
                <p:cNvPr id="31" name="Прямоугольник 30">
                  <a:extLst>
                    <a:ext uri="{FF2B5EF4-FFF2-40B4-BE49-F238E27FC236}">
                      <a16:creationId xmlns:a16="http://schemas.microsoft.com/office/drawing/2014/main" id="{3FA1D016-3BC0-4EA3-A9C6-E7994FDB598E}"/>
                    </a:ext>
                  </a:extLst>
                </p:cNvPr>
                <p:cNvSpPr/>
                <p:nvPr/>
              </p:nvSpPr>
              <p:spPr>
                <a:xfrm>
                  <a:off x="-10" y="-17"/>
                  <a:ext cx="11590983" cy="172720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ru-RU" sz="6000" dirty="0"/>
                    <a:t>Функциональность программы</a:t>
                  </a:r>
                </a:p>
              </p:txBody>
            </p:sp>
          </p:grpSp>
          <p:sp>
            <p:nvSpPr>
              <p:cNvPr id="33" name="Прямоугольник 32">
                <a:extLst>
                  <a:ext uri="{FF2B5EF4-FFF2-40B4-BE49-F238E27FC236}">
                    <a16:creationId xmlns:a16="http://schemas.microsoft.com/office/drawing/2014/main" id="{89C990E7-8CC1-4984-9736-F25024563AF3}"/>
                  </a:ext>
                </a:extLst>
              </p:cNvPr>
              <p:cNvSpPr/>
              <p:nvPr/>
            </p:nvSpPr>
            <p:spPr>
              <a:xfrm>
                <a:off x="1413980" y="1727183"/>
                <a:ext cx="9575988" cy="101726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r>
                  <a:rPr lang="ru-RU" sz="3200" dirty="0"/>
                  <a:t>Хранение информации о информационных системах и их владельцах</a:t>
                </a:r>
              </a:p>
            </p:txBody>
          </p:sp>
          <p:sp>
            <p:nvSpPr>
              <p:cNvPr id="46" name="Прямоугольник 45">
                <a:extLst>
                  <a:ext uri="{FF2B5EF4-FFF2-40B4-BE49-F238E27FC236}">
                    <a16:creationId xmlns:a16="http://schemas.microsoft.com/office/drawing/2014/main" id="{4DCA66E8-4E5A-4F08-BB4D-DED5A82891AF}"/>
                  </a:ext>
                </a:extLst>
              </p:cNvPr>
              <p:cNvSpPr/>
              <p:nvPr/>
            </p:nvSpPr>
            <p:spPr>
              <a:xfrm>
                <a:off x="1413970" y="3069140"/>
                <a:ext cx="9575988" cy="101726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r>
                  <a:rPr lang="ru-RU" sz="3200" dirty="0"/>
                  <a:t>Генерация паролей и обновление реквизитов в системе</a:t>
                </a:r>
              </a:p>
            </p:txBody>
          </p:sp>
          <p:sp>
            <p:nvSpPr>
              <p:cNvPr id="47" name="Прямоугольник 46">
                <a:extLst>
                  <a:ext uri="{FF2B5EF4-FFF2-40B4-BE49-F238E27FC236}">
                    <a16:creationId xmlns:a16="http://schemas.microsoft.com/office/drawing/2014/main" id="{53E0E752-B015-4F42-A818-CFE200BE763F}"/>
                  </a:ext>
                </a:extLst>
              </p:cNvPr>
              <p:cNvSpPr/>
              <p:nvPr/>
            </p:nvSpPr>
            <p:spPr>
              <a:xfrm>
                <a:off x="1413969" y="4507229"/>
                <a:ext cx="9575988" cy="101726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r>
                  <a:rPr lang="ru-RU" sz="3200" dirty="0"/>
                  <a:t>Передача информации по </a:t>
                </a:r>
                <a:r>
                  <a:rPr lang="en-US" sz="3200" dirty="0"/>
                  <a:t>email, telegram </a:t>
                </a:r>
                <a:r>
                  <a:rPr lang="ru-RU" sz="3200" dirty="0"/>
                  <a:t>и </a:t>
                </a:r>
                <a:r>
                  <a:rPr lang="en-US" sz="3200" dirty="0"/>
                  <a:t>API</a:t>
                </a:r>
                <a:endParaRPr lang="ru-RU" sz="3200" dirty="0"/>
              </a:p>
            </p:txBody>
          </p:sp>
        </p:grpSp>
        <p:grpSp>
          <p:nvGrpSpPr>
            <p:cNvPr id="24" name="Группа 23">
              <a:extLst>
                <a:ext uri="{FF2B5EF4-FFF2-40B4-BE49-F238E27FC236}">
                  <a16:creationId xmlns:a16="http://schemas.microsoft.com/office/drawing/2014/main" id="{6D6113C9-2501-405B-9165-D529545E1CBF}"/>
                </a:ext>
              </a:extLst>
            </p:cNvPr>
            <p:cNvGrpSpPr/>
            <p:nvPr/>
          </p:nvGrpSpPr>
          <p:grpSpPr>
            <a:xfrm>
              <a:off x="535522" y="-11947545"/>
              <a:ext cx="720000" cy="720000"/>
              <a:chOff x="12646830" y="236220"/>
              <a:chExt cx="1996440" cy="1996440"/>
            </a:xfrm>
          </p:grpSpPr>
          <p:sp>
            <p:nvSpPr>
              <p:cNvPr id="23" name="Овал 22">
                <a:extLst>
                  <a:ext uri="{FF2B5EF4-FFF2-40B4-BE49-F238E27FC236}">
                    <a16:creationId xmlns:a16="http://schemas.microsoft.com/office/drawing/2014/main" id="{2E2777A1-1FFA-4AF6-A133-962DD0591751}"/>
                  </a:ext>
                </a:extLst>
              </p:cNvPr>
              <p:cNvSpPr/>
              <p:nvPr/>
            </p:nvSpPr>
            <p:spPr>
              <a:xfrm>
                <a:off x="12646830" y="236220"/>
                <a:ext cx="1996440" cy="199644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pic>
            <p:nvPicPr>
              <p:cNvPr id="22" name="Рисунок 21">
                <a:extLst>
                  <a:ext uri="{FF2B5EF4-FFF2-40B4-BE49-F238E27FC236}">
                    <a16:creationId xmlns:a16="http://schemas.microsoft.com/office/drawing/2014/main" id="{F3C4E801-41C6-438E-B4D7-595ED6A964B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10881" b="92228" l="10938" r="92188">
                            <a14:foregroundMark x1="29688" y1="18653" x2="47396" y2="11917"/>
                            <a14:foregroundMark x1="47917" y1="10881" x2="61979" y2="20207"/>
                            <a14:foregroundMark x1="14583" y1="27979" x2="11979" y2="33161"/>
                            <a14:foregroundMark x1="34896" y1="87047" x2="44271" y2="86528"/>
                            <a14:foregroundMark x1="40104" y1="90674" x2="40104" y2="90674"/>
                            <a14:foregroundMark x1="56250" y1="92228" x2="61979" y2="92746"/>
                            <a14:foregroundMark x1="84375" y1="65803" x2="92188" y2="62694"/>
                          </a14:backgroundRemoval>
                        </a14:imgEffect>
                      </a14:imgLayer>
                    </a14:imgProps>
                  </a:ext>
                </a:extLst>
              </a:blip>
              <a:srcRect l="5214" t="8553" r="3129" b="3372"/>
              <a:stretch/>
            </p:blipFill>
            <p:spPr>
              <a:xfrm>
                <a:off x="12940963" y="554355"/>
                <a:ext cx="1408175" cy="1360170"/>
              </a:xfrm>
              <a:prstGeom prst="rect">
                <a:avLst/>
              </a:prstGeom>
              <a:solidFill>
                <a:schemeClr val="bg1"/>
              </a:solidFill>
            </p:spPr>
          </p:pic>
        </p:grpSp>
        <p:grpSp>
          <p:nvGrpSpPr>
            <p:cNvPr id="82" name="Группа 81">
              <a:extLst>
                <a:ext uri="{FF2B5EF4-FFF2-40B4-BE49-F238E27FC236}">
                  <a16:creationId xmlns:a16="http://schemas.microsoft.com/office/drawing/2014/main" id="{B71E007D-9B4F-4EC1-8373-7F7E952491CA}"/>
                </a:ext>
              </a:extLst>
            </p:cNvPr>
            <p:cNvGrpSpPr/>
            <p:nvPr/>
          </p:nvGrpSpPr>
          <p:grpSpPr>
            <a:xfrm>
              <a:off x="535523" y="-10634734"/>
              <a:ext cx="720000" cy="720000"/>
              <a:chOff x="12659700" y="2430780"/>
              <a:chExt cx="1996440" cy="1996440"/>
            </a:xfrm>
          </p:grpSpPr>
          <p:sp>
            <p:nvSpPr>
              <p:cNvPr id="78" name="Овал 77">
                <a:extLst>
                  <a:ext uri="{FF2B5EF4-FFF2-40B4-BE49-F238E27FC236}">
                    <a16:creationId xmlns:a16="http://schemas.microsoft.com/office/drawing/2014/main" id="{F911A7D5-4623-4AC2-9E4A-7A1F0CC15108}"/>
                  </a:ext>
                </a:extLst>
              </p:cNvPr>
              <p:cNvSpPr/>
              <p:nvPr/>
            </p:nvSpPr>
            <p:spPr>
              <a:xfrm>
                <a:off x="12659700" y="2430780"/>
                <a:ext cx="1996440" cy="199644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pic>
            <p:nvPicPr>
              <p:cNvPr id="81" name="Рисунок 80">
                <a:extLst>
                  <a:ext uri="{FF2B5EF4-FFF2-40B4-BE49-F238E27FC236}">
                    <a16:creationId xmlns:a16="http://schemas.microsoft.com/office/drawing/2014/main" id="{DE88F852-16FE-45CE-BE41-BAB4CA549B9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3101" b="95349" l="6154" r="93077">
                            <a14:foregroundMark x1="23846" y1="6202" x2="40769" y2="6202"/>
                            <a14:foregroundMark x1="26923" y1="3101" x2="63077" y2="3101"/>
                            <a14:foregroundMark x1="63077" y1="3101" x2="78462" y2="3101"/>
                            <a14:foregroundMark x1="90000" y1="15504" x2="93077" y2="51938"/>
                            <a14:foregroundMark x1="93077" y1="51938" x2="92308" y2="80620"/>
                            <a14:foregroundMark x1="93077" y1="79845" x2="70769" y2="91473"/>
                            <a14:foregroundMark x1="76154" y1="92248" x2="20769" y2="90698"/>
                            <a14:foregroundMark x1="47692" y1="93798" x2="10000" y2="83721"/>
                            <a14:foregroundMark x1="10000" y1="83721" x2="9231" y2="76744"/>
                            <a14:foregroundMark x1="9231" y1="76744" x2="7692" y2="34884"/>
                            <a14:foregroundMark x1="9261" y1="30878" x2="19231" y2="5426"/>
                            <a14:foregroundMark x1="7692" y1="34884" x2="8448" y2="32954"/>
                            <a14:foregroundMark x1="9231" y1="30233" x2="8462" y2="24031"/>
                            <a14:foregroundMark x1="11538" y1="15504" x2="11538" y2="15504"/>
                            <a14:foregroundMark x1="10000" y1="15504" x2="7692" y2="27907"/>
                            <a14:foregroundMark x1="7692" y1="62791" x2="22308" y2="93023"/>
                            <a14:foregroundMark x1="13077" y1="86047" x2="18462" y2="90698"/>
                            <a14:foregroundMark x1="11538" y1="85271" x2="38462" y2="92248"/>
                            <a14:foregroundMark x1="23077" y1="93023" x2="51538" y2="92248"/>
                            <a14:foregroundMark x1="38462" y1="93023" x2="50000" y2="93023"/>
                            <a14:foregroundMark x1="49231" y1="93023" x2="83077" y2="93023"/>
                            <a14:foregroundMark x1="6923" y1="65891" x2="14615" y2="86047"/>
                            <a14:foregroundMark x1="7692" y1="72093" x2="8462" y2="79845"/>
                            <a14:foregroundMark x1="56923" y1="93798" x2="80769" y2="92248"/>
                            <a14:foregroundMark x1="81538" y1="93023" x2="56923" y2="95349"/>
                            <a14:foregroundMark x1="8462" y1="85271" x2="13077" y2="89147"/>
                            <a14:foregroundMark x1="8462" y1="84496" x2="12308" y2="89922"/>
                            <a14:foregroundMark x1="16923" y1="6202" x2="10000" y2="17054"/>
                            <a14:foregroundMark x1="13077" y1="9302" x2="10000" y2="20930"/>
                            <a14:foregroundMark x1="11538" y1="11628" x2="8462" y2="19380"/>
                            <a14:foregroundMark x1="10769" y1="11628" x2="6923" y2="24806"/>
                            <a14:foregroundMark x1="6923" y1="18605" x2="9231" y2="13953"/>
                            <a14:foregroundMark x1="10000" y1="12403" x2="10000" y2="12403"/>
                            <a14:foregroundMark x1="7692" y1="24031" x2="10000" y2="34109"/>
                            <a14:foregroundMark x1="7692" y1="30561" x2="7692" y2="37209"/>
                            <a14:foregroundMark x1="7692" y1="24806" x2="7692" y2="25910"/>
                            <a14:foregroundMark x1="7692" y1="24031" x2="8462" y2="17054"/>
                            <a14:foregroundMark x1="6923" y1="17829" x2="7692" y2="24806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12985839" y="2762089"/>
                <a:ext cx="1344162" cy="1333822"/>
              </a:xfrm>
              <a:prstGeom prst="rect">
                <a:avLst/>
              </a:prstGeom>
            </p:spPr>
          </p:pic>
        </p:grpSp>
        <p:grpSp>
          <p:nvGrpSpPr>
            <p:cNvPr id="88" name="Группа 87">
              <a:extLst>
                <a:ext uri="{FF2B5EF4-FFF2-40B4-BE49-F238E27FC236}">
                  <a16:creationId xmlns:a16="http://schemas.microsoft.com/office/drawing/2014/main" id="{537541F5-E690-4533-9FE1-5EED1A730E05}"/>
                </a:ext>
              </a:extLst>
            </p:cNvPr>
            <p:cNvGrpSpPr/>
            <p:nvPr/>
          </p:nvGrpSpPr>
          <p:grpSpPr>
            <a:xfrm>
              <a:off x="539504" y="-9197285"/>
              <a:ext cx="720000" cy="720000"/>
              <a:chOff x="12659700" y="4758529"/>
              <a:chExt cx="1996440" cy="1996440"/>
            </a:xfrm>
          </p:grpSpPr>
          <p:sp>
            <p:nvSpPr>
              <p:cNvPr id="84" name="Овал 83">
                <a:extLst>
                  <a:ext uri="{FF2B5EF4-FFF2-40B4-BE49-F238E27FC236}">
                    <a16:creationId xmlns:a16="http://schemas.microsoft.com/office/drawing/2014/main" id="{E899D465-06EC-4B60-8788-C751F5FBDC4A}"/>
                  </a:ext>
                </a:extLst>
              </p:cNvPr>
              <p:cNvSpPr/>
              <p:nvPr/>
            </p:nvSpPr>
            <p:spPr>
              <a:xfrm>
                <a:off x="12659700" y="4758529"/>
                <a:ext cx="1996440" cy="199644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pic>
            <p:nvPicPr>
              <p:cNvPr id="87" name="Рисунок 86">
                <a:extLst>
                  <a:ext uri="{FF2B5EF4-FFF2-40B4-BE49-F238E27FC236}">
                    <a16:creationId xmlns:a16="http://schemas.microsoft.com/office/drawing/2014/main" id="{13303FD3-505A-4573-9028-77762ABDE73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ackgroundRemoval t="4138" b="92414" l="8000" r="98667">
                            <a14:foregroundMark x1="13333" y1="56552" x2="30000" y2="79310"/>
                            <a14:foregroundMark x1="25333" y1="79310" x2="52667" y2="81379"/>
                            <a14:foregroundMark x1="20667" y1="84828" x2="52667" y2="84828"/>
                            <a14:foregroundMark x1="37333" y1="82759" x2="66000" y2="82069"/>
                            <a14:foregroundMark x1="56000" y1="71724" x2="64667" y2="85517"/>
                            <a14:foregroundMark x1="70667" y1="85517" x2="93333" y2="45517"/>
                            <a14:foregroundMark x1="93965" y1="20690" x2="93991" y2="19661"/>
                            <a14:foregroundMark x1="93860" y1="24828" x2="93965" y2="20690"/>
                            <a14:foregroundMark x1="93825" y1="26207" x2="93860" y2="24828"/>
                            <a14:foregroundMark x1="93755" y1="28966" x2="93825" y2="26207"/>
                            <a14:foregroundMark x1="93333" y1="45517" x2="93755" y2="28966"/>
                            <a14:foregroundMark x1="93591" y1="28966" x2="98000" y2="57241"/>
                            <a14:foregroundMark x1="93161" y1="26207" x2="93591" y2="28966"/>
                            <a14:foregroundMark x1="92946" y1="24828" x2="93161" y2="26207"/>
                            <a14:foregroundMark x1="92348" y1="20995" x2="92946" y2="24828"/>
                            <a14:foregroundMark x1="91333" y1="14483" x2="91715" y2="16934"/>
                            <a14:foregroundMark x1="98000" y1="57241" x2="95333" y2="84828"/>
                            <a14:foregroundMark x1="98285" y1="26207" x2="99333" y2="28276"/>
                            <a14:foregroundMark x1="97587" y1="24828" x2="98285" y2="26207"/>
                            <a14:foregroundMark x1="95492" y1="20690" x2="97587" y2="24828"/>
                            <a14:foregroundMark x1="94793" y1="19310" x2="95492" y2="20690"/>
                            <a14:foregroundMark x1="94685" y1="19097" x2="94793" y2="19310"/>
                            <a14:foregroundMark x1="92000" y1="13793" x2="93377" y2="16513"/>
                            <a14:foregroundMark x1="97000" y1="20690" x2="97333" y2="21379"/>
                            <a14:foregroundMark x1="96333" y1="19310" x2="97000" y2="20690"/>
                            <a14:foregroundMark x1="96067" y1="18759" x2="96333" y2="19310"/>
                            <a14:foregroundMark x1="94667" y1="15172" x2="94667" y2="15172"/>
                            <a14:foregroundMark x1="96000" y1="15172" x2="96000" y2="15172"/>
                            <a14:foregroundMark x1="93333" y1="14483" x2="93333" y2="14483"/>
                            <a14:foregroundMark x1="68667" y1="8276" x2="68667" y2="6897"/>
                            <a14:foregroundMark x1="66811" y1="11071" x2="66667" y2="12414"/>
                            <a14:foregroundMark x1="65619" y1="10345" x2="65333" y2="12414"/>
                            <a14:foregroundMark x1="65755" y1="9356" x2="65619" y2="10345"/>
                            <a14:foregroundMark x1="63500" y1="10345" x2="62667" y2="13793"/>
                            <a14:foregroundMark x1="63833" y1="8966" x2="63500" y2="10345"/>
                            <a14:foregroundMark x1="64000" y1="8276" x2="63833" y2="8966"/>
                            <a14:foregroundMark x1="41522" y1="13702" x2="43333" y2="14483"/>
                            <a14:foregroundMark x1="35333" y1="11034" x2="39213" y2="12707"/>
                            <a14:foregroundMark x1="40719" y1="11343" x2="41333" y2="11724"/>
                            <a14:foregroundMark x1="39668" y1="10690" x2="40237" y2="11043"/>
                            <a14:foregroundMark x1="38000" y1="4138" x2="38000" y2="4138"/>
                            <a14:foregroundMark x1="12000" y1="20690" x2="8000" y2="60690"/>
                            <a14:foregroundMark x1="8000" y1="60690" x2="17333" y2="89655"/>
                            <a14:foregroundMark x1="9333" y1="69655" x2="13333" y2="82759"/>
                            <a14:foregroundMark x1="8000" y1="72414" x2="14000" y2="88276"/>
                            <a14:foregroundMark x1="9333" y1="81379" x2="10667" y2="84828"/>
                            <a14:foregroundMark x1="6000" y1="75172" x2="38000" y2="92414"/>
                            <a14:foregroundMark x1="38000" y1="92414" x2="73333" y2="92414"/>
                            <a14:foregroundMark x1="73333" y1="92414" x2="90000" y2="91724"/>
                            <a14:foregroundMark x1="35333" y1="92414" x2="20000" y2="92414"/>
                            <a14:foregroundMark x1="9333" y1="23448" x2="14000" y2="20690"/>
                            <a14:foregroundMark x1="10000" y1="22759" x2="16000" y2="17241"/>
                            <a14:foregroundMark x1="14667" y1="16552" x2="9333" y2="22759"/>
                            <a14:foregroundMark x1="14667" y1="16552" x2="9333" y2="24138"/>
                            <a14:foregroundMark x1="13333" y1="16552" x2="8000" y2="23448"/>
                            <a14:backgroundMark x1="68667" y1="8276" x2="65333" y2="7586"/>
                            <a14:backgroundMark x1="67333" y1="7586" x2="64667" y2="7586"/>
                            <a14:backgroundMark x1="70000" y1="6207" x2="68667" y2="6897"/>
                            <a14:backgroundMark x1="66667" y1="6897" x2="66667" y2="6897"/>
                            <a14:backgroundMark x1="67333" y1="8966" x2="67333" y2="8966"/>
                            <a14:backgroundMark x1="67333" y1="10345" x2="67333" y2="10345"/>
                            <a14:backgroundMark x1="40000" y1="6207" x2="40000" y2="6207"/>
                            <a14:backgroundMark x1="41333" y1="9655" x2="41333" y2="9655"/>
                            <a14:backgroundMark x1="42000" y1="10345" x2="42000" y2="10345"/>
                            <a14:backgroundMark x1="41333" y1="8276" x2="41333" y2="8276"/>
                            <a14:backgroundMark x1="40667" y1="7586" x2="40667" y2="7586"/>
                            <a14:backgroundMark x1="40667" y1="10345" x2="41333" y2="10345"/>
                            <a14:backgroundMark x1="41333" y1="10345" x2="41333" y2="10345"/>
                            <a14:backgroundMark x1="38000" y1="4828" x2="38000" y2="4828"/>
                            <a14:backgroundMark x1="38000" y1="5517" x2="38000" y2="5517"/>
                            <a14:backgroundMark x1="38000" y1="6207" x2="38000" y2="6207"/>
                            <a14:backgroundMark x1="38000" y1="6207" x2="38000" y2="6207"/>
                            <a14:backgroundMark x1="38000" y1="6897" x2="38000" y2="6897"/>
                            <a14:backgroundMark x1="37333" y1="6897" x2="36000" y2="6897"/>
                            <a14:backgroundMark x1="36000" y1="6897" x2="36000" y2="6897"/>
                            <a14:backgroundMark x1="38000" y1="3448" x2="38000" y2="3448"/>
                            <a14:backgroundMark x1="38000" y1="4828" x2="36667" y2="5517"/>
                            <a14:backgroundMark x1="36667" y1="5517" x2="36667" y2="5517"/>
                            <a14:backgroundMark x1="97333" y1="14483" x2="98667" y2="15862"/>
                            <a14:backgroundMark x1="98667" y1="15172" x2="99333" y2="17931"/>
                            <a14:backgroundMark x1="99333" y1="19310" x2="99333" y2="19310"/>
                            <a14:backgroundMark x1="99333" y1="20690" x2="99333" y2="20690"/>
                            <a14:backgroundMark x1="94667" y1="13793" x2="94667" y2="13793"/>
                            <a14:backgroundMark x1="99333" y1="24828" x2="99333" y2="24828"/>
                            <a14:backgroundMark x1="99333" y1="26207" x2="99333" y2="26207"/>
                            <a14:backgroundMark x1="99333" y1="28966" x2="99333" y2="28966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12968013" y="5089838"/>
                <a:ext cx="1379815" cy="1333822"/>
              </a:xfrm>
              <a:prstGeom prst="rect">
                <a:avLst/>
              </a:prstGeom>
            </p:spPr>
          </p:pic>
        </p:grpSp>
      </p:grpSp>
      <p:grpSp>
        <p:nvGrpSpPr>
          <p:cNvPr id="102" name="Группа 101">
            <a:extLst>
              <a:ext uri="{FF2B5EF4-FFF2-40B4-BE49-F238E27FC236}">
                <a16:creationId xmlns:a16="http://schemas.microsoft.com/office/drawing/2014/main" id="{D11F2A48-D347-41BB-89F3-C9FBD3FA3392}"/>
              </a:ext>
            </a:extLst>
          </p:cNvPr>
          <p:cNvGrpSpPr/>
          <p:nvPr/>
        </p:nvGrpSpPr>
        <p:grpSpPr>
          <a:xfrm>
            <a:off x="-42" y="-3265"/>
            <a:ext cx="12192010" cy="6858014"/>
            <a:chOff x="4368" y="-6858014"/>
            <a:chExt cx="12192010" cy="6858014"/>
          </a:xfrm>
        </p:grpSpPr>
        <p:grpSp>
          <p:nvGrpSpPr>
            <p:cNvPr id="16" name="Группа 15">
              <a:extLst>
                <a:ext uri="{FF2B5EF4-FFF2-40B4-BE49-F238E27FC236}">
                  <a16:creationId xmlns:a16="http://schemas.microsoft.com/office/drawing/2014/main" id="{3AC349FC-87D6-4FDE-A2A0-735E05C60798}"/>
                </a:ext>
              </a:extLst>
            </p:cNvPr>
            <p:cNvGrpSpPr/>
            <p:nvPr/>
          </p:nvGrpSpPr>
          <p:grpSpPr>
            <a:xfrm>
              <a:off x="4368" y="-6858014"/>
              <a:ext cx="12192010" cy="6858014"/>
              <a:chOff x="4368" y="-6858014"/>
              <a:chExt cx="12192010" cy="6858014"/>
            </a:xfrm>
          </p:grpSpPr>
          <p:sp>
            <p:nvSpPr>
              <p:cNvPr id="50" name="Прямоугольник 49">
                <a:extLst>
                  <a:ext uri="{FF2B5EF4-FFF2-40B4-BE49-F238E27FC236}">
                    <a16:creationId xmlns:a16="http://schemas.microsoft.com/office/drawing/2014/main" id="{DCD98438-35F4-4529-8A2D-833058031AAF}"/>
                  </a:ext>
                </a:extLst>
              </p:cNvPr>
              <p:cNvSpPr/>
              <p:nvPr/>
            </p:nvSpPr>
            <p:spPr>
              <a:xfrm>
                <a:off x="4373" y="-5130802"/>
                <a:ext cx="11590983" cy="513079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endParaRPr lang="ru-RU" sz="4000" dirty="0"/>
              </a:p>
            </p:txBody>
          </p:sp>
          <p:sp>
            <p:nvSpPr>
              <p:cNvPr id="49" name="Прямоугольник 48">
                <a:extLst>
                  <a:ext uri="{FF2B5EF4-FFF2-40B4-BE49-F238E27FC236}">
                    <a16:creationId xmlns:a16="http://schemas.microsoft.com/office/drawing/2014/main" id="{186E61A1-17D2-4AFE-8A99-61C0E1BF06BD}"/>
                  </a:ext>
                </a:extLst>
              </p:cNvPr>
              <p:cNvSpPr/>
              <p:nvPr/>
            </p:nvSpPr>
            <p:spPr>
              <a:xfrm>
                <a:off x="4374" y="-6858001"/>
                <a:ext cx="11590983" cy="17272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6000" dirty="0"/>
                  <a:t>Функционал программы</a:t>
                </a: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9AB21345-5481-4647-B427-B314253B8D9A}"/>
                  </a:ext>
                </a:extLst>
              </p:cNvPr>
              <p:cNvSpPr txBox="1"/>
              <p:nvPr/>
            </p:nvSpPr>
            <p:spPr>
              <a:xfrm>
                <a:off x="1418361" y="-5130808"/>
                <a:ext cx="10176996" cy="14465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4400" dirty="0">
                    <a:solidFill>
                      <a:schemeClr val="bg1"/>
                    </a:solidFill>
                  </a:rPr>
                  <a:t>Хранение информации о учетных записях внешних систем и их владельцах</a:t>
                </a: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73281038-5038-41E5-BD71-2762D45170F5}"/>
                  </a:ext>
                </a:extLst>
              </p:cNvPr>
              <p:cNvSpPr txBox="1"/>
              <p:nvPr/>
            </p:nvSpPr>
            <p:spPr>
              <a:xfrm>
                <a:off x="1418361" y="-3486469"/>
                <a:ext cx="10176996" cy="14465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4400" dirty="0">
                    <a:solidFill>
                      <a:schemeClr val="bg1"/>
                    </a:solidFill>
                  </a:rPr>
                  <a:t>Выполнение работ по генерации и изменению паролей во внешней системе</a:t>
                </a: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3A6F8CCD-FBEC-4E3F-BA6C-7E6F29DDD6DB}"/>
                  </a:ext>
                </a:extLst>
              </p:cNvPr>
              <p:cNvSpPr txBox="1"/>
              <p:nvPr/>
            </p:nvSpPr>
            <p:spPr>
              <a:xfrm>
                <a:off x="1418361" y="-1842131"/>
                <a:ext cx="10176996" cy="14465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4400" dirty="0">
                    <a:solidFill>
                      <a:schemeClr val="bg1"/>
                    </a:solidFill>
                  </a:rPr>
                  <a:t>Отправка </a:t>
                </a:r>
                <a:r>
                  <a:rPr lang="en-US" sz="4400" dirty="0">
                    <a:solidFill>
                      <a:schemeClr val="bg1"/>
                    </a:solidFill>
                  </a:rPr>
                  <a:t>email </a:t>
                </a:r>
                <a:r>
                  <a:rPr lang="ru-RU" sz="4400" dirty="0">
                    <a:solidFill>
                      <a:schemeClr val="bg1"/>
                    </a:solidFill>
                  </a:rPr>
                  <a:t>и </a:t>
                </a:r>
                <a:r>
                  <a:rPr lang="en-US" sz="4400" dirty="0">
                    <a:solidFill>
                      <a:schemeClr val="bg1"/>
                    </a:solidFill>
                  </a:rPr>
                  <a:t>telegram </a:t>
                </a:r>
                <a:r>
                  <a:rPr lang="ru-RU" sz="4400" dirty="0">
                    <a:solidFill>
                      <a:schemeClr val="bg1"/>
                    </a:solidFill>
                  </a:rPr>
                  <a:t>сообщений о ходе работ</a:t>
                </a:r>
              </a:p>
            </p:txBody>
          </p:sp>
          <p:sp>
            <p:nvSpPr>
              <p:cNvPr id="60" name="Прямоугольник 59">
                <a:extLst>
                  <a:ext uri="{FF2B5EF4-FFF2-40B4-BE49-F238E27FC236}">
                    <a16:creationId xmlns:a16="http://schemas.microsoft.com/office/drawing/2014/main" id="{68045F23-531F-4DCD-852D-E6DB280A2597}"/>
                  </a:ext>
                </a:extLst>
              </p:cNvPr>
              <p:cNvSpPr/>
              <p:nvPr/>
            </p:nvSpPr>
            <p:spPr>
              <a:xfrm>
                <a:off x="4374" y="-6858000"/>
                <a:ext cx="11590986" cy="685800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59" name="Прямоугольник 58">
                <a:extLst>
                  <a:ext uri="{FF2B5EF4-FFF2-40B4-BE49-F238E27FC236}">
                    <a16:creationId xmlns:a16="http://schemas.microsoft.com/office/drawing/2014/main" id="{21F4D525-5B34-4520-BC54-DAA3AA81562C}"/>
                  </a:ext>
                </a:extLst>
              </p:cNvPr>
              <p:cNvSpPr/>
              <p:nvPr/>
            </p:nvSpPr>
            <p:spPr>
              <a:xfrm>
                <a:off x="4368" y="-6858014"/>
                <a:ext cx="11590983" cy="17272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6000" dirty="0"/>
                  <a:t>Стек решения</a:t>
                </a:r>
              </a:p>
            </p:txBody>
          </p:sp>
          <p:sp>
            <p:nvSpPr>
              <p:cNvPr id="55" name="Прямоугольник 54">
                <a:extLst>
                  <a:ext uri="{FF2B5EF4-FFF2-40B4-BE49-F238E27FC236}">
                    <a16:creationId xmlns:a16="http://schemas.microsoft.com/office/drawing/2014/main" id="{5159304C-9DB1-4E41-BF8A-208ED949A097}"/>
                  </a:ext>
                </a:extLst>
              </p:cNvPr>
              <p:cNvSpPr/>
              <p:nvPr/>
            </p:nvSpPr>
            <p:spPr>
              <a:xfrm>
                <a:off x="1418358" y="-5130814"/>
                <a:ext cx="9575988" cy="101726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r>
                  <a:rPr lang="en-US" sz="3200" dirty="0"/>
                  <a:t>Spring boot </a:t>
                </a:r>
                <a:r>
                  <a:rPr lang="en-US" sz="3200" dirty="0" err="1"/>
                  <a:t>jpa</a:t>
                </a:r>
                <a:r>
                  <a:rPr lang="en-US" sz="3200" dirty="0"/>
                  <a:t>, web, </a:t>
                </a:r>
                <a:r>
                  <a:rPr lang="en-US" sz="3200" dirty="0" err="1"/>
                  <a:t>thymeleaf</a:t>
                </a:r>
                <a:r>
                  <a:rPr lang="en-US" sz="3200" dirty="0"/>
                  <a:t>, email, telegram</a:t>
                </a:r>
                <a:endParaRPr lang="ru-RU" sz="3200" dirty="0"/>
              </a:p>
            </p:txBody>
          </p:sp>
          <p:sp>
            <p:nvSpPr>
              <p:cNvPr id="56" name="Прямоугольник 55">
                <a:extLst>
                  <a:ext uri="{FF2B5EF4-FFF2-40B4-BE49-F238E27FC236}">
                    <a16:creationId xmlns:a16="http://schemas.microsoft.com/office/drawing/2014/main" id="{5ECDD9CD-787F-475E-A317-B8DE7D595B08}"/>
                  </a:ext>
                </a:extLst>
              </p:cNvPr>
              <p:cNvSpPr/>
              <p:nvPr/>
            </p:nvSpPr>
            <p:spPr>
              <a:xfrm>
                <a:off x="1418348" y="-3909183"/>
                <a:ext cx="9575988" cy="101726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r>
                  <a:rPr lang="en-US" sz="3200" dirty="0" err="1"/>
                  <a:t>postgresql</a:t>
                </a:r>
                <a:endParaRPr lang="ru-RU" sz="3200" dirty="0"/>
              </a:p>
            </p:txBody>
          </p:sp>
          <p:sp>
            <p:nvSpPr>
              <p:cNvPr id="57" name="Прямоугольник 56">
                <a:extLst>
                  <a:ext uri="{FF2B5EF4-FFF2-40B4-BE49-F238E27FC236}">
                    <a16:creationId xmlns:a16="http://schemas.microsoft.com/office/drawing/2014/main" id="{11F8A02A-2064-4263-995D-926F47CEF1A3}"/>
                  </a:ext>
                </a:extLst>
              </p:cNvPr>
              <p:cNvSpPr/>
              <p:nvPr/>
            </p:nvSpPr>
            <p:spPr>
              <a:xfrm>
                <a:off x="1418347" y="-2687552"/>
                <a:ext cx="9575988" cy="101726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r>
                  <a:rPr lang="en-US" sz="3200" dirty="0"/>
                  <a:t>ojdbc8</a:t>
                </a:r>
                <a:endParaRPr lang="ru-RU" sz="3200" dirty="0"/>
              </a:p>
            </p:txBody>
          </p:sp>
          <p:sp>
            <p:nvSpPr>
              <p:cNvPr id="62" name="Прямоугольник: скругленные верхние углы 61">
                <a:extLst>
                  <a:ext uri="{FF2B5EF4-FFF2-40B4-BE49-F238E27FC236}">
                    <a16:creationId xmlns:a16="http://schemas.microsoft.com/office/drawing/2014/main" id="{3E1F542D-B745-4957-9C47-AD5C60922F46}"/>
                  </a:ext>
                </a:extLst>
              </p:cNvPr>
              <p:cNvSpPr/>
              <p:nvPr/>
            </p:nvSpPr>
            <p:spPr>
              <a:xfrm rot="5400000">
                <a:off x="11032270" y="-2840511"/>
                <a:ext cx="1727199" cy="601016"/>
              </a:xfrm>
              <a:prstGeom prst="round2Same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63" name="Прямоугольник 62">
                <a:extLst>
                  <a:ext uri="{FF2B5EF4-FFF2-40B4-BE49-F238E27FC236}">
                    <a16:creationId xmlns:a16="http://schemas.microsoft.com/office/drawing/2014/main" id="{EB9A6AF2-FCDE-4F2D-8507-9643C7060869}"/>
                  </a:ext>
                </a:extLst>
              </p:cNvPr>
              <p:cNvSpPr/>
              <p:nvPr/>
            </p:nvSpPr>
            <p:spPr>
              <a:xfrm>
                <a:off x="1413979" y="-1465922"/>
                <a:ext cx="9575988" cy="101726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r>
                  <a:rPr lang="en-US" sz="3200" dirty="0"/>
                  <a:t>flyway</a:t>
                </a:r>
                <a:endParaRPr lang="ru-RU" sz="3200" dirty="0"/>
              </a:p>
            </p:txBody>
          </p:sp>
        </p:grpSp>
        <p:grpSp>
          <p:nvGrpSpPr>
            <p:cNvPr id="90" name="Группа 89">
              <a:extLst>
                <a:ext uri="{FF2B5EF4-FFF2-40B4-BE49-F238E27FC236}">
                  <a16:creationId xmlns:a16="http://schemas.microsoft.com/office/drawing/2014/main" id="{A9A1E08A-AB4C-4EC9-89CB-62506A3A87BF}"/>
                </a:ext>
              </a:extLst>
            </p:cNvPr>
            <p:cNvGrpSpPr/>
            <p:nvPr/>
          </p:nvGrpSpPr>
          <p:grpSpPr>
            <a:xfrm>
              <a:off x="535522" y="-4982184"/>
              <a:ext cx="720000" cy="720000"/>
              <a:chOff x="14268450" y="-6276354"/>
              <a:chExt cx="720000" cy="720000"/>
            </a:xfrm>
          </p:grpSpPr>
          <p:sp>
            <p:nvSpPr>
              <p:cNvPr id="89" name="Овал 88">
                <a:extLst>
                  <a:ext uri="{FF2B5EF4-FFF2-40B4-BE49-F238E27FC236}">
                    <a16:creationId xmlns:a16="http://schemas.microsoft.com/office/drawing/2014/main" id="{C67A4FE0-1A26-4D7C-AA9C-3B206CBFCAD8}"/>
                  </a:ext>
                </a:extLst>
              </p:cNvPr>
              <p:cNvSpPr/>
              <p:nvPr/>
            </p:nvSpPr>
            <p:spPr>
              <a:xfrm>
                <a:off x="14268450" y="-6276354"/>
                <a:ext cx="720000" cy="720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pic>
            <p:nvPicPr>
              <p:cNvPr id="1034" name="Picture 10" descr="Spring Boot - Wikipedia">
                <a:extLst>
                  <a:ext uri="{FF2B5EF4-FFF2-40B4-BE49-F238E27FC236}">
                    <a16:creationId xmlns:a16="http://schemas.microsoft.com/office/drawing/2014/main" id="{F2581D7F-E4B0-43F4-A0F9-031BFFC6E2C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402601" y="-6142203"/>
                <a:ext cx="451699" cy="45169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92" name="Группа 91">
              <a:extLst>
                <a:ext uri="{FF2B5EF4-FFF2-40B4-BE49-F238E27FC236}">
                  <a16:creationId xmlns:a16="http://schemas.microsoft.com/office/drawing/2014/main" id="{F2EF96B9-988B-457F-83DC-A8B90307666F}"/>
                </a:ext>
              </a:extLst>
            </p:cNvPr>
            <p:cNvGrpSpPr/>
            <p:nvPr/>
          </p:nvGrpSpPr>
          <p:grpSpPr>
            <a:xfrm>
              <a:off x="535522" y="-3755422"/>
              <a:ext cx="720000" cy="720000"/>
              <a:chOff x="11813726" y="-5933424"/>
              <a:chExt cx="720000" cy="720000"/>
            </a:xfrm>
          </p:grpSpPr>
          <p:sp>
            <p:nvSpPr>
              <p:cNvPr id="91" name="Овал 90">
                <a:extLst>
                  <a:ext uri="{FF2B5EF4-FFF2-40B4-BE49-F238E27FC236}">
                    <a16:creationId xmlns:a16="http://schemas.microsoft.com/office/drawing/2014/main" id="{9DBAA20B-CA9E-4971-BDEE-9D6C8C3BC7DF}"/>
                  </a:ext>
                </a:extLst>
              </p:cNvPr>
              <p:cNvSpPr/>
              <p:nvPr/>
            </p:nvSpPr>
            <p:spPr>
              <a:xfrm>
                <a:off x="11813726" y="-5933424"/>
                <a:ext cx="720000" cy="720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pic>
            <p:nvPicPr>
              <p:cNvPr id="1036" name="Picture 12" descr="PostgreSQL — Википедия">
                <a:extLst>
                  <a:ext uri="{FF2B5EF4-FFF2-40B4-BE49-F238E27FC236}">
                    <a16:creationId xmlns:a16="http://schemas.microsoft.com/office/drawing/2014/main" id="{A3A7EE99-CECF-4BA4-8E3B-A87142259BD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915932" y="-5839274"/>
                <a:ext cx="515588" cy="5317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94" name="Группа 93">
              <a:extLst>
                <a:ext uri="{FF2B5EF4-FFF2-40B4-BE49-F238E27FC236}">
                  <a16:creationId xmlns:a16="http://schemas.microsoft.com/office/drawing/2014/main" id="{3AC6506A-618A-4D5C-8E34-2C9300D666E6}"/>
                </a:ext>
              </a:extLst>
            </p:cNvPr>
            <p:cNvGrpSpPr/>
            <p:nvPr/>
          </p:nvGrpSpPr>
          <p:grpSpPr>
            <a:xfrm>
              <a:off x="535522" y="-2405946"/>
              <a:ext cx="720000" cy="720000"/>
              <a:chOff x="11832000" y="-5095224"/>
              <a:chExt cx="720000" cy="720000"/>
            </a:xfrm>
          </p:grpSpPr>
          <p:sp>
            <p:nvSpPr>
              <p:cNvPr id="96" name="Овал 95">
                <a:extLst>
                  <a:ext uri="{FF2B5EF4-FFF2-40B4-BE49-F238E27FC236}">
                    <a16:creationId xmlns:a16="http://schemas.microsoft.com/office/drawing/2014/main" id="{78BAB1D0-D12E-4F03-92FC-853171B9EDEA}"/>
                  </a:ext>
                </a:extLst>
              </p:cNvPr>
              <p:cNvSpPr/>
              <p:nvPr/>
            </p:nvSpPr>
            <p:spPr>
              <a:xfrm>
                <a:off x="11832000" y="-5095224"/>
                <a:ext cx="720000" cy="720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pic>
            <p:nvPicPr>
              <p:cNvPr id="1040" name="Picture 16" descr="Oracle Database 23c Developer Edition: The Perfect Starting Point for  Developers">
                <a:extLst>
                  <a:ext uri="{FF2B5EF4-FFF2-40B4-BE49-F238E27FC236}">
                    <a16:creationId xmlns:a16="http://schemas.microsoft.com/office/drawing/2014/main" id="{DC48B610-E80A-42B8-A0F6-942A59C1C77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BEBA8EAE-BF5A-486C-A8C5-ECC9F3942E4B}">
                    <a14:imgProps xmlns:a14="http://schemas.microsoft.com/office/drawing/2010/main">
                      <a14:imgLayer r:embed="rId11">
                        <a14:imgEffect>
                          <a14:backgroundRemoval t="139" b="91806" l="6486" r="93213">
                            <a14:foregroundMark x1="17195" y1="48889" x2="64555" y2="54444"/>
                            <a14:foregroundMark x1="58824" y1="53194" x2="89593" y2="44861"/>
                            <a14:foregroundMark x1="9050" y1="38611" x2="9050" y2="38611"/>
                            <a14:foregroundMark x1="8748" y1="39583" x2="8748" y2="39583"/>
                            <a14:foregroundMark x1="91252" y1="39583" x2="91252" y2="39583"/>
                            <a14:foregroundMark x1="92157" y1="38333" x2="91252" y2="42917"/>
                            <a14:foregroundMark x1="92157" y1="37917" x2="92609" y2="38611"/>
                            <a14:foregroundMark x1="8748" y1="66389" x2="13876" y2="74167"/>
                            <a14:foregroundMark x1="9050" y1="84722" x2="18250" y2="90694"/>
                            <a14:foregroundMark x1="29563" y1="91806" x2="57919" y2="91806"/>
                            <a14:foregroundMark x1="9804" y1="19028" x2="16440" y2="19028"/>
                            <a14:foregroundMark x1="9502" y1="15417" x2="9502" y2="14167"/>
                            <a14:foregroundMark x1="10407" y1="12639" x2="10106" y2="11389"/>
                            <a14:foregroundMark x1="11463" y1="9861" x2="18854" y2="9722"/>
                            <a14:foregroundMark x1="20965" y1="12500" x2="12066" y2="9722"/>
                            <a14:foregroundMark x1="11161" y1="9444" x2="35747" y2="8194"/>
                            <a14:foregroundMark x1="36802" y1="8194" x2="78130" y2="7639"/>
                            <a14:foregroundMark x1="9201" y1="4444" x2="84615" y2="8194"/>
                            <a14:foregroundMark x1="84615" y1="8194" x2="6486" y2="12639"/>
                            <a14:foregroundMark x1="28658" y1="3056" x2="39065" y2="139"/>
                            <a14:foregroundMark x1="73002" y1="10694" x2="93213" y2="8889"/>
                            <a14:foregroundMark x1="81750" y1="11667" x2="93213" y2="11944"/>
                            <a14:foregroundMark x1="90950" y1="11944" x2="71644" y2="13194"/>
                            <a14:foregroundMark x1="81146" y1="13194" x2="57315" y2="11389"/>
                            <a14:foregroundMark x1="72398" y1="7361" x2="75113" y2="8472"/>
                            <a14:foregroundMark x1="71946" y1="8472" x2="72700" y2="11667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936704" y="-5012469"/>
                <a:ext cx="510593" cy="55449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00" name="Группа 99">
              <a:extLst>
                <a:ext uri="{FF2B5EF4-FFF2-40B4-BE49-F238E27FC236}">
                  <a16:creationId xmlns:a16="http://schemas.microsoft.com/office/drawing/2014/main" id="{C62CB15E-1BCA-4E8C-AC1A-10A5EC91EFA0}"/>
                </a:ext>
              </a:extLst>
            </p:cNvPr>
            <p:cNvGrpSpPr/>
            <p:nvPr/>
          </p:nvGrpSpPr>
          <p:grpSpPr>
            <a:xfrm>
              <a:off x="535522" y="-1322675"/>
              <a:ext cx="720000" cy="720000"/>
              <a:chOff x="11829283" y="-3637207"/>
              <a:chExt cx="720000" cy="720000"/>
            </a:xfrm>
          </p:grpSpPr>
          <p:sp>
            <p:nvSpPr>
              <p:cNvPr id="99" name="Овал 98">
                <a:extLst>
                  <a:ext uri="{FF2B5EF4-FFF2-40B4-BE49-F238E27FC236}">
                    <a16:creationId xmlns:a16="http://schemas.microsoft.com/office/drawing/2014/main" id="{E4C2B424-2673-488F-86F4-C999F0BFED53}"/>
                  </a:ext>
                </a:extLst>
              </p:cNvPr>
              <p:cNvSpPr/>
              <p:nvPr/>
            </p:nvSpPr>
            <p:spPr>
              <a:xfrm>
                <a:off x="11829283" y="-3637207"/>
                <a:ext cx="720000" cy="720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pic>
            <p:nvPicPr>
              <p:cNvPr id="1044" name="Picture 20" descr="Integrating Flyway In A Spring Framework Application - Trifork Blog">
                <a:extLst>
                  <a:ext uri="{FF2B5EF4-FFF2-40B4-BE49-F238E27FC236}">
                    <a16:creationId xmlns:a16="http://schemas.microsoft.com/office/drawing/2014/main" id="{13660500-D780-471D-8C93-2B4AC872AB3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2">
                <a:extLst>
                  <a:ext uri="{BEBA8EAE-BF5A-486C-A8C5-ECC9F3942E4B}">
                    <a14:imgProps xmlns:a14="http://schemas.microsoft.com/office/drawing/2010/main">
                      <a14:imgLayer r:embed="rId13">
                        <a14:imgEffect>
                          <a14:backgroundRemoval t="0" b="66967" l="901" r="99775">
                            <a14:foregroundMark x1="39865" y1="62462" x2="53604" y2="63964"/>
                            <a14:foregroundMark x1="40991" y1="49249" x2="47297" y2="35135"/>
                            <a14:foregroundMark x1="48198" y1="29429" x2="52477" y2="26727"/>
                            <a14:foregroundMark x1="31081" y1="6306" x2="32883" y2="5405"/>
                            <a14:foregroundMark x1="6306" y1="31231" x2="1126" y2="33033"/>
                            <a14:foregroundMark x1="60360" y1="25526" x2="67342" y2="15616"/>
                            <a14:foregroundMark x1="92568" y1="35435" x2="96847" y2="37237"/>
                            <a14:foregroundMark x1="5405" y1="30631" x2="24324" y2="10210"/>
                            <a14:foregroundMark x1="24324" y1="10210" x2="44595" y2="23423"/>
                            <a14:foregroundMark x1="44595" y1="23423" x2="45495" y2="25526"/>
                            <a14:foregroundMark x1="43694" y1="24625" x2="59685" y2="23423"/>
                            <a14:foregroundMark x1="58108" y1="22823" x2="65991" y2="12913"/>
                            <a14:foregroundMark x1="54730" y1="23724" x2="46622" y2="23724"/>
                            <a14:foregroundMark x1="49775" y1="22222" x2="54730" y2="21922"/>
                            <a14:foregroundMark x1="40315" y1="16817" x2="43694" y2="22523"/>
                            <a14:foregroundMark x1="37387" y1="9009" x2="40090" y2="14715"/>
                            <a14:foregroundMark x1="34234" y1="5105" x2="36486" y2="8408"/>
                            <a14:foregroundMark x1="34910" y1="4805" x2="24099" y2="9610"/>
                            <a14:foregroundMark x1="31982" y1="4805" x2="21396" y2="11411"/>
                            <a14:foregroundMark x1="40991" y1="40841" x2="27703" y2="20120"/>
                            <a14:foregroundMark x1="27703" y1="20420" x2="35360" y2="34234"/>
                            <a14:foregroundMark x1="28378" y1="27327" x2="36036" y2="38739"/>
                            <a14:foregroundMark x1="33559" y1="35736" x2="40090" y2="40841"/>
                            <a14:foregroundMark x1="39865" y1="41441" x2="37162" y2="50450"/>
                            <a14:foregroundMark x1="39414" y1="42943" x2="36937" y2="55556"/>
                            <a14:foregroundMark x1="36036" y1="53153" x2="37162" y2="61862"/>
                            <a14:foregroundMark x1="35811" y1="51051" x2="35811" y2="58258"/>
                            <a14:foregroundMark x1="38514" y1="49249" x2="39640" y2="61862"/>
                            <a14:foregroundMark x1="34234" y1="58258" x2="41216" y2="62763"/>
                            <a14:foregroundMark x1="39414" y1="63063" x2="55631" y2="64565"/>
                            <a14:foregroundMark x1="54730" y1="64264" x2="56081" y2="51351"/>
                            <a14:foregroundMark x1="58108" y1="51351" x2="56757" y2="59159"/>
                            <a14:foregroundMark x1="58784" y1="47748" x2="55631" y2="61261"/>
                            <a14:foregroundMark x1="56532" y1="48048" x2="46171" y2="55255"/>
                            <a14:foregroundMark x1="49324" y1="54054" x2="54955" y2="52853"/>
                            <a14:foregroundMark x1="14865" y1="32432" x2="14189" y2="35135"/>
                            <a14:foregroundMark x1="13739" y1="31832" x2="12162" y2="35435"/>
                            <a14:foregroundMark x1="11937" y1="31832" x2="11937" y2="40240"/>
                            <a14:foregroundMark x1="11937" y1="33033" x2="10811" y2="35736"/>
                            <a14:foregroundMark x1="10586" y1="33634" x2="8108" y2="35135"/>
                            <a14:foregroundMark x1="7658" y1="35435" x2="7658" y2="35435"/>
                            <a14:foregroundMark x1="5631" y1="33934" x2="5631" y2="33934"/>
                            <a14:foregroundMark x1="5405" y1="33934" x2="5405" y2="33934"/>
                            <a14:foregroundMark x1="4279" y1="34234" x2="4279" y2="34234"/>
                            <a14:foregroundMark x1="3604" y1="33934" x2="3604" y2="33934"/>
                            <a14:foregroundMark x1="3604" y1="34234" x2="4730" y2="38438"/>
                            <a14:foregroundMark x1="6081" y1="37838" x2="6757" y2="34835"/>
                            <a14:foregroundMark x1="7432" y1="34234" x2="8108" y2="34234"/>
                            <a14:foregroundMark x1="16892" y1="35435" x2="18018" y2="31532"/>
                            <a14:foregroundMark x1="17793" y1="26727" x2="16667" y2="29129"/>
                            <a14:foregroundMark x1="17342" y1="28829" x2="17342" y2="37538"/>
                            <a14:foregroundMark x1="20721" y1="27928" x2="21171" y2="26727"/>
                            <a14:foregroundMark x1="21622" y1="25826" x2="16892" y2="35435"/>
                            <a14:foregroundMark x1="22748" y1="27628" x2="20721" y2="34234"/>
                            <a14:foregroundMark x1="20721" y1="34234" x2="22297" y2="32132"/>
                            <a14:foregroundMark x1="40541" y1="37838" x2="43243" y2="29730"/>
                            <a14:foregroundMark x1="44369" y1="28228" x2="42117" y2="36336"/>
                            <a14:foregroundMark x1="62838" y1="33634" x2="61036" y2="39940"/>
                            <a14:foregroundMark x1="62613" y1="31231" x2="61712" y2="45345"/>
                            <a14:foregroundMark x1="62162" y1="40841" x2="61261" y2="45646"/>
                            <a14:foregroundMark x1="63514" y1="37838" x2="68919" y2="33634"/>
                            <a14:foregroundMark x1="65541" y1="36336" x2="71396" y2="29730"/>
                            <a14:foregroundMark x1="72973" y1="27327" x2="76577" y2="19520"/>
                            <a14:foregroundMark x1="65991" y1="33934" x2="68468" y2="32733"/>
                            <a14:foregroundMark x1="71622" y1="30931" x2="75225" y2="26426"/>
                            <a14:foregroundMark x1="74099" y1="27628" x2="79279" y2="21622"/>
                            <a14:foregroundMark x1="79730" y1="21021" x2="76351" y2="33033"/>
                            <a14:foregroundMark x1="80405" y1="28228" x2="81306" y2="27027"/>
                            <a14:foregroundMark x1="81532" y1="25526" x2="78604" y2="35135"/>
                            <a14:foregroundMark x1="81757" y1="30631" x2="81757" y2="30631"/>
                            <a14:foregroundMark x1="82658" y1="29129" x2="80856" y2="33934"/>
                            <a14:foregroundMark x1="81982" y1="33934" x2="85135" y2="31231"/>
                            <a14:foregroundMark x1="85586" y1="30931" x2="85360" y2="35435"/>
                            <a14:foregroundMark x1="85360" y1="36036" x2="86036" y2="36336"/>
                            <a14:foregroundMark x1="90541" y1="32432" x2="88063" y2="39039"/>
                            <a14:foregroundMark x1="88063" y1="39640" x2="88063" y2="39640"/>
                            <a14:foregroundMark x1="89414" y1="37538" x2="89414" y2="37538"/>
                            <a14:foregroundMark x1="89865" y1="36937" x2="90991" y2="38438"/>
                            <a14:foregroundMark x1="90991" y1="38438" x2="90991" y2="38438"/>
                            <a14:foregroundMark x1="91441" y1="38438" x2="93694" y2="39940"/>
                            <a14:foregroundMark x1="94369" y1="40541" x2="97523" y2="39940"/>
                            <a14:foregroundMark x1="97297" y1="39940" x2="98649" y2="39940"/>
                            <a14:foregroundMark x1="93694" y1="40841" x2="87838" y2="40841"/>
                            <a14:foregroundMark x1="88964" y1="38138" x2="92793" y2="39339"/>
                            <a14:foregroundMark x1="66892" y1="14114" x2="72523" y2="7808"/>
                            <a14:foregroundMark x1="72973" y1="9309" x2="76802" y2="3003"/>
                            <a14:foregroundMark x1="68018" y1="12012" x2="73874" y2="6006"/>
                            <a14:foregroundMark x1="73423" y1="6607" x2="78829" y2="0"/>
                            <a14:foregroundMark x1="80180" y1="601" x2="83108" y2="9009"/>
                            <a14:foregroundMark x1="84009" y1="6006" x2="90090" y2="16216"/>
                            <a14:foregroundMark x1="86036" y1="10811" x2="82883" y2="5105"/>
                            <a14:foregroundMark x1="81982" y1="3303" x2="80180" y2="1502"/>
                            <a14:foregroundMark x1="83108" y1="4505" x2="80856" y2="0"/>
                            <a14:foregroundMark x1="87838" y1="15616" x2="96171" y2="31832"/>
                            <a14:foregroundMark x1="88739" y1="21922" x2="99775" y2="35736"/>
                            <a14:foregroundMark x1="96622" y1="35435" x2="99775" y2="39640"/>
                            <a14:foregroundMark x1="26351" y1="7207" x2="31306" y2="6907"/>
                            <a14:foregroundMark x1="23423" y1="9610" x2="34234" y2="1802"/>
                            <a14:foregroundMark x1="22523" y1="30030" x2="30856" y2="15015"/>
                            <a14:foregroundMark x1="25901" y1="22523" x2="29955" y2="26727"/>
                            <a14:foregroundMark x1="4505" y1="34535" x2="2928" y2="35135"/>
                            <a14:foregroundMark x1="34910" y1="61862" x2="40991" y2="62162"/>
                            <a14:foregroundMark x1="36261" y1="59760" x2="45270" y2="65165"/>
                            <a14:foregroundMark x1="40541" y1="65465" x2="52477" y2="66066"/>
                            <a14:foregroundMark x1="48423" y1="66967" x2="42342" y2="66366"/>
                            <a14:foregroundMark x1="49550" y1="66667" x2="38063" y2="64565"/>
                            <a14:foregroundMark x1="36261" y1="61261" x2="36261" y2="61261"/>
                            <a14:foregroundMark x1="84459" y1="33634" x2="86036" y2="36036"/>
                            <a14:foregroundMark x1="83108" y1="33634" x2="89189" y2="41441"/>
                            <a14:foregroundMark x1="84910" y1="38739" x2="88964" y2="37237"/>
                            <a14:foregroundMark x1="86712" y1="39940" x2="90090" y2="45045"/>
                            <a14:foregroundMark x1="90541" y1="38138" x2="89189" y2="39640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29707"/>
              <a:stretch/>
            </p:blipFill>
            <p:spPr bwMode="auto">
              <a:xfrm>
                <a:off x="11873066" y="-3525908"/>
                <a:ext cx="632434" cy="49740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1042" name="Группа 1041">
            <a:extLst>
              <a:ext uri="{FF2B5EF4-FFF2-40B4-BE49-F238E27FC236}">
                <a16:creationId xmlns:a16="http://schemas.microsoft.com/office/drawing/2014/main" id="{16B1210F-45E6-45C4-A6F6-47E68DE7EE1F}"/>
              </a:ext>
            </a:extLst>
          </p:cNvPr>
          <p:cNvGrpSpPr/>
          <p:nvPr/>
        </p:nvGrpSpPr>
        <p:grpSpPr>
          <a:xfrm>
            <a:off x="-10" y="-6861215"/>
            <a:ext cx="12191994" cy="6861215"/>
            <a:chOff x="6" y="-6783004"/>
            <a:chExt cx="12191994" cy="6861215"/>
          </a:xfrm>
        </p:grpSpPr>
        <p:grpSp>
          <p:nvGrpSpPr>
            <p:cNvPr id="15" name="Группа 14">
              <a:extLst>
                <a:ext uri="{FF2B5EF4-FFF2-40B4-BE49-F238E27FC236}">
                  <a16:creationId xmlns:a16="http://schemas.microsoft.com/office/drawing/2014/main" id="{93CA6063-0AB9-47A3-ADFC-0CA78EFD5B9E}"/>
                </a:ext>
              </a:extLst>
            </p:cNvPr>
            <p:cNvGrpSpPr/>
            <p:nvPr/>
          </p:nvGrpSpPr>
          <p:grpSpPr>
            <a:xfrm>
              <a:off x="6" y="-6783004"/>
              <a:ext cx="12191994" cy="6861215"/>
              <a:chOff x="0" y="178416"/>
              <a:chExt cx="12191994" cy="6861215"/>
            </a:xfrm>
          </p:grpSpPr>
          <p:sp>
            <p:nvSpPr>
              <p:cNvPr id="69" name="Прямоугольник 68">
                <a:extLst>
                  <a:ext uri="{FF2B5EF4-FFF2-40B4-BE49-F238E27FC236}">
                    <a16:creationId xmlns:a16="http://schemas.microsoft.com/office/drawing/2014/main" id="{51CF39CF-12A0-448B-93C3-E43D0B9DE00B}"/>
                  </a:ext>
                </a:extLst>
              </p:cNvPr>
              <p:cNvSpPr/>
              <p:nvPr/>
            </p:nvSpPr>
            <p:spPr>
              <a:xfrm>
                <a:off x="6" y="178430"/>
                <a:ext cx="11590986" cy="685800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70" name="Прямоугольник 69">
                <a:extLst>
                  <a:ext uri="{FF2B5EF4-FFF2-40B4-BE49-F238E27FC236}">
                    <a16:creationId xmlns:a16="http://schemas.microsoft.com/office/drawing/2014/main" id="{7AC9E792-C316-4E0D-922F-4266B7E684BC}"/>
                  </a:ext>
                </a:extLst>
              </p:cNvPr>
              <p:cNvSpPr/>
              <p:nvPr/>
            </p:nvSpPr>
            <p:spPr>
              <a:xfrm>
                <a:off x="0" y="178416"/>
                <a:ext cx="11590983" cy="17272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0" dirty="0"/>
                  <a:t>ER </a:t>
                </a:r>
                <a:r>
                  <a:rPr lang="ru-RU" sz="6000" dirty="0"/>
                  <a:t>модель данных</a:t>
                </a:r>
              </a:p>
            </p:txBody>
          </p:sp>
          <p:sp>
            <p:nvSpPr>
              <p:cNvPr id="76" name="Прямоугольник: скругленные верхние углы 75">
                <a:extLst>
                  <a:ext uri="{FF2B5EF4-FFF2-40B4-BE49-F238E27FC236}">
                    <a16:creationId xmlns:a16="http://schemas.microsoft.com/office/drawing/2014/main" id="{148290BD-9223-4317-9F8F-E323B4D45898}"/>
                  </a:ext>
                </a:extLst>
              </p:cNvPr>
              <p:cNvSpPr/>
              <p:nvPr/>
            </p:nvSpPr>
            <p:spPr>
              <a:xfrm rot="5400000">
                <a:off x="11027886" y="5875524"/>
                <a:ext cx="1727199" cy="601016"/>
              </a:xfrm>
              <a:prstGeom prst="round2Same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ru-RU" dirty="0"/>
              </a:p>
            </p:txBody>
          </p:sp>
        </p:grpSp>
        <p:grpSp>
          <p:nvGrpSpPr>
            <p:cNvPr id="1041" name="Группа 1040">
              <a:extLst>
                <a:ext uri="{FF2B5EF4-FFF2-40B4-BE49-F238E27FC236}">
                  <a16:creationId xmlns:a16="http://schemas.microsoft.com/office/drawing/2014/main" id="{D7533A37-4F15-45A3-8CE5-72CFFCEEDDA4}"/>
                </a:ext>
              </a:extLst>
            </p:cNvPr>
            <p:cNvGrpSpPr/>
            <p:nvPr/>
          </p:nvGrpSpPr>
          <p:grpSpPr>
            <a:xfrm>
              <a:off x="410074" y="-4846524"/>
              <a:ext cx="10770782" cy="3678417"/>
              <a:chOff x="1318588" y="824540"/>
              <a:chExt cx="8250866" cy="2817820"/>
            </a:xfrm>
          </p:grpSpPr>
          <p:pic>
            <p:nvPicPr>
              <p:cNvPr id="107" name="Рисунок 106">
                <a:extLst>
                  <a:ext uri="{FF2B5EF4-FFF2-40B4-BE49-F238E27FC236}">
                    <a16:creationId xmlns:a16="http://schemas.microsoft.com/office/drawing/2014/main" id="{0CD6242A-B802-4D7B-BC80-556DDD4AA88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4"/>
              <a:srcRect l="849" t="45431" r="88070" b="32377"/>
              <a:stretch/>
            </p:blipFill>
            <p:spPr>
              <a:xfrm>
                <a:off x="5871913" y="1811493"/>
                <a:ext cx="990600" cy="843915"/>
              </a:xfrm>
              <a:prstGeom prst="rect">
                <a:avLst/>
              </a:prstGeom>
            </p:spPr>
          </p:pic>
          <p:pic>
            <p:nvPicPr>
              <p:cNvPr id="117" name="Рисунок 116">
                <a:extLst>
                  <a:ext uri="{FF2B5EF4-FFF2-40B4-BE49-F238E27FC236}">
                    <a16:creationId xmlns:a16="http://schemas.microsoft.com/office/drawing/2014/main" id="{774E2277-A54A-46C6-AEB2-A1543D5DB9A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4"/>
              <a:srcRect l="79281" t="32667" r="644" b="16436"/>
              <a:stretch/>
            </p:blipFill>
            <p:spPr>
              <a:xfrm>
                <a:off x="7774943" y="1265710"/>
                <a:ext cx="1794511" cy="1935480"/>
              </a:xfrm>
              <a:prstGeom prst="rect">
                <a:avLst/>
              </a:prstGeom>
            </p:spPr>
          </p:pic>
          <p:grpSp>
            <p:nvGrpSpPr>
              <p:cNvPr id="1037" name="Группа 1036">
                <a:extLst>
                  <a:ext uri="{FF2B5EF4-FFF2-40B4-BE49-F238E27FC236}">
                    <a16:creationId xmlns:a16="http://schemas.microsoft.com/office/drawing/2014/main" id="{1F27EBF2-9A76-4683-86A5-BAA0CA1917D6}"/>
                  </a:ext>
                </a:extLst>
              </p:cNvPr>
              <p:cNvGrpSpPr/>
              <p:nvPr/>
            </p:nvGrpSpPr>
            <p:grpSpPr>
              <a:xfrm>
                <a:off x="1318588" y="824540"/>
                <a:ext cx="3640896" cy="2817820"/>
                <a:chOff x="1318588" y="824540"/>
                <a:chExt cx="3640896" cy="2817820"/>
              </a:xfrm>
            </p:grpSpPr>
            <p:pic>
              <p:nvPicPr>
                <p:cNvPr id="109" name="Рисунок 108">
                  <a:extLst>
                    <a:ext uri="{FF2B5EF4-FFF2-40B4-BE49-F238E27FC236}">
                      <a16:creationId xmlns:a16="http://schemas.microsoft.com/office/drawing/2014/main" id="{3FC6684E-CE5B-4C8C-BBB8-45D4C159B9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4"/>
                <a:srcRect l="55776" t="4512" r="30245" b="68536"/>
                <a:stretch/>
              </p:blipFill>
              <p:spPr>
                <a:xfrm>
                  <a:off x="1318588" y="824540"/>
                  <a:ext cx="1249680" cy="1024891"/>
                </a:xfrm>
                <a:prstGeom prst="rect">
                  <a:avLst/>
                </a:prstGeom>
              </p:spPr>
            </p:pic>
            <p:pic>
              <p:nvPicPr>
                <p:cNvPr id="111" name="Рисунок 110">
                  <a:extLst>
                    <a:ext uri="{FF2B5EF4-FFF2-40B4-BE49-F238E27FC236}">
                      <a16:creationId xmlns:a16="http://schemas.microsoft.com/office/drawing/2014/main" id="{0022A53F-7ACB-464F-A62F-12180C25396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4"/>
                <a:srcRect l="55712" t="45441" r="30394" b="32467"/>
                <a:stretch/>
              </p:blipFill>
              <p:spPr>
                <a:xfrm>
                  <a:off x="1318588" y="1995325"/>
                  <a:ext cx="1242061" cy="840105"/>
                </a:xfrm>
                <a:prstGeom prst="rect">
                  <a:avLst/>
                </a:prstGeom>
              </p:spPr>
            </p:pic>
            <p:pic>
              <p:nvPicPr>
                <p:cNvPr id="113" name="Рисунок 112">
                  <a:extLst>
                    <a:ext uri="{FF2B5EF4-FFF2-40B4-BE49-F238E27FC236}">
                      <a16:creationId xmlns:a16="http://schemas.microsoft.com/office/drawing/2014/main" id="{E83637C0-F0AF-4129-A747-7D0103C09D1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4"/>
                <a:srcRect l="55753" t="81460" r="34103" b="1157"/>
                <a:stretch/>
              </p:blipFill>
              <p:spPr>
                <a:xfrm>
                  <a:off x="1318588" y="2981324"/>
                  <a:ext cx="906780" cy="661036"/>
                </a:xfrm>
                <a:prstGeom prst="rect">
                  <a:avLst/>
                </a:prstGeom>
              </p:spPr>
            </p:pic>
            <p:pic>
              <p:nvPicPr>
                <p:cNvPr id="115" name="Рисунок 114">
                  <a:extLst>
                    <a:ext uri="{FF2B5EF4-FFF2-40B4-BE49-F238E27FC236}">
                      <a16:creationId xmlns:a16="http://schemas.microsoft.com/office/drawing/2014/main" id="{1FC7D080-75C3-41F6-AF99-F9B60AB4054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4"/>
                <a:srcRect l="29678" t="38177" r="53779" b="25353"/>
                <a:stretch/>
              </p:blipFill>
              <p:spPr>
                <a:xfrm>
                  <a:off x="3480697" y="1540030"/>
                  <a:ext cx="1478787" cy="1386840"/>
                </a:xfrm>
                <a:prstGeom prst="rect">
                  <a:avLst/>
                </a:prstGeom>
              </p:spPr>
            </p:pic>
            <p:cxnSp>
              <p:nvCxnSpPr>
                <p:cNvPr id="126" name="Соединитель: уступ 125">
                  <a:extLst>
                    <a:ext uri="{FF2B5EF4-FFF2-40B4-BE49-F238E27FC236}">
                      <a16:creationId xmlns:a16="http://schemas.microsoft.com/office/drawing/2014/main" id="{1E26BBC2-60B3-4DFA-AF96-65095B3FBD9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60649" y="1146810"/>
                  <a:ext cx="927667" cy="922020"/>
                </a:xfrm>
                <a:prstGeom prst="bentConnector3">
                  <a:avLst>
                    <a:gd name="adj1" fmla="val 50000"/>
                  </a:avLst>
                </a:prstGeom>
                <a:ln w="12700">
                  <a:solidFill>
                    <a:schemeClr val="accent5">
                      <a:lumMod val="75000"/>
                    </a:schemeClr>
                  </a:solidFill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0" name="Соединитель: уступ 1029">
                  <a:extLst>
                    <a:ext uri="{FF2B5EF4-FFF2-40B4-BE49-F238E27FC236}">
                      <a16:creationId xmlns:a16="http://schemas.microsoft.com/office/drawing/2014/main" id="{C318D5C2-1830-4583-92B3-E833892FE34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60649" y="2289810"/>
                  <a:ext cx="927667" cy="331470"/>
                </a:xfrm>
                <a:prstGeom prst="bentConnector3">
                  <a:avLst/>
                </a:prstGeom>
                <a:ln w="12700"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5" name="Соединитель: уступ 1034">
                  <a:extLst>
                    <a:ext uri="{FF2B5EF4-FFF2-40B4-BE49-F238E27FC236}">
                      <a16:creationId xmlns:a16="http://schemas.microsoft.com/office/drawing/2014/main" id="{6129F002-0DD2-44EF-BF65-F8D59324AFFE}"/>
                    </a:ext>
                  </a:extLst>
                </p:cNvPr>
                <p:cNvCxnSpPr>
                  <a:stCxn id="113" idx="3"/>
                </p:cNvCxnSpPr>
                <p:nvPr/>
              </p:nvCxnSpPr>
              <p:spPr>
                <a:xfrm flipV="1">
                  <a:off x="2225368" y="2799080"/>
                  <a:ext cx="1262948" cy="512762"/>
                </a:xfrm>
                <a:prstGeom prst="bentConnector3">
                  <a:avLst/>
                </a:prstGeom>
                <a:ln w="12700"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039" name="Соединитель: уступ 1038">
                <a:extLst>
                  <a:ext uri="{FF2B5EF4-FFF2-40B4-BE49-F238E27FC236}">
                    <a16:creationId xmlns:a16="http://schemas.microsoft.com/office/drawing/2014/main" id="{D958868F-812A-4F35-9C0D-1A2B8B8FE71E}"/>
                  </a:ext>
                </a:extLst>
              </p:cNvPr>
              <p:cNvCxnSpPr/>
              <p:nvPr/>
            </p:nvCxnSpPr>
            <p:spPr>
              <a:xfrm>
                <a:off x="4959484" y="1849431"/>
                <a:ext cx="912429" cy="497529"/>
              </a:xfrm>
              <a:prstGeom prst="bentConnector3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07186404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Группа 31">
            <a:extLst>
              <a:ext uri="{FF2B5EF4-FFF2-40B4-BE49-F238E27FC236}">
                <a16:creationId xmlns:a16="http://schemas.microsoft.com/office/drawing/2014/main" id="{32D6EBBF-56DD-4136-AEB7-4FD51D1B5BDF}"/>
              </a:ext>
            </a:extLst>
          </p:cNvPr>
          <p:cNvGrpSpPr/>
          <p:nvPr/>
        </p:nvGrpSpPr>
        <p:grpSpPr>
          <a:xfrm>
            <a:off x="0" y="2548"/>
            <a:ext cx="12192000" cy="6858001"/>
            <a:chOff x="0" y="0"/>
            <a:chExt cx="12192000" cy="6858001"/>
          </a:xfrm>
          <a:solidFill>
            <a:srgbClr val="00B0F0"/>
          </a:solidFill>
        </p:grpSpPr>
        <p:grpSp>
          <p:nvGrpSpPr>
            <p:cNvPr id="39" name="Группа 38">
              <a:extLst>
                <a:ext uri="{FF2B5EF4-FFF2-40B4-BE49-F238E27FC236}">
                  <a16:creationId xmlns:a16="http://schemas.microsoft.com/office/drawing/2014/main" id="{2B2BA623-EBAC-433B-9D6D-CB6BBE1A5E68}"/>
                </a:ext>
              </a:extLst>
            </p:cNvPr>
            <p:cNvGrpSpPr/>
            <p:nvPr/>
          </p:nvGrpSpPr>
          <p:grpSpPr>
            <a:xfrm>
              <a:off x="0" y="0"/>
              <a:ext cx="12192000" cy="6858001"/>
              <a:chOff x="-12192000" y="-1"/>
              <a:chExt cx="12824178" cy="6858001"/>
            </a:xfrm>
            <a:grpFill/>
            <a:effectLst>
              <a:outerShdw blurRad="177800" dist="38100" algn="l" rotWithShape="0">
                <a:prstClr val="black">
                  <a:alpha val="40000"/>
                </a:prstClr>
              </a:outerShdw>
            </a:effectLst>
          </p:grpSpPr>
          <p:sp>
            <p:nvSpPr>
              <p:cNvPr id="42" name="Прямоугольник 41">
                <a:extLst>
                  <a:ext uri="{FF2B5EF4-FFF2-40B4-BE49-F238E27FC236}">
                    <a16:creationId xmlns:a16="http://schemas.microsoft.com/office/drawing/2014/main" id="{E210F1AA-CF00-41F9-ADD1-1A60242224CE}"/>
                  </a:ext>
                </a:extLst>
              </p:cNvPr>
              <p:cNvSpPr/>
              <p:nvPr/>
            </p:nvSpPr>
            <p:spPr>
              <a:xfrm>
                <a:off x="-12192000" y="0"/>
                <a:ext cx="12192000" cy="685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43" name="Прямоугольник: скругленные верхние углы 42">
                <a:extLst>
                  <a:ext uri="{FF2B5EF4-FFF2-40B4-BE49-F238E27FC236}">
                    <a16:creationId xmlns:a16="http://schemas.microsoft.com/office/drawing/2014/main" id="{37121CEE-B990-43F6-BC16-7C3DE67944FD}"/>
                  </a:ext>
                </a:extLst>
              </p:cNvPr>
              <p:cNvSpPr/>
              <p:nvPr/>
            </p:nvSpPr>
            <p:spPr>
              <a:xfrm rot="5400000">
                <a:off x="-547512" y="547509"/>
                <a:ext cx="1727199" cy="632180"/>
              </a:xfrm>
              <a:prstGeom prst="round2Same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ru-RU" dirty="0"/>
              </a:p>
            </p:txBody>
          </p:sp>
        </p:grpSp>
        <p:sp>
          <p:nvSpPr>
            <p:cNvPr id="40" name="Прямоугольник 39">
              <a:extLst>
                <a:ext uri="{FF2B5EF4-FFF2-40B4-BE49-F238E27FC236}">
                  <a16:creationId xmlns:a16="http://schemas.microsoft.com/office/drawing/2014/main" id="{166E63B0-F1F1-45A0-A5AB-473D7664390D}"/>
                </a:ext>
              </a:extLst>
            </p:cNvPr>
            <p:cNvSpPr/>
            <p:nvPr/>
          </p:nvSpPr>
          <p:spPr>
            <a:xfrm>
              <a:off x="0" y="0"/>
              <a:ext cx="11590983" cy="1727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6000" dirty="0"/>
                <a:t>Суть решаемой задачи</a:t>
              </a:r>
            </a:p>
          </p:txBody>
        </p:sp>
        <p:sp>
          <p:nvSpPr>
            <p:cNvPr id="41" name="Прямоугольник 40">
              <a:extLst>
                <a:ext uri="{FF2B5EF4-FFF2-40B4-BE49-F238E27FC236}">
                  <a16:creationId xmlns:a16="http://schemas.microsoft.com/office/drawing/2014/main" id="{02E34ECA-8845-49F8-9896-F644FE24C877}"/>
                </a:ext>
              </a:extLst>
            </p:cNvPr>
            <p:cNvSpPr/>
            <p:nvPr/>
          </p:nvSpPr>
          <p:spPr>
            <a:xfrm>
              <a:off x="601016" y="1727199"/>
              <a:ext cx="10388954" cy="51307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ru-RU" sz="3200" dirty="0"/>
                <a:t>Рабочая задача: обновление паролей учетных записей для внешних информационных систем. Информационных систем в зоне ответственности много, в каждой из них большое количество учетных записей. </a:t>
              </a:r>
            </a:p>
            <a:p>
              <a:pPr algn="just"/>
              <a:endParaRPr lang="ru-RU" sz="3200" dirty="0"/>
            </a:p>
            <a:p>
              <a:pPr algn="just"/>
              <a:r>
                <a:rPr lang="ru-RU" sz="3200" dirty="0"/>
                <a:t>Необходимо: автоматизировать / роботизировать процесс обновления паролей.</a:t>
              </a:r>
            </a:p>
          </p:txBody>
        </p:sp>
      </p:grpSp>
      <p:grpSp>
        <p:nvGrpSpPr>
          <p:cNvPr id="103" name="Группа 102">
            <a:extLst>
              <a:ext uri="{FF2B5EF4-FFF2-40B4-BE49-F238E27FC236}">
                <a16:creationId xmlns:a16="http://schemas.microsoft.com/office/drawing/2014/main" id="{FD3A6990-A36E-4FE9-B7BC-93A25858422F}"/>
              </a:ext>
            </a:extLst>
          </p:cNvPr>
          <p:cNvGrpSpPr/>
          <p:nvPr/>
        </p:nvGrpSpPr>
        <p:grpSpPr>
          <a:xfrm>
            <a:off x="-42" y="5095"/>
            <a:ext cx="12192010" cy="6858014"/>
            <a:chOff x="0" y="-13853161"/>
            <a:chExt cx="12192010" cy="6858014"/>
          </a:xfrm>
        </p:grpSpPr>
        <p:grpSp>
          <p:nvGrpSpPr>
            <p:cNvPr id="9" name="Группа 8">
              <a:extLst>
                <a:ext uri="{FF2B5EF4-FFF2-40B4-BE49-F238E27FC236}">
                  <a16:creationId xmlns:a16="http://schemas.microsoft.com/office/drawing/2014/main" id="{D29C3EBE-7C8D-447D-BD01-731923CA32AC}"/>
                </a:ext>
              </a:extLst>
            </p:cNvPr>
            <p:cNvGrpSpPr/>
            <p:nvPr/>
          </p:nvGrpSpPr>
          <p:grpSpPr>
            <a:xfrm>
              <a:off x="0" y="-13853161"/>
              <a:ext cx="12192010" cy="6858014"/>
              <a:chOff x="-10" y="-17"/>
              <a:chExt cx="12192010" cy="6858014"/>
            </a:xfrm>
          </p:grpSpPr>
          <p:sp>
            <p:nvSpPr>
              <p:cNvPr id="35" name="Прямоугольник 34">
                <a:extLst>
                  <a:ext uri="{FF2B5EF4-FFF2-40B4-BE49-F238E27FC236}">
                    <a16:creationId xmlns:a16="http://schemas.microsoft.com/office/drawing/2014/main" id="{E2E78B93-1A2A-4576-A5E5-D3FABC770F7D}"/>
                  </a:ext>
                </a:extLst>
              </p:cNvPr>
              <p:cNvSpPr/>
              <p:nvPr/>
            </p:nvSpPr>
            <p:spPr>
              <a:xfrm>
                <a:off x="-4" y="-4"/>
                <a:ext cx="11590983" cy="17272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6000" dirty="0"/>
                  <a:t>Функционал программы</a:t>
                </a:r>
              </a:p>
            </p:txBody>
          </p:sp>
          <p:sp>
            <p:nvSpPr>
              <p:cNvPr id="36" name="Прямоугольник 35">
                <a:extLst>
                  <a:ext uri="{FF2B5EF4-FFF2-40B4-BE49-F238E27FC236}">
                    <a16:creationId xmlns:a16="http://schemas.microsoft.com/office/drawing/2014/main" id="{66F8623E-D368-4701-AAD5-3D40D204A63C}"/>
                  </a:ext>
                </a:extLst>
              </p:cNvPr>
              <p:cNvSpPr/>
              <p:nvPr/>
            </p:nvSpPr>
            <p:spPr>
              <a:xfrm>
                <a:off x="-5" y="1727195"/>
                <a:ext cx="11590983" cy="513079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endParaRPr lang="ru-RU" sz="4000" dirty="0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6F903F0-93C3-4502-9808-1E7AB0EBCB96}"/>
                  </a:ext>
                </a:extLst>
              </p:cNvPr>
              <p:cNvSpPr txBox="1"/>
              <p:nvPr/>
            </p:nvSpPr>
            <p:spPr>
              <a:xfrm>
                <a:off x="1413983" y="1727189"/>
                <a:ext cx="10176996" cy="14465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4400" dirty="0">
                    <a:solidFill>
                      <a:schemeClr val="bg1"/>
                    </a:solidFill>
                  </a:rPr>
                  <a:t>Хранение информации о учетных записях внешних систем и их владельцах</a:t>
                </a: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A7B8E15-5B95-4CFD-94C3-BA26F4055513}"/>
                  </a:ext>
                </a:extLst>
              </p:cNvPr>
              <p:cNvSpPr txBox="1"/>
              <p:nvPr/>
            </p:nvSpPr>
            <p:spPr>
              <a:xfrm>
                <a:off x="1413983" y="3371528"/>
                <a:ext cx="10176996" cy="14465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4400" dirty="0">
                    <a:solidFill>
                      <a:schemeClr val="bg1"/>
                    </a:solidFill>
                  </a:rPr>
                  <a:t>Выполнение работ по генерации и изменению паролей во внешней системе</a:t>
                </a: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1907FEF3-9E96-4F5F-9645-3C4F744D17F5}"/>
                  </a:ext>
                </a:extLst>
              </p:cNvPr>
              <p:cNvSpPr txBox="1"/>
              <p:nvPr/>
            </p:nvSpPr>
            <p:spPr>
              <a:xfrm>
                <a:off x="1413983" y="5015866"/>
                <a:ext cx="10176996" cy="14465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4400" dirty="0">
                    <a:solidFill>
                      <a:schemeClr val="bg1"/>
                    </a:solidFill>
                  </a:rPr>
                  <a:t>Отправка </a:t>
                </a:r>
                <a:r>
                  <a:rPr lang="en-US" sz="4400" dirty="0">
                    <a:solidFill>
                      <a:schemeClr val="bg1"/>
                    </a:solidFill>
                  </a:rPr>
                  <a:t>email </a:t>
                </a:r>
                <a:r>
                  <a:rPr lang="ru-RU" sz="4400" dirty="0">
                    <a:solidFill>
                      <a:schemeClr val="bg1"/>
                    </a:solidFill>
                  </a:rPr>
                  <a:t>и </a:t>
                </a:r>
                <a:r>
                  <a:rPr lang="en-US" sz="4400" dirty="0">
                    <a:solidFill>
                      <a:schemeClr val="bg1"/>
                    </a:solidFill>
                  </a:rPr>
                  <a:t>telegram </a:t>
                </a:r>
                <a:r>
                  <a:rPr lang="ru-RU" sz="4400" dirty="0">
                    <a:solidFill>
                      <a:schemeClr val="bg1"/>
                    </a:solidFill>
                  </a:rPr>
                  <a:t>сообщений о ходе работ</a:t>
                </a:r>
              </a:p>
            </p:txBody>
          </p:sp>
          <p:grpSp>
            <p:nvGrpSpPr>
              <p:cNvPr id="8" name="Группа 7">
                <a:extLst>
                  <a:ext uri="{FF2B5EF4-FFF2-40B4-BE49-F238E27FC236}">
                    <a16:creationId xmlns:a16="http://schemas.microsoft.com/office/drawing/2014/main" id="{F17F7ADF-CDCE-400E-8DD6-DBF00A1117AE}"/>
                  </a:ext>
                </a:extLst>
              </p:cNvPr>
              <p:cNvGrpSpPr/>
              <p:nvPr/>
            </p:nvGrpSpPr>
            <p:grpSpPr>
              <a:xfrm>
                <a:off x="-10" y="-17"/>
                <a:ext cx="12192010" cy="6858014"/>
                <a:chOff x="-10" y="-17"/>
                <a:chExt cx="12192010" cy="6858014"/>
              </a:xfrm>
            </p:grpSpPr>
            <p:grpSp>
              <p:nvGrpSpPr>
                <p:cNvPr id="34" name="Группа 33">
                  <a:extLst>
                    <a:ext uri="{FF2B5EF4-FFF2-40B4-BE49-F238E27FC236}">
                      <a16:creationId xmlns:a16="http://schemas.microsoft.com/office/drawing/2014/main" id="{56DF3B6E-C1FC-43AA-9225-FCA13EBD4602}"/>
                    </a:ext>
                  </a:extLst>
                </p:cNvPr>
                <p:cNvGrpSpPr/>
                <p:nvPr/>
              </p:nvGrpSpPr>
              <p:grpSpPr>
                <a:xfrm>
                  <a:off x="-4" y="-3"/>
                  <a:ext cx="12192004" cy="6858000"/>
                  <a:chOff x="-12192000" y="0"/>
                  <a:chExt cx="12824182" cy="6858000"/>
                </a:xfrm>
                <a:effectLst>
                  <a:outerShdw blurRad="177800" dist="38100" algn="l" rotWithShape="0">
                    <a:prstClr val="black">
                      <a:alpha val="40000"/>
                    </a:prstClr>
                  </a:outerShdw>
                </a:effectLst>
              </p:grpSpPr>
              <p:sp>
                <p:nvSpPr>
                  <p:cNvPr id="37" name="Прямоугольник 36">
                    <a:extLst>
                      <a:ext uri="{FF2B5EF4-FFF2-40B4-BE49-F238E27FC236}">
                        <a16:creationId xmlns:a16="http://schemas.microsoft.com/office/drawing/2014/main" id="{CC952F16-C80E-4000-B3B1-65C03A28F3D2}"/>
                      </a:ext>
                    </a:extLst>
                  </p:cNvPr>
                  <p:cNvSpPr/>
                  <p:nvPr/>
                </p:nvSpPr>
                <p:spPr>
                  <a:xfrm>
                    <a:off x="-12192000" y="0"/>
                    <a:ext cx="12192000" cy="6858000"/>
                  </a:xfrm>
                  <a:prstGeom prst="rect">
                    <a:avLst/>
                  </a:prstGeom>
                  <a:solidFill>
                    <a:srgbClr val="00206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  <p:sp>
                <p:nvSpPr>
                  <p:cNvPr id="38" name="Прямоугольник: скругленные верхние углы 37">
                    <a:extLst>
                      <a:ext uri="{FF2B5EF4-FFF2-40B4-BE49-F238E27FC236}">
                        <a16:creationId xmlns:a16="http://schemas.microsoft.com/office/drawing/2014/main" id="{9614E47C-3C5A-4367-9992-1CF182CA3869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-547508" y="2274708"/>
                    <a:ext cx="1727199" cy="632180"/>
                  </a:xfrm>
                  <a:prstGeom prst="round2SameRect">
                    <a:avLst/>
                  </a:prstGeom>
                  <a:solidFill>
                    <a:srgbClr val="00206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ru-RU" dirty="0"/>
                  </a:p>
                </p:txBody>
              </p:sp>
            </p:grpSp>
            <p:sp>
              <p:nvSpPr>
                <p:cNvPr id="31" name="Прямоугольник 30">
                  <a:extLst>
                    <a:ext uri="{FF2B5EF4-FFF2-40B4-BE49-F238E27FC236}">
                      <a16:creationId xmlns:a16="http://schemas.microsoft.com/office/drawing/2014/main" id="{3FA1D016-3BC0-4EA3-A9C6-E7994FDB598E}"/>
                    </a:ext>
                  </a:extLst>
                </p:cNvPr>
                <p:cNvSpPr/>
                <p:nvPr/>
              </p:nvSpPr>
              <p:spPr>
                <a:xfrm>
                  <a:off x="-10" y="-17"/>
                  <a:ext cx="11590983" cy="172720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ru-RU" sz="6000" dirty="0"/>
                    <a:t>Функциональность программы</a:t>
                  </a:r>
                </a:p>
              </p:txBody>
            </p:sp>
          </p:grpSp>
          <p:sp>
            <p:nvSpPr>
              <p:cNvPr id="33" name="Прямоугольник 32">
                <a:extLst>
                  <a:ext uri="{FF2B5EF4-FFF2-40B4-BE49-F238E27FC236}">
                    <a16:creationId xmlns:a16="http://schemas.microsoft.com/office/drawing/2014/main" id="{89C990E7-8CC1-4984-9736-F25024563AF3}"/>
                  </a:ext>
                </a:extLst>
              </p:cNvPr>
              <p:cNvSpPr/>
              <p:nvPr/>
            </p:nvSpPr>
            <p:spPr>
              <a:xfrm>
                <a:off x="1413980" y="1727183"/>
                <a:ext cx="9575988" cy="101726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r>
                  <a:rPr lang="ru-RU" sz="3200" dirty="0"/>
                  <a:t>Хранение информации о информационных системах и их владельцах</a:t>
                </a:r>
              </a:p>
            </p:txBody>
          </p:sp>
          <p:sp>
            <p:nvSpPr>
              <p:cNvPr id="46" name="Прямоугольник 45">
                <a:extLst>
                  <a:ext uri="{FF2B5EF4-FFF2-40B4-BE49-F238E27FC236}">
                    <a16:creationId xmlns:a16="http://schemas.microsoft.com/office/drawing/2014/main" id="{4DCA66E8-4E5A-4F08-BB4D-DED5A82891AF}"/>
                  </a:ext>
                </a:extLst>
              </p:cNvPr>
              <p:cNvSpPr/>
              <p:nvPr/>
            </p:nvSpPr>
            <p:spPr>
              <a:xfrm>
                <a:off x="1413970" y="3069140"/>
                <a:ext cx="9575988" cy="101726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r>
                  <a:rPr lang="ru-RU" sz="3200" dirty="0"/>
                  <a:t>Генерация паролей и обновление реквизитов в системе</a:t>
                </a:r>
              </a:p>
            </p:txBody>
          </p:sp>
          <p:sp>
            <p:nvSpPr>
              <p:cNvPr id="47" name="Прямоугольник 46">
                <a:extLst>
                  <a:ext uri="{FF2B5EF4-FFF2-40B4-BE49-F238E27FC236}">
                    <a16:creationId xmlns:a16="http://schemas.microsoft.com/office/drawing/2014/main" id="{53E0E752-B015-4F42-A818-CFE200BE763F}"/>
                  </a:ext>
                </a:extLst>
              </p:cNvPr>
              <p:cNvSpPr/>
              <p:nvPr/>
            </p:nvSpPr>
            <p:spPr>
              <a:xfrm>
                <a:off x="1413969" y="4507229"/>
                <a:ext cx="9575988" cy="101726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r>
                  <a:rPr lang="ru-RU" sz="3200" dirty="0"/>
                  <a:t>Передача информации по </a:t>
                </a:r>
                <a:r>
                  <a:rPr lang="en-US" sz="3200" dirty="0"/>
                  <a:t>email, telegram </a:t>
                </a:r>
                <a:r>
                  <a:rPr lang="ru-RU" sz="3200" dirty="0"/>
                  <a:t>и </a:t>
                </a:r>
                <a:r>
                  <a:rPr lang="en-US" sz="3200" dirty="0"/>
                  <a:t>API</a:t>
                </a:r>
                <a:endParaRPr lang="ru-RU" sz="3200" dirty="0"/>
              </a:p>
            </p:txBody>
          </p:sp>
        </p:grpSp>
        <p:grpSp>
          <p:nvGrpSpPr>
            <p:cNvPr id="24" name="Группа 23">
              <a:extLst>
                <a:ext uri="{FF2B5EF4-FFF2-40B4-BE49-F238E27FC236}">
                  <a16:creationId xmlns:a16="http://schemas.microsoft.com/office/drawing/2014/main" id="{6D6113C9-2501-405B-9165-D529545E1CBF}"/>
                </a:ext>
              </a:extLst>
            </p:cNvPr>
            <p:cNvGrpSpPr/>
            <p:nvPr/>
          </p:nvGrpSpPr>
          <p:grpSpPr>
            <a:xfrm>
              <a:off x="535522" y="-11947545"/>
              <a:ext cx="720000" cy="720000"/>
              <a:chOff x="12646830" y="236220"/>
              <a:chExt cx="1996440" cy="1996440"/>
            </a:xfrm>
          </p:grpSpPr>
          <p:sp>
            <p:nvSpPr>
              <p:cNvPr id="23" name="Овал 22">
                <a:extLst>
                  <a:ext uri="{FF2B5EF4-FFF2-40B4-BE49-F238E27FC236}">
                    <a16:creationId xmlns:a16="http://schemas.microsoft.com/office/drawing/2014/main" id="{2E2777A1-1FFA-4AF6-A133-962DD0591751}"/>
                  </a:ext>
                </a:extLst>
              </p:cNvPr>
              <p:cNvSpPr/>
              <p:nvPr/>
            </p:nvSpPr>
            <p:spPr>
              <a:xfrm>
                <a:off x="12646830" y="236220"/>
                <a:ext cx="1996440" cy="199644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pic>
            <p:nvPicPr>
              <p:cNvPr id="22" name="Рисунок 21">
                <a:extLst>
                  <a:ext uri="{FF2B5EF4-FFF2-40B4-BE49-F238E27FC236}">
                    <a16:creationId xmlns:a16="http://schemas.microsoft.com/office/drawing/2014/main" id="{F3C4E801-41C6-438E-B4D7-595ED6A964B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10881" b="92228" l="10938" r="92188">
                            <a14:foregroundMark x1="29688" y1="18653" x2="47396" y2="11917"/>
                            <a14:foregroundMark x1="47917" y1="10881" x2="61979" y2="20207"/>
                            <a14:foregroundMark x1="14583" y1="27979" x2="11979" y2="33161"/>
                            <a14:foregroundMark x1="34896" y1="87047" x2="44271" y2="86528"/>
                            <a14:foregroundMark x1="40104" y1="90674" x2="40104" y2="90674"/>
                            <a14:foregroundMark x1="56250" y1="92228" x2="61979" y2="92746"/>
                            <a14:foregroundMark x1="84375" y1="65803" x2="92188" y2="62694"/>
                          </a14:backgroundRemoval>
                        </a14:imgEffect>
                      </a14:imgLayer>
                    </a14:imgProps>
                  </a:ext>
                </a:extLst>
              </a:blip>
              <a:srcRect l="5214" t="8553" r="3129" b="3372"/>
              <a:stretch/>
            </p:blipFill>
            <p:spPr>
              <a:xfrm>
                <a:off x="12940963" y="554355"/>
                <a:ext cx="1408175" cy="1360170"/>
              </a:xfrm>
              <a:prstGeom prst="rect">
                <a:avLst/>
              </a:prstGeom>
              <a:solidFill>
                <a:schemeClr val="bg1"/>
              </a:solidFill>
            </p:spPr>
          </p:pic>
        </p:grpSp>
        <p:grpSp>
          <p:nvGrpSpPr>
            <p:cNvPr id="82" name="Группа 81">
              <a:extLst>
                <a:ext uri="{FF2B5EF4-FFF2-40B4-BE49-F238E27FC236}">
                  <a16:creationId xmlns:a16="http://schemas.microsoft.com/office/drawing/2014/main" id="{B71E007D-9B4F-4EC1-8373-7F7E952491CA}"/>
                </a:ext>
              </a:extLst>
            </p:cNvPr>
            <p:cNvGrpSpPr/>
            <p:nvPr/>
          </p:nvGrpSpPr>
          <p:grpSpPr>
            <a:xfrm>
              <a:off x="535523" y="-10634734"/>
              <a:ext cx="720000" cy="720000"/>
              <a:chOff x="12659700" y="2430780"/>
              <a:chExt cx="1996440" cy="1996440"/>
            </a:xfrm>
          </p:grpSpPr>
          <p:sp>
            <p:nvSpPr>
              <p:cNvPr id="78" name="Овал 77">
                <a:extLst>
                  <a:ext uri="{FF2B5EF4-FFF2-40B4-BE49-F238E27FC236}">
                    <a16:creationId xmlns:a16="http://schemas.microsoft.com/office/drawing/2014/main" id="{F911A7D5-4623-4AC2-9E4A-7A1F0CC15108}"/>
                  </a:ext>
                </a:extLst>
              </p:cNvPr>
              <p:cNvSpPr/>
              <p:nvPr/>
            </p:nvSpPr>
            <p:spPr>
              <a:xfrm>
                <a:off x="12659700" y="2430780"/>
                <a:ext cx="1996440" cy="199644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pic>
            <p:nvPicPr>
              <p:cNvPr id="81" name="Рисунок 80">
                <a:extLst>
                  <a:ext uri="{FF2B5EF4-FFF2-40B4-BE49-F238E27FC236}">
                    <a16:creationId xmlns:a16="http://schemas.microsoft.com/office/drawing/2014/main" id="{DE88F852-16FE-45CE-BE41-BAB4CA549B9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3101" b="95349" l="6154" r="93077">
                            <a14:foregroundMark x1="23846" y1="6202" x2="40769" y2="6202"/>
                            <a14:foregroundMark x1="26923" y1="3101" x2="63077" y2="3101"/>
                            <a14:foregroundMark x1="63077" y1="3101" x2="78462" y2="3101"/>
                            <a14:foregroundMark x1="90000" y1="15504" x2="93077" y2="51938"/>
                            <a14:foregroundMark x1="93077" y1="51938" x2="92308" y2="80620"/>
                            <a14:foregroundMark x1="93077" y1="79845" x2="70769" y2="91473"/>
                            <a14:foregroundMark x1="76154" y1="92248" x2="20769" y2="90698"/>
                            <a14:foregroundMark x1="47692" y1="93798" x2="10000" y2="83721"/>
                            <a14:foregroundMark x1="10000" y1="83721" x2="9231" y2="76744"/>
                            <a14:foregroundMark x1="9231" y1="76744" x2="7692" y2="34884"/>
                            <a14:foregroundMark x1="9261" y1="30878" x2="19231" y2="5426"/>
                            <a14:foregroundMark x1="7692" y1="34884" x2="8448" y2="32954"/>
                            <a14:foregroundMark x1="9231" y1="30233" x2="8462" y2="24031"/>
                            <a14:foregroundMark x1="11538" y1="15504" x2="11538" y2="15504"/>
                            <a14:foregroundMark x1="10000" y1="15504" x2="7692" y2="27907"/>
                            <a14:foregroundMark x1="7692" y1="62791" x2="22308" y2="93023"/>
                            <a14:foregroundMark x1="13077" y1="86047" x2="18462" y2="90698"/>
                            <a14:foregroundMark x1="11538" y1="85271" x2="38462" y2="92248"/>
                            <a14:foregroundMark x1="23077" y1="93023" x2="51538" y2="92248"/>
                            <a14:foregroundMark x1="38462" y1="93023" x2="50000" y2="93023"/>
                            <a14:foregroundMark x1="49231" y1="93023" x2="83077" y2="93023"/>
                            <a14:foregroundMark x1="6923" y1="65891" x2="14615" y2="86047"/>
                            <a14:foregroundMark x1="7692" y1="72093" x2="8462" y2="79845"/>
                            <a14:foregroundMark x1="56923" y1="93798" x2="80769" y2="92248"/>
                            <a14:foregroundMark x1="81538" y1="93023" x2="56923" y2="95349"/>
                            <a14:foregroundMark x1="8462" y1="85271" x2="13077" y2="89147"/>
                            <a14:foregroundMark x1="8462" y1="84496" x2="12308" y2="89922"/>
                            <a14:foregroundMark x1="16923" y1="6202" x2="10000" y2="17054"/>
                            <a14:foregroundMark x1="13077" y1="9302" x2="10000" y2="20930"/>
                            <a14:foregroundMark x1="11538" y1="11628" x2="8462" y2="19380"/>
                            <a14:foregroundMark x1="10769" y1="11628" x2="6923" y2="24806"/>
                            <a14:foregroundMark x1="6923" y1="18605" x2="9231" y2="13953"/>
                            <a14:foregroundMark x1="10000" y1="12403" x2="10000" y2="12403"/>
                            <a14:foregroundMark x1="7692" y1="24031" x2="10000" y2="34109"/>
                            <a14:foregroundMark x1="7692" y1="30561" x2="7692" y2="37209"/>
                            <a14:foregroundMark x1="7692" y1="24806" x2="7692" y2="25910"/>
                            <a14:foregroundMark x1="7692" y1="24031" x2="8462" y2="17054"/>
                            <a14:foregroundMark x1="6923" y1="17829" x2="7692" y2="24806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12985839" y="2762089"/>
                <a:ext cx="1344162" cy="1333822"/>
              </a:xfrm>
              <a:prstGeom prst="rect">
                <a:avLst/>
              </a:prstGeom>
            </p:spPr>
          </p:pic>
        </p:grpSp>
        <p:grpSp>
          <p:nvGrpSpPr>
            <p:cNvPr id="88" name="Группа 87">
              <a:extLst>
                <a:ext uri="{FF2B5EF4-FFF2-40B4-BE49-F238E27FC236}">
                  <a16:creationId xmlns:a16="http://schemas.microsoft.com/office/drawing/2014/main" id="{537541F5-E690-4533-9FE1-5EED1A730E05}"/>
                </a:ext>
              </a:extLst>
            </p:cNvPr>
            <p:cNvGrpSpPr/>
            <p:nvPr/>
          </p:nvGrpSpPr>
          <p:grpSpPr>
            <a:xfrm>
              <a:off x="539504" y="-9197285"/>
              <a:ext cx="720000" cy="720000"/>
              <a:chOff x="12659700" y="4758529"/>
              <a:chExt cx="1996440" cy="1996440"/>
            </a:xfrm>
          </p:grpSpPr>
          <p:sp>
            <p:nvSpPr>
              <p:cNvPr id="84" name="Овал 83">
                <a:extLst>
                  <a:ext uri="{FF2B5EF4-FFF2-40B4-BE49-F238E27FC236}">
                    <a16:creationId xmlns:a16="http://schemas.microsoft.com/office/drawing/2014/main" id="{E899D465-06EC-4B60-8788-C751F5FBDC4A}"/>
                  </a:ext>
                </a:extLst>
              </p:cNvPr>
              <p:cNvSpPr/>
              <p:nvPr/>
            </p:nvSpPr>
            <p:spPr>
              <a:xfrm>
                <a:off x="12659700" y="4758529"/>
                <a:ext cx="1996440" cy="199644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pic>
            <p:nvPicPr>
              <p:cNvPr id="87" name="Рисунок 86">
                <a:extLst>
                  <a:ext uri="{FF2B5EF4-FFF2-40B4-BE49-F238E27FC236}">
                    <a16:creationId xmlns:a16="http://schemas.microsoft.com/office/drawing/2014/main" id="{13303FD3-505A-4573-9028-77762ABDE73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ackgroundRemoval t="4138" b="92414" l="8000" r="98667">
                            <a14:foregroundMark x1="13333" y1="56552" x2="30000" y2="79310"/>
                            <a14:foregroundMark x1="25333" y1="79310" x2="52667" y2="81379"/>
                            <a14:foregroundMark x1="20667" y1="84828" x2="52667" y2="84828"/>
                            <a14:foregroundMark x1="37333" y1="82759" x2="66000" y2="82069"/>
                            <a14:foregroundMark x1="56000" y1="71724" x2="64667" y2="85517"/>
                            <a14:foregroundMark x1="70667" y1="85517" x2="93333" y2="45517"/>
                            <a14:foregroundMark x1="93965" y1="20690" x2="93991" y2="19661"/>
                            <a14:foregroundMark x1="93860" y1="24828" x2="93965" y2="20690"/>
                            <a14:foregroundMark x1="93825" y1="26207" x2="93860" y2="24828"/>
                            <a14:foregroundMark x1="93755" y1="28966" x2="93825" y2="26207"/>
                            <a14:foregroundMark x1="93333" y1="45517" x2="93755" y2="28966"/>
                            <a14:foregroundMark x1="93591" y1="28966" x2="98000" y2="57241"/>
                            <a14:foregroundMark x1="93161" y1="26207" x2="93591" y2="28966"/>
                            <a14:foregroundMark x1="92946" y1="24828" x2="93161" y2="26207"/>
                            <a14:foregroundMark x1="92348" y1="20995" x2="92946" y2="24828"/>
                            <a14:foregroundMark x1="91333" y1="14483" x2="91715" y2="16934"/>
                            <a14:foregroundMark x1="98000" y1="57241" x2="95333" y2="84828"/>
                            <a14:foregroundMark x1="98285" y1="26207" x2="99333" y2="28276"/>
                            <a14:foregroundMark x1="97587" y1="24828" x2="98285" y2="26207"/>
                            <a14:foregroundMark x1="95492" y1="20690" x2="97587" y2="24828"/>
                            <a14:foregroundMark x1="94793" y1="19310" x2="95492" y2="20690"/>
                            <a14:foregroundMark x1="94685" y1="19097" x2="94793" y2="19310"/>
                            <a14:foregroundMark x1="92000" y1="13793" x2="93377" y2="16513"/>
                            <a14:foregroundMark x1="97000" y1="20690" x2="97333" y2="21379"/>
                            <a14:foregroundMark x1="96333" y1="19310" x2="97000" y2="20690"/>
                            <a14:foregroundMark x1="96067" y1="18759" x2="96333" y2="19310"/>
                            <a14:foregroundMark x1="94667" y1="15172" x2="94667" y2="15172"/>
                            <a14:foregroundMark x1="96000" y1="15172" x2="96000" y2="15172"/>
                            <a14:foregroundMark x1="93333" y1="14483" x2="93333" y2="14483"/>
                            <a14:foregroundMark x1="68667" y1="8276" x2="68667" y2="6897"/>
                            <a14:foregroundMark x1="66811" y1="11071" x2="66667" y2="12414"/>
                            <a14:foregroundMark x1="65619" y1="10345" x2="65333" y2="12414"/>
                            <a14:foregroundMark x1="65755" y1="9356" x2="65619" y2="10345"/>
                            <a14:foregroundMark x1="63500" y1="10345" x2="62667" y2="13793"/>
                            <a14:foregroundMark x1="63833" y1="8966" x2="63500" y2="10345"/>
                            <a14:foregroundMark x1="64000" y1="8276" x2="63833" y2="8966"/>
                            <a14:foregroundMark x1="41522" y1="13702" x2="43333" y2="14483"/>
                            <a14:foregroundMark x1="35333" y1="11034" x2="39213" y2="12707"/>
                            <a14:foregroundMark x1="40719" y1="11343" x2="41333" y2="11724"/>
                            <a14:foregroundMark x1="39668" y1="10690" x2="40237" y2="11043"/>
                            <a14:foregroundMark x1="38000" y1="4138" x2="38000" y2="4138"/>
                            <a14:foregroundMark x1="12000" y1="20690" x2="8000" y2="60690"/>
                            <a14:foregroundMark x1="8000" y1="60690" x2="17333" y2="89655"/>
                            <a14:foregroundMark x1="9333" y1="69655" x2="13333" y2="82759"/>
                            <a14:foregroundMark x1="8000" y1="72414" x2="14000" y2="88276"/>
                            <a14:foregroundMark x1="9333" y1="81379" x2="10667" y2="84828"/>
                            <a14:foregroundMark x1="6000" y1="75172" x2="38000" y2="92414"/>
                            <a14:foregroundMark x1="38000" y1="92414" x2="73333" y2="92414"/>
                            <a14:foregroundMark x1="73333" y1="92414" x2="90000" y2="91724"/>
                            <a14:foregroundMark x1="35333" y1="92414" x2="20000" y2="92414"/>
                            <a14:foregroundMark x1="9333" y1="23448" x2="14000" y2="20690"/>
                            <a14:foregroundMark x1="10000" y1="22759" x2="16000" y2="17241"/>
                            <a14:foregroundMark x1="14667" y1="16552" x2="9333" y2="22759"/>
                            <a14:foregroundMark x1="14667" y1="16552" x2="9333" y2="24138"/>
                            <a14:foregroundMark x1="13333" y1="16552" x2="8000" y2="23448"/>
                            <a14:backgroundMark x1="68667" y1="8276" x2="65333" y2="7586"/>
                            <a14:backgroundMark x1="67333" y1="7586" x2="64667" y2="7586"/>
                            <a14:backgroundMark x1="70000" y1="6207" x2="68667" y2="6897"/>
                            <a14:backgroundMark x1="66667" y1="6897" x2="66667" y2="6897"/>
                            <a14:backgroundMark x1="67333" y1="8966" x2="67333" y2="8966"/>
                            <a14:backgroundMark x1="67333" y1="10345" x2="67333" y2="10345"/>
                            <a14:backgroundMark x1="40000" y1="6207" x2="40000" y2="6207"/>
                            <a14:backgroundMark x1="41333" y1="9655" x2="41333" y2="9655"/>
                            <a14:backgroundMark x1="42000" y1="10345" x2="42000" y2="10345"/>
                            <a14:backgroundMark x1="41333" y1="8276" x2="41333" y2="8276"/>
                            <a14:backgroundMark x1="40667" y1="7586" x2="40667" y2="7586"/>
                            <a14:backgroundMark x1="40667" y1="10345" x2="41333" y2="10345"/>
                            <a14:backgroundMark x1="41333" y1="10345" x2="41333" y2="10345"/>
                            <a14:backgroundMark x1="38000" y1="4828" x2="38000" y2="4828"/>
                            <a14:backgroundMark x1="38000" y1="5517" x2="38000" y2="5517"/>
                            <a14:backgroundMark x1="38000" y1="6207" x2="38000" y2="6207"/>
                            <a14:backgroundMark x1="38000" y1="6207" x2="38000" y2="6207"/>
                            <a14:backgroundMark x1="38000" y1="6897" x2="38000" y2="6897"/>
                            <a14:backgroundMark x1="37333" y1="6897" x2="36000" y2="6897"/>
                            <a14:backgroundMark x1="36000" y1="6897" x2="36000" y2="6897"/>
                            <a14:backgroundMark x1="38000" y1="3448" x2="38000" y2="3448"/>
                            <a14:backgroundMark x1="38000" y1="4828" x2="36667" y2="5517"/>
                            <a14:backgroundMark x1="36667" y1="5517" x2="36667" y2="5517"/>
                            <a14:backgroundMark x1="97333" y1="14483" x2="98667" y2="15862"/>
                            <a14:backgroundMark x1="98667" y1="15172" x2="99333" y2="17931"/>
                            <a14:backgroundMark x1="99333" y1="19310" x2="99333" y2="19310"/>
                            <a14:backgroundMark x1="99333" y1="20690" x2="99333" y2="20690"/>
                            <a14:backgroundMark x1="94667" y1="13793" x2="94667" y2="13793"/>
                            <a14:backgroundMark x1="99333" y1="24828" x2="99333" y2="24828"/>
                            <a14:backgroundMark x1="99333" y1="26207" x2="99333" y2="26207"/>
                            <a14:backgroundMark x1="99333" y1="28966" x2="99333" y2="28966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12968013" y="5089838"/>
                <a:ext cx="1379815" cy="1333822"/>
              </a:xfrm>
              <a:prstGeom prst="rect">
                <a:avLst/>
              </a:prstGeom>
            </p:spPr>
          </p:pic>
        </p:grpSp>
      </p:grpSp>
      <p:grpSp>
        <p:nvGrpSpPr>
          <p:cNvPr id="102" name="Группа 101">
            <a:extLst>
              <a:ext uri="{FF2B5EF4-FFF2-40B4-BE49-F238E27FC236}">
                <a16:creationId xmlns:a16="http://schemas.microsoft.com/office/drawing/2014/main" id="{D11F2A48-D347-41BB-89F3-C9FBD3FA3392}"/>
              </a:ext>
            </a:extLst>
          </p:cNvPr>
          <p:cNvGrpSpPr/>
          <p:nvPr/>
        </p:nvGrpSpPr>
        <p:grpSpPr>
          <a:xfrm>
            <a:off x="-42" y="-3265"/>
            <a:ext cx="12192010" cy="6858014"/>
            <a:chOff x="4368" y="-6858014"/>
            <a:chExt cx="12192010" cy="6858014"/>
          </a:xfrm>
        </p:grpSpPr>
        <p:grpSp>
          <p:nvGrpSpPr>
            <p:cNvPr id="16" name="Группа 15">
              <a:extLst>
                <a:ext uri="{FF2B5EF4-FFF2-40B4-BE49-F238E27FC236}">
                  <a16:creationId xmlns:a16="http://schemas.microsoft.com/office/drawing/2014/main" id="{3AC349FC-87D6-4FDE-A2A0-735E05C60798}"/>
                </a:ext>
              </a:extLst>
            </p:cNvPr>
            <p:cNvGrpSpPr/>
            <p:nvPr/>
          </p:nvGrpSpPr>
          <p:grpSpPr>
            <a:xfrm>
              <a:off x="4368" y="-6858014"/>
              <a:ext cx="12192010" cy="6858014"/>
              <a:chOff x="4368" y="-6858014"/>
              <a:chExt cx="12192010" cy="6858014"/>
            </a:xfrm>
          </p:grpSpPr>
          <p:sp>
            <p:nvSpPr>
              <p:cNvPr id="50" name="Прямоугольник 49">
                <a:extLst>
                  <a:ext uri="{FF2B5EF4-FFF2-40B4-BE49-F238E27FC236}">
                    <a16:creationId xmlns:a16="http://schemas.microsoft.com/office/drawing/2014/main" id="{DCD98438-35F4-4529-8A2D-833058031AAF}"/>
                  </a:ext>
                </a:extLst>
              </p:cNvPr>
              <p:cNvSpPr/>
              <p:nvPr/>
            </p:nvSpPr>
            <p:spPr>
              <a:xfrm>
                <a:off x="4373" y="-5130802"/>
                <a:ext cx="11590983" cy="513079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endParaRPr lang="ru-RU" sz="4000" dirty="0"/>
              </a:p>
            </p:txBody>
          </p:sp>
          <p:sp>
            <p:nvSpPr>
              <p:cNvPr id="49" name="Прямоугольник 48">
                <a:extLst>
                  <a:ext uri="{FF2B5EF4-FFF2-40B4-BE49-F238E27FC236}">
                    <a16:creationId xmlns:a16="http://schemas.microsoft.com/office/drawing/2014/main" id="{186E61A1-17D2-4AFE-8A99-61C0E1BF06BD}"/>
                  </a:ext>
                </a:extLst>
              </p:cNvPr>
              <p:cNvSpPr/>
              <p:nvPr/>
            </p:nvSpPr>
            <p:spPr>
              <a:xfrm>
                <a:off x="4374" y="-6858001"/>
                <a:ext cx="11590983" cy="17272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6000" dirty="0"/>
                  <a:t>Функционал программы</a:t>
                </a: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9AB21345-5481-4647-B427-B314253B8D9A}"/>
                  </a:ext>
                </a:extLst>
              </p:cNvPr>
              <p:cNvSpPr txBox="1"/>
              <p:nvPr/>
            </p:nvSpPr>
            <p:spPr>
              <a:xfrm>
                <a:off x="1418361" y="-5130808"/>
                <a:ext cx="10176996" cy="14465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4400" dirty="0">
                    <a:solidFill>
                      <a:schemeClr val="bg1"/>
                    </a:solidFill>
                  </a:rPr>
                  <a:t>Хранение информации о учетных записях внешних систем и их владельцах</a:t>
                </a: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73281038-5038-41E5-BD71-2762D45170F5}"/>
                  </a:ext>
                </a:extLst>
              </p:cNvPr>
              <p:cNvSpPr txBox="1"/>
              <p:nvPr/>
            </p:nvSpPr>
            <p:spPr>
              <a:xfrm>
                <a:off x="1418361" y="-3486469"/>
                <a:ext cx="10176996" cy="14465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4400" dirty="0">
                    <a:solidFill>
                      <a:schemeClr val="bg1"/>
                    </a:solidFill>
                  </a:rPr>
                  <a:t>Выполнение работ по генерации и изменению паролей во внешней системе</a:t>
                </a: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3A6F8CCD-FBEC-4E3F-BA6C-7E6F29DDD6DB}"/>
                  </a:ext>
                </a:extLst>
              </p:cNvPr>
              <p:cNvSpPr txBox="1"/>
              <p:nvPr/>
            </p:nvSpPr>
            <p:spPr>
              <a:xfrm>
                <a:off x="1418361" y="-1842131"/>
                <a:ext cx="10176996" cy="14465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4400" dirty="0">
                    <a:solidFill>
                      <a:schemeClr val="bg1"/>
                    </a:solidFill>
                  </a:rPr>
                  <a:t>Отправка </a:t>
                </a:r>
                <a:r>
                  <a:rPr lang="en-US" sz="4400" dirty="0">
                    <a:solidFill>
                      <a:schemeClr val="bg1"/>
                    </a:solidFill>
                  </a:rPr>
                  <a:t>email </a:t>
                </a:r>
                <a:r>
                  <a:rPr lang="ru-RU" sz="4400" dirty="0">
                    <a:solidFill>
                      <a:schemeClr val="bg1"/>
                    </a:solidFill>
                  </a:rPr>
                  <a:t>и </a:t>
                </a:r>
                <a:r>
                  <a:rPr lang="en-US" sz="4400" dirty="0">
                    <a:solidFill>
                      <a:schemeClr val="bg1"/>
                    </a:solidFill>
                  </a:rPr>
                  <a:t>telegram </a:t>
                </a:r>
                <a:r>
                  <a:rPr lang="ru-RU" sz="4400" dirty="0">
                    <a:solidFill>
                      <a:schemeClr val="bg1"/>
                    </a:solidFill>
                  </a:rPr>
                  <a:t>сообщений о ходе работ</a:t>
                </a:r>
              </a:p>
            </p:txBody>
          </p:sp>
          <p:sp>
            <p:nvSpPr>
              <p:cNvPr id="60" name="Прямоугольник 59">
                <a:extLst>
                  <a:ext uri="{FF2B5EF4-FFF2-40B4-BE49-F238E27FC236}">
                    <a16:creationId xmlns:a16="http://schemas.microsoft.com/office/drawing/2014/main" id="{68045F23-531F-4DCD-852D-E6DB280A2597}"/>
                  </a:ext>
                </a:extLst>
              </p:cNvPr>
              <p:cNvSpPr/>
              <p:nvPr/>
            </p:nvSpPr>
            <p:spPr>
              <a:xfrm>
                <a:off x="4374" y="-6858000"/>
                <a:ext cx="11590986" cy="685800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59" name="Прямоугольник 58">
                <a:extLst>
                  <a:ext uri="{FF2B5EF4-FFF2-40B4-BE49-F238E27FC236}">
                    <a16:creationId xmlns:a16="http://schemas.microsoft.com/office/drawing/2014/main" id="{21F4D525-5B34-4520-BC54-DAA3AA81562C}"/>
                  </a:ext>
                </a:extLst>
              </p:cNvPr>
              <p:cNvSpPr/>
              <p:nvPr/>
            </p:nvSpPr>
            <p:spPr>
              <a:xfrm>
                <a:off x="4368" y="-6858014"/>
                <a:ext cx="11590983" cy="17272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6000" dirty="0"/>
                  <a:t>Стек решения</a:t>
                </a:r>
              </a:p>
            </p:txBody>
          </p:sp>
          <p:sp>
            <p:nvSpPr>
              <p:cNvPr id="55" name="Прямоугольник 54">
                <a:extLst>
                  <a:ext uri="{FF2B5EF4-FFF2-40B4-BE49-F238E27FC236}">
                    <a16:creationId xmlns:a16="http://schemas.microsoft.com/office/drawing/2014/main" id="{5159304C-9DB1-4E41-BF8A-208ED949A097}"/>
                  </a:ext>
                </a:extLst>
              </p:cNvPr>
              <p:cNvSpPr/>
              <p:nvPr/>
            </p:nvSpPr>
            <p:spPr>
              <a:xfrm>
                <a:off x="1418358" y="-5130814"/>
                <a:ext cx="9575988" cy="101726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r>
                  <a:rPr lang="en-US" sz="3200" dirty="0"/>
                  <a:t>Spring boot </a:t>
                </a:r>
                <a:r>
                  <a:rPr lang="en-US" sz="3200" dirty="0" err="1"/>
                  <a:t>jpa</a:t>
                </a:r>
                <a:r>
                  <a:rPr lang="en-US" sz="3200" dirty="0"/>
                  <a:t>, web, </a:t>
                </a:r>
                <a:r>
                  <a:rPr lang="en-US" sz="3200" dirty="0" err="1"/>
                  <a:t>thymeleaf</a:t>
                </a:r>
                <a:r>
                  <a:rPr lang="en-US" sz="3200" dirty="0"/>
                  <a:t>, email, telegram</a:t>
                </a:r>
                <a:endParaRPr lang="ru-RU" sz="3200" dirty="0"/>
              </a:p>
            </p:txBody>
          </p:sp>
          <p:sp>
            <p:nvSpPr>
              <p:cNvPr id="56" name="Прямоугольник 55">
                <a:extLst>
                  <a:ext uri="{FF2B5EF4-FFF2-40B4-BE49-F238E27FC236}">
                    <a16:creationId xmlns:a16="http://schemas.microsoft.com/office/drawing/2014/main" id="{5ECDD9CD-787F-475E-A317-B8DE7D595B08}"/>
                  </a:ext>
                </a:extLst>
              </p:cNvPr>
              <p:cNvSpPr/>
              <p:nvPr/>
            </p:nvSpPr>
            <p:spPr>
              <a:xfrm>
                <a:off x="1418348" y="-3909183"/>
                <a:ext cx="9575988" cy="101726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r>
                  <a:rPr lang="en-US" sz="3200" dirty="0" err="1"/>
                  <a:t>postgresql</a:t>
                </a:r>
                <a:endParaRPr lang="ru-RU" sz="3200" dirty="0"/>
              </a:p>
            </p:txBody>
          </p:sp>
          <p:sp>
            <p:nvSpPr>
              <p:cNvPr id="57" name="Прямоугольник 56">
                <a:extLst>
                  <a:ext uri="{FF2B5EF4-FFF2-40B4-BE49-F238E27FC236}">
                    <a16:creationId xmlns:a16="http://schemas.microsoft.com/office/drawing/2014/main" id="{11F8A02A-2064-4263-995D-926F47CEF1A3}"/>
                  </a:ext>
                </a:extLst>
              </p:cNvPr>
              <p:cNvSpPr/>
              <p:nvPr/>
            </p:nvSpPr>
            <p:spPr>
              <a:xfrm>
                <a:off x="1418347" y="-2687552"/>
                <a:ext cx="9575988" cy="101726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r>
                  <a:rPr lang="en-US" sz="3200" dirty="0"/>
                  <a:t>ojdbc8</a:t>
                </a:r>
                <a:endParaRPr lang="ru-RU" sz="3200" dirty="0"/>
              </a:p>
            </p:txBody>
          </p:sp>
          <p:sp>
            <p:nvSpPr>
              <p:cNvPr id="62" name="Прямоугольник: скругленные верхние углы 61">
                <a:extLst>
                  <a:ext uri="{FF2B5EF4-FFF2-40B4-BE49-F238E27FC236}">
                    <a16:creationId xmlns:a16="http://schemas.microsoft.com/office/drawing/2014/main" id="{3E1F542D-B745-4957-9C47-AD5C60922F46}"/>
                  </a:ext>
                </a:extLst>
              </p:cNvPr>
              <p:cNvSpPr/>
              <p:nvPr/>
            </p:nvSpPr>
            <p:spPr>
              <a:xfrm rot="5400000">
                <a:off x="11032270" y="-2840511"/>
                <a:ext cx="1727199" cy="601016"/>
              </a:xfrm>
              <a:prstGeom prst="round2Same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63" name="Прямоугольник 62">
                <a:extLst>
                  <a:ext uri="{FF2B5EF4-FFF2-40B4-BE49-F238E27FC236}">
                    <a16:creationId xmlns:a16="http://schemas.microsoft.com/office/drawing/2014/main" id="{EB9A6AF2-FCDE-4F2D-8507-9643C7060869}"/>
                  </a:ext>
                </a:extLst>
              </p:cNvPr>
              <p:cNvSpPr/>
              <p:nvPr/>
            </p:nvSpPr>
            <p:spPr>
              <a:xfrm>
                <a:off x="1413979" y="-1465922"/>
                <a:ext cx="9575988" cy="101726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r>
                  <a:rPr lang="en-US" sz="3200" dirty="0"/>
                  <a:t>flyway</a:t>
                </a:r>
                <a:endParaRPr lang="ru-RU" sz="3200" dirty="0"/>
              </a:p>
            </p:txBody>
          </p:sp>
        </p:grpSp>
        <p:grpSp>
          <p:nvGrpSpPr>
            <p:cNvPr id="90" name="Группа 89">
              <a:extLst>
                <a:ext uri="{FF2B5EF4-FFF2-40B4-BE49-F238E27FC236}">
                  <a16:creationId xmlns:a16="http://schemas.microsoft.com/office/drawing/2014/main" id="{A9A1E08A-AB4C-4EC9-89CB-62506A3A87BF}"/>
                </a:ext>
              </a:extLst>
            </p:cNvPr>
            <p:cNvGrpSpPr/>
            <p:nvPr/>
          </p:nvGrpSpPr>
          <p:grpSpPr>
            <a:xfrm>
              <a:off x="535522" y="-4982184"/>
              <a:ext cx="720000" cy="720000"/>
              <a:chOff x="14268450" y="-6276354"/>
              <a:chExt cx="720000" cy="720000"/>
            </a:xfrm>
          </p:grpSpPr>
          <p:sp>
            <p:nvSpPr>
              <p:cNvPr id="89" name="Овал 88">
                <a:extLst>
                  <a:ext uri="{FF2B5EF4-FFF2-40B4-BE49-F238E27FC236}">
                    <a16:creationId xmlns:a16="http://schemas.microsoft.com/office/drawing/2014/main" id="{C67A4FE0-1A26-4D7C-AA9C-3B206CBFCAD8}"/>
                  </a:ext>
                </a:extLst>
              </p:cNvPr>
              <p:cNvSpPr/>
              <p:nvPr/>
            </p:nvSpPr>
            <p:spPr>
              <a:xfrm>
                <a:off x="14268450" y="-6276354"/>
                <a:ext cx="720000" cy="720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pic>
            <p:nvPicPr>
              <p:cNvPr id="1034" name="Picture 10" descr="Spring Boot - Wikipedia">
                <a:extLst>
                  <a:ext uri="{FF2B5EF4-FFF2-40B4-BE49-F238E27FC236}">
                    <a16:creationId xmlns:a16="http://schemas.microsoft.com/office/drawing/2014/main" id="{F2581D7F-E4B0-43F4-A0F9-031BFFC6E2C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402601" y="-6142203"/>
                <a:ext cx="451699" cy="45169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92" name="Группа 91">
              <a:extLst>
                <a:ext uri="{FF2B5EF4-FFF2-40B4-BE49-F238E27FC236}">
                  <a16:creationId xmlns:a16="http://schemas.microsoft.com/office/drawing/2014/main" id="{F2EF96B9-988B-457F-83DC-A8B90307666F}"/>
                </a:ext>
              </a:extLst>
            </p:cNvPr>
            <p:cNvGrpSpPr/>
            <p:nvPr/>
          </p:nvGrpSpPr>
          <p:grpSpPr>
            <a:xfrm>
              <a:off x="535522" y="-3755422"/>
              <a:ext cx="720000" cy="720000"/>
              <a:chOff x="11813726" y="-5933424"/>
              <a:chExt cx="720000" cy="720000"/>
            </a:xfrm>
          </p:grpSpPr>
          <p:sp>
            <p:nvSpPr>
              <p:cNvPr id="91" name="Овал 90">
                <a:extLst>
                  <a:ext uri="{FF2B5EF4-FFF2-40B4-BE49-F238E27FC236}">
                    <a16:creationId xmlns:a16="http://schemas.microsoft.com/office/drawing/2014/main" id="{9DBAA20B-CA9E-4971-BDEE-9D6C8C3BC7DF}"/>
                  </a:ext>
                </a:extLst>
              </p:cNvPr>
              <p:cNvSpPr/>
              <p:nvPr/>
            </p:nvSpPr>
            <p:spPr>
              <a:xfrm>
                <a:off x="11813726" y="-5933424"/>
                <a:ext cx="720000" cy="720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pic>
            <p:nvPicPr>
              <p:cNvPr id="1036" name="Picture 12" descr="PostgreSQL — Википедия">
                <a:extLst>
                  <a:ext uri="{FF2B5EF4-FFF2-40B4-BE49-F238E27FC236}">
                    <a16:creationId xmlns:a16="http://schemas.microsoft.com/office/drawing/2014/main" id="{A3A7EE99-CECF-4BA4-8E3B-A87142259BD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915932" y="-5839274"/>
                <a:ext cx="515588" cy="5317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94" name="Группа 93">
              <a:extLst>
                <a:ext uri="{FF2B5EF4-FFF2-40B4-BE49-F238E27FC236}">
                  <a16:creationId xmlns:a16="http://schemas.microsoft.com/office/drawing/2014/main" id="{3AC6506A-618A-4D5C-8E34-2C9300D666E6}"/>
                </a:ext>
              </a:extLst>
            </p:cNvPr>
            <p:cNvGrpSpPr/>
            <p:nvPr/>
          </p:nvGrpSpPr>
          <p:grpSpPr>
            <a:xfrm>
              <a:off x="535522" y="-2405946"/>
              <a:ext cx="720000" cy="720000"/>
              <a:chOff x="11832000" y="-5095224"/>
              <a:chExt cx="720000" cy="720000"/>
            </a:xfrm>
          </p:grpSpPr>
          <p:sp>
            <p:nvSpPr>
              <p:cNvPr id="96" name="Овал 95">
                <a:extLst>
                  <a:ext uri="{FF2B5EF4-FFF2-40B4-BE49-F238E27FC236}">
                    <a16:creationId xmlns:a16="http://schemas.microsoft.com/office/drawing/2014/main" id="{78BAB1D0-D12E-4F03-92FC-853171B9EDEA}"/>
                  </a:ext>
                </a:extLst>
              </p:cNvPr>
              <p:cNvSpPr/>
              <p:nvPr/>
            </p:nvSpPr>
            <p:spPr>
              <a:xfrm>
                <a:off x="11832000" y="-5095224"/>
                <a:ext cx="720000" cy="720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pic>
            <p:nvPicPr>
              <p:cNvPr id="1040" name="Picture 16" descr="Oracle Database 23c Developer Edition: The Perfect Starting Point for  Developers">
                <a:extLst>
                  <a:ext uri="{FF2B5EF4-FFF2-40B4-BE49-F238E27FC236}">
                    <a16:creationId xmlns:a16="http://schemas.microsoft.com/office/drawing/2014/main" id="{DC48B610-E80A-42B8-A0F6-942A59C1C77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BEBA8EAE-BF5A-486C-A8C5-ECC9F3942E4B}">
                    <a14:imgProps xmlns:a14="http://schemas.microsoft.com/office/drawing/2010/main">
                      <a14:imgLayer r:embed="rId11">
                        <a14:imgEffect>
                          <a14:backgroundRemoval t="139" b="91806" l="6486" r="93213">
                            <a14:foregroundMark x1="17195" y1="48889" x2="64555" y2="54444"/>
                            <a14:foregroundMark x1="58824" y1="53194" x2="89593" y2="44861"/>
                            <a14:foregroundMark x1="9050" y1="38611" x2="9050" y2="38611"/>
                            <a14:foregroundMark x1="8748" y1="39583" x2="8748" y2="39583"/>
                            <a14:foregroundMark x1="91252" y1="39583" x2="91252" y2="39583"/>
                            <a14:foregroundMark x1="92157" y1="38333" x2="91252" y2="42917"/>
                            <a14:foregroundMark x1="92157" y1="37917" x2="92609" y2="38611"/>
                            <a14:foregroundMark x1="8748" y1="66389" x2="13876" y2="74167"/>
                            <a14:foregroundMark x1="9050" y1="84722" x2="18250" y2="90694"/>
                            <a14:foregroundMark x1="29563" y1="91806" x2="57919" y2="91806"/>
                            <a14:foregroundMark x1="9804" y1="19028" x2="16440" y2="19028"/>
                            <a14:foregroundMark x1="9502" y1="15417" x2="9502" y2="14167"/>
                            <a14:foregroundMark x1="10407" y1="12639" x2="10106" y2="11389"/>
                            <a14:foregroundMark x1="11463" y1="9861" x2="18854" y2="9722"/>
                            <a14:foregroundMark x1="20965" y1="12500" x2="12066" y2="9722"/>
                            <a14:foregroundMark x1="11161" y1="9444" x2="35747" y2="8194"/>
                            <a14:foregroundMark x1="36802" y1="8194" x2="78130" y2="7639"/>
                            <a14:foregroundMark x1="9201" y1="4444" x2="84615" y2="8194"/>
                            <a14:foregroundMark x1="84615" y1="8194" x2="6486" y2="12639"/>
                            <a14:foregroundMark x1="28658" y1="3056" x2="39065" y2="139"/>
                            <a14:foregroundMark x1="73002" y1="10694" x2="93213" y2="8889"/>
                            <a14:foregroundMark x1="81750" y1="11667" x2="93213" y2="11944"/>
                            <a14:foregroundMark x1="90950" y1="11944" x2="71644" y2="13194"/>
                            <a14:foregroundMark x1="81146" y1="13194" x2="57315" y2="11389"/>
                            <a14:foregroundMark x1="72398" y1="7361" x2="75113" y2="8472"/>
                            <a14:foregroundMark x1="71946" y1="8472" x2="72700" y2="11667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936704" y="-5012469"/>
                <a:ext cx="510593" cy="55449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00" name="Группа 99">
              <a:extLst>
                <a:ext uri="{FF2B5EF4-FFF2-40B4-BE49-F238E27FC236}">
                  <a16:creationId xmlns:a16="http://schemas.microsoft.com/office/drawing/2014/main" id="{C62CB15E-1BCA-4E8C-AC1A-10A5EC91EFA0}"/>
                </a:ext>
              </a:extLst>
            </p:cNvPr>
            <p:cNvGrpSpPr/>
            <p:nvPr/>
          </p:nvGrpSpPr>
          <p:grpSpPr>
            <a:xfrm>
              <a:off x="535522" y="-1322675"/>
              <a:ext cx="720000" cy="720000"/>
              <a:chOff x="11829283" y="-3637207"/>
              <a:chExt cx="720000" cy="720000"/>
            </a:xfrm>
          </p:grpSpPr>
          <p:sp>
            <p:nvSpPr>
              <p:cNvPr id="99" name="Овал 98">
                <a:extLst>
                  <a:ext uri="{FF2B5EF4-FFF2-40B4-BE49-F238E27FC236}">
                    <a16:creationId xmlns:a16="http://schemas.microsoft.com/office/drawing/2014/main" id="{E4C2B424-2673-488F-86F4-C999F0BFED53}"/>
                  </a:ext>
                </a:extLst>
              </p:cNvPr>
              <p:cNvSpPr/>
              <p:nvPr/>
            </p:nvSpPr>
            <p:spPr>
              <a:xfrm>
                <a:off x="11829283" y="-3637207"/>
                <a:ext cx="720000" cy="720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pic>
            <p:nvPicPr>
              <p:cNvPr id="1044" name="Picture 20" descr="Integrating Flyway In A Spring Framework Application - Trifork Blog">
                <a:extLst>
                  <a:ext uri="{FF2B5EF4-FFF2-40B4-BE49-F238E27FC236}">
                    <a16:creationId xmlns:a16="http://schemas.microsoft.com/office/drawing/2014/main" id="{13660500-D780-471D-8C93-2B4AC872AB3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2">
                <a:extLst>
                  <a:ext uri="{BEBA8EAE-BF5A-486C-A8C5-ECC9F3942E4B}">
                    <a14:imgProps xmlns:a14="http://schemas.microsoft.com/office/drawing/2010/main">
                      <a14:imgLayer r:embed="rId13">
                        <a14:imgEffect>
                          <a14:backgroundRemoval t="0" b="66967" l="901" r="99775">
                            <a14:foregroundMark x1="39865" y1="62462" x2="53604" y2="63964"/>
                            <a14:foregroundMark x1="40991" y1="49249" x2="47297" y2="35135"/>
                            <a14:foregroundMark x1="48198" y1="29429" x2="52477" y2="26727"/>
                            <a14:foregroundMark x1="31081" y1="6306" x2="32883" y2="5405"/>
                            <a14:foregroundMark x1="6306" y1="31231" x2="1126" y2="33033"/>
                            <a14:foregroundMark x1="60360" y1="25526" x2="67342" y2="15616"/>
                            <a14:foregroundMark x1="92568" y1="35435" x2="96847" y2="37237"/>
                            <a14:foregroundMark x1="5405" y1="30631" x2="24324" y2="10210"/>
                            <a14:foregroundMark x1="24324" y1="10210" x2="44595" y2="23423"/>
                            <a14:foregroundMark x1="44595" y1="23423" x2="45495" y2="25526"/>
                            <a14:foregroundMark x1="43694" y1="24625" x2="59685" y2="23423"/>
                            <a14:foregroundMark x1="58108" y1="22823" x2="65991" y2="12913"/>
                            <a14:foregroundMark x1="54730" y1="23724" x2="46622" y2="23724"/>
                            <a14:foregroundMark x1="49775" y1="22222" x2="54730" y2="21922"/>
                            <a14:foregroundMark x1="40315" y1="16817" x2="43694" y2="22523"/>
                            <a14:foregroundMark x1="37387" y1="9009" x2="40090" y2="14715"/>
                            <a14:foregroundMark x1="34234" y1="5105" x2="36486" y2="8408"/>
                            <a14:foregroundMark x1="34910" y1="4805" x2="24099" y2="9610"/>
                            <a14:foregroundMark x1="31982" y1="4805" x2="21396" y2="11411"/>
                            <a14:foregroundMark x1="40991" y1="40841" x2="27703" y2="20120"/>
                            <a14:foregroundMark x1="27703" y1="20420" x2="35360" y2="34234"/>
                            <a14:foregroundMark x1="28378" y1="27327" x2="36036" y2="38739"/>
                            <a14:foregroundMark x1="33559" y1="35736" x2="40090" y2="40841"/>
                            <a14:foregroundMark x1="39865" y1="41441" x2="37162" y2="50450"/>
                            <a14:foregroundMark x1="39414" y1="42943" x2="36937" y2="55556"/>
                            <a14:foregroundMark x1="36036" y1="53153" x2="37162" y2="61862"/>
                            <a14:foregroundMark x1="35811" y1="51051" x2="35811" y2="58258"/>
                            <a14:foregroundMark x1="38514" y1="49249" x2="39640" y2="61862"/>
                            <a14:foregroundMark x1="34234" y1="58258" x2="41216" y2="62763"/>
                            <a14:foregroundMark x1="39414" y1="63063" x2="55631" y2="64565"/>
                            <a14:foregroundMark x1="54730" y1="64264" x2="56081" y2="51351"/>
                            <a14:foregroundMark x1="58108" y1="51351" x2="56757" y2="59159"/>
                            <a14:foregroundMark x1="58784" y1="47748" x2="55631" y2="61261"/>
                            <a14:foregroundMark x1="56532" y1="48048" x2="46171" y2="55255"/>
                            <a14:foregroundMark x1="49324" y1="54054" x2="54955" y2="52853"/>
                            <a14:foregroundMark x1="14865" y1="32432" x2="14189" y2="35135"/>
                            <a14:foregroundMark x1="13739" y1="31832" x2="12162" y2="35435"/>
                            <a14:foregroundMark x1="11937" y1="31832" x2="11937" y2="40240"/>
                            <a14:foregroundMark x1="11937" y1="33033" x2="10811" y2="35736"/>
                            <a14:foregroundMark x1="10586" y1="33634" x2="8108" y2="35135"/>
                            <a14:foregroundMark x1="7658" y1="35435" x2="7658" y2="35435"/>
                            <a14:foregroundMark x1="5631" y1="33934" x2="5631" y2="33934"/>
                            <a14:foregroundMark x1="5405" y1="33934" x2="5405" y2="33934"/>
                            <a14:foregroundMark x1="4279" y1="34234" x2="4279" y2="34234"/>
                            <a14:foregroundMark x1="3604" y1="33934" x2="3604" y2="33934"/>
                            <a14:foregroundMark x1="3604" y1="34234" x2="4730" y2="38438"/>
                            <a14:foregroundMark x1="6081" y1="37838" x2="6757" y2="34835"/>
                            <a14:foregroundMark x1="7432" y1="34234" x2="8108" y2="34234"/>
                            <a14:foregroundMark x1="16892" y1="35435" x2="18018" y2="31532"/>
                            <a14:foregroundMark x1="17793" y1="26727" x2="16667" y2="29129"/>
                            <a14:foregroundMark x1="17342" y1="28829" x2="17342" y2="37538"/>
                            <a14:foregroundMark x1="20721" y1="27928" x2="21171" y2="26727"/>
                            <a14:foregroundMark x1="21622" y1="25826" x2="16892" y2="35435"/>
                            <a14:foregroundMark x1="22748" y1="27628" x2="20721" y2="34234"/>
                            <a14:foregroundMark x1="20721" y1="34234" x2="22297" y2="32132"/>
                            <a14:foregroundMark x1="40541" y1="37838" x2="43243" y2="29730"/>
                            <a14:foregroundMark x1="44369" y1="28228" x2="42117" y2="36336"/>
                            <a14:foregroundMark x1="62838" y1="33634" x2="61036" y2="39940"/>
                            <a14:foregroundMark x1="62613" y1="31231" x2="61712" y2="45345"/>
                            <a14:foregroundMark x1="62162" y1="40841" x2="61261" y2="45646"/>
                            <a14:foregroundMark x1="63514" y1="37838" x2="68919" y2="33634"/>
                            <a14:foregroundMark x1="65541" y1="36336" x2="71396" y2="29730"/>
                            <a14:foregroundMark x1="72973" y1="27327" x2="76577" y2="19520"/>
                            <a14:foregroundMark x1="65991" y1="33934" x2="68468" y2="32733"/>
                            <a14:foregroundMark x1="71622" y1="30931" x2="75225" y2="26426"/>
                            <a14:foregroundMark x1="74099" y1="27628" x2="79279" y2="21622"/>
                            <a14:foregroundMark x1="79730" y1="21021" x2="76351" y2="33033"/>
                            <a14:foregroundMark x1="80405" y1="28228" x2="81306" y2="27027"/>
                            <a14:foregroundMark x1="81532" y1="25526" x2="78604" y2="35135"/>
                            <a14:foregroundMark x1="81757" y1="30631" x2="81757" y2="30631"/>
                            <a14:foregroundMark x1="82658" y1="29129" x2="80856" y2="33934"/>
                            <a14:foregroundMark x1="81982" y1="33934" x2="85135" y2="31231"/>
                            <a14:foregroundMark x1="85586" y1="30931" x2="85360" y2="35435"/>
                            <a14:foregroundMark x1="85360" y1="36036" x2="86036" y2="36336"/>
                            <a14:foregroundMark x1="90541" y1="32432" x2="88063" y2="39039"/>
                            <a14:foregroundMark x1="88063" y1="39640" x2="88063" y2="39640"/>
                            <a14:foregroundMark x1="89414" y1="37538" x2="89414" y2="37538"/>
                            <a14:foregroundMark x1="89865" y1="36937" x2="90991" y2="38438"/>
                            <a14:foregroundMark x1="90991" y1="38438" x2="90991" y2="38438"/>
                            <a14:foregroundMark x1="91441" y1="38438" x2="93694" y2="39940"/>
                            <a14:foregroundMark x1="94369" y1="40541" x2="97523" y2="39940"/>
                            <a14:foregroundMark x1="97297" y1="39940" x2="98649" y2="39940"/>
                            <a14:foregroundMark x1="93694" y1="40841" x2="87838" y2="40841"/>
                            <a14:foregroundMark x1="88964" y1="38138" x2="92793" y2="39339"/>
                            <a14:foregroundMark x1="66892" y1="14114" x2="72523" y2="7808"/>
                            <a14:foregroundMark x1="72973" y1="9309" x2="76802" y2="3003"/>
                            <a14:foregroundMark x1="68018" y1="12012" x2="73874" y2="6006"/>
                            <a14:foregroundMark x1="73423" y1="6607" x2="78829" y2="0"/>
                            <a14:foregroundMark x1="80180" y1="601" x2="83108" y2="9009"/>
                            <a14:foregroundMark x1="84009" y1="6006" x2="90090" y2="16216"/>
                            <a14:foregroundMark x1="86036" y1="10811" x2="82883" y2="5105"/>
                            <a14:foregroundMark x1="81982" y1="3303" x2="80180" y2="1502"/>
                            <a14:foregroundMark x1="83108" y1="4505" x2="80856" y2="0"/>
                            <a14:foregroundMark x1="87838" y1="15616" x2="96171" y2="31832"/>
                            <a14:foregroundMark x1="88739" y1="21922" x2="99775" y2="35736"/>
                            <a14:foregroundMark x1="96622" y1="35435" x2="99775" y2="39640"/>
                            <a14:foregroundMark x1="26351" y1="7207" x2="31306" y2="6907"/>
                            <a14:foregroundMark x1="23423" y1="9610" x2="34234" y2="1802"/>
                            <a14:foregroundMark x1="22523" y1="30030" x2="30856" y2="15015"/>
                            <a14:foregroundMark x1="25901" y1="22523" x2="29955" y2="26727"/>
                            <a14:foregroundMark x1="4505" y1="34535" x2="2928" y2="35135"/>
                            <a14:foregroundMark x1="34910" y1="61862" x2="40991" y2="62162"/>
                            <a14:foregroundMark x1="36261" y1="59760" x2="45270" y2="65165"/>
                            <a14:foregroundMark x1="40541" y1="65465" x2="52477" y2="66066"/>
                            <a14:foregroundMark x1="48423" y1="66967" x2="42342" y2="66366"/>
                            <a14:foregroundMark x1="49550" y1="66667" x2="38063" y2="64565"/>
                            <a14:foregroundMark x1="36261" y1="61261" x2="36261" y2="61261"/>
                            <a14:foregroundMark x1="84459" y1="33634" x2="86036" y2="36036"/>
                            <a14:foregroundMark x1="83108" y1="33634" x2="89189" y2="41441"/>
                            <a14:foregroundMark x1="84910" y1="38739" x2="88964" y2="37237"/>
                            <a14:foregroundMark x1="86712" y1="39940" x2="90090" y2="45045"/>
                            <a14:foregroundMark x1="90541" y1="38138" x2="89189" y2="39640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29707"/>
              <a:stretch/>
            </p:blipFill>
            <p:spPr bwMode="auto">
              <a:xfrm>
                <a:off x="11873066" y="-3525908"/>
                <a:ext cx="632434" cy="49740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1042" name="Группа 1041">
            <a:extLst>
              <a:ext uri="{FF2B5EF4-FFF2-40B4-BE49-F238E27FC236}">
                <a16:creationId xmlns:a16="http://schemas.microsoft.com/office/drawing/2014/main" id="{16B1210F-45E6-45C4-A6F6-47E68DE7EE1F}"/>
              </a:ext>
            </a:extLst>
          </p:cNvPr>
          <p:cNvGrpSpPr/>
          <p:nvPr/>
        </p:nvGrpSpPr>
        <p:grpSpPr>
          <a:xfrm>
            <a:off x="-42" y="-1761"/>
            <a:ext cx="12191994" cy="6861215"/>
            <a:chOff x="6" y="-6783004"/>
            <a:chExt cx="12191994" cy="6861215"/>
          </a:xfrm>
        </p:grpSpPr>
        <p:grpSp>
          <p:nvGrpSpPr>
            <p:cNvPr id="15" name="Группа 14">
              <a:extLst>
                <a:ext uri="{FF2B5EF4-FFF2-40B4-BE49-F238E27FC236}">
                  <a16:creationId xmlns:a16="http://schemas.microsoft.com/office/drawing/2014/main" id="{93CA6063-0AB9-47A3-ADFC-0CA78EFD5B9E}"/>
                </a:ext>
              </a:extLst>
            </p:cNvPr>
            <p:cNvGrpSpPr/>
            <p:nvPr/>
          </p:nvGrpSpPr>
          <p:grpSpPr>
            <a:xfrm>
              <a:off x="6" y="-6783004"/>
              <a:ext cx="12191994" cy="6861215"/>
              <a:chOff x="0" y="178416"/>
              <a:chExt cx="12191994" cy="6861215"/>
            </a:xfrm>
          </p:grpSpPr>
          <p:sp>
            <p:nvSpPr>
              <p:cNvPr id="69" name="Прямоугольник 68">
                <a:extLst>
                  <a:ext uri="{FF2B5EF4-FFF2-40B4-BE49-F238E27FC236}">
                    <a16:creationId xmlns:a16="http://schemas.microsoft.com/office/drawing/2014/main" id="{51CF39CF-12A0-448B-93C3-E43D0B9DE00B}"/>
                  </a:ext>
                </a:extLst>
              </p:cNvPr>
              <p:cNvSpPr/>
              <p:nvPr/>
            </p:nvSpPr>
            <p:spPr>
              <a:xfrm>
                <a:off x="6" y="178430"/>
                <a:ext cx="11590986" cy="685800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70" name="Прямоугольник 69">
                <a:extLst>
                  <a:ext uri="{FF2B5EF4-FFF2-40B4-BE49-F238E27FC236}">
                    <a16:creationId xmlns:a16="http://schemas.microsoft.com/office/drawing/2014/main" id="{7AC9E792-C316-4E0D-922F-4266B7E684BC}"/>
                  </a:ext>
                </a:extLst>
              </p:cNvPr>
              <p:cNvSpPr/>
              <p:nvPr/>
            </p:nvSpPr>
            <p:spPr>
              <a:xfrm>
                <a:off x="0" y="178416"/>
                <a:ext cx="11590983" cy="17272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0" dirty="0"/>
                  <a:t>ER </a:t>
                </a:r>
                <a:r>
                  <a:rPr lang="ru-RU" sz="6000" dirty="0"/>
                  <a:t>модель данных</a:t>
                </a:r>
              </a:p>
            </p:txBody>
          </p:sp>
          <p:sp>
            <p:nvSpPr>
              <p:cNvPr id="76" name="Прямоугольник: скругленные верхние углы 75">
                <a:extLst>
                  <a:ext uri="{FF2B5EF4-FFF2-40B4-BE49-F238E27FC236}">
                    <a16:creationId xmlns:a16="http://schemas.microsoft.com/office/drawing/2014/main" id="{148290BD-9223-4317-9F8F-E323B4D45898}"/>
                  </a:ext>
                </a:extLst>
              </p:cNvPr>
              <p:cNvSpPr/>
              <p:nvPr/>
            </p:nvSpPr>
            <p:spPr>
              <a:xfrm rot="5400000">
                <a:off x="11027886" y="5875524"/>
                <a:ext cx="1727199" cy="601016"/>
              </a:xfrm>
              <a:prstGeom prst="round2Same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ru-RU" dirty="0"/>
              </a:p>
            </p:txBody>
          </p:sp>
        </p:grpSp>
        <p:grpSp>
          <p:nvGrpSpPr>
            <p:cNvPr id="1041" name="Группа 1040">
              <a:extLst>
                <a:ext uri="{FF2B5EF4-FFF2-40B4-BE49-F238E27FC236}">
                  <a16:creationId xmlns:a16="http://schemas.microsoft.com/office/drawing/2014/main" id="{D7533A37-4F15-45A3-8CE5-72CFFCEEDDA4}"/>
                </a:ext>
              </a:extLst>
            </p:cNvPr>
            <p:cNvGrpSpPr/>
            <p:nvPr/>
          </p:nvGrpSpPr>
          <p:grpSpPr>
            <a:xfrm>
              <a:off x="410074" y="-4846524"/>
              <a:ext cx="10770782" cy="3678417"/>
              <a:chOff x="1318588" y="824540"/>
              <a:chExt cx="8250866" cy="2817820"/>
            </a:xfrm>
          </p:grpSpPr>
          <p:pic>
            <p:nvPicPr>
              <p:cNvPr id="107" name="Рисунок 106">
                <a:extLst>
                  <a:ext uri="{FF2B5EF4-FFF2-40B4-BE49-F238E27FC236}">
                    <a16:creationId xmlns:a16="http://schemas.microsoft.com/office/drawing/2014/main" id="{0CD6242A-B802-4D7B-BC80-556DDD4AA88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4"/>
              <a:srcRect l="849" t="45431" r="88070" b="32377"/>
              <a:stretch/>
            </p:blipFill>
            <p:spPr>
              <a:xfrm>
                <a:off x="5871913" y="1811493"/>
                <a:ext cx="990600" cy="843915"/>
              </a:xfrm>
              <a:prstGeom prst="rect">
                <a:avLst/>
              </a:prstGeom>
            </p:spPr>
          </p:pic>
          <p:pic>
            <p:nvPicPr>
              <p:cNvPr id="117" name="Рисунок 116">
                <a:extLst>
                  <a:ext uri="{FF2B5EF4-FFF2-40B4-BE49-F238E27FC236}">
                    <a16:creationId xmlns:a16="http://schemas.microsoft.com/office/drawing/2014/main" id="{774E2277-A54A-46C6-AEB2-A1543D5DB9A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4"/>
              <a:srcRect l="79281" t="32667" r="644" b="16436"/>
              <a:stretch/>
            </p:blipFill>
            <p:spPr>
              <a:xfrm>
                <a:off x="7774943" y="1265710"/>
                <a:ext cx="1794511" cy="1935480"/>
              </a:xfrm>
              <a:prstGeom prst="rect">
                <a:avLst/>
              </a:prstGeom>
            </p:spPr>
          </p:pic>
          <p:grpSp>
            <p:nvGrpSpPr>
              <p:cNvPr id="1037" name="Группа 1036">
                <a:extLst>
                  <a:ext uri="{FF2B5EF4-FFF2-40B4-BE49-F238E27FC236}">
                    <a16:creationId xmlns:a16="http://schemas.microsoft.com/office/drawing/2014/main" id="{1F27EBF2-9A76-4683-86A5-BAA0CA1917D6}"/>
                  </a:ext>
                </a:extLst>
              </p:cNvPr>
              <p:cNvGrpSpPr/>
              <p:nvPr/>
            </p:nvGrpSpPr>
            <p:grpSpPr>
              <a:xfrm>
                <a:off x="1318588" y="824540"/>
                <a:ext cx="3640896" cy="2817820"/>
                <a:chOff x="1318588" y="824540"/>
                <a:chExt cx="3640896" cy="2817820"/>
              </a:xfrm>
            </p:grpSpPr>
            <p:pic>
              <p:nvPicPr>
                <p:cNvPr id="109" name="Рисунок 108">
                  <a:extLst>
                    <a:ext uri="{FF2B5EF4-FFF2-40B4-BE49-F238E27FC236}">
                      <a16:creationId xmlns:a16="http://schemas.microsoft.com/office/drawing/2014/main" id="{3FC6684E-CE5B-4C8C-BBB8-45D4C159B9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4"/>
                <a:srcRect l="55776" t="4512" r="30245" b="68536"/>
                <a:stretch/>
              </p:blipFill>
              <p:spPr>
                <a:xfrm>
                  <a:off x="1318588" y="824540"/>
                  <a:ext cx="1249680" cy="1024891"/>
                </a:xfrm>
                <a:prstGeom prst="rect">
                  <a:avLst/>
                </a:prstGeom>
              </p:spPr>
            </p:pic>
            <p:pic>
              <p:nvPicPr>
                <p:cNvPr id="111" name="Рисунок 110">
                  <a:extLst>
                    <a:ext uri="{FF2B5EF4-FFF2-40B4-BE49-F238E27FC236}">
                      <a16:creationId xmlns:a16="http://schemas.microsoft.com/office/drawing/2014/main" id="{0022A53F-7ACB-464F-A62F-12180C25396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4"/>
                <a:srcRect l="55712" t="45441" r="30394" b="32467"/>
                <a:stretch/>
              </p:blipFill>
              <p:spPr>
                <a:xfrm>
                  <a:off x="1318588" y="1995325"/>
                  <a:ext cx="1242061" cy="840105"/>
                </a:xfrm>
                <a:prstGeom prst="rect">
                  <a:avLst/>
                </a:prstGeom>
              </p:spPr>
            </p:pic>
            <p:pic>
              <p:nvPicPr>
                <p:cNvPr id="113" name="Рисунок 112">
                  <a:extLst>
                    <a:ext uri="{FF2B5EF4-FFF2-40B4-BE49-F238E27FC236}">
                      <a16:creationId xmlns:a16="http://schemas.microsoft.com/office/drawing/2014/main" id="{E83637C0-F0AF-4129-A747-7D0103C09D1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4"/>
                <a:srcRect l="55753" t="81460" r="34103" b="1157"/>
                <a:stretch/>
              </p:blipFill>
              <p:spPr>
                <a:xfrm>
                  <a:off x="1318588" y="2981324"/>
                  <a:ext cx="906780" cy="661036"/>
                </a:xfrm>
                <a:prstGeom prst="rect">
                  <a:avLst/>
                </a:prstGeom>
              </p:spPr>
            </p:pic>
            <p:pic>
              <p:nvPicPr>
                <p:cNvPr id="115" name="Рисунок 114">
                  <a:extLst>
                    <a:ext uri="{FF2B5EF4-FFF2-40B4-BE49-F238E27FC236}">
                      <a16:creationId xmlns:a16="http://schemas.microsoft.com/office/drawing/2014/main" id="{1FC7D080-75C3-41F6-AF99-F9B60AB4054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4"/>
                <a:srcRect l="29678" t="38177" r="53779" b="25353"/>
                <a:stretch/>
              </p:blipFill>
              <p:spPr>
                <a:xfrm>
                  <a:off x="3480697" y="1540030"/>
                  <a:ext cx="1478787" cy="1386840"/>
                </a:xfrm>
                <a:prstGeom prst="rect">
                  <a:avLst/>
                </a:prstGeom>
              </p:spPr>
            </p:pic>
            <p:cxnSp>
              <p:nvCxnSpPr>
                <p:cNvPr id="126" name="Соединитель: уступ 125">
                  <a:extLst>
                    <a:ext uri="{FF2B5EF4-FFF2-40B4-BE49-F238E27FC236}">
                      <a16:creationId xmlns:a16="http://schemas.microsoft.com/office/drawing/2014/main" id="{1E26BBC2-60B3-4DFA-AF96-65095B3FBD9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60649" y="1146810"/>
                  <a:ext cx="927667" cy="922020"/>
                </a:xfrm>
                <a:prstGeom prst="bentConnector3">
                  <a:avLst>
                    <a:gd name="adj1" fmla="val 50000"/>
                  </a:avLst>
                </a:prstGeom>
                <a:ln w="12700">
                  <a:solidFill>
                    <a:schemeClr val="accent5">
                      <a:lumMod val="75000"/>
                    </a:schemeClr>
                  </a:solidFill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0" name="Соединитель: уступ 1029">
                  <a:extLst>
                    <a:ext uri="{FF2B5EF4-FFF2-40B4-BE49-F238E27FC236}">
                      <a16:creationId xmlns:a16="http://schemas.microsoft.com/office/drawing/2014/main" id="{C318D5C2-1830-4583-92B3-E833892FE34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60649" y="2289810"/>
                  <a:ext cx="927667" cy="331470"/>
                </a:xfrm>
                <a:prstGeom prst="bentConnector3">
                  <a:avLst/>
                </a:prstGeom>
                <a:ln w="12700"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5" name="Соединитель: уступ 1034">
                  <a:extLst>
                    <a:ext uri="{FF2B5EF4-FFF2-40B4-BE49-F238E27FC236}">
                      <a16:creationId xmlns:a16="http://schemas.microsoft.com/office/drawing/2014/main" id="{6129F002-0DD2-44EF-BF65-F8D59324AFFE}"/>
                    </a:ext>
                  </a:extLst>
                </p:cNvPr>
                <p:cNvCxnSpPr>
                  <a:stCxn id="113" idx="3"/>
                </p:cNvCxnSpPr>
                <p:nvPr/>
              </p:nvCxnSpPr>
              <p:spPr>
                <a:xfrm flipV="1">
                  <a:off x="2225368" y="2799080"/>
                  <a:ext cx="1262948" cy="512762"/>
                </a:xfrm>
                <a:prstGeom prst="bentConnector3">
                  <a:avLst/>
                </a:prstGeom>
                <a:ln w="12700"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039" name="Соединитель: уступ 1038">
                <a:extLst>
                  <a:ext uri="{FF2B5EF4-FFF2-40B4-BE49-F238E27FC236}">
                    <a16:creationId xmlns:a16="http://schemas.microsoft.com/office/drawing/2014/main" id="{D958868F-812A-4F35-9C0D-1A2B8B8FE71E}"/>
                  </a:ext>
                </a:extLst>
              </p:cNvPr>
              <p:cNvCxnSpPr/>
              <p:nvPr/>
            </p:nvCxnSpPr>
            <p:spPr>
              <a:xfrm>
                <a:off x="4959484" y="1849431"/>
                <a:ext cx="912429" cy="497529"/>
              </a:xfrm>
              <a:prstGeom prst="bentConnector3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64920295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720</Words>
  <Application>Microsoft Office PowerPoint</Application>
  <PresentationFormat>Широкоэкранный</PresentationFormat>
  <Paragraphs>110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Павел Санников</dc:creator>
  <cp:lastModifiedBy>Павел</cp:lastModifiedBy>
  <cp:revision>17</cp:revision>
  <dcterms:created xsi:type="dcterms:W3CDTF">2024-02-21T17:47:53Z</dcterms:created>
  <dcterms:modified xsi:type="dcterms:W3CDTF">2024-02-23T11:40:07Z</dcterms:modified>
</cp:coreProperties>
</file>