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81" r:id="rId8"/>
    <p:sldId id="279" r:id="rId9"/>
    <p:sldId id="280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66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49"/>
  </p:normalViewPr>
  <p:slideViewPr>
    <p:cSldViewPr snapToGrid="0">
      <p:cViewPr>
        <p:scale>
          <a:sx n="80" d="100"/>
          <a:sy n="80" d="100"/>
        </p:scale>
        <p:origin x="72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E92B4-B36A-4481-AC2E-AD016C40BB3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25A667B-3A37-4373-A3A7-A4C35E32A7B5}">
      <dgm:prSet phldrT="[Text]"/>
      <dgm:spPr/>
      <dgm:t>
        <a:bodyPr/>
        <a:lstStyle/>
        <a:p>
          <a:r>
            <a:rPr lang="en-US" dirty="0"/>
            <a:t>Sentiment Analysis</a:t>
          </a:r>
          <a:endParaRPr lang="en-CA" dirty="0"/>
        </a:p>
      </dgm:t>
    </dgm:pt>
    <dgm:pt modelId="{53B10B18-B962-4B41-8BF5-C57ECD008321}" type="parTrans" cxnId="{51665C15-74A3-4CF0-A9AC-AE5E4A6E61B6}">
      <dgm:prSet/>
      <dgm:spPr/>
      <dgm:t>
        <a:bodyPr/>
        <a:lstStyle/>
        <a:p>
          <a:endParaRPr lang="en-CA"/>
        </a:p>
      </dgm:t>
    </dgm:pt>
    <dgm:pt modelId="{C6A9F4BC-3635-4E40-AC83-843CDFCF2396}" type="sibTrans" cxnId="{51665C15-74A3-4CF0-A9AC-AE5E4A6E61B6}">
      <dgm:prSet/>
      <dgm:spPr/>
      <dgm:t>
        <a:bodyPr/>
        <a:lstStyle/>
        <a:p>
          <a:endParaRPr lang="en-CA"/>
        </a:p>
      </dgm:t>
    </dgm:pt>
    <dgm:pt modelId="{53C82B85-48DB-494A-91A5-DAB31CBF8578}">
      <dgm:prSet phldrT="[Text]"/>
      <dgm:spPr/>
      <dgm:t>
        <a:bodyPr/>
        <a:lstStyle/>
        <a:p>
          <a:r>
            <a:rPr lang="en-US" dirty="0"/>
            <a:t>Machine Learning</a:t>
          </a:r>
          <a:endParaRPr lang="en-CA" dirty="0"/>
        </a:p>
      </dgm:t>
    </dgm:pt>
    <dgm:pt modelId="{A30190EF-ECE2-4027-A644-9C32327A052B}" type="parTrans" cxnId="{EC2C078A-2B62-49A2-A395-77479F124274}">
      <dgm:prSet/>
      <dgm:spPr/>
      <dgm:t>
        <a:bodyPr/>
        <a:lstStyle/>
        <a:p>
          <a:endParaRPr lang="en-CA"/>
        </a:p>
      </dgm:t>
    </dgm:pt>
    <dgm:pt modelId="{2C0773E0-086C-4D2E-B879-23B8730CBAE6}" type="sibTrans" cxnId="{EC2C078A-2B62-49A2-A395-77479F124274}">
      <dgm:prSet/>
      <dgm:spPr/>
      <dgm:t>
        <a:bodyPr/>
        <a:lstStyle/>
        <a:p>
          <a:endParaRPr lang="en-CA"/>
        </a:p>
      </dgm:t>
    </dgm:pt>
    <dgm:pt modelId="{8F68C259-2C41-496F-9F53-75A364745E44}">
      <dgm:prSet phldrT="[Text]"/>
      <dgm:spPr/>
      <dgm:t>
        <a:bodyPr/>
        <a:lstStyle/>
        <a:p>
          <a:r>
            <a:rPr lang="en-US" dirty="0"/>
            <a:t>Algo Trading</a:t>
          </a:r>
          <a:endParaRPr lang="en-CA" dirty="0"/>
        </a:p>
      </dgm:t>
    </dgm:pt>
    <dgm:pt modelId="{094231D2-A4FD-40DB-982E-9D9D6C6D9D3F}" type="parTrans" cxnId="{7B9F83F9-07AF-4476-AFD8-51A0D85ACD9E}">
      <dgm:prSet/>
      <dgm:spPr/>
      <dgm:t>
        <a:bodyPr/>
        <a:lstStyle/>
        <a:p>
          <a:endParaRPr lang="en-CA"/>
        </a:p>
      </dgm:t>
    </dgm:pt>
    <dgm:pt modelId="{1C300881-D883-4780-8F4E-A87A473824CE}" type="sibTrans" cxnId="{7B9F83F9-07AF-4476-AFD8-51A0D85ACD9E}">
      <dgm:prSet/>
      <dgm:spPr/>
      <dgm:t>
        <a:bodyPr/>
        <a:lstStyle/>
        <a:p>
          <a:endParaRPr lang="en-CA"/>
        </a:p>
      </dgm:t>
    </dgm:pt>
    <dgm:pt modelId="{DB994FC1-CB71-41F2-9E49-0B390078EE62}" type="pres">
      <dgm:prSet presAssocID="{A1DE92B4-B36A-4481-AC2E-AD016C40BB3B}" presName="CompostProcess" presStyleCnt="0">
        <dgm:presLayoutVars>
          <dgm:dir/>
          <dgm:resizeHandles val="exact"/>
        </dgm:presLayoutVars>
      </dgm:prSet>
      <dgm:spPr/>
    </dgm:pt>
    <dgm:pt modelId="{54978E7C-8E2B-48F8-A108-31CA17E4802B}" type="pres">
      <dgm:prSet presAssocID="{A1DE92B4-B36A-4481-AC2E-AD016C40BB3B}" presName="arrow" presStyleLbl="bgShp" presStyleIdx="0" presStyleCnt="1"/>
      <dgm:spPr/>
    </dgm:pt>
    <dgm:pt modelId="{736BC6FA-621D-4E9D-AB08-0FA395624F39}" type="pres">
      <dgm:prSet presAssocID="{A1DE92B4-B36A-4481-AC2E-AD016C40BB3B}" presName="linearProcess" presStyleCnt="0"/>
      <dgm:spPr/>
    </dgm:pt>
    <dgm:pt modelId="{8E1121E6-02C6-4855-A25D-71D4CB5549F1}" type="pres">
      <dgm:prSet presAssocID="{725A667B-3A37-4373-A3A7-A4C35E32A7B5}" presName="textNode" presStyleLbl="node1" presStyleIdx="0" presStyleCnt="3">
        <dgm:presLayoutVars>
          <dgm:bulletEnabled val="1"/>
        </dgm:presLayoutVars>
      </dgm:prSet>
      <dgm:spPr/>
    </dgm:pt>
    <dgm:pt modelId="{A15573C8-B83E-4F91-BDAE-9CDA0C0560E1}" type="pres">
      <dgm:prSet presAssocID="{C6A9F4BC-3635-4E40-AC83-843CDFCF2396}" presName="sibTrans" presStyleCnt="0"/>
      <dgm:spPr/>
    </dgm:pt>
    <dgm:pt modelId="{37997A0D-19BC-4523-ADE7-8D0C8D9FCE72}" type="pres">
      <dgm:prSet presAssocID="{53C82B85-48DB-494A-91A5-DAB31CBF8578}" presName="textNode" presStyleLbl="node1" presStyleIdx="1" presStyleCnt="3">
        <dgm:presLayoutVars>
          <dgm:bulletEnabled val="1"/>
        </dgm:presLayoutVars>
      </dgm:prSet>
      <dgm:spPr/>
    </dgm:pt>
    <dgm:pt modelId="{7EF34170-3C44-427B-A9D9-8232017A62BA}" type="pres">
      <dgm:prSet presAssocID="{2C0773E0-086C-4D2E-B879-23B8730CBAE6}" presName="sibTrans" presStyleCnt="0"/>
      <dgm:spPr/>
    </dgm:pt>
    <dgm:pt modelId="{2F49EFB2-742E-493C-951F-0B627AD98275}" type="pres">
      <dgm:prSet presAssocID="{8F68C259-2C41-496F-9F53-75A364745E4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E5A0C05-8B77-45C2-B035-14E2FF3A1434}" type="presOf" srcId="{A1DE92B4-B36A-4481-AC2E-AD016C40BB3B}" destId="{DB994FC1-CB71-41F2-9E49-0B390078EE62}" srcOrd="0" destOrd="0" presId="urn:microsoft.com/office/officeart/2005/8/layout/hProcess9"/>
    <dgm:cxn modelId="{51665C15-74A3-4CF0-A9AC-AE5E4A6E61B6}" srcId="{A1DE92B4-B36A-4481-AC2E-AD016C40BB3B}" destId="{725A667B-3A37-4373-A3A7-A4C35E32A7B5}" srcOrd="0" destOrd="0" parTransId="{53B10B18-B962-4B41-8BF5-C57ECD008321}" sibTransId="{C6A9F4BC-3635-4E40-AC83-843CDFCF2396}"/>
    <dgm:cxn modelId="{F595C15E-7283-4194-887A-5B960CEB056F}" type="presOf" srcId="{53C82B85-48DB-494A-91A5-DAB31CBF8578}" destId="{37997A0D-19BC-4523-ADE7-8D0C8D9FCE72}" srcOrd="0" destOrd="0" presId="urn:microsoft.com/office/officeart/2005/8/layout/hProcess9"/>
    <dgm:cxn modelId="{FE1FBF81-F132-4BEC-8E7F-D3E7862BC248}" type="presOf" srcId="{725A667B-3A37-4373-A3A7-A4C35E32A7B5}" destId="{8E1121E6-02C6-4855-A25D-71D4CB5549F1}" srcOrd="0" destOrd="0" presId="urn:microsoft.com/office/officeart/2005/8/layout/hProcess9"/>
    <dgm:cxn modelId="{829A3382-F26E-4748-97D8-2A997A3D5D72}" type="presOf" srcId="{8F68C259-2C41-496F-9F53-75A364745E44}" destId="{2F49EFB2-742E-493C-951F-0B627AD98275}" srcOrd="0" destOrd="0" presId="urn:microsoft.com/office/officeart/2005/8/layout/hProcess9"/>
    <dgm:cxn modelId="{EC2C078A-2B62-49A2-A395-77479F124274}" srcId="{A1DE92B4-B36A-4481-AC2E-AD016C40BB3B}" destId="{53C82B85-48DB-494A-91A5-DAB31CBF8578}" srcOrd="1" destOrd="0" parTransId="{A30190EF-ECE2-4027-A644-9C32327A052B}" sibTransId="{2C0773E0-086C-4D2E-B879-23B8730CBAE6}"/>
    <dgm:cxn modelId="{7B9F83F9-07AF-4476-AFD8-51A0D85ACD9E}" srcId="{A1DE92B4-B36A-4481-AC2E-AD016C40BB3B}" destId="{8F68C259-2C41-496F-9F53-75A364745E44}" srcOrd="2" destOrd="0" parTransId="{094231D2-A4FD-40DB-982E-9D9D6C6D9D3F}" sibTransId="{1C300881-D883-4780-8F4E-A87A473824CE}"/>
    <dgm:cxn modelId="{D0C3ED02-045D-4E34-A3F3-C4093ACD7A48}" type="presParOf" srcId="{DB994FC1-CB71-41F2-9E49-0B390078EE62}" destId="{54978E7C-8E2B-48F8-A108-31CA17E4802B}" srcOrd="0" destOrd="0" presId="urn:microsoft.com/office/officeart/2005/8/layout/hProcess9"/>
    <dgm:cxn modelId="{DE294743-C2B9-4A29-A736-FD00990AE157}" type="presParOf" srcId="{DB994FC1-CB71-41F2-9E49-0B390078EE62}" destId="{736BC6FA-621D-4E9D-AB08-0FA395624F39}" srcOrd="1" destOrd="0" presId="urn:microsoft.com/office/officeart/2005/8/layout/hProcess9"/>
    <dgm:cxn modelId="{9F2E0A7D-A40E-4261-9AA6-2A2A8B8B0683}" type="presParOf" srcId="{736BC6FA-621D-4E9D-AB08-0FA395624F39}" destId="{8E1121E6-02C6-4855-A25D-71D4CB5549F1}" srcOrd="0" destOrd="0" presId="urn:microsoft.com/office/officeart/2005/8/layout/hProcess9"/>
    <dgm:cxn modelId="{009564C2-70BC-4BD0-9583-2BB6CF9A6447}" type="presParOf" srcId="{736BC6FA-621D-4E9D-AB08-0FA395624F39}" destId="{A15573C8-B83E-4F91-BDAE-9CDA0C0560E1}" srcOrd="1" destOrd="0" presId="urn:microsoft.com/office/officeart/2005/8/layout/hProcess9"/>
    <dgm:cxn modelId="{5F682D3B-EA2D-4282-829D-4D3244EB29BB}" type="presParOf" srcId="{736BC6FA-621D-4E9D-AB08-0FA395624F39}" destId="{37997A0D-19BC-4523-ADE7-8D0C8D9FCE72}" srcOrd="2" destOrd="0" presId="urn:microsoft.com/office/officeart/2005/8/layout/hProcess9"/>
    <dgm:cxn modelId="{4AA99992-2879-4F1E-9C92-B04AEE8BF1A3}" type="presParOf" srcId="{736BC6FA-621D-4E9D-AB08-0FA395624F39}" destId="{7EF34170-3C44-427B-A9D9-8232017A62BA}" srcOrd="3" destOrd="0" presId="urn:microsoft.com/office/officeart/2005/8/layout/hProcess9"/>
    <dgm:cxn modelId="{A634011A-E580-42BE-9615-ABB019ED953D}" type="presParOf" srcId="{736BC6FA-621D-4E9D-AB08-0FA395624F39}" destId="{2F49EFB2-742E-493C-951F-0B627AD9827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78E7C-8E2B-48F8-A108-31CA17E4802B}">
      <dsp:nvSpPr>
        <dsp:cNvPr id="0" name=""/>
        <dsp:cNvSpPr/>
      </dsp:nvSpPr>
      <dsp:spPr>
        <a:xfrm>
          <a:off x="609599" y="0"/>
          <a:ext cx="6908800" cy="402336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121E6-02C6-4855-A25D-71D4CB5549F1}">
      <dsp:nvSpPr>
        <dsp:cNvPr id="0" name=""/>
        <dsp:cNvSpPr/>
      </dsp:nvSpPr>
      <dsp:spPr>
        <a:xfrm>
          <a:off x="4117" y="1207008"/>
          <a:ext cx="2606575" cy="16093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Sentiment Analysis</a:t>
          </a:r>
          <a:endParaRPr lang="en-CA" sz="4000" kern="1200" dirty="0"/>
        </a:p>
      </dsp:txBody>
      <dsp:txXfrm>
        <a:off x="82679" y="1285570"/>
        <a:ext cx="2449451" cy="1452220"/>
      </dsp:txXfrm>
    </dsp:sp>
    <dsp:sp modelId="{37997A0D-19BC-4523-ADE7-8D0C8D9FCE72}">
      <dsp:nvSpPr>
        <dsp:cNvPr id="0" name=""/>
        <dsp:cNvSpPr/>
      </dsp:nvSpPr>
      <dsp:spPr>
        <a:xfrm>
          <a:off x="2760712" y="1207008"/>
          <a:ext cx="2606575" cy="16093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Machine Learning</a:t>
          </a:r>
          <a:endParaRPr lang="en-CA" sz="4000" kern="1200" dirty="0"/>
        </a:p>
      </dsp:txBody>
      <dsp:txXfrm>
        <a:off x="2839274" y="1285570"/>
        <a:ext cx="2449451" cy="1452220"/>
      </dsp:txXfrm>
    </dsp:sp>
    <dsp:sp modelId="{2F49EFB2-742E-493C-951F-0B627AD98275}">
      <dsp:nvSpPr>
        <dsp:cNvPr id="0" name=""/>
        <dsp:cNvSpPr/>
      </dsp:nvSpPr>
      <dsp:spPr>
        <a:xfrm>
          <a:off x="5517306" y="1207008"/>
          <a:ext cx="2606575" cy="16093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Algo Trading</a:t>
          </a:r>
          <a:endParaRPr lang="en-CA" sz="4000" kern="1200" dirty="0"/>
        </a:p>
      </dsp:txBody>
      <dsp:txXfrm>
        <a:off x="5595868" y="1285570"/>
        <a:ext cx="2449451" cy="1452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7ED3-821B-496E-830C-4138C0660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Project 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9583-145B-4AA0-927C-1F2AF5DE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6743787" cy="487855"/>
          </a:xfrm>
        </p:spPr>
        <p:txBody>
          <a:bodyPr/>
          <a:lstStyle/>
          <a:p>
            <a:r>
              <a:rPr lang="en-US" dirty="0"/>
              <a:t>Algo Trading using sentiment Analysis</a:t>
            </a:r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A223B77-3678-4A66-AB48-0E4C19BE4F45}"/>
              </a:ext>
            </a:extLst>
          </p:cNvPr>
          <p:cNvSpPr txBox="1">
            <a:spLocks/>
          </p:cNvSpPr>
          <p:nvPr/>
        </p:nvSpPr>
        <p:spPr>
          <a:xfrm>
            <a:off x="8019981" y="5793882"/>
            <a:ext cx="3933912" cy="487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Park, Ali and Munir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4D6C2-E476-4A85-A45D-D5011017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" y="53219"/>
            <a:ext cx="5920726" cy="3132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FC37DA-D880-48FB-BBA8-EA8E2BA2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39" y="53219"/>
            <a:ext cx="5920726" cy="31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Algo Analysis-Methodology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B6E-4EC8-4F17-A5F0-F84E813F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Identify 5 target stocks for backtesting based on NLP sentiment analysis.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Collect 6 months of historical prices data for backtesting.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Generate entry signals based on dual EMA method. Using 34-periods EMA as          short window and 89-periods EMA as long window. </a:t>
            </a:r>
          </a:p>
          <a:p>
            <a:pPr algn="just"/>
            <a:r>
              <a:rPr lang="en-US" sz="2400" dirty="0"/>
              <a:t>Entry signal is generated when short-EMA is higher than long-EMA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Generate exit signals based on ATR-Trailing Stop method. </a:t>
            </a:r>
          </a:p>
          <a:p>
            <a:pPr marL="90488" indent="0" algn="just">
              <a:buNone/>
            </a:pPr>
            <a:r>
              <a:rPr lang="en-US" sz="2400" dirty="0"/>
              <a:t>Using 89-periods ATR-Trailing Stop, exit signal is generated when closing price is less than ATR-Trailing Stop.</a:t>
            </a:r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CA" sz="3600" dirty="0"/>
          </a:p>
          <a:p>
            <a:pPr algn="just"/>
            <a:endParaRPr lang="en-CA" sz="3600" dirty="0"/>
          </a:p>
        </p:txBody>
      </p:sp>
      <p:pic>
        <p:nvPicPr>
          <p:cNvPr id="4" name="Content Placeholder 16" descr="Continuous Improvement with solid fill">
            <a:extLst>
              <a:ext uri="{FF2B5EF4-FFF2-40B4-BE49-F238E27FC236}">
                <a16:creationId xmlns:a16="http://schemas.microsoft.com/office/drawing/2014/main" id="{F0D284C6-8301-458E-B08B-FE285DF9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475" y="8848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9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Algo Analysis-Methodology</a:t>
            </a:r>
            <a:r>
              <a:rPr lang="en-US" sz="1800" b="1" dirty="0">
                <a:solidFill>
                  <a:srgbClr val="C00000"/>
                </a:solidFill>
              </a:rPr>
              <a:t>….</a:t>
            </a:r>
            <a:r>
              <a:rPr lang="en-US" sz="1800" b="1" i="1" dirty="0">
                <a:solidFill>
                  <a:srgbClr val="C00000"/>
                </a:solidFill>
              </a:rPr>
              <a:t>continued</a:t>
            </a:r>
            <a:endParaRPr lang="en-CA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B6E-4EC8-4F17-A5F0-F84E813F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Generate portfolio holding signal. Because entry and exit signals are generated independently, it was possible that 2 entry signals will be generated consecutively and vice versa. Position holding signal ensure that we do not buy/sell more than portfolio value allows.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Create backtesting based on 6 months of historical prices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Generate Evaluation matrix to evaluate the result of Algo trading system. The matrix are: </a:t>
            </a:r>
            <a:r>
              <a:rPr lang="en-US" sz="2400" b="1" dirty="0">
                <a:solidFill>
                  <a:srgbClr val="C00000"/>
                </a:solidFill>
              </a:rPr>
              <a:t>Annual Return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Cumulative Return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Annual Volatility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Sharpe Ratio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Sortino Ratio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Run the same stock historical data through basic dual SMA Algo trading method for comparison.</a:t>
            </a: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CA" sz="3600" dirty="0"/>
          </a:p>
          <a:p>
            <a:pPr algn="just"/>
            <a:endParaRPr lang="en-CA" sz="3600" dirty="0"/>
          </a:p>
        </p:txBody>
      </p:sp>
      <p:pic>
        <p:nvPicPr>
          <p:cNvPr id="4" name="Content Placeholder 16" descr="Continuous Improvement with solid fill">
            <a:extLst>
              <a:ext uri="{FF2B5EF4-FFF2-40B4-BE49-F238E27FC236}">
                <a16:creationId xmlns:a16="http://schemas.microsoft.com/office/drawing/2014/main" id="{EB5F81D8-6698-4711-B31B-66F040D7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475" y="82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Algo Analysis - CME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B606D-EDBA-4F8D-820B-70326C23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3" y="1867505"/>
            <a:ext cx="9994537" cy="4434248"/>
          </a:xfrm>
          <a:prstGeom prst="rect">
            <a:avLst/>
          </a:prstGeom>
        </p:spPr>
      </p:pic>
      <p:pic>
        <p:nvPicPr>
          <p:cNvPr id="6" name="Content Placeholder 28" descr="Statistics with solid fill">
            <a:extLst>
              <a:ext uri="{FF2B5EF4-FFF2-40B4-BE49-F238E27FC236}">
                <a16:creationId xmlns:a16="http://schemas.microsoft.com/office/drawing/2014/main" id="{8A670085-0E5B-49BD-9BC1-162173525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743" y="82296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72638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Algo Analysis - ULTA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D19B8-D280-466A-A4B6-E465135C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7181"/>
            <a:ext cx="10058400" cy="4435200"/>
          </a:xfrm>
          <a:prstGeom prst="rect">
            <a:avLst/>
          </a:prstGeom>
        </p:spPr>
      </p:pic>
      <p:pic>
        <p:nvPicPr>
          <p:cNvPr id="6" name="Content Placeholder 28" descr="Statistics with solid fill">
            <a:extLst>
              <a:ext uri="{FF2B5EF4-FFF2-40B4-BE49-F238E27FC236}">
                <a16:creationId xmlns:a16="http://schemas.microsoft.com/office/drawing/2014/main" id="{33CA4A28-3A7B-4565-8D22-30C2859F8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743" y="82296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00736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Algo Analysis - FBHS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6D112-29D2-4E6C-9510-D4F61D66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737360"/>
            <a:ext cx="10013890" cy="4435200"/>
          </a:xfrm>
          <a:prstGeom prst="rect">
            <a:avLst/>
          </a:prstGeom>
        </p:spPr>
      </p:pic>
      <p:pic>
        <p:nvPicPr>
          <p:cNvPr id="8" name="Content Placeholder 28" descr="Statistics with solid fill">
            <a:extLst>
              <a:ext uri="{FF2B5EF4-FFF2-40B4-BE49-F238E27FC236}">
                <a16:creationId xmlns:a16="http://schemas.microsoft.com/office/drawing/2014/main" id="{8FA69354-A84A-4F44-9A14-2AA32D31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743" y="82296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71502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Algo Analysis - TSCO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27D42-F5A7-4DC0-9641-C1FE9F46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1843315"/>
            <a:ext cx="9965509" cy="4435200"/>
          </a:xfrm>
          <a:prstGeom prst="rect">
            <a:avLst/>
          </a:prstGeom>
        </p:spPr>
      </p:pic>
      <p:pic>
        <p:nvPicPr>
          <p:cNvPr id="6" name="Content Placeholder 28" descr="Statistics with solid fill">
            <a:extLst>
              <a:ext uri="{FF2B5EF4-FFF2-40B4-BE49-F238E27FC236}">
                <a16:creationId xmlns:a16="http://schemas.microsoft.com/office/drawing/2014/main" id="{D327B043-BEA4-425E-8B2D-0A8D8A451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743" y="82296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3460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Algo Analysis - ADSK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B55CC-E8D3-42E9-9FC5-E4C2F8CE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7829"/>
            <a:ext cx="10058400" cy="4435200"/>
          </a:xfrm>
          <a:prstGeom prst="rect">
            <a:avLst/>
          </a:prstGeom>
        </p:spPr>
      </p:pic>
      <p:pic>
        <p:nvPicPr>
          <p:cNvPr id="6" name="Content Placeholder 28" descr="Statistics with solid fill">
            <a:extLst>
              <a:ext uri="{FF2B5EF4-FFF2-40B4-BE49-F238E27FC236}">
                <a16:creationId xmlns:a16="http://schemas.microsoft.com/office/drawing/2014/main" id="{BD10CA4D-A7E6-4618-89D0-9C5AA8B8E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743" y="832477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05382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Notes and Assumptions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8E766-B510-4065-B4ED-2C1F3907F0FA}"/>
              </a:ext>
            </a:extLst>
          </p:cNvPr>
          <p:cNvSpPr txBox="1"/>
          <p:nvPr/>
        </p:nvSpPr>
        <p:spPr>
          <a:xfrm>
            <a:off x="1228715" y="1928890"/>
            <a:ext cx="99269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Notes: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In the last 6 months, the market has been in uptrend due to recovery from COVID impact. Back-test should be study through longer periods and include </a:t>
            </a:r>
          </a:p>
          <a:p>
            <a:r>
              <a:rPr lang="en-US" dirty="0"/>
              <a:t>      market during recession.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EMA-ATR-Trailing Stop method may work for the above 5 stocks, but different companies have different micro-economy and market cycle, the test should be performed on wider range of companies and industry. </a:t>
            </a:r>
          </a:p>
          <a:p>
            <a:endParaRPr lang="en-US" dirty="0"/>
          </a:p>
          <a:p>
            <a:r>
              <a:rPr lang="en-CA" b="1" dirty="0"/>
              <a:t>Assumption: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100% of portfolio is invested in each stock during back-test period</a:t>
            </a:r>
            <a:endParaRPr lang="en-CA" dirty="0"/>
          </a:p>
          <a:p>
            <a:endParaRPr lang="en-CA" dirty="0"/>
          </a:p>
        </p:txBody>
      </p:sp>
      <p:pic>
        <p:nvPicPr>
          <p:cNvPr id="4" name="Content Placeholder 32" descr="Clipboard with solid fill">
            <a:extLst>
              <a:ext uri="{FF2B5EF4-FFF2-40B4-BE49-F238E27FC236}">
                <a16:creationId xmlns:a16="http://schemas.microsoft.com/office/drawing/2014/main" id="{8CDE7E98-F938-4903-AC17-7165A8A8E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167" y="82296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0832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Project Observations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8E766-B510-4065-B4ED-2C1F3907F0FA}"/>
              </a:ext>
            </a:extLst>
          </p:cNvPr>
          <p:cNvSpPr txBox="1"/>
          <p:nvPr/>
        </p:nvSpPr>
        <p:spPr>
          <a:xfrm>
            <a:off x="1228715" y="1928890"/>
            <a:ext cx="992696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CA" sz="2800" dirty="0"/>
              <a:t>In the 5 stocks that were back-tested for 6 months, EMA-ATR-Trailing Stop method produced significantly higher cumulative return in 4 stocks. In FBHS, SMA method produced slightly higher cumulative return (0.4% higher)</a:t>
            </a:r>
          </a:p>
          <a:p>
            <a:endParaRPr lang="en-CA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CA" sz="2800" dirty="0"/>
              <a:t>With exception of FBHS, EMA-ATR-Trailing Stop method produced better performances in all categories.</a:t>
            </a:r>
          </a:p>
          <a:p>
            <a:endParaRPr lang="en-CA" dirty="0"/>
          </a:p>
        </p:txBody>
      </p:sp>
      <p:pic>
        <p:nvPicPr>
          <p:cNvPr id="7" name="Content Placeholder 24" descr="Binoculars with solid fill">
            <a:extLst>
              <a:ext uri="{FF2B5EF4-FFF2-40B4-BE49-F238E27FC236}">
                <a16:creationId xmlns:a16="http://schemas.microsoft.com/office/drawing/2014/main" id="{FCA11F8E-FF00-4A2C-9417-A91A1F8E2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2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Project Conclusion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8E766-B510-4065-B4ED-2C1F3907F0FA}"/>
              </a:ext>
            </a:extLst>
          </p:cNvPr>
          <p:cNvSpPr txBox="1"/>
          <p:nvPr/>
        </p:nvSpPr>
        <p:spPr>
          <a:xfrm>
            <a:off x="1228715" y="1933652"/>
            <a:ext cx="992696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Not been able to conclude on Hypothesis 1 that dual EMA with ATR provides better Algo-trading signals than SMA for stocks selected based on positive sentiment analysis.</a:t>
            </a:r>
          </a:p>
          <a:p>
            <a:endParaRPr lang="en-CA" sz="2800" dirty="0"/>
          </a:p>
          <a:p>
            <a:endParaRPr lang="en-CA" dirty="0"/>
          </a:p>
        </p:txBody>
      </p:sp>
      <p:pic>
        <p:nvPicPr>
          <p:cNvPr id="4" name="Content Placeholder 40" descr="Torch with solid fill">
            <a:extLst>
              <a:ext uri="{FF2B5EF4-FFF2-40B4-BE49-F238E27FC236}">
                <a16:creationId xmlns:a16="http://schemas.microsoft.com/office/drawing/2014/main" id="{4A122100-288F-438C-B5D7-A39EB6BD1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50" y="82296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78798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Hypotheses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B6E-4EC8-4F17-A5F0-F84E813F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0496"/>
            <a:ext cx="10058400" cy="402336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600" b="1" dirty="0"/>
              <a:t>Hypothesis 1 = </a:t>
            </a:r>
            <a:r>
              <a:rPr lang="en-US" sz="3600" dirty="0"/>
              <a:t>Dual EMA can recognize uptrend stock more accurately than SMA. ATR-Trailing Stop can recognize downtrend faster than SMA. Hence, They are a more profitable technique than SMA for Algo-trading.</a:t>
            </a:r>
          </a:p>
          <a:p>
            <a:pPr algn="just"/>
            <a:r>
              <a:rPr lang="en-US" sz="3600" b="1" dirty="0"/>
              <a:t>Hypothesis 2 = </a:t>
            </a:r>
            <a:r>
              <a:rPr lang="en-US" sz="3600" dirty="0"/>
              <a:t>The 5 stocks identified by NLP sentiment analysis have higher potential to rise in the near future when compared to other stocks in the market.</a:t>
            </a:r>
          </a:p>
          <a:p>
            <a:pPr algn="just"/>
            <a:endParaRPr lang="en-CA" sz="3600" dirty="0"/>
          </a:p>
        </p:txBody>
      </p:sp>
      <p:pic>
        <p:nvPicPr>
          <p:cNvPr id="4" name="Content Placeholder 8" descr="Bug under magnifying glass with solid fill">
            <a:extLst>
              <a:ext uri="{FF2B5EF4-FFF2-40B4-BE49-F238E27FC236}">
                <a16:creationId xmlns:a16="http://schemas.microsoft.com/office/drawing/2014/main" id="{221003F2-DD0E-4ECF-AFFA-22DDAEDB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9944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3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Next Steps beyond this Project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8E766-B510-4065-B4ED-2C1F3907F0FA}"/>
              </a:ext>
            </a:extLst>
          </p:cNvPr>
          <p:cNvSpPr txBox="1"/>
          <p:nvPr/>
        </p:nvSpPr>
        <p:spPr>
          <a:xfrm>
            <a:off x="1228715" y="1933652"/>
            <a:ext cx="992696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Our expansion on this Project would have included the following:</a:t>
            </a:r>
          </a:p>
          <a:p>
            <a:endParaRPr lang="en-CA" sz="28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CA" sz="2400" dirty="0"/>
              <a:t>Run Sentiment analysis for period of six months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CA" sz="2400" dirty="0"/>
              <a:t>Create list of top 5 negative sentiment stocks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CA" sz="2400" dirty="0"/>
              <a:t>Carryout fundamental analysis on selected positive sentiment stocks along  with negative sentiment stocks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CA" sz="2400" dirty="0"/>
              <a:t>Use LSTM to project prices of selected stocks 30days to 60 days in future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CA" sz="2400" dirty="0"/>
              <a:t>Use short-selling strategy on negative sentiment stocks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CA" sz="2400" dirty="0"/>
              <a:t>Use Algo-Trading model on predicted prices of positive sentiment and negative sentiment stocks</a:t>
            </a:r>
          </a:p>
        </p:txBody>
      </p:sp>
      <p:pic>
        <p:nvPicPr>
          <p:cNvPr id="4" name="Content Placeholder 44" descr="Footprints with solid fill">
            <a:extLst>
              <a:ext uri="{FF2B5EF4-FFF2-40B4-BE49-F238E27FC236}">
                <a16:creationId xmlns:a16="http://schemas.microsoft.com/office/drawing/2014/main" id="{CFFD48FE-F584-456D-A497-04F8DD1EB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541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8E766-B510-4065-B4ED-2C1F3907F0FA}"/>
              </a:ext>
            </a:extLst>
          </p:cNvPr>
          <p:cNvSpPr txBox="1"/>
          <p:nvPr/>
        </p:nvSpPr>
        <p:spPr>
          <a:xfrm>
            <a:off x="1228715" y="1933652"/>
            <a:ext cx="992696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r>
              <a:rPr lang="en-CA" sz="6000" b="1" dirty="0">
                <a:solidFill>
                  <a:srgbClr val="C00000"/>
                </a:solidFill>
              </a:rPr>
              <a:t>The End</a:t>
            </a:r>
          </a:p>
          <a:p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58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8E766-B510-4065-B4ED-2C1F3907F0FA}"/>
              </a:ext>
            </a:extLst>
          </p:cNvPr>
          <p:cNvSpPr txBox="1"/>
          <p:nvPr/>
        </p:nvSpPr>
        <p:spPr>
          <a:xfrm>
            <a:off x="1228715" y="1933652"/>
            <a:ext cx="992696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r>
              <a:rPr lang="en-CA" sz="6000" b="1" dirty="0">
                <a:solidFill>
                  <a:srgbClr val="C00000"/>
                </a:solidFill>
              </a:rPr>
              <a:t>Q&amp;A</a:t>
            </a:r>
          </a:p>
          <a:p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87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037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Collection &amp; Processing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B6E-4EC8-4F17-A5F0-F84E813F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Sources: Yahoo Finance, NewsAPI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Stocks Bucket : S&amp;P 500 tickers (‘Tickers’)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Feature: Average daily trading volume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Prediction Period: From Oct 1, 2020 to March 31, 2021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First Filter: Tickers are ranked based on Average volume period and top 30 Tickers are selected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Sentiment Analysis Period: March 14, 2021, to April 13, 2021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Second Filter: Vader Sentiment Analysis is run on top 30 Tickers on Sentiment Analysis Period and top 5 Tickers are ranked based average positive sentiment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CA" sz="3600" dirty="0"/>
          </a:p>
          <a:p>
            <a:pPr algn="just"/>
            <a:endParaRPr lang="en-CA" sz="3600" dirty="0"/>
          </a:p>
        </p:txBody>
      </p:sp>
      <p:pic>
        <p:nvPicPr>
          <p:cNvPr id="4" name="Content Placeholder 12" descr="Folder Search with solid fill">
            <a:extLst>
              <a:ext uri="{FF2B5EF4-FFF2-40B4-BE49-F238E27FC236}">
                <a16:creationId xmlns:a16="http://schemas.microsoft.com/office/drawing/2014/main" id="{64042B99-93FA-4704-AFC6-B2CCBDE3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88" y="9192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0" descr="Cause And Effect with solid fill">
            <a:extLst>
              <a:ext uri="{FF2B5EF4-FFF2-40B4-BE49-F238E27FC236}">
                <a16:creationId xmlns:a16="http://schemas.microsoft.com/office/drawing/2014/main" id="{49691D4D-1405-4E9E-85C3-1393A9E96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88" y="877147"/>
            <a:ext cx="914400" cy="914400"/>
          </a:xfrm>
          <a:prstGeom prst="rect">
            <a:avLst/>
          </a:prstGeom>
          <a:effectLst>
            <a:innerShdw blurRad="63500" dist="50800" dir="13500000">
              <a:schemeClr val="bg1">
                <a:lumMod val="5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Research Process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B6E-4EC8-4F17-A5F0-F84E813F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CA" sz="3600" dirty="0"/>
          </a:p>
          <a:p>
            <a:pPr algn="just"/>
            <a:endParaRPr lang="en-CA" sz="36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DCBA1E-C6D6-4E24-B337-EA70587FA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511961"/>
              </p:ext>
            </p:extLst>
          </p:nvPr>
        </p:nvGraphicFramePr>
        <p:xfrm>
          <a:off x="1777022" y="1737360"/>
          <a:ext cx="81280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741BF148-540A-45E9-87AC-C928BD231CA0}"/>
              </a:ext>
            </a:extLst>
          </p:cNvPr>
          <p:cNvSpPr/>
          <p:nvPr/>
        </p:nvSpPr>
        <p:spPr>
          <a:xfrm rot="5400000">
            <a:off x="2998230" y="4610336"/>
            <a:ext cx="413866" cy="62388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EFC83-C2FB-4D85-A8A5-AF2010EBF99A}"/>
              </a:ext>
            </a:extLst>
          </p:cNvPr>
          <p:cNvSpPr/>
          <p:nvPr/>
        </p:nvSpPr>
        <p:spPr>
          <a:xfrm>
            <a:off x="2322998" y="5280568"/>
            <a:ext cx="17643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 Selection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F9A954E-73AC-4A15-8379-C38D7F3FBE14}"/>
              </a:ext>
            </a:extLst>
          </p:cNvPr>
          <p:cNvSpPr/>
          <p:nvPr/>
        </p:nvSpPr>
        <p:spPr>
          <a:xfrm rot="5400000">
            <a:off x="5577123" y="4610336"/>
            <a:ext cx="413866" cy="62388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A52BB-4F13-4F40-AA6F-165C64F8F0C8}"/>
              </a:ext>
            </a:extLst>
          </p:cNvPr>
          <p:cNvSpPr/>
          <p:nvPr/>
        </p:nvSpPr>
        <p:spPr>
          <a:xfrm>
            <a:off x="5158821" y="5280568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sz="20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rediction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0396B9-625B-4B94-9584-7D8CD3BE5CBE}"/>
              </a:ext>
            </a:extLst>
          </p:cNvPr>
          <p:cNvSpPr/>
          <p:nvPr/>
        </p:nvSpPr>
        <p:spPr>
          <a:xfrm rot="5400000">
            <a:off x="8415573" y="4610336"/>
            <a:ext cx="413866" cy="62388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6439A-E4F7-4202-A48A-F4B4C38E21A6}"/>
              </a:ext>
            </a:extLst>
          </p:cNvPr>
          <p:cNvSpPr/>
          <p:nvPr/>
        </p:nvSpPr>
        <p:spPr>
          <a:xfrm>
            <a:off x="7620467" y="5280568"/>
            <a:ext cx="20040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Buy &amp; Sell Signals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61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Sentiment Analysis-Methodology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B6E-4EC8-4F17-A5F0-F84E813F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Collect all the tickers (‘Tickers’) in S&amp;P 500 from Wikipedia list of SP500 companies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Use Yahoo Finance API to collect daily volume of SP500 tickers for the Volume Period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Using mean function to find average daily volume and ranking of Tickers to get Top 30 Tickers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Use NewsAPI to get articles on Top 30 Tickers and create a data frame with positive, negative, compound and neutral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Using mean function to find average positive sentiment and ranking of Tickers to get Top 5 Tickers in a list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CA" sz="3600" dirty="0"/>
          </a:p>
          <a:p>
            <a:pPr algn="just"/>
            <a:endParaRPr lang="en-CA" sz="3600" dirty="0"/>
          </a:p>
        </p:txBody>
      </p:sp>
      <p:pic>
        <p:nvPicPr>
          <p:cNvPr id="4" name="Content Placeholder 16" descr="Continuous Improvement with solid fill">
            <a:extLst>
              <a:ext uri="{FF2B5EF4-FFF2-40B4-BE49-F238E27FC236}">
                <a16:creationId xmlns:a16="http://schemas.microsoft.com/office/drawing/2014/main" id="{B6F88AA5-3648-4410-B0C9-FBB4BCC9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475" y="9277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0488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Sentiment Analysis - Outcome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B6E-4EC8-4F17-A5F0-F84E813F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400" dirty="0"/>
              <a:t>List of top 5 Tickers based on Positive Sentiment in last one month</a:t>
            </a:r>
          </a:p>
          <a:p>
            <a:pPr algn="just">
              <a:spcBef>
                <a:spcPts val="1800"/>
              </a:spcBef>
            </a:pPr>
            <a:r>
              <a:rPr lang="en-CA" sz="2400" b="1" i="0" dirty="0">
                <a:solidFill>
                  <a:srgbClr val="000000"/>
                </a:solidFill>
                <a:effectLst/>
                <a:latin typeface="Yahoo Sans Finance"/>
              </a:rPr>
              <a:t>1. CME Group Inc. (CME) 			</a:t>
            </a:r>
            <a:r>
              <a:rPr lang="en-CA" sz="1900" b="1" i="0" dirty="0">
                <a:solidFill>
                  <a:srgbClr val="000000"/>
                </a:solidFill>
                <a:effectLst/>
                <a:latin typeface="Yahoo Sans Finance"/>
              </a:rPr>
              <a:t>Financial Services</a:t>
            </a:r>
            <a:r>
              <a:rPr lang="en-CA" sz="2400" b="1" dirty="0">
                <a:solidFill>
                  <a:srgbClr val="000000"/>
                </a:solidFill>
                <a:latin typeface="Yahoo Sans Finance"/>
              </a:rPr>
              <a:t>     </a:t>
            </a:r>
            <a:r>
              <a:rPr lang="en-CA" sz="1600" b="1" dirty="0">
                <a:solidFill>
                  <a:srgbClr val="000000"/>
                </a:solidFill>
                <a:latin typeface="Yahoo Sans Finance"/>
              </a:rPr>
              <a:t> </a:t>
            </a:r>
            <a:r>
              <a:rPr lang="en-CA" sz="1900" b="1" dirty="0">
                <a:solidFill>
                  <a:srgbClr val="000000"/>
                </a:solidFill>
                <a:latin typeface="Yahoo Sans Finance"/>
              </a:rPr>
              <a:t>CAP </a:t>
            </a:r>
            <a:r>
              <a:rPr lang="en-CA" sz="1900" b="1" i="0" dirty="0">
                <a:solidFill>
                  <a:srgbClr val="000000"/>
                </a:solidFill>
                <a:effectLst/>
                <a:latin typeface="Yahoo Sans Finance"/>
              </a:rPr>
              <a:t>USD 73.5bn</a:t>
            </a:r>
            <a:r>
              <a:rPr lang="en-CA" sz="1600" b="1" dirty="0">
                <a:solidFill>
                  <a:srgbClr val="000000"/>
                </a:solidFill>
                <a:latin typeface="Yahoo Sans Finance"/>
              </a:rPr>
              <a:t>       </a:t>
            </a:r>
            <a:r>
              <a:rPr lang="en-CA" sz="1600" b="1" i="0" dirty="0">
                <a:solidFill>
                  <a:srgbClr val="000000"/>
                </a:solidFill>
                <a:effectLst/>
                <a:latin typeface="Yahoo Sans Finance"/>
              </a:rPr>
              <a:t>22.2% increase in last 6M</a:t>
            </a:r>
            <a:endParaRPr lang="en-CA" sz="2400" b="1" i="0" dirty="0">
              <a:solidFill>
                <a:srgbClr val="000000"/>
              </a:solidFill>
              <a:effectLst/>
              <a:latin typeface="Yahoo Sans Finance"/>
            </a:endParaRPr>
          </a:p>
          <a:p>
            <a:pPr algn="just">
              <a:spcBef>
                <a:spcPts val="1800"/>
              </a:spcBef>
            </a:pPr>
            <a:r>
              <a:rPr lang="en-CA" sz="2400" b="1" dirty="0">
                <a:solidFill>
                  <a:srgbClr val="000000"/>
                </a:solidFill>
                <a:latin typeface="Yahoo Sans Finance"/>
              </a:rPr>
              <a:t>2. </a:t>
            </a:r>
            <a:r>
              <a:rPr lang="en-CA" sz="2400" b="1" i="0" dirty="0" err="1">
                <a:solidFill>
                  <a:srgbClr val="000000"/>
                </a:solidFill>
                <a:effectLst/>
                <a:latin typeface="Yahoo Sans Finance"/>
              </a:rPr>
              <a:t>Ulta</a:t>
            </a:r>
            <a:r>
              <a:rPr lang="en-CA" sz="2400" b="1" i="0" dirty="0">
                <a:solidFill>
                  <a:srgbClr val="000000"/>
                </a:solidFill>
                <a:effectLst/>
                <a:latin typeface="Yahoo Sans Finance"/>
              </a:rPr>
              <a:t> Beauty, Inc. (ULTA)		</a:t>
            </a:r>
            <a:r>
              <a:rPr lang="en-CA" sz="1900" b="1" i="0" dirty="0">
                <a:solidFill>
                  <a:srgbClr val="000000"/>
                </a:solidFill>
                <a:effectLst/>
                <a:latin typeface="Yahoo Sans Finance"/>
              </a:rPr>
              <a:t>Consumer</a:t>
            </a:r>
            <a:r>
              <a:rPr lang="en-CA" sz="2400" b="1" i="0" dirty="0">
                <a:solidFill>
                  <a:srgbClr val="000000"/>
                </a:solidFill>
                <a:effectLst/>
                <a:latin typeface="Yahoo Sans Finance"/>
              </a:rPr>
              <a:t>		</a:t>
            </a:r>
            <a:r>
              <a:rPr lang="en-CA" sz="1900" b="1" i="0" dirty="0">
                <a:solidFill>
                  <a:srgbClr val="000000"/>
                </a:solidFill>
                <a:effectLst/>
                <a:latin typeface="Yahoo Sans Finance"/>
              </a:rPr>
              <a:t>CAP USD 18.3bn      </a:t>
            </a:r>
            <a:r>
              <a:rPr lang="en-CA" sz="1600" b="1" i="0" dirty="0">
                <a:solidFill>
                  <a:srgbClr val="000000"/>
                </a:solidFill>
                <a:effectLst/>
                <a:latin typeface="Yahoo Sans Finance"/>
              </a:rPr>
              <a:t>36.6% increase in last 6M</a:t>
            </a:r>
            <a:endParaRPr lang="en-CA" sz="2400" b="1" i="0" dirty="0">
              <a:solidFill>
                <a:srgbClr val="000000"/>
              </a:solidFill>
              <a:effectLst/>
              <a:latin typeface="Yahoo Sans Finance"/>
            </a:endParaRPr>
          </a:p>
          <a:p>
            <a:pPr algn="just">
              <a:spcBef>
                <a:spcPts val="1800"/>
              </a:spcBef>
            </a:pPr>
            <a:r>
              <a:rPr lang="en-CA" sz="2400" b="1" dirty="0">
                <a:solidFill>
                  <a:srgbClr val="000000"/>
                </a:solidFill>
                <a:latin typeface="Yahoo Sans Finance"/>
              </a:rPr>
              <a:t>3.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Yahoo Sans Finance"/>
              </a:rPr>
              <a:t>Fortune Brands Home &amp; Security, Inc. 	</a:t>
            </a:r>
            <a:r>
              <a:rPr lang="en-US" sz="1900" b="1" dirty="0">
                <a:solidFill>
                  <a:srgbClr val="000000"/>
                </a:solidFill>
                <a:latin typeface="Yahoo Sans Finance"/>
              </a:rPr>
              <a:t>C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Yahoo Sans Finance"/>
              </a:rPr>
              <a:t>onsumer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Yahoo Sans Finance"/>
              </a:rPr>
              <a:t>	</a:t>
            </a:r>
            <a:r>
              <a:rPr lang="en-CA" sz="2400" b="1" i="0" dirty="0">
                <a:solidFill>
                  <a:srgbClr val="000000"/>
                </a:solidFill>
                <a:effectLst/>
                <a:latin typeface="Yahoo Sans Finance"/>
              </a:rPr>
              <a:t> 	</a:t>
            </a:r>
            <a:r>
              <a:rPr lang="en-CA" sz="1900" b="1" i="0" dirty="0">
                <a:solidFill>
                  <a:srgbClr val="000000"/>
                </a:solidFill>
                <a:effectLst/>
                <a:latin typeface="Yahoo Sans Finance"/>
              </a:rPr>
              <a:t>CAP USD 14.02bn    </a:t>
            </a:r>
            <a:r>
              <a:rPr lang="en-CA" sz="1600" b="1" i="0" dirty="0">
                <a:solidFill>
                  <a:srgbClr val="000000"/>
                </a:solidFill>
                <a:effectLst/>
                <a:latin typeface="Yahoo Sans Finance"/>
              </a:rPr>
              <a:t>18.2% increase in last 6M</a:t>
            </a:r>
            <a:endParaRPr lang="en-US" sz="2400" b="1" i="0" dirty="0">
              <a:solidFill>
                <a:srgbClr val="000000"/>
              </a:solidFill>
              <a:effectLst/>
              <a:latin typeface="Yahoo Sans Finance"/>
            </a:endParaRPr>
          </a:p>
          <a:p>
            <a:pPr algn="just">
              <a:spcBef>
                <a:spcPts val="18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Yahoo Sans Finance"/>
              </a:rPr>
              <a:t>(FBHS)</a:t>
            </a:r>
            <a:r>
              <a:rPr lang="en-CA" sz="2400" b="1" i="0" dirty="0">
                <a:solidFill>
                  <a:srgbClr val="000000"/>
                </a:solidFill>
                <a:effectLst/>
                <a:latin typeface="Yahoo Sans Finance"/>
              </a:rPr>
              <a:t>			</a:t>
            </a:r>
          </a:p>
          <a:p>
            <a:pPr algn="just">
              <a:spcBef>
                <a:spcPts val="1800"/>
              </a:spcBef>
            </a:pPr>
            <a:r>
              <a:rPr lang="en-CA" sz="2400" b="1" dirty="0">
                <a:solidFill>
                  <a:srgbClr val="000000"/>
                </a:solidFill>
                <a:latin typeface="Yahoo Sans Finance"/>
              </a:rPr>
              <a:t>4. </a:t>
            </a:r>
            <a:r>
              <a:rPr lang="en-CA" sz="2400" b="1" i="0" dirty="0">
                <a:solidFill>
                  <a:srgbClr val="000000"/>
                </a:solidFill>
                <a:effectLst/>
                <a:latin typeface="Yahoo Sans Finance"/>
              </a:rPr>
              <a:t>Tractor Supply Company (TSCO)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Yahoo Sans Finance"/>
              </a:rPr>
              <a:t>	</a:t>
            </a:r>
            <a:r>
              <a:rPr lang="en-US" sz="1900" b="1" dirty="0">
                <a:solidFill>
                  <a:srgbClr val="000000"/>
                </a:solidFill>
                <a:latin typeface="Yahoo Sans Finance"/>
              </a:rPr>
              <a:t>Consumer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Yahoo Sans Finance"/>
              </a:rPr>
              <a:t>	</a:t>
            </a:r>
            <a:r>
              <a:rPr lang="en-CA" sz="2400" b="1" i="0" dirty="0">
                <a:solidFill>
                  <a:srgbClr val="000000"/>
                </a:solidFill>
                <a:effectLst/>
                <a:latin typeface="Yahoo Sans Finance"/>
              </a:rPr>
              <a:t> 	</a:t>
            </a:r>
            <a:r>
              <a:rPr lang="en-CA" sz="1900" b="1" i="0" dirty="0">
                <a:solidFill>
                  <a:srgbClr val="000000"/>
                </a:solidFill>
                <a:effectLst/>
                <a:latin typeface="Yahoo Sans Finance"/>
              </a:rPr>
              <a:t>CAP USD 20.56bn    </a:t>
            </a:r>
            <a:r>
              <a:rPr lang="en-CA" sz="1600" b="1" dirty="0">
                <a:solidFill>
                  <a:srgbClr val="000000"/>
                </a:solidFill>
                <a:latin typeface="Yahoo Sans Finance"/>
              </a:rPr>
              <a:t>15</a:t>
            </a:r>
            <a:r>
              <a:rPr lang="en-CA" sz="1600" b="1" i="0" dirty="0">
                <a:solidFill>
                  <a:srgbClr val="000000"/>
                </a:solidFill>
                <a:effectLst/>
                <a:latin typeface="Yahoo Sans Finance"/>
              </a:rPr>
              <a:t>.4% increase in last 6M</a:t>
            </a:r>
            <a:endParaRPr lang="en-CA" sz="2400" b="1" i="0" dirty="0">
              <a:solidFill>
                <a:srgbClr val="000000"/>
              </a:solidFill>
              <a:effectLst/>
              <a:latin typeface="Yahoo Sans Finance"/>
            </a:endParaRPr>
          </a:p>
          <a:p>
            <a:pPr algn="just">
              <a:spcBef>
                <a:spcPts val="1800"/>
              </a:spcBef>
            </a:pPr>
            <a:r>
              <a:rPr lang="en-CA" sz="2400" b="1" dirty="0">
                <a:solidFill>
                  <a:srgbClr val="000000"/>
                </a:solidFill>
                <a:latin typeface="Yahoo Sans Finance"/>
              </a:rPr>
              <a:t>5. </a:t>
            </a:r>
            <a:r>
              <a:rPr lang="en-CA" sz="2400" b="1" i="0" dirty="0">
                <a:solidFill>
                  <a:srgbClr val="000000"/>
                </a:solidFill>
                <a:effectLst/>
                <a:latin typeface="Yahoo Sans Finance"/>
              </a:rPr>
              <a:t>Autodesk, Inc. (ADSK)		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Yahoo Sans Finance"/>
              </a:rPr>
              <a:t>	</a:t>
            </a:r>
            <a:r>
              <a:rPr lang="en-US" sz="1900" b="1" dirty="0">
                <a:solidFill>
                  <a:srgbClr val="000000"/>
                </a:solidFill>
                <a:latin typeface="Yahoo Sans Finance"/>
              </a:rPr>
              <a:t>Technology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Yahoo Sans Finance"/>
              </a:rPr>
              <a:t>	</a:t>
            </a:r>
            <a:r>
              <a:rPr lang="en-CA" sz="1900" b="1" i="0" dirty="0">
                <a:solidFill>
                  <a:srgbClr val="000000"/>
                </a:solidFill>
                <a:effectLst/>
                <a:latin typeface="Yahoo Sans Finance"/>
              </a:rPr>
              <a:t>CAP USD 65.62bn    </a:t>
            </a:r>
            <a:r>
              <a:rPr lang="en-CA" sz="1600" b="1" dirty="0">
                <a:solidFill>
                  <a:srgbClr val="000000"/>
                </a:solidFill>
                <a:latin typeface="Yahoo Sans Finance"/>
              </a:rPr>
              <a:t>18.48</a:t>
            </a:r>
            <a:r>
              <a:rPr lang="en-CA" sz="1600" b="1" i="0" dirty="0">
                <a:solidFill>
                  <a:srgbClr val="000000"/>
                </a:solidFill>
                <a:effectLst/>
                <a:latin typeface="Yahoo Sans Finance"/>
              </a:rPr>
              <a:t>% increase in last 6M</a:t>
            </a:r>
            <a:endParaRPr lang="en-CA" sz="2400" b="1" i="0" dirty="0">
              <a:solidFill>
                <a:srgbClr val="000000"/>
              </a:solidFill>
              <a:effectLst/>
              <a:latin typeface="Yahoo Sans Finance"/>
            </a:endParaRP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Yahoo Sans Finance"/>
            </a:endParaRPr>
          </a:p>
          <a:p>
            <a:pPr algn="just"/>
            <a:r>
              <a:rPr lang="en-US" sz="1200" dirty="0"/>
              <a:t>* Market CAP as of April 15, 2021  ** 6 months holding period return without dividends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CA" sz="3600" dirty="0"/>
          </a:p>
          <a:p>
            <a:pPr algn="just"/>
            <a:endParaRPr lang="en-CA" sz="3600" dirty="0"/>
          </a:p>
        </p:txBody>
      </p:sp>
      <p:pic>
        <p:nvPicPr>
          <p:cNvPr id="5" name="Content Placeholder 36" descr="Presentation with pie chart with solid fill">
            <a:extLst>
              <a:ext uri="{FF2B5EF4-FFF2-40B4-BE49-F238E27FC236}">
                <a16:creationId xmlns:a16="http://schemas.microsoft.com/office/drawing/2014/main" id="{C65E5711-1138-4E00-A472-060CD22C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C99B7-E22B-4F55-BCED-7363FF666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" y="2292769"/>
            <a:ext cx="867728" cy="309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3DB6F-C2BB-4B27-B5EC-2C9A9B3D2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8" y="2800349"/>
            <a:ext cx="902962" cy="310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1FE781-1720-4C13-B316-C48C49DA8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03" y="3220886"/>
            <a:ext cx="915305" cy="3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59568-24CB-4221-B56F-15603DE70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97" y="4149040"/>
            <a:ext cx="914023" cy="3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287F5C-1DC7-4966-A1B6-42DD0F6D4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58" y="4633686"/>
            <a:ext cx="906008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6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20-A6D1-4E18-AE8A-07A17F2C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037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LSTM Model- Methodology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B6E-4EC8-4F17-A5F0-F84E813F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315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dirty="0"/>
              <a:t>Training Feature set (5 years up to 2020-09-30): Open, Volume, ATR, RSI, high, low.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 Target = Closing Price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 Portfolio= FBHS, CME, ULTA, ADSK,TSCO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  </a:t>
            </a:r>
            <a:r>
              <a:rPr lang="en-US" dirty="0"/>
              <a:t>Prediction period= </a:t>
            </a:r>
            <a:r>
              <a:rPr lang="en-US" b="1" dirty="0"/>
              <a:t>2020-10-01</a:t>
            </a:r>
            <a:r>
              <a:rPr lang="en-US" dirty="0"/>
              <a:t> to </a:t>
            </a:r>
            <a:r>
              <a:rPr lang="en-US" b="1" dirty="0"/>
              <a:t>2021-04-09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Model characteristics: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b="1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CA" sz="3600" dirty="0"/>
          </a:p>
          <a:p>
            <a:pPr algn="just"/>
            <a:endParaRPr lang="en-CA" sz="3600" dirty="0"/>
          </a:p>
        </p:txBody>
      </p:sp>
      <p:pic>
        <p:nvPicPr>
          <p:cNvPr id="6" name="Content Placeholder 16" descr="Continuous Improvement with solid fill">
            <a:extLst>
              <a:ext uri="{FF2B5EF4-FFF2-40B4-BE49-F238E27FC236}">
                <a16:creationId xmlns:a16="http://schemas.microsoft.com/office/drawing/2014/main" id="{AC072904-68CE-4DA5-9968-E6C59A18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475" y="82296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EBFEC-FD8A-4218-B146-6464E45CE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616" y="3817681"/>
            <a:ext cx="6133772" cy="24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7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1DBA-1605-1D45-BB81-8C38520A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LSTM Model-Summary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F1EA49-3E28-FC44-B6C2-5D55D9FFA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077" y="1817277"/>
            <a:ext cx="9958603" cy="4512085"/>
          </a:xfrm>
        </p:spPr>
      </p:pic>
      <p:pic>
        <p:nvPicPr>
          <p:cNvPr id="4" name="Content Placeholder 36" descr="Presentation with pie chart with solid fill">
            <a:extLst>
              <a:ext uri="{FF2B5EF4-FFF2-40B4-BE49-F238E27FC236}">
                <a16:creationId xmlns:a16="http://schemas.microsoft.com/office/drawing/2014/main" id="{E1303012-642A-4D40-B443-36ED4956A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" y="9610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248-4DC2-2A43-9A24-CFA58116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LSTM model-Outcome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82DB93-04AF-9C4E-BE8D-D77D4BB5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IF I had more time , I would I have predicted the features for the next 6 months and prices, but due to limitation of time, prediction period is from last year October till April.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74410C-08CC-6F46-B005-1B67D66BA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91810"/>
            <a:ext cx="10886276" cy="3485658"/>
          </a:xfrm>
          <a:prstGeom prst="rect">
            <a:avLst/>
          </a:prstGeom>
        </p:spPr>
      </p:pic>
      <p:pic>
        <p:nvPicPr>
          <p:cNvPr id="5" name="Content Placeholder 36" descr="Presentation with pie chart with solid fill">
            <a:extLst>
              <a:ext uri="{FF2B5EF4-FFF2-40B4-BE49-F238E27FC236}">
                <a16:creationId xmlns:a16="http://schemas.microsoft.com/office/drawing/2014/main" id="{B3D69472-72A6-4DB7-BA8F-9B51A8F22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" y="970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22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</TotalTime>
  <Words>1025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Wingdings</vt:lpstr>
      <vt:lpstr>Yahoo Sans Finance</vt:lpstr>
      <vt:lpstr>Retrospect</vt:lpstr>
      <vt:lpstr>Project 2</vt:lpstr>
      <vt:lpstr>Hypotheses</vt:lpstr>
      <vt:lpstr>Data Collection &amp; Processing</vt:lpstr>
      <vt:lpstr>Research Process</vt:lpstr>
      <vt:lpstr>Sentiment Analysis-Methodology</vt:lpstr>
      <vt:lpstr>Sentiment Analysis - Outcome</vt:lpstr>
      <vt:lpstr>LSTM Model- Methodology</vt:lpstr>
      <vt:lpstr>LSTM Model-Summary</vt:lpstr>
      <vt:lpstr>LSTM model-Outcome</vt:lpstr>
      <vt:lpstr>Algo Analysis-Methodology</vt:lpstr>
      <vt:lpstr>Algo Analysis-Methodology….continued</vt:lpstr>
      <vt:lpstr>Algo Analysis - CME</vt:lpstr>
      <vt:lpstr>Algo Analysis - ULTA</vt:lpstr>
      <vt:lpstr>Algo Analysis - FBHS</vt:lpstr>
      <vt:lpstr>Algo Analysis - TSCO</vt:lpstr>
      <vt:lpstr>Algo Analysis - ADSK</vt:lpstr>
      <vt:lpstr>Notes and Assumptions</vt:lpstr>
      <vt:lpstr>Project Observations</vt:lpstr>
      <vt:lpstr>Project Conclusion</vt:lpstr>
      <vt:lpstr>Next Steps beyond this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Maxx Makani</dc:creator>
  <cp:lastModifiedBy>Maxx Makani</cp:lastModifiedBy>
  <cp:revision>71</cp:revision>
  <dcterms:created xsi:type="dcterms:W3CDTF">2021-04-15T00:02:21Z</dcterms:created>
  <dcterms:modified xsi:type="dcterms:W3CDTF">2021-04-17T01:16:43Z</dcterms:modified>
</cp:coreProperties>
</file>