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56" r:id="rId5"/>
    <p:sldId id="259" r:id="rId6"/>
    <p:sldId id="285" r:id="rId7"/>
    <p:sldId id="300" r:id="rId8"/>
    <p:sldId id="284" r:id="rId9"/>
    <p:sldId id="261" r:id="rId10"/>
    <p:sldId id="286" r:id="rId11"/>
    <p:sldId id="287" r:id="rId12"/>
    <p:sldId id="288" r:id="rId13"/>
    <p:sldId id="289" r:id="rId14"/>
    <p:sldId id="283" r:id="rId15"/>
    <p:sldId id="262" r:id="rId16"/>
    <p:sldId id="298" r:id="rId17"/>
    <p:sldId id="299" r:id="rId18"/>
    <p:sldId id="291" r:id="rId19"/>
    <p:sldId id="290" r:id="rId20"/>
    <p:sldId id="295" r:id="rId21"/>
    <p:sldId id="292" r:id="rId22"/>
    <p:sldId id="297" r:id="rId23"/>
    <p:sldId id="296"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x Makani" initials="MM" lastIdx="1" clrIdx="0">
    <p:extLst>
      <p:ext uri="{19B8F6BF-5375-455C-9EA6-DF929625EA0E}">
        <p15:presenceInfo xmlns:p15="http://schemas.microsoft.com/office/powerpoint/2012/main" userId="48b639b45e0cce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C6FD"/>
    <a:srgbClr val="79AE02"/>
    <a:srgbClr val="067F9C"/>
    <a:srgbClr val="014E52"/>
    <a:srgbClr val="0C596D"/>
    <a:srgbClr val="03556D"/>
    <a:srgbClr val="145C72"/>
    <a:srgbClr val="0000A4"/>
    <a:srgbClr val="1ABEEB"/>
    <a:srgbClr val="1DA9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p:scale>
          <a:sx n="60" d="100"/>
          <a:sy n="60" d="100"/>
        </p:scale>
        <p:origin x="984" y="562"/>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01T18:20:18.634" idx="1">
    <p:pos x="10" y="10"/>
    <p:text>connect wallet to investor</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876A3F-4FE3-4D4F-B92F-1631838507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4516C7-1FF3-F44B-93B1-24B9AA324A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34C92B-6A45-864A-B429-22A9039765DA}" type="datetimeFigureOut">
              <a:rPr lang="en-US" smtClean="0"/>
              <a:t>6/2/2021</a:t>
            </a:fld>
            <a:endParaRPr lang="en-US" dirty="0"/>
          </a:p>
        </p:txBody>
      </p:sp>
      <p:sp>
        <p:nvSpPr>
          <p:cNvPr id="4" name="Footer Placeholder 3">
            <a:extLst>
              <a:ext uri="{FF2B5EF4-FFF2-40B4-BE49-F238E27FC236}">
                <a16:creationId xmlns:a16="http://schemas.microsoft.com/office/drawing/2014/main" id="{EDC6268A-8AA9-4C40-BEFB-029DF3E811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8E928AC-AE76-324A-BA05-D16BF60C79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62C3C4-9460-4343-9283-24A378E2714B}" type="slidenum">
              <a:rPr lang="en-US" smtClean="0"/>
              <a:t>‹#›</a:t>
            </a:fld>
            <a:endParaRPr lang="en-US" dirty="0"/>
          </a:p>
        </p:txBody>
      </p:sp>
    </p:spTree>
    <p:extLst>
      <p:ext uri="{BB962C8B-B14F-4D97-AF65-F5344CB8AC3E}">
        <p14:creationId xmlns:p14="http://schemas.microsoft.com/office/powerpoint/2010/main" val="419054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65FE6-BEE9-465E-9202-2D200EDE749C}" type="datetimeFigureOut">
              <a:rPr lang="en-US" noProof="0" smtClean="0"/>
              <a:t>6/2/2021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E8F2A-B3D4-43F2-B39B-CD77F64A1950}" type="slidenum">
              <a:rPr lang="en-US" noProof="0" smtClean="0"/>
              <a:t>‹#›</a:t>
            </a:fld>
            <a:endParaRPr lang="en-US" noProof="0" dirty="0"/>
          </a:p>
        </p:txBody>
      </p:sp>
    </p:spTree>
    <p:extLst>
      <p:ext uri="{BB962C8B-B14F-4D97-AF65-F5344CB8AC3E}">
        <p14:creationId xmlns:p14="http://schemas.microsoft.com/office/powerpoint/2010/main" val="446177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6" name="Picture Placeholder 35">
            <a:extLst>
              <a:ext uri="{FF2B5EF4-FFF2-40B4-BE49-F238E27FC236}">
                <a16:creationId xmlns:a16="http://schemas.microsoft.com/office/drawing/2014/main" id="{8B934246-87B1-4444-9DCA-06622CAD5507}"/>
              </a:ext>
            </a:extLst>
          </p:cNvPr>
          <p:cNvSpPr>
            <a:spLocks noGrp="1"/>
          </p:cNvSpPr>
          <p:nvPr>
            <p:ph type="pic" sz="quarter" idx="10" hasCustomPrompt="1"/>
          </p:nvPr>
        </p:nvSpPr>
        <p:spPr>
          <a:xfrm>
            <a:off x="123992" y="124953"/>
            <a:ext cx="11944014" cy="4372387"/>
          </a:xfrm>
          <a:custGeom>
            <a:avLst/>
            <a:gdLst>
              <a:gd name="connsiteX0" fmla="*/ 0 w 11944014"/>
              <a:gd name="connsiteY0" fmla="*/ 0 h 4372387"/>
              <a:gd name="connsiteX1" fmla="*/ 11944014 w 11944014"/>
              <a:gd name="connsiteY1" fmla="*/ 0 h 4372387"/>
              <a:gd name="connsiteX2" fmla="*/ 11944014 w 11944014"/>
              <a:gd name="connsiteY2" fmla="*/ 4064314 h 4372387"/>
              <a:gd name="connsiteX3" fmla="*/ 11419539 w 11944014"/>
              <a:gd name="connsiteY3" fmla="*/ 4152711 h 4372387"/>
              <a:gd name="connsiteX4" fmla="*/ 4857299 w 11944014"/>
              <a:gd name="connsiteY4" fmla="*/ 3772522 h 4372387"/>
              <a:gd name="connsiteX5" fmla="*/ 510557 w 11944014"/>
              <a:gd name="connsiteY5" fmla="*/ 3115117 h 4372387"/>
              <a:gd name="connsiteX6" fmla="*/ 0 w 11944014"/>
              <a:gd name="connsiteY6" fmla="*/ 3085767 h 4372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44014" h="4372387">
                <a:moveTo>
                  <a:pt x="0" y="0"/>
                </a:moveTo>
                <a:lnTo>
                  <a:pt x="11944014" y="0"/>
                </a:lnTo>
                <a:lnTo>
                  <a:pt x="11944014" y="4064314"/>
                </a:lnTo>
                <a:lnTo>
                  <a:pt x="11419539" y="4152711"/>
                </a:lnTo>
                <a:cubicBezTo>
                  <a:pt x="10120431" y="4379826"/>
                  <a:pt x="8581267" y="4634432"/>
                  <a:pt x="4857299" y="3772522"/>
                </a:cubicBezTo>
                <a:cubicBezTo>
                  <a:pt x="3261016" y="3403063"/>
                  <a:pt x="1951876" y="3212078"/>
                  <a:pt x="510557" y="3115117"/>
                </a:cubicBezTo>
                <a:lnTo>
                  <a:pt x="0" y="3085767"/>
                </a:ln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8" name="Freeform: Shape 7">
            <a:extLst>
              <a:ext uri="{FF2B5EF4-FFF2-40B4-BE49-F238E27FC236}">
                <a16:creationId xmlns:a16="http://schemas.microsoft.com/office/drawing/2014/main" id="{1E99C6B2-05CE-48A7-8696-CEC64BE74DF5}"/>
              </a:ext>
            </a:extLst>
          </p:cNvPr>
          <p:cNvSpPr/>
          <p:nvPr userDrawn="1"/>
        </p:nvSpPr>
        <p:spPr>
          <a:xfrm>
            <a:off x="-1" y="0"/>
            <a:ext cx="12192001" cy="6858000"/>
          </a:xfrm>
          <a:custGeom>
            <a:avLst/>
            <a:gdLst>
              <a:gd name="connsiteX0" fmla="*/ 123993 w 12192001"/>
              <a:gd name="connsiteY0" fmla="*/ 123993 h 6858000"/>
              <a:gd name="connsiteX1" fmla="*/ 123993 w 12192001"/>
              <a:gd name="connsiteY1" fmla="*/ 3209760 h 6858000"/>
              <a:gd name="connsiteX2" fmla="*/ 634550 w 12192001"/>
              <a:gd name="connsiteY2" fmla="*/ 3239110 h 6858000"/>
              <a:gd name="connsiteX3" fmla="*/ 4981292 w 12192001"/>
              <a:gd name="connsiteY3" fmla="*/ 3896515 h 6858000"/>
              <a:gd name="connsiteX4" fmla="*/ 11543532 w 12192001"/>
              <a:gd name="connsiteY4" fmla="*/ 4276704 h 6858000"/>
              <a:gd name="connsiteX5" fmla="*/ 12068007 w 12192001"/>
              <a:gd name="connsiteY5" fmla="*/ 4188307 h 6858000"/>
              <a:gd name="connsiteX6" fmla="*/ 12068007 w 12192001"/>
              <a:gd name="connsiteY6" fmla="*/ 123993 h 6858000"/>
              <a:gd name="connsiteX7" fmla="*/ 0 w 12192001"/>
              <a:gd name="connsiteY7" fmla="*/ 0 h 6858000"/>
              <a:gd name="connsiteX8" fmla="*/ 12192000 w 12192001"/>
              <a:gd name="connsiteY8" fmla="*/ 0 h 6858000"/>
              <a:gd name="connsiteX9" fmla="*/ 12192000 w 12192001"/>
              <a:gd name="connsiteY9" fmla="*/ 4167393 h 6858000"/>
              <a:gd name="connsiteX10" fmla="*/ 12192001 w 12192001"/>
              <a:gd name="connsiteY10" fmla="*/ 4167393 h 6858000"/>
              <a:gd name="connsiteX11" fmla="*/ 12192001 w 12192001"/>
              <a:gd name="connsiteY11" fmla="*/ 4799849 h 6858000"/>
              <a:gd name="connsiteX12" fmla="*/ 12192001 w 12192001"/>
              <a:gd name="connsiteY12" fmla="*/ 4950491 h 6858000"/>
              <a:gd name="connsiteX13" fmla="*/ 12192001 w 12192001"/>
              <a:gd name="connsiteY13" fmla="*/ 6858000 h 6858000"/>
              <a:gd name="connsiteX14" fmla="*/ 12192000 w 12192001"/>
              <a:gd name="connsiteY14" fmla="*/ 6858000 h 6858000"/>
              <a:gd name="connsiteX15" fmla="*/ 1 w 12192001"/>
              <a:gd name="connsiteY15" fmla="*/ 6858000 h 6858000"/>
              <a:gd name="connsiteX16" fmla="*/ 0 w 12192001"/>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1" h="6858000">
                <a:moveTo>
                  <a:pt x="123993" y="123993"/>
                </a:moveTo>
                <a:lnTo>
                  <a:pt x="123993" y="3209760"/>
                </a:lnTo>
                <a:lnTo>
                  <a:pt x="634550" y="3239110"/>
                </a:lnTo>
                <a:cubicBezTo>
                  <a:pt x="2075869" y="3336071"/>
                  <a:pt x="3385009" y="3527056"/>
                  <a:pt x="4981292" y="3896515"/>
                </a:cubicBezTo>
                <a:cubicBezTo>
                  <a:pt x="8705260" y="4758425"/>
                  <a:pt x="10244424" y="4503819"/>
                  <a:pt x="11543532" y="4276704"/>
                </a:cubicBezTo>
                <a:lnTo>
                  <a:pt x="12068007" y="4188307"/>
                </a:lnTo>
                <a:lnTo>
                  <a:pt x="12068007" y="123993"/>
                </a:lnTo>
                <a:close/>
                <a:moveTo>
                  <a:pt x="0" y="0"/>
                </a:moveTo>
                <a:lnTo>
                  <a:pt x="12192000" y="0"/>
                </a:lnTo>
                <a:lnTo>
                  <a:pt x="12192000" y="4167393"/>
                </a:lnTo>
                <a:lnTo>
                  <a:pt x="12192001" y="4167393"/>
                </a:lnTo>
                <a:lnTo>
                  <a:pt x="12192001" y="4799849"/>
                </a:lnTo>
                <a:lnTo>
                  <a:pt x="12192001" y="4950491"/>
                </a:lnTo>
                <a:lnTo>
                  <a:pt x="12192001" y="6858000"/>
                </a:lnTo>
                <a:lnTo>
                  <a:pt x="12192000" y="6858000"/>
                </a:lnTo>
                <a:lnTo>
                  <a:pt x="1"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noProof="0"/>
              <a:t>Subtitle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7048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noProof="0"/>
              <a:t>Click to edit Master title style</a:t>
            </a: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735240" y="3802065"/>
            <a:ext cx="9784080"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735240" y="4294303"/>
            <a:ext cx="9784080" cy="1737360"/>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15" name="Rectangle 14">
            <a:extLst>
              <a:ext uri="{FF2B5EF4-FFF2-40B4-BE49-F238E27FC236}">
                <a16:creationId xmlns:a16="http://schemas.microsoft.com/office/drawing/2014/main" id="{05951AB2-D568-4A7E-9408-FADC8BED4119}"/>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Tree>
    <p:extLst>
      <p:ext uri="{BB962C8B-B14F-4D97-AF65-F5344CB8AC3E}">
        <p14:creationId xmlns:p14="http://schemas.microsoft.com/office/powerpoint/2010/main" val="142414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Three Se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5" name="Picture Placeholder 4">
            <a:extLst>
              <a:ext uri="{FF2B5EF4-FFF2-40B4-BE49-F238E27FC236}">
                <a16:creationId xmlns:a16="http://schemas.microsoft.com/office/drawing/2014/main" id="{92C6531E-FB8E-4000-B873-B745C681E2F5}"/>
              </a:ext>
            </a:extLst>
          </p:cNvPr>
          <p:cNvSpPr>
            <a:spLocks noGrp="1"/>
          </p:cNvSpPr>
          <p:nvPr>
            <p:ph type="pic" sz="quarter" idx="13" hasCustomPrompt="1"/>
          </p:nvPr>
        </p:nvSpPr>
        <p:spPr>
          <a:xfrm>
            <a:off x="0" y="1248876"/>
            <a:ext cx="12192000" cy="2119313"/>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735240" y="3802065"/>
            <a:ext cx="2820761" cy="334508"/>
          </a:xfrm>
        </p:spPr>
        <p:txBody>
          <a:bodyPr>
            <a:noAutofit/>
          </a:bodyPr>
          <a:lstStyle>
            <a:lvl1pPr marL="0" indent="0" algn="ctr">
              <a:buNone/>
              <a:defRPr sz="1600" b="1">
                <a:solidFill>
                  <a:schemeClr val="accent6"/>
                </a:solidFill>
                <a:latin typeface="+mn-lt"/>
              </a:defRPr>
            </a:lvl1pPr>
          </a:lstStyle>
          <a:p>
            <a:pPr lvl="0"/>
            <a:r>
              <a:rPr lang="en-US" noProof="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hasCustomPrompt="1"/>
          </p:nvPr>
        </p:nvSpPr>
        <p:spPr>
          <a:xfrm>
            <a:off x="4623026" y="3802065"/>
            <a:ext cx="2820761" cy="334508"/>
          </a:xfrm>
        </p:spPr>
        <p:txBody>
          <a:bodyPr>
            <a:noAutofit/>
          </a:bodyPr>
          <a:lstStyle>
            <a:lvl1pPr marL="0" indent="0" algn="ctr">
              <a:buNone/>
              <a:defRPr sz="1600" b="1">
                <a:solidFill>
                  <a:schemeClr val="accent3"/>
                </a:solidFill>
                <a:latin typeface="+mn-lt"/>
              </a:defRPr>
            </a:lvl1pPr>
          </a:lstStyle>
          <a:p>
            <a:pPr lvl="0"/>
            <a:r>
              <a:rPr lang="en-US" noProof="0"/>
              <a:t>Edit Master text styles</a:t>
            </a:r>
          </a:p>
        </p:txBody>
      </p:sp>
      <p:sp>
        <p:nvSpPr>
          <p:cNvPr id="11" name="Text Placeholder 8">
            <a:extLst>
              <a:ext uri="{FF2B5EF4-FFF2-40B4-BE49-F238E27FC236}">
                <a16:creationId xmlns:a16="http://schemas.microsoft.com/office/drawing/2014/main" id="{08664829-F6FB-4E31-BF5C-C895ADF2BA7F}"/>
              </a:ext>
            </a:extLst>
          </p:cNvPr>
          <p:cNvSpPr>
            <a:spLocks noGrp="1"/>
          </p:cNvSpPr>
          <p:nvPr>
            <p:ph type="body" sz="quarter" idx="16" hasCustomPrompt="1"/>
          </p:nvPr>
        </p:nvSpPr>
        <p:spPr>
          <a:xfrm>
            <a:off x="8635999" y="3802065"/>
            <a:ext cx="2820761" cy="334508"/>
          </a:xfrm>
        </p:spPr>
        <p:txBody>
          <a:bodyPr>
            <a:noAutofit/>
          </a:bodyPr>
          <a:lstStyle>
            <a:lvl1pPr marL="0" indent="0" algn="ctr">
              <a:buNone/>
              <a:defRPr sz="1600" b="1">
                <a:solidFill>
                  <a:schemeClr val="accent5">
                    <a:lumMod val="75000"/>
                  </a:schemeClr>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735240"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hasCustomPrompt="1"/>
          </p:nvPr>
        </p:nvSpPr>
        <p:spPr>
          <a:xfrm>
            <a:off x="4623026"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14" name="Text Placeholder 8">
            <a:extLst>
              <a:ext uri="{FF2B5EF4-FFF2-40B4-BE49-F238E27FC236}">
                <a16:creationId xmlns:a16="http://schemas.microsoft.com/office/drawing/2014/main" id="{7E9E558E-F7EF-4347-AD3C-FDB2A9BCF618}"/>
              </a:ext>
            </a:extLst>
          </p:cNvPr>
          <p:cNvSpPr>
            <a:spLocks noGrp="1"/>
          </p:cNvSpPr>
          <p:nvPr>
            <p:ph type="body" sz="quarter" idx="19" hasCustomPrompt="1"/>
          </p:nvPr>
        </p:nvSpPr>
        <p:spPr>
          <a:xfrm>
            <a:off x="8635999" y="4294303"/>
            <a:ext cx="2820761" cy="1496898"/>
          </a:xfrm>
        </p:spPr>
        <p:txBody>
          <a:bodyPr>
            <a:noAutofit/>
          </a:bodyPr>
          <a:lstStyle>
            <a:lvl1pPr marL="0" indent="0" algn="l">
              <a:spcAft>
                <a:spcPts val="600"/>
              </a:spcAft>
              <a:buNone/>
              <a:defRPr sz="1400" b="0">
                <a:solidFill>
                  <a:schemeClr val="tx1">
                    <a:lumMod val="75000"/>
                    <a:lumOff val="25000"/>
                  </a:schemeClr>
                </a:solidFill>
                <a:latin typeface="+mn-lt"/>
              </a:defRPr>
            </a:lvl1pPr>
          </a:lstStyle>
          <a:p>
            <a:pPr lvl="0"/>
            <a:r>
              <a:rPr lang="en-US" noProof="0"/>
              <a:t>Edit Master text styles</a:t>
            </a:r>
          </a:p>
        </p:txBody>
      </p:sp>
      <p:sp>
        <p:nvSpPr>
          <p:cNvPr id="3" name="Title 2">
            <a:extLst>
              <a:ext uri="{FF2B5EF4-FFF2-40B4-BE49-F238E27FC236}">
                <a16:creationId xmlns:a16="http://schemas.microsoft.com/office/drawing/2014/main" id="{B9AD2AC4-32E8-BC46-848C-BEA37118CB6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55448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age Photo + Text">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679784BB-7CDD-484B-8F47-9CF1D79993F5}"/>
              </a:ext>
            </a:extLst>
          </p:cNvPr>
          <p:cNvSpPr>
            <a:spLocks noGrp="1"/>
          </p:cNvSpPr>
          <p:nvPr>
            <p:ph type="pic" sz="quarter" idx="13" hasCustomPrompt="1"/>
          </p:nvPr>
        </p:nvSpPr>
        <p:spPr>
          <a:xfrm>
            <a:off x="6299200" y="0"/>
            <a:ext cx="58928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493776"/>
            <a:ext cx="5170715" cy="1089529"/>
          </a:xfrm>
        </p:spPr>
        <p:txBody>
          <a:bodyPr vert="horz" wrap="square" lIns="91440" tIns="45720" rIns="91440" bIns="45720" rtlCol="0" anchor="ctr">
            <a:spAutoFit/>
          </a:bodyPr>
          <a:lstStyle>
            <a:lvl1pPr>
              <a:defRPr lang="en-GB" sz="3600" spc="-60" dirty="0"/>
            </a:lvl1pPr>
          </a:lstStyle>
          <a:p>
            <a:pPr lvl="0"/>
            <a:r>
              <a:rPr lang="en-US" noProof="0"/>
              <a:t>Click to edit Master title style</a:t>
            </a: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571499" y="2061165"/>
            <a:ext cx="5045529"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571499" y="2708227"/>
            <a:ext cx="5045529"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8" name="Rectangle 7">
            <a:extLst>
              <a:ext uri="{FF2B5EF4-FFF2-40B4-BE49-F238E27FC236}">
                <a16:creationId xmlns:a16="http://schemas.microsoft.com/office/drawing/2014/main" id="{1E6A75B6-7B4E-496F-A846-0FFBB6E1D164}"/>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0" name="Slide Number Placeholder 5">
            <a:extLst>
              <a:ext uri="{FF2B5EF4-FFF2-40B4-BE49-F238E27FC236}">
                <a16:creationId xmlns:a16="http://schemas.microsoft.com/office/drawing/2014/main" id="{7648ACB4-9C22-4636-800F-578055A5BC10}"/>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2043872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Flowchart: Document 3">
            <a:extLst>
              <a:ext uri="{FF2B5EF4-FFF2-40B4-BE49-F238E27FC236}">
                <a16:creationId xmlns:a16="http://schemas.microsoft.com/office/drawing/2014/main" id="{D5C833BC-89A8-4D28-9D63-F45F14D694BF}"/>
              </a:ext>
            </a:extLst>
          </p:cNvPr>
          <p:cNvSpPr/>
          <p:nvPr userDrawn="1"/>
        </p:nvSpPr>
        <p:spPr>
          <a:xfrm flipH="1">
            <a:off x="123987" y="124955"/>
            <a:ext cx="11953415" cy="4408002"/>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17" h="24785">
                <a:moveTo>
                  <a:pt x="17" y="0"/>
                </a:moveTo>
                <a:lnTo>
                  <a:pt x="21617" y="0"/>
                </a:lnTo>
                <a:lnTo>
                  <a:pt x="21617" y="17322"/>
                </a:lnTo>
                <a:cubicBezTo>
                  <a:pt x="10919" y="19230"/>
                  <a:pt x="10221" y="28798"/>
                  <a:pt x="0" y="22875"/>
                </a:cubicBezTo>
                <a:cubicBezTo>
                  <a:pt x="6" y="15250"/>
                  <a:pt x="11" y="7625"/>
                  <a:pt x="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2">
                    <a:lumMod val="50000"/>
                  </a:schemeClr>
                </a:solidFill>
                <a:latin typeface="+mn-lt"/>
              </a:defRPr>
            </a:lvl1pPr>
          </a:lstStyle>
          <a:p>
            <a:pPr marL="228600" lvl="0" indent="-228600"/>
            <a:r>
              <a:rPr lang="en-US" noProof="0"/>
              <a:t>Subtitle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8224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Flowchart: Document 3">
            <a:extLst>
              <a:ext uri="{FF2B5EF4-FFF2-40B4-BE49-F238E27FC236}">
                <a16:creationId xmlns:a16="http://schemas.microsoft.com/office/drawing/2014/main" id="{7F75D8AF-79DE-4E2B-A15F-8EC66948BC31}"/>
              </a:ext>
            </a:extLst>
          </p:cNvPr>
          <p:cNvSpPr/>
          <p:nvPr userDrawn="1"/>
        </p:nvSpPr>
        <p:spPr>
          <a:xfrm flipH="1" flipV="1">
            <a:off x="114590" y="4581492"/>
            <a:ext cx="11962815" cy="2152681"/>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7 w 21617"/>
              <a:gd name="connsiteY0" fmla="*/ 0 h 23765"/>
              <a:gd name="connsiteX1" fmla="*/ 21617 w 21617"/>
              <a:gd name="connsiteY1" fmla="*/ 0 h 23765"/>
              <a:gd name="connsiteX2" fmla="*/ 21617 w 21617"/>
              <a:gd name="connsiteY2" fmla="*/ 17322 h 23765"/>
              <a:gd name="connsiteX3" fmla="*/ 0 w 21617"/>
              <a:gd name="connsiteY3" fmla="*/ 22875 h 23765"/>
              <a:gd name="connsiteX4" fmla="*/ 17 w 21617"/>
              <a:gd name="connsiteY4" fmla="*/ 0 h 23765"/>
              <a:gd name="connsiteX0" fmla="*/ 17 w 21617"/>
              <a:gd name="connsiteY0" fmla="*/ 0 h 24368"/>
              <a:gd name="connsiteX1" fmla="*/ 21617 w 21617"/>
              <a:gd name="connsiteY1" fmla="*/ 0 h 24368"/>
              <a:gd name="connsiteX2" fmla="*/ 21617 w 21617"/>
              <a:gd name="connsiteY2" fmla="*/ 17322 h 24368"/>
              <a:gd name="connsiteX3" fmla="*/ 0 w 21617"/>
              <a:gd name="connsiteY3" fmla="*/ 22875 h 24368"/>
              <a:gd name="connsiteX4" fmla="*/ 17 w 21617"/>
              <a:gd name="connsiteY4" fmla="*/ 0 h 24368"/>
              <a:gd name="connsiteX0" fmla="*/ 17 w 21617"/>
              <a:gd name="connsiteY0" fmla="*/ 0 h 24514"/>
              <a:gd name="connsiteX1" fmla="*/ 21617 w 21617"/>
              <a:gd name="connsiteY1" fmla="*/ 0 h 24514"/>
              <a:gd name="connsiteX2" fmla="*/ 21617 w 21617"/>
              <a:gd name="connsiteY2" fmla="*/ 17322 h 24514"/>
              <a:gd name="connsiteX3" fmla="*/ 0 w 21617"/>
              <a:gd name="connsiteY3" fmla="*/ 22875 h 24514"/>
              <a:gd name="connsiteX4" fmla="*/ 17 w 21617"/>
              <a:gd name="connsiteY4" fmla="*/ 0 h 24514"/>
              <a:gd name="connsiteX0" fmla="*/ 17 w 21617"/>
              <a:gd name="connsiteY0" fmla="*/ 0 h 24569"/>
              <a:gd name="connsiteX1" fmla="*/ 21617 w 21617"/>
              <a:gd name="connsiteY1" fmla="*/ 0 h 24569"/>
              <a:gd name="connsiteX2" fmla="*/ 21617 w 21617"/>
              <a:gd name="connsiteY2" fmla="*/ 17322 h 24569"/>
              <a:gd name="connsiteX3" fmla="*/ 0 w 21617"/>
              <a:gd name="connsiteY3" fmla="*/ 22875 h 24569"/>
              <a:gd name="connsiteX4" fmla="*/ 17 w 21617"/>
              <a:gd name="connsiteY4" fmla="*/ 0 h 24569"/>
              <a:gd name="connsiteX0" fmla="*/ 17 w 21617"/>
              <a:gd name="connsiteY0" fmla="*/ 0 h 24698"/>
              <a:gd name="connsiteX1" fmla="*/ 21617 w 21617"/>
              <a:gd name="connsiteY1" fmla="*/ 0 h 24698"/>
              <a:gd name="connsiteX2" fmla="*/ 21617 w 21617"/>
              <a:gd name="connsiteY2" fmla="*/ 17322 h 24698"/>
              <a:gd name="connsiteX3" fmla="*/ 0 w 21617"/>
              <a:gd name="connsiteY3" fmla="*/ 22875 h 24698"/>
              <a:gd name="connsiteX4" fmla="*/ 17 w 21617"/>
              <a:gd name="connsiteY4" fmla="*/ 0 h 24698"/>
              <a:gd name="connsiteX0" fmla="*/ 17 w 21617"/>
              <a:gd name="connsiteY0" fmla="*/ 0 h 24785"/>
              <a:gd name="connsiteX1" fmla="*/ 21617 w 21617"/>
              <a:gd name="connsiteY1" fmla="*/ 0 h 24785"/>
              <a:gd name="connsiteX2" fmla="*/ 21617 w 21617"/>
              <a:gd name="connsiteY2" fmla="*/ 17322 h 24785"/>
              <a:gd name="connsiteX3" fmla="*/ 0 w 21617"/>
              <a:gd name="connsiteY3" fmla="*/ 22875 h 24785"/>
              <a:gd name="connsiteX4" fmla="*/ 17 w 21617"/>
              <a:gd name="connsiteY4" fmla="*/ 0 h 24785"/>
              <a:gd name="connsiteX0" fmla="*/ 34 w 21634"/>
              <a:gd name="connsiteY0" fmla="*/ 0 h 36778"/>
              <a:gd name="connsiteX1" fmla="*/ 21634 w 21634"/>
              <a:gd name="connsiteY1" fmla="*/ 0 h 36778"/>
              <a:gd name="connsiteX2" fmla="*/ 21634 w 21634"/>
              <a:gd name="connsiteY2" fmla="*/ 17322 h 36778"/>
              <a:gd name="connsiteX3" fmla="*/ 0 w 21634"/>
              <a:gd name="connsiteY3" fmla="*/ 35787 h 36778"/>
              <a:gd name="connsiteX4" fmla="*/ 34 w 21634"/>
              <a:gd name="connsiteY4" fmla="*/ 0 h 36778"/>
              <a:gd name="connsiteX0" fmla="*/ 34 w 21634"/>
              <a:gd name="connsiteY0" fmla="*/ 0 h 41874"/>
              <a:gd name="connsiteX1" fmla="*/ 21634 w 21634"/>
              <a:gd name="connsiteY1" fmla="*/ 0 h 41874"/>
              <a:gd name="connsiteX2" fmla="*/ 21634 w 21634"/>
              <a:gd name="connsiteY2" fmla="*/ 17322 h 41874"/>
              <a:gd name="connsiteX3" fmla="*/ 0 w 21634"/>
              <a:gd name="connsiteY3" fmla="*/ 35787 h 41874"/>
              <a:gd name="connsiteX4" fmla="*/ 34 w 21634"/>
              <a:gd name="connsiteY4" fmla="*/ 0 h 41874"/>
              <a:gd name="connsiteX0" fmla="*/ 34 w 21634"/>
              <a:gd name="connsiteY0" fmla="*/ 0 h 42123"/>
              <a:gd name="connsiteX1" fmla="*/ 21634 w 21634"/>
              <a:gd name="connsiteY1" fmla="*/ 0 h 42123"/>
              <a:gd name="connsiteX2" fmla="*/ 21634 w 21634"/>
              <a:gd name="connsiteY2" fmla="*/ 17322 h 42123"/>
              <a:gd name="connsiteX3" fmla="*/ 0 w 21634"/>
              <a:gd name="connsiteY3" fmla="*/ 35787 h 42123"/>
              <a:gd name="connsiteX4" fmla="*/ 34 w 21634"/>
              <a:gd name="connsiteY4" fmla="*/ 0 h 42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34" h="42123">
                <a:moveTo>
                  <a:pt x="34" y="0"/>
                </a:moveTo>
                <a:lnTo>
                  <a:pt x="21634" y="0"/>
                </a:lnTo>
                <a:lnTo>
                  <a:pt x="21634" y="17322"/>
                </a:lnTo>
                <a:cubicBezTo>
                  <a:pt x="10970" y="21444"/>
                  <a:pt x="9198" y="56098"/>
                  <a:pt x="0" y="35787"/>
                </a:cubicBezTo>
                <a:cubicBezTo>
                  <a:pt x="6" y="28162"/>
                  <a:pt x="28" y="7625"/>
                  <a:pt x="3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noProof="0"/>
              <a:t>Section Header 1</a:t>
            </a:r>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bg1">
              <a:lumMod val="85000"/>
            </a:schemeClr>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tx1"/>
                </a:solidFill>
              </a:rPr>
              <a:pPr/>
              <a:t>‹#›</a:t>
            </a:fld>
            <a:endParaRPr lang="en-US" b="1" noProof="0" dirty="0">
              <a:solidFill>
                <a:schemeClr val="tx1"/>
              </a:solidFill>
            </a:endParaRPr>
          </a:p>
        </p:txBody>
      </p:sp>
    </p:spTree>
    <p:extLst>
      <p:ext uri="{BB962C8B-B14F-4D97-AF65-F5344CB8AC3E}">
        <p14:creationId xmlns:p14="http://schemas.microsoft.com/office/powerpoint/2010/main" val="2367219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noProof="0"/>
              <a:t>Click to edit Master title style</a:t>
            </a:r>
          </a:p>
        </p:txBody>
      </p:sp>
      <p:sp>
        <p:nvSpPr>
          <p:cNvPr id="11" name="Content Placeholder 2">
            <a:extLst>
              <a:ext uri="{FF2B5EF4-FFF2-40B4-BE49-F238E27FC236}">
                <a16:creationId xmlns:a16="http://schemas.microsoft.com/office/drawing/2014/main" id="{758E3AAF-44AA-41E0-AE18-8B461598AD07}"/>
              </a:ext>
            </a:extLst>
          </p:cNvPr>
          <p:cNvSpPr>
            <a:spLocks noGrp="1"/>
          </p:cNvSpPr>
          <p:nvPr>
            <p:ph sz="half" idx="1" hasCustomPrompt="1"/>
          </p:nvPr>
        </p:nvSpPr>
        <p:spPr>
          <a:xfrm>
            <a:off x="446314" y="1825625"/>
            <a:ext cx="5306787"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a:extLst>
              <a:ext uri="{FF2B5EF4-FFF2-40B4-BE49-F238E27FC236}">
                <a16:creationId xmlns:a16="http://schemas.microsoft.com/office/drawing/2014/main" id="{FC1B8B60-5429-4EF9-93D0-2CCCF562B916}"/>
              </a:ext>
            </a:extLst>
          </p:cNvPr>
          <p:cNvSpPr>
            <a:spLocks noGrp="1"/>
          </p:cNvSpPr>
          <p:nvPr>
            <p:ph sz="half" idx="2" hasCustomPrompt="1"/>
          </p:nvPr>
        </p:nvSpPr>
        <p:spPr>
          <a:xfrm>
            <a:off x="64389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94700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734043"/>
            <a:ext cx="3932237" cy="1089529"/>
          </a:xfrm>
        </p:spPr>
        <p:txBody>
          <a:bodyPr/>
          <a:lstStyle/>
          <a:p>
            <a:r>
              <a:rPr lang="en-US" noProof="0"/>
              <a:t>Click to edit Master title style</a:t>
            </a:r>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6" name="Content Placeholder 2">
            <a:extLst>
              <a:ext uri="{FF2B5EF4-FFF2-40B4-BE49-F238E27FC236}">
                <a16:creationId xmlns:a16="http://schemas.microsoft.com/office/drawing/2014/main" id="{B43535EE-90E2-422C-B7AC-4D346E8D6E04}"/>
              </a:ext>
            </a:extLst>
          </p:cNvPr>
          <p:cNvSpPr>
            <a:spLocks noGrp="1"/>
          </p:cNvSpPr>
          <p:nvPr>
            <p:ph idx="1" hasCustomPrompt="1"/>
          </p:nvPr>
        </p:nvSpPr>
        <p:spPr>
          <a:xfrm>
            <a:off x="5183188" y="500215"/>
            <a:ext cx="6172200" cy="53687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76424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a:xfrm>
            <a:off x="839788" y="734043"/>
            <a:ext cx="3932237" cy="1089529"/>
          </a:xfrm>
        </p:spPr>
        <p:txBody>
          <a:bodyPr/>
          <a:lstStyle/>
          <a:p>
            <a:r>
              <a:rPr lang="en-US" noProof="0"/>
              <a:t>Click to edit Master title style</a:t>
            </a:r>
          </a:p>
        </p:txBody>
      </p:sp>
      <p:sp>
        <p:nvSpPr>
          <p:cNvPr id="15" name="Text Placeholder 3">
            <a:extLst>
              <a:ext uri="{FF2B5EF4-FFF2-40B4-BE49-F238E27FC236}">
                <a16:creationId xmlns:a16="http://schemas.microsoft.com/office/drawing/2014/main" id="{9B6692B7-0F8A-4381-96B4-5F358BFD1E90}"/>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1" name="Picture Placeholder 2">
            <a:extLst>
              <a:ext uri="{FF2B5EF4-FFF2-40B4-BE49-F238E27FC236}">
                <a16:creationId xmlns:a16="http://schemas.microsoft.com/office/drawing/2014/main" id="{131CB29F-0BE0-476F-B57A-7638E9BFAE76}"/>
              </a:ext>
            </a:extLst>
          </p:cNvPr>
          <p:cNvSpPr>
            <a:spLocks noGrp="1"/>
          </p:cNvSpPr>
          <p:nvPr>
            <p:ph type="pic" idx="1"/>
          </p:nvPr>
        </p:nvSpPr>
        <p:spPr>
          <a:xfrm>
            <a:off x="5183188" y="500215"/>
            <a:ext cx="6172200" cy="53687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1640996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432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E46C0F6-F728-4FF0-A7F3-F6AECCD35B33}"/>
              </a:ext>
            </a:extLst>
          </p:cNvPr>
          <p:cNvSpPr>
            <a:spLocks noGrp="1"/>
          </p:cNvSpPr>
          <p:nvPr>
            <p:ph type="pic" sz="quarter" idx="13" hasCustomPrompt="1"/>
          </p:nvPr>
        </p:nvSpPr>
        <p:spPr>
          <a:xfrm>
            <a:off x="120650" y="136525"/>
            <a:ext cx="11950700" cy="6584951"/>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7" name="Text Placeholder 6">
            <a:extLst>
              <a:ext uri="{FF2B5EF4-FFF2-40B4-BE49-F238E27FC236}">
                <a16:creationId xmlns:a16="http://schemas.microsoft.com/office/drawing/2014/main" id="{E4DAD220-8CE3-4FF4-957A-1E24442C6565}"/>
              </a:ext>
            </a:extLst>
          </p:cNvPr>
          <p:cNvSpPr>
            <a:spLocks noGrp="1"/>
          </p:cNvSpPr>
          <p:nvPr>
            <p:ph type="body" sz="quarter" idx="14" hasCustomPrompt="1"/>
          </p:nvPr>
        </p:nvSpPr>
        <p:spPr>
          <a:xfrm>
            <a:off x="1587500" y="4022725"/>
            <a:ext cx="10033000" cy="1236236"/>
          </a:xfrm>
          <a:solidFill>
            <a:schemeClr val="tx1">
              <a:alpha val="68000"/>
            </a:schemeClr>
          </a:solidFill>
        </p:spPr>
        <p:txBody>
          <a:bodyPr lIns="274320" tIns="274320" rIns="274320" bIns="274320" anchor="ctr">
            <a:spAutoFit/>
          </a:bodyPr>
          <a:lstStyle>
            <a:lvl1pPr marL="0" indent="0">
              <a:lnSpc>
                <a:spcPct val="100000"/>
              </a:lnSpc>
              <a:buNone/>
              <a:defRPr sz="1800" b="0">
                <a:solidFill>
                  <a:schemeClr val="bg1"/>
                </a:solidFill>
              </a:defRPr>
            </a:lvl1pPr>
          </a:lstStyle>
          <a:p>
            <a:pPr lvl="0"/>
            <a:r>
              <a:rPr lang="en-US" noProof="0"/>
              <a:t>Edit Master text styles</a:t>
            </a:r>
          </a:p>
          <a:p>
            <a:pPr lvl="0"/>
            <a:endParaRPr lang="en-US" noProof="0"/>
          </a:p>
        </p:txBody>
      </p:sp>
      <p:sp>
        <p:nvSpPr>
          <p:cNvPr id="8" name="Text Placeholder 6">
            <a:extLst>
              <a:ext uri="{FF2B5EF4-FFF2-40B4-BE49-F238E27FC236}">
                <a16:creationId xmlns:a16="http://schemas.microsoft.com/office/drawing/2014/main" id="{58FDDD78-44AA-4B92-90B8-DFC56D688C50}"/>
              </a:ext>
            </a:extLst>
          </p:cNvPr>
          <p:cNvSpPr>
            <a:spLocks noGrp="1"/>
          </p:cNvSpPr>
          <p:nvPr>
            <p:ph type="body" sz="quarter" idx="15" hasCustomPrompt="1"/>
          </p:nvPr>
        </p:nvSpPr>
        <p:spPr>
          <a:xfrm>
            <a:off x="336550" y="3269342"/>
            <a:ext cx="1155366" cy="2576090"/>
          </a:xfrm>
          <a:noFill/>
        </p:spPr>
        <p:txBody>
          <a:bodyPr wrap="square" lIns="182880" tIns="182880" rIns="182880" bIns="91440">
            <a:spAutoFit/>
          </a:bodyPr>
          <a:lstStyle>
            <a:lvl1pPr marL="0" indent="0">
              <a:buNone/>
              <a:defRPr sz="16600" b="1">
                <a:solidFill>
                  <a:schemeClr val="bg1"/>
                </a:solidFill>
                <a:latin typeface="Arial" panose="020B0604020202020204" pitchFamily="34" charset="0"/>
                <a:cs typeface="Arial" panose="020B0604020202020204" pitchFamily="34" charset="0"/>
              </a:defRPr>
            </a:lvl1pPr>
          </a:lstStyle>
          <a:p>
            <a:pPr lvl="0"/>
            <a:r>
              <a:rPr lang="en-US" noProof="0"/>
              <a:t>“</a:t>
            </a:r>
          </a:p>
        </p:txBody>
      </p:sp>
      <p:sp>
        <p:nvSpPr>
          <p:cNvPr id="9" name="Frame 8">
            <a:extLst>
              <a:ext uri="{FF2B5EF4-FFF2-40B4-BE49-F238E27FC236}">
                <a16:creationId xmlns:a16="http://schemas.microsoft.com/office/drawing/2014/main" id="{0283712C-6C33-4303-985C-6493AAFAF40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0" name="Rectangle 9">
            <a:extLst>
              <a:ext uri="{FF2B5EF4-FFF2-40B4-BE49-F238E27FC236}">
                <a16:creationId xmlns:a16="http://schemas.microsoft.com/office/drawing/2014/main" id="{5793B617-BDEC-4471-BF16-3ADF8D92DD69}"/>
              </a:ext>
            </a:extLst>
          </p:cNvPr>
          <p:cNvSpPr/>
          <p:nvPr userDrawn="1"/>
        </p:nvSpPr>
        <p:spPr>
          <a:xfrm>
            <a:off x="11360016" y="6369050"/>
            <a:ext cx="335909" cy="4889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1" name="Slide Number Placeholder 5">
            <a:extLst>
              <a:ext uri="{FF2B5EF4-FFF2-40B4-BE49-F238E27FC236}">
                <a16:creationId xmlns:a16="http://schemas.microsoft.com/office/drawing/2014/main" id="{33D238BD-C38B-4BEB-92A5-657AAB9C5351}"/>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2" name="Title 1">
            <a:extLst>
              <a:ext uri="{FF2B5EF4-FFF2-40B4-BE49-F238E27FC236}">
                <a16:creationId xmlns:a16="http://schemas.microsoft.com/office/drawing/2014/main" id="{50E81040-AE93-4763-96F3-062F0F2D8F14}"/>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07014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with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314F9CD-0693-4A94-A67A-F71413300A64}"/>
              </a:ext>
            </a:extLst>
          </p:cNvPr>
          <p:cNvSpPr>
            <a:spLocks noGrp="1"/>
          </p:cNvSpPr>
          <p:nvPr>
            <p:ph type="pic" sz="quarter" idx="11" hasCustomPrompt="1"/>
          </p:nvPr>
        </p:nvSpPr>
        <p:spPr>
          <a:xfrm>
            <a:off x="0" y="0"/>
            <a:ext cx="12191999" cy="39624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3" name="Subtitle 2">
            <a:extLst>
              <a:ext uri="{FF2B5EF4-FFF2-40B4-BE49-F238E27FC236}">
                <a16:creationId xmlns:a16="http://schemas.microsoft.com/office/drawing/2014/main" id="{FA174F0C-3444-43F9-9DFF-354C44272A65}"/>
              </a:ext>
            </a:extLst>
          </p:cNvPr>
          <p:cNvSpPr>
            <a:spLocks noGrp="1"/>
          </p:cNvSpPr>
          <p:nvPr>
            <p:ph type="subTitle" idx="1" hasCustomPrompt="1"/>
          </p:nvPr>
        </p:nvSpPr>
        <p:spPr>
          <a:xfrm>
            <a:off x="694871" y="5603181"/>
            <a:ext cx="9144000" cy="341632"/>
          </a:xfrm>
        </p:spPr>
        <p:txBody>
          <a:bodyPr vert="horz" lIns="91440" tIns="45720" rIns="91440" bIns="45720" rtlCol="0">
            <a:spAutoFit/>
          </a:bodyPr>
          <a:lstStyle>
            <a:lvl1pPr marL="0" indent="0">
              <a:buNone/>
              <a:defRPr lang="en-GB" sz="1800" dirty="0">
                <a:solidFill>
                  <a:schemeClr val="accent3"/>
                </a:solidFill>
                <a:latin typeface="+mn-lt"/>
              </a:defRPr>
            </a:lvl1pPr>
          </a:lstStyle>
          <a:p>
            <a:pPr marL="228600" lvl="0" indent="-228600"/>
            <a:r>
              <a:rPr lang="en-US" noProof="0"/>
              <a:t>Subtitle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10607040" cy="701731"/>
          </a:xfrm>
        </p:spPr>
        <p:txBody>
          <a:bodyPr vert="horz" lIns="91440" tIns="45720" rIns="91440" bIns="45720" rtlCol="0" anchor="b">
            <a:spAutoFit/>
          </a:bodyPr>
          <a:lstStyle>
            <a:lvl1pPr>
              <a:defRPr lang="en-GB" sz="4400" b="1" dirty="0">
                <a:solidFill>
                  <a:schemeClr val="tx1">
                    <a:lumMod val="75000"/>
                    <a:lumOff val="25000"/>
                  </a:schemeClr>
                </a:solidFill>
                <a:latin typeface="+mj-lt"/>
              </a:defRPr>
            </a:lvl1pPr>
          </a:lstStyle>
          <a:p>
            <a:pPr marL="0" lvl="0"/>
            <a:r>
              <a:rPr lang="en-US" noProof="0"/>
              <a:t>Title</a:t>
            </a:r>
          </a:p>
        </p:txBody>
      </p:sp>
      <p:sp>
        <p:nvSpPr>
          <p:cNvPr id="11" name="Rectangle 10">
            <a:extLst>
              <a:ext uri="{FF2B5EF4-FFF2-40B4-BE49-F238E27FC236}">
                <a16:creationId xmlns:a16="http://schemas.microsoft.com/office/drawing/2014/main" id="{45C25376-E6F9-4E5A-A81D-E7FA342FB230}"/>
              </a:ext>
            </a:extLst>
          </p:cNvPr>
          <p:cNvSpPr/>
          <p:nvPr userDrawn="1"/>
        </p:nvSpPr>
        <p:spPr>
          <a:xfrm>
            <a:off x="435429" y="4726452"/>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7B386286-CEE2-E94A-BBC0-0A3723EB14DE}"/>
              </a:ext>
            </a:extLst>
          </p:cNvPr>
          <p:cNvSpPr/>
          <p:nvPr userDrawn="1"/>
        </p:nvSpPr>
        <p:spPr>
          <a:xfrm>
            <a:off x="11008895" y="6220326"/>
            <a:ext cx="866273" cy="637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spTree>
    <p:extLst>
      <p:ext uri="{BB962C8B-B14F-4D97-AF65-F5344CB8AC3E}">
        <p14:creationId xmlns:p14="http://schemas.microsoft.com/office/powerpoint/2010/main" val="3539757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7C719AD2-39D2-425C-90E5-8FD2D783ADDF}"/>
              </a:ext>
            </a:extLst>
          </p:cNvPr>
          <p:cNvSpPr>
            <a:spLocks noGrp="1"/>
          </p:cNvSpPr>
          <p:nvPr>
            <p:ph type="pic" sz="quarter" idx="13" hasCustomPrompt="1"/>
          </p:nvPr>
        </p:nvSpPr>
        <p:spPr>
          <a:xfrm>
            <a:off x="0" y="0"/>
            <a:ext cx="12192000"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0E11612A-63A3-4175-9F77-FA03CCD38D4B}"/>
              </a:ext>
            </a:extLst>
          </p:cNvPr>
          <p:cNvSpPr>
            <a:spLocks noGrp="1"/>
          </p:cNvSpPr>
          <p:nvPr>
            <p:ph type="ctrTitle" hasCustomPrompt="1"/>
          </p:nvPr>
        </p:nvSpPr>
        <p:spPr>
          <a:xfrm>
            <a:off x="694871" y="4901450"/>
            <a:ext cx="4907643" cy="701731"/>
          </a:xfrm>
        </p:spPr>
        <p:txBody>
          <a:bodyPr vert="horz" wrap="square" lIns="91440" tIns="45720" rIns="91440" bIns="45720" rtlCol="0" anchor="b">
            <a:spAutoFit/>
          </a:bodyPr>
          <a:lstStyle>
            <a:lvl1pPr>
              <a:defRPr lang="en-GB" sz="4400" b="1" spc="-150" dirty="0">
                <a:solidFill>
                  <a:schemeClr val="bg1"/>
                </a:solidFill>
                <a:latin typeface="+mj-lt"/>
              </a:defRPr>
            </a:lvl1pPr>
          </a:lstStyle>
          <a:p>
            <a:pPr marL="0" lvl="0"/>
            <a:r>
              <a:rPr lang="en-US" noProof="0"/>
              <a:t>Thank You</a:t>
            </a:r>
          </a:p>
        </p:txBody>
      </p:sp>
    </p:spTree>
    <p:extLst>
      <p:ext uri="{BB962C8B-B14F-4D97-AF65-F5344CB8AC3E}">
        <p14:creationId xmlns:p14="http://schemas.microsoft.com/office/powerpoint/2010/main" val="734192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D24BA90-E7BA-471E-AA13-3329EDCD80A2}"/>
              </a:ext>
            </a:extLst>
          </p:cNvPr>
          <p:cNvSpPr/>
          <p:nvPr userDrawn="1"/>
        </p:nvSpPr>
        <p:spPr>
          <a:xfrm flipV="1">
            <a:off x="-1" y="-3"/>
            <a:ext cx="12192001" cy="6858003"/>
          </a:xfrm>
          <a:custGeom>
            <a:avLst/>
            <a:gdLst>
              <a:gd name="connsiteX0" fmla="*/ 9171734 w 12192001"/>
              <a:gd name="connsiteY0" fmla="*/ 2269381 h 6858003"/>
              <a:gd name="connsiteX1" fmla="*/ 4981292 w 12192001"/>
              <a:gd name="connsiteY1" fmla="*/ 1670903 h 6858003"/>
              <a:gd name="connsiteX2" fmla="*/ 634550 w 12192001"/>
              <a:gd name="connsiteY2" fmla="*/ 1013497 h 6858003"/>
              <a:gd name="connsiteX3" fmla="*/ 123993 w 12192001"/>
              <a:gd name="connsiteY3" fmla="*/ 984148 h 6858003"/>
              <a:gd name="connsiteX4" fmla="*/ 123993 w 12192001"/>
              <a:gd name="connsiteY4" fmla="*/ 123993 h 6858003"/>
              <a:gd name="connsiteX5" fmla="*/ 12068007 w 12192001"/>
              <a:gd name="connsiteY5" fmla="*/ 123993 h 6858003"/>
              <a:gd name="connsiteX6" fmla="*/ 12068007 w 12192001"/>
              <a:gd name="connsiteY6" fmla="*/ 1962695 h 6858003"/>
              <a:gd name="connsiteX7" fmla="*/ 11543532 w 12192001"/>
              <a:gd name="connsiteY7" fmla="*/ 2051091 h 6858003"/>
              <a:gd name="connsiteX8" fmla="*/ 9171734 w 12192001"/>
              <a:gd name="connsiteY8" fmla="*/ 2269381 h 6858003"/>
              <a:gd name="connsiteX9" fmla="*/ 1 w 12192001"/>
              <a:gd name="connsiteY9" fmla="*/ 6858003 h 6858003"/>
              <a:gd name="connsiteX10" fmla="*/ 12192001 w 12192001"/>
              <a:gd name="connsiteY10" fmla="*/ 6858003 h 6858003"/>
              <a:gd name="connsiteX11" fmla="*/ 12192001 w 12192001"/>
              <a:gd name="connsiteY11" fmla="*/ 2724879 h 6858003"/>
              <a:gd name="connsiteX12" fmla="*/ 12192001 w 12192001"/>
              <a:gd name="connsiteY12" fmla="*/ 2477360 h 6858003"/>
              <a:gd name="connsiteX13" fmla="*/ 12192001 w 12192001"/>
              <a:gd name="connsiteY13" fmla="*/ 1941781 h 6858003"/>
              <a:gd name="connsiteX14" fmla="*/ 12192000 w 12192001"/>
              <a:gd name="connsiteY14" fmla="*/ 1941781 h 6858003"/>
              <a:gd name="connsiteX15" fmla="*/ 12192000 w 12192001"/>
              <a:gd name="connsiteY15" fmla="*/ 0 h 6858003"/>
              <a:gd name="connsiteX16" fmla="*/ 0 w 12192001"/>
              <a:gd name="connsiteY16" fmla="*/ 0 h 6858003"/>
              <a:gd name="connsiteX17" fmla="*/ 0 w 12192001"/>
              <a:gd name="connsiteY17" fmla="*/ 6858000 h 6858003"/>
              <a:gd name="connsiteX18" fmla="*/ 1 w 12192001"/>
              <a:gd name="connsiteY18" fmla="*/ 6858000 h 68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1" h="6858003">
                <a:moveTo>
                  <a:pt x="9171734" y="2269381"/>
                </a:moveTo>
                <a:cubicBezTo>
                  <a:pt x="8159059" y="2253684"/>
                  <a:pt x="6843276" y="2101858"/>
                  <a:pt x="4981292" y="1670903"/>
                </a:cubicBezTo>
                <a:cubicBezTo>
                  <a:pt x="3385010" y="1301444"/>
                  <a:pt x="2075869" y="1110459"/>
                  <a:pt x="634550" y="1013497"/>
                </a:cubicBezTo>
                <a:lnTo>
                  <a:pt x="123993" y="984148"/>
                </a:lnTo>
                <a:lnTo>
                  <a:pt x="123993" y="123993"/>
                </a:lnTo>
                <a:lnTo>
                  <a:pt x="12068007" y="123993"/>
                </a:lnTo>
                <a:lnTo>
                  <a:pt x="12068007" y="1962695"/>
                </a:lnTo>
                <a:lnTo>
                  <a:pt x="11543532" y="2051091"/>
                </a:lnTo>
                <a:cubicBezTo>
                  <a:pt x="10893978" y="2164649"/>
                  <a:pt x="10184410" y="2285079"/>
                  <a:pt x="9171734" y="2269381"/>
                </a:cubicBezTo>
                <a:close/>
                <a:moveTo>
                  <a:pt x="1" y="6858003"/>
                </a:moveTo>
                <a:lnTo>
                  <a:pt x="12192001" y="6858003"/>
                </a:lnTo>
                <a:lnTo>
                  <a:pt x="12192001" y="2724879"/>
                </a:lnTo>
                <a:lnTo>
                  <a:pt x="12192001" y="2477360"/>
                </a:lnTo>
                <a:lnTo>
                  <a:pt x="12192001" y="1941781"/>
                </a:lnTo>
                <a:lnTo>
                  <a:pt x="12192000" y="1941781"/>
                </a:lnTo>
                <a:lnTo>
                  <a:pt x="12192000" y="0"/>
                </a:lnTo>
                <a:lnTo>
                  <a:pt x="0" y="0"/>
                </a:lnTo>
                <a:lnTo>
                  <a:pt x="0" y="6858000"/>
                </a:lnTo>
                <a:lnTo>
                  <a:pt x="1"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10">
            <a:extLst>
              <a:ext uri="{FF2B5EF4-FFF2-40B4-BE49-F238E27FC236}">
                <a16:creationId xmlns:a16="http://schemas.microsoft.com/office/drawing/2014/main" id="{9467520A-F508-4AA5-BBCF-30AE2B312E04}"/>
              </a:ext>
            </a:extLst>
          </p:cNvPr>
          <p:cNvSpPr>
            <a:spLocks noGrp="1"/>
          </p:cNvSpPr>
          <p:nvPr>
            <p:ph type="pic" sz="quarter" idx="13" hasCustomPrompt="1"/>
          </p:nvPr>
        </p:nvSpPr>
        <p:spPr>
          <a:xfrm>
            <a:off x="123992" y="4587876"/>
            <a:ext cx="11944014" cy="2146775"/>
          </a:xfrm>
          <a:custGeom>
            <a:avLst/>
            <a:gdLst>
              <a:gd name="connsiteX0" fmla="*/ 9047741 w 11944014"/>
              <a:gd name="connsiteY0" fmla="*/ 1387 h 2146775"/>
              <a:gd name="connsiteX1" fmla="*/ 11419539 w 11944014"/>
              <a:gd name="connsiteY1" fmla="*/ 219677 h 2146775"/>
              <a:gd name="connsiteX2" fmla="*/ 11944014 w 11944014"/>
              <a:gd name="connsiteY2" fmla="*/ 308073 h 2146775"/>
              <a:gd name="connsiteX3" fmla="*/ 11944014 w 11944014"/>
              <a:gd name="connsiteY3" fmla="*/ 2146775 h 2146775"/>
              <a:gd name="connsiteX4" fmla="*/ 0 w 11944014"/>
              <a:gd name="connsiteY4" fmla="*/ 2146775 h 2146775"/>
              <a:gd name="connsiteX5" fmla="*/ 0 w 11944014"/>
              <a:gd name="connsiteY5" fmla="*/ 1286620 h 2146775"/>
              <a:gd name="connsiteX6" fmla="*/ 510557 w 11944014"/>
              <a:gd name="connsiteY6" fmla="*/ 1257271 h 2146775"/>
              <a:gd name="connsiteX7" fmla="*/ 4857299 w 11944014"/>
              <a:gd name="connsiteY7" fmla="*/ 599865 h 2146775"/>
              <a:gd name="connsiteX8" fmla="*/ 9047741 w 11944014"/>
              <a:gd name="connsiteY8" fmla="*/ 1387 h 21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4014" h="2146775">
                <a:moveTo>
                  <a:pt x="9047741" y="1387"/>
                </a:moveTo>
                <a:cubicBezTo>
                  <a:pt x="10060417" y="-14311"/>
                  <a:pt x="10769985" y="106119"/>
                  <a:pt x="11419539" y="219677"/>
                </a:cubicBezTo>
                <a:lnTo>
                  <a:pt x="11944014" y="308073"/>
                </a:lnTo>
                <a:lnTo>
                  <a:pt x="11944014" y="2146775"/>
                </a:lnTo>
                <a:lnTo>
                  <a:pt x="0" y="2146775"/>
                </a:lnTo>
                <a:lnTo>
                  <a:pt x="0" y="1286620"/>
                </a:lnTo>
                <a:lnTo>
                  <a:pt x="510557" y="1257271"/>
                </a:lnTo>
                <a:cubicBezTo>
                  <a:pt x="1951876" y="1160309"/>
                  <a:pt x="3261017" y="969324"/>
                  <a:pt x="4857299" y="599865"/>
                </a:cubicBezTo>
                <a:cubicBezTo>
                  <a:pt x="6719283" y="168910"/>
                  <a:pt x="8035066" y="17084"/>
                  <a:pt x="9047741" y="1387"/>
                </a:cubicBezTo>
                <a:close/>
              </a:path>
            </a:pathLst>
          </a:custGeom>
          <a:solidFill>
            <a:schemeClr val="bg1">
              <a:lumMod val="95000"/>
            </a:schemeClr>
          </a:solidFill>
        </p:spPr>
        <p:txBody>
          <a:bodyPr vert="horz" wrap="square" lIns="91440" tIns="45720" rIns="91440" bIns="45720" rtlCol="0" anchor="ctr" anchorCtr="1">
            <a:noAutofit/>
          </a:bodyPr>
          <a:lstStyle>
            <a:lvl1pPr marL="0" indent="0">
              <a:buNone/>
              <a:defRPr lang="en-GB" sz="1800" dirty="0"/>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1611383"/>
            <a:ext cx="9666514" cy="746846"/>
          </a:xfrm>
        </p:spPr>
        <p:txBody>
          <a:bodyPr anchor="t">
            <a:noAutofit/>
          </a:bodyPr>
          <a:lstStyle>
            <a:lvl1pPr>
              <a:defRPr sz="4800" spc="-150">
                <a:solidFill>
                  <a:schemeClr val="tx1">
                    <a:lumMod val="75000"/>
                    <a:lumOff val="25000"/>
                  </a:schemeClr>
                </a:solidFill>
              </a:defRPr>
            </a:lvl1pPr>
          </a:lstStyle>
          <a:p>
            <a:r>
              <a:rPr lang="en-US" noProof="0"/>
              <a:t>Section Header 1</a:t>
            </a:r>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2464424"/>
            <a:ext cx="9666514" cy="221599"/>
          </a:xfrm>
        </p:spPr>
        <p:txBody>
          <a:bodyPr tIns="0" bIns="0">
            <a:spAutoFit/>
          </a:bodyPr>
          <a:lstStyle>
            <a:lvl1pPr marL="0" indent="0">
              <a:buNone/>
              <a:defRPr sz="16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13" name="Rectangle 12">
            <a:extLst>
              <a:ext uri="{FF2B5EF4-FFF2-40B4-BE49-F238E27FC236}">
                <a16:creationId xmlns:a16="http://schemas.microsoft.com/office/drawing/2014/main" id="{560C8850-C2CD-4E0B-AA6F-6B884EB94B4B}"/>
              </a:ext>
            </a:extLst>
          </p:cNvPr>
          <p:cNvSpPr/>
          <p:nvPr userDrawn="1"/>
        </p:nvSpPr>
        <p:spPr>
          <a:xfrm>
            <a:off x="435429" y="1532049"/>
            <a:ext cx="72571"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80D3D7B7-CDD7-4664-B2D8-6F60FEAEAC45}"/>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a16="http://schemas.microsoft.com/office/drawing/2014/main" id="{9E81145E-5F17-4CB6-9E17-ECF3BB38DE75}"/>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383913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Image 2">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A836EFBB-5449-47CB-96D6-CB08287F755D}"/>
              </a:ext>
            </a:extLst>
          </p:cNvPr>
          <p:cNvSpPr>
            <a:spLocks noGrp="1"/>
          </p:cNvSpPr>
          <p:nvPr>
            <p:ph type="pic" sz="quarter" idx="11" hasCustomPrompt="1"/>
          </p:nvPr>
        </p:nvSpPr>
        <p:spPr>
          <a:xfrm>
            <a:off x="0" y="0"/>
            <a:ext cx="12191999" cy="6858000"/>
          </a:xfrm>
          <a:solidFill>
            <a:schemeClr val="bg1">
              <a:lumMod val="95000"/>
            </a:schemeClr>
          </a:solidFill>
        </p:spPr>
        <p:txBody>
          <a:bodyPr vert="horz" wrap="square" lIns="91440" tIns="45720" rIns="91440" bIns="45720" rtlCol="0" anchor="ctr" anchorCtr="1">
            <a:noAutofit/>
          </a:bodyPr>
          <a:lstStyle>
            <a:lvl1pPr marL="0" indent="0">
              <a:buNone/>
              <a:defRPr lang="en-GB" sz="1800" dirty="0">
                <a:solidFill>
                  <a:schemeClr val="tx1"/>
                </a:solidFill>
              </a:defRPr>
            </a:lvl1pPr>
          </a:lstStyle>
          <a:p>
            <a:pPr marL="228600" lvl="0" indent="-228600" algn="ctr"/>
            <a:r>
              <a:rPr lang="en-US" noProof="0" dirty="0"/>
              <a:t>Insert Image</a:t>
            </a:r>
          </a:p>
        </p:txBody>
      </p:sp>
      <p:sp>
        <p:nvSpPr>
          <p:cNvPr id="2" name="Title 1">
            <a:extLst>
              <a:ext uri="{FF2B5EF4-FFF2-40B4-BE49-F238E27FC236}">
                <a16:creationId xmlns:a16="http://schemas.microsoft.com/office/drawing/2014/main" id="{8C9A3716-1F35-4634-B53D-27722735B2D5}"/>
              </a:ext>
            </a:extLst>
          </p:cNvPr>
          <p:cNvSpPr>
            <a:spLocks noGrp="1"/>
          </p:cNvSpPr>
          <p:nvPr>
            <p:ph type="title" hasCustomPrompt="1"/>
          </p:nvPr>
        </p:nvSpPr>
        <p:spPr>
          <a:xfrm>
            <a:off x="696686" y="3860800"/>
            <a:ext cx="9666514" cy="1686720"/>
          </a:xfrm>
        </p:spPr>
        <p:txBody>
          <a:bodyPr anchor="b">
            <a:noAutofit/>
          </a:bodyPr>
          <a:lstStyle>
            <a:lvl1pPr>
              <a:defRPr sz="4800" spc="-150">
                <a:solidFill>
                  <a:schemeClr val="bg1"/>
                </a:solidFill>
              </a:defRPr>
            </a:lvl1pPr>
          </a:lstStyle>
          <a:p>
            <a:r>
              <a:rPr lang="en-US" noProof="0"/>
              <a:t>Section Header 2</a:t>
            </a:r>
          </a:p>
        </p:txBody>
      </p:sp>
      <p:sp>
        <p:nvSpPr>
          <p:cNvPr id="3" name="Text Placeholder 2">
            <a:extLst>
              <a:ext uri="{FF2B5EF4-FFF2-40B4-BE49-F238E27FC236}">
                <a16:creationId xmlns:a16="http://schemas.microsoft.com/office/drawing/2014/main" id="{F96A4796-E4C0-42FE-9F82-5D46B8789E25}"/>
              </a:ext>
            </a:extLst>
          </p:cNvPr>
          <p:cNvSpPr>
            <a:spLocks noGrp="1"/>
          </p:cNvSpPr>
          <p:nvPr>
            <p:ph type="body" idx="1" hasCustomPrompt="1"/>
          </p:nvPr>
        </p:nvSpPr>
        <p:spPr>
          <a:xfrm>
            <a:off x="696686" y="5610170"/>
            <a:ext cx="9666514" cy="221599"/>
          </a:xfrm>
        </p:spPr>
        <p:txBody>
          <a:bodyPr tIns="0" bIns="0">
            <a:sp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Subtitle</a:t>
            </a:r>
          </a:p>
        </p:txBody>
      </p:sp>
      <p:sp>
        <p:nvSpPr>
          <p:cNvPr id="8" name="Rectangle 7">
            <a:extLst>
              <a:ext uri="{FF2B5EF4-FFF2-40B4-BE49-F238E27FC236}">
                <a16:creationId xmlns:a16="http://schemas.microsoft.com/office/drawing/2014/main" id="{5B68A07C-35C9-40A7-8487-9EAD314C595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Slide Number Placeholder 5">
            <a:extLst>
              <a:ext uri="{FF2B5EF4-FFF2-40B4-BE49-F238E27FC236}">
                <a16:creationId xmlns:a16="http://schemas.microsoft.com/office/drawing/2014/main" id="{CE9143E8-1B27-4F08-9F20-BE30B14AC24E}"/>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1547055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noProof="0"/>
              <a:t>Click to edit Master title style</a:t>
            </a:r>
          </a:p>
        </p:txBody>
      </p:sp>
      <p:sp>
        <p:nvSpPr>
          <p:cNvPr id="10" name="Content Placeholder 2">
            <a:extLst>
              <a:ext uri="{FF2B5EF4-FFF2-40B4-BE49-F238E27FC236}">
                <a16:creationId xmlns:a16="http://schemas.microsoft.com/office/drawing/2014/main" id="{3B7F86AE-7774-0B40-8944-DF91C77B02F3}"/>
              </a:ext>
            </a:extLst>
          </p:cNvPr>
          <p:cNvSpPr>
            <a:spLocks noGrp="1"/>
          </p:cNvSpPr>
          <p:nvPr>
            <p:ph idx="1" hasCustomPrompt="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63012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B162-E699-464C-B2EE-136D517A9B8B}"/>
              </a:ext>
            </a:extLst>
          </p:cNvPr>
          <p:cNvSpPr>
            <a:spLocks noGrp="1"/>
          </p:cNvSpPr>
          <p:nvPr>
            <p:ph type="title"/>
          </p:nvPr>
        </p:nvSpPr>
        <p:spPr>
          <a:xfrm>
            <a:off x="446314" y="500215"/>
            <a:ext cx="11174186" cy="590931"/>
          </a:xfrm>
        </p:spPr>
        <p:txBody>
          <a:bodyPr vert="horz" wrap="square" lIns="91440" tIns="45720" rIns="91440" bIns="45720" rtlCol="0" anchor="ctr">
            <a:spAutoFit/>
          </a:bodyPr>
          <a:lstStyle>
            <a:lvl1pPr>
              <a:defRPr lang="en-GB" sz="3600" spc="-60" dirty="0"/>
            </a:lvl1pPr>
          </a:lstStyle>
          <a:p>
            <a:pPr lvl="0"/>
            <a:r>
              <a:rPr lang="en-US" noProof="0"/>
              <a:t>Click to edit Master title style</a:t>
            </a:r>
          </a:p>
        </p:txBody>
      </p:sp>
      <p:sp>
        <p:nvSpPr>
          <p:cNvPr id="3" name="Content Placeholder 2">
            <a:extLst>
              <a:ext uri="{FF2B5EF4-FFF2-40B4-BE49-F238E27FC236}">
                <a16:creationId xmlns:a16="http://schemas.microsoft.com/office/drawing/2014/main" id="{72618346-1C0B-46DB-AAA6-71C865DE85FE}"/>
              </a:ext>
            </a:extLst>
          </p:cNvPr>
          <p:cNvSpPr>
            <a:spLocks noGrp="1"/>
          </p:cNvSpPr>
          <p:nvPr>
            <p:ph idx="1" hasCustomPrompt="1"/>
          </p:nvPr>
        </p:nvSpPr>
        <p:spPr>
          <a:xfrm>
            <a:off x="446315" y="1463040"/>
            <a:ext cx="8030935" cy="4770098"/>
          </a:xfrm>
        </p:spPr>
        <p:txBody>
          <a:bodyPr>
            <a:noAutofit/>
          </a:bodyPr>
          <a:lstStyle>
            <a:lvl1pPr>
              <a:lnSpc>
                <a:spcPct val="100000"/>
              </a:lnSpc>
              <a:spcBef>
                <a:spcPts val="600"/>
              </a:spcBef>
              <a:spcAft>
                <a:spcPts val="1200"/>
              </a:spcAft>
              <a:defRPr sz="1800">
                <a:solidFill>
                  <a:schemeClr val="tx1">
                    <a:lumMod val="75000"/>
                    <a:lumOff val="25000"/>
                  </a:schemeClr>
                </a:solidFill>
              </a:defRPr>
            </a:lvl1pPr>
            <a:lvl2pPr>
              <a:lnSpc>
                <a:spcPct val="100000"/>
              </a:lnSpc>
              <a:spcBef>
                <a:spcPts val="600"/>
              </a:spcBef>
              <a:spcAft>
                <a:spcPts val="1200"/>
              </a:spcAft>
              <a:defRPr sz="1600">
                <a:solidFill>
                  <a:schemeClr val="tx1">
                    <a:lumMod val="75000"/>
                    <a:lumOff val="25000"/>
                  </a:schemeClr>
                </a:solidFill>
              </a:defRPr>
            </a:lvl2pPr>
            <a:lvl3pPr>
              <a:lnSpc>
                <a:spcPct val="100000"/>
              </a:lnSpc>
              <a:spcBef>
                <a:spcPts val="600"/>
              </a:spcBef>
              <a:spcAft>
                <a:spcPts val="1200"/>
              </a:spcAft>
              <a:defRPr sz="1400">
                <a:solidFill>
                  <a:schemeClr val="tx1">
                    <a:lumMod val="75000"/>
                    <a:lumOff val="25000"/>
                  </a:schemeClr>
                </a:solidFill>
              </a:defRPr>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Tree>
    <p:extLst>
      <p:ext uri="{BB962C8B-B14F-4D97-AF65-F5344CB8AC3E}">
        <p14:creationId xmlns:p14="http://schemas.microsoft.com/office/powerpoint/2010/main" val="109320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3" name="Title 2">
            <a:extLst>
              <a:ext uri="{FF2B5EF4-FFF2-40B4-BE49-F238E27FC236}">
                <a16:creationId xmlns:a16="http://schemas.microsoft.com/office/drawing/2014/main" id="{05328109-BF43-024A-B25B-C69E4098CFDA}"/>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4518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53B0C39E-3796-4132-81FF-5A58EAF300A5}"/>
              </a:ext>
            </a:extLst>
          </p:cNvPr>
          <p:cNvSpPr/>
          <p:nvPr userDrawn="1"/>
        </p:nvSpPr>
        <p:spPr>
          <a:xfrm>
            <a:off x="-2" y="0"/>
            <a:ext cx="12192001" cy="6858000"/>
          </a:xfrm>
          <a:prstGeom prst="frame">
            <a:avLst>
              <a:gd name="adj1" fmla="val 173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Rectangle 8">
            <a:extLst>
              <a:ext uri="{FF2B5EF4-FFF2-40B4-BE49-F238E27FC236}">
                <a16:creationId xmlns:a16="http://schemas.microsoft.com/office/drawing/2014/main" id="{C8943364-C409-4EE8-8020-9809E6B2B1AA}"/>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12" name="Slide Number Placeholder 5">
            <a:extLst>
              <a:ext uri="{FF2B5EF4-FFF2-40B4-BE49-F238E27FC236}">
                <a16:creationId xmlns:a16="http://schemas.microsoft.com/office/drawing/2014/main" id="{A67D090F-9522-445C-B984-52BE590455DC}"/>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
        <p:nvSpPr>
          <p:cNvPr id="4" name="Title 3">
            <a:extLst>
              <a:ext uri="{FF2B5EF4-FFF2-40B4-BE49-F238E27FC236}">
                <a16:creationId xmlns:a16="http://schemas.microsoft.com/office/drawing/2014/main" id="{00F7C607-177E-BC4B-9F1D-E0CD83EF0470}"/>
              </a:ext>
            </a:extLst>
          </p:cNvPr>
          <p:cNvSpPr>
            <a:spLocks noGrp="1"/>
          </p:cNvSpPr>
          <p:nvPr>
            <p:ph type="title"/>
          </p:nvPr>
        </p:nvSpPr>
        <p:spPr/>
        <p:txBody>
          <a:bodyPr/>
          <a:lstStyle/>
          <a:p>
            <a:r>
              <a:rPr lang="en-US" noProof="0"/>
              <a:t>Click to edit Master title style</a:t>
            </a:r>
          </a:p>
        </p:txBody>
      </p:sp>
      <p:sp>
        <p:nvSpPr>
          <p:cNvPr id="16" name="Text Placeholder 4">
            <a:extLst>
              <a:ext uri="{FF2B5EF4-FFF2-40B4-BE49-F238E27FC236}">
                <a16:creationId xmlns:a16="http://schemas.microsoft.com/office/drawing/2014/main" id="{1F05F3BA-65F5-4621-807B-C8B857D01CA9}"/>
              </a:ext>
            </a:extLst>
          </p:cNvPr>
          <p:cNvSpPr>
            <a:spLocks noGrp="1"/>
          </p:cNvSpPr>
          <p:nvPr>
            <p:ph type="body" sz="quarter" idx="3" hasCustomPrompt="1"/>
          </p:nvPr>
        </p:nvSpPr>
        <p:spPr>
          <a:xfrm>
            <a:off x="6438900" y="1463346"/>
            <a:ext cx="5181600" cy="487003"/>
          </a:xfrm>
        </p:spPr>
        <p:txBody>
          <a:bodyPr anchor="b">
            <a:normAutofit/>
          </a:bodyPr>
          <a:lstStyle>
            <a:lvl1pPr marL="0" indent="0">
              <a:buNone/>
              <a:defRPr sz="16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5">
            <a:extLst>
              <a:ext uri="{FF2B5EF4-FFF2-40B4-BE49-F238E27FC236}">
                <a16:creationId xmlns:a16="http://schemas.microsoft.com/office/drawing/2014/main" id="{CDF89E18-CCB2-4D69-AB77-CAB656EC211C}"/>
              </a:ext>
            </a:extLst>
          </p:cNvPr>
          <p:cNvSpPr>
            <a:spLocks noGrp="1"/>
          </p:cNvSpPr>
          <p:nvPr>
            <p:ph sz="quarter" idx="4" hasCustomPrompt="1"/>
          </p:nvPr>
        </p:nvSpPr>
        <p:spPr>
          <a:xfrm>
            <a:off x="6438898" y="2149311"/>
            <a:ext cx="5181601" cy="4040352"/>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2">
            <a:extLst>
              <a:ext uri="{FF2B5EF4-FFF2-40B4-BE49-F238E27FC236}">
                <a16:creationId xmlns:a16="http://schemas.microsoft.com/office/drawing/2014/main" id="{986F9159-693C-4325-939A-8C6869B22466}"/>
              </a:ext>
            </a:extLst>
          </p:cNvPr>
          <p:cNvSpPr>
            <a:spLocks noGrp="1"/>
          </p:cNvSpPr>
          <p:nvPr>
            <p:ph type="body" idx="1" hasCustomPrompt="1"/>
          </p:nvPr>
        </p:nvSpPr>
        <p:spPr>
          <a:xfrm>
            <a:off x="446314" y="1463346"/>
            <a:ext cx="5306787" cy="487003"/>
          </a:xfrm>
        </p:spPr>
        <p:txBody>
          <a:bodyPr anchor="b">
            <a:normAutofit/>
          </a:bodyPr>
          <a:lstStyle>
            <a:lvl1pPr marL="0" indent="0">
              <a:buNone/>
              <a:defRPr sz="16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id="{BEA361C8-0231-48E8-965E-6BB6D606C9FC}"/>
              </a:ext>
            </a:extLst>
          </p:cNvPr>
          <p:cNvSpPr>
            <a:spLocks noGrp="1"/>
          </p:cNvSpPr>
          <p:nvPr>
            <p:ph sz="half" idx="2" hasCustomPrompt="1"/>
          </p:nvPr>
        </p:nvSpPr>
        <p:spPr>
          <a:xfrm>
            <a:off x="446314" y="2149311"/>
            <a:ext cx="5306789" cy="4040352"/>
          </a:xfrm>
        </p:spPr>
        <p:txBody>
          <a:bodyPr>
            <a:normAutofit/>
          </a:bodyPr>
          <a:lstStyle>
            <a:lvl1pPr>
              <a:defRPr sz="1400"/>
            </a:lvl1pPr>
            <a:lvl2pPr>
              <a:defRPr sz="1400"/>
            </a:lvl2pPr>
            <a:lvl3pPr>
              <a:defRPr sz="1400"/>
            </a:lvl3pPr>
            <a:lvl4pPr>
              <a:defRPr sz="1400"/>
            </a:lvl4pPr>
            <a:lvl5pPr>
              <a:defRPr sz="14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596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hite backgroun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A6C5C5-5069-4AE6-8A3D-3F2C6B9506E4}"/>
              </a:ext>
            </a:extLst>
          </p:cNvPr>
          <p:cNvSpPr/>
          <p:nvPr userDrawn="1"/>
        </p:nvSpPr>
        <p:spPr>
          <a:xfrm>
            <a:off x="446314" y="-1"/>
            <a:ext cx="1188720" cy="128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9" name="Text Placeholder 8">
            <a:extLst>
              <a:ext uri="{FF2B5EF4-FFF2-40B4-BE49-F238E27FC236}">
                <a16:creationId xmlns:a16="http://schemas.microsoft.com/office/drawing/2014/main" id="{FF7966C8-8738-4743-AE43-80F0C197B6C7}"/>
              </a:ext>
            </a:extLst>
          </p:cNvPr>
          <p:cNvSpPr>
            <a:spLocks noGrp="1"/>
          </p:cNvSpPr>
          <p:nvPr>
            <p:ph type="body" sz="quarter" idx="14" hasCustomPrompt="1"/>
          </p:nvPr>
        </p:nvSpPr>
        <p:spPr>
          <a:xfrm>
            <a:off x="571500" y="1509626"/>
            <a:ext cx="4900386" cy="334508"/>
          </a:xfrm>
        </p:spPr>
        <p:txBody>
          <a:bodyPr>
            <a:noAutofit/>
          </a:bodyPr>
          <a:lstStyle>
            <a:lvl1pPr marL="0" indent="0" algn="l">
              <a:buNone/>
              <a:defRPr sz="1600" b="1">
                <a:solidFill>
                  <a:schemeClr val="accent3"/>
                </a:solidFill>
                <a:latin typeface="+mn-lt"/>
              </a:defRPr>
            </a:lvl1pPr>
          </a:lstStyle>
          <a:p>
            <a:pPr lvl="0"/>
            <a:r>
              <a:rPr lang="en-US" noProof="0"/>
              <a:t>Edit Master text styles</a:t>
            </a:r>
          </a:p>
        </p:txBody>
      </p:sp>
      <p:sp>
        <p:nvSpPr>
          <p:cNvPr id="10" name="Text Placeholder 8">
            <a:extLst>
              <a:ext uri="{FF2B5EF4-FFF2-40B4-BE49-F238E27FC236}">
                <a16:creationId xmlns:a16="http://schemas.microsoft.com/office/drawing/2014/main" id="{3F93C618-7612-42AB-B890-45E85BD492F4}"/>
              </a:ext>
            </a:extLst>
          </p:cNvPr>
          <p:cNvSpPr>
            <a:spLocks noGrp="1"/>
          </p:cNvSpPr>
          <p:nvPr>
            <p:ph type="body" sz="quarter" idx="15" hasCustomPrompt="1"/>
          </p:nvPr>
        </p:nvSpPr>
        <p:spPr>
          <a:xfrm>
            <a:off x="6720114" y="1509626"/>
            <a:ext cx="4900386" cy="334508"/>
          </a:xfrm>
        </p:spPr>
        <p:txBody>
          <a:bodyPr>
            <a:noAutofit/>
          </a:bodyPr>
          <a:lstStyle>
            <a:lvl1pPr marL="0" indent="0" algn="l">
              <a:buNone/>
              <a:defRPr sz="1600" b="1">
                <a:solidFill>
                  <a:schemeClr val="accent6"/>
                </a:solidFill>
                <a:latin typeface="+mn-lt"/>
              </a:defRPr>
            </a:lvl1pPr>
          </a:lstStyle>
          <a:p>
            <a:pPr lvl="0"/>
            <a:r>
              <a:rPr lang="en-US" noProof="0"/>
              <a:t>Edit Master text styles</a:t>
            </a:r>
          </a:p>
        </p:txBody>
      </p:sp>
      <p:sp>
        <p:nvSpPr>
          <p:cNvPr id="12" name="Text Placeholder 8">
            <a:extLst>
              <a:ext uri="{FF2B5EF4-FFF2-40B4-BE49-F238E27FC236}">
                <a16:creationId xmlns:a16="http://schemas.microsoft.com/office/drawing/2014/main" id="{B1885C44-356C-410C-B697-9BA0E2858222}"/>
              </a:ext>
            </a:extLst>
          </p:cNvPr>
          <p:cNvSpPr>
            <a:spLocks noGrp="1"/>
          </p:cNvSpPr>
          <p:nvPr>
            <p:ph type="body" sz="quarter" idx="17" hasCustomPrompt="1"/>
          </p:nvPr>
        </p:nvSpPr>
        <p:spPr>
          <a:xfrm>
            <a:off x="571500"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13" name="Text Placeholder 8">
            <a:extLst>
              <a:ext uri="{FF2B5EF4-FFF2-40B4-BE49-F238E27FC236}">
                <a16:creationId xmlns:a16="http://schemas.microsoft.com/office/drawing/2014/main" id="{464BC696-49A6-4328-BB42-5566BAC00F80}"/>
              </a:ext>
            </a:extLst>
          </p:cNvPr>
          <p:cNvSpPr>
            <a:spLocks noGrp="1"/>
          </p:cNvSpPr>
          <p:nvPr>
            <p:ph type="body" sz="quarter" idx="18" hasCustomPrompt="1"/>
          </p:nvPr>
        </p:nvSpPr>
        <p:spPr>
          <a:xfrm>
            <a:off x="6720114" y="2156688"/>
            <a:ext cx="4900386" cy="3561943"/>
          </a:xfrm>
        </p:spPr>
        <p:txBody>
          <a:bodyPr>
            <a:noAutofit/>
          </a:bodyPr>
          <a:lstStyle>
            <a:lvl1pPr marL="0" indent="0" algn="l">
              <a:buNone/>
              <a:defRPr sz="1400" b="0">
                <a:solidFill>
                  <a:schemeClr val="tx1">
                    <a:lumMod val="75000"/>
                    <a:lumOff val="25000"/>
                  </a:schemeClr>
                </a:solidFill>
                <a:latin typeface="+mn-lt"/>
              </a:defRPr>
            </a:lvl1pPr>
          </a:lstStyle>
          <a:p>
            <a:pPr lvl="0"/>
            <a:r>
              <a:rPr lang="en-US" noProof="0"/>
              <a:t>Edit Master text styles</a:t>
            </a:r>
          </a:p>
        </p:txBody>
      </p:sp>
      <p:sp>
        <p:nvSpPr>
          <p:cNvPr id="3" name="Title 2">
            <a:extLst>
              <a:ext uri="{FF2B5EF4-FFF2-40B4-BE49-F238E27FC236}">
                <a16:creationId xmlns:a16="http://schemas.microsoft.com/office/drawing/2014/main" id="{E0FB9F81-CC7F-5244-95A6-279BE4B51AB1}"/>
              </a:ext>
            </a:extLst>
          </p:cNvPr>
          <p:cNvSpPr>
            <a:spLocks noGrp="1"/>
          </p:cNvSpPr>
          <p:nvPr>
            <p:ph type="title"/>
          </p:nvPr>
        </p:nvSpPr>
        <p:spPr>
          <a:xfrm>
            <a:off x="446314" y="500215"/>
            <a:ext cx="11174186" cy="590931"/>
          </a:xfrm>
        </p:spPr>
        <p:txBody>
          <a:bodyPr/>
          <a:lstStyle/>
          <a:p>
            <a:r>
              <a:rPr lang="en-US" noProof="0"/>
              <a:t>Click to edit Master title style</a:t>
            </a:r>
          </a:p>
        </p:txBody>
      </p:sp>
    </p:spTree>
    <p:extLst>
      <p:ext uri="{BB962C8B-B14F-4D97-AF65-F5344CB8AC3E}">
        <p14:creationId xmlns:p14="http://schemas.microsoft.com/office/powerpoint/2010/main" val="14402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B3994-EC85-4CEE-B849-7AE33810F50A}"/>
              </a:ext>
            </a:extLst>
          </p:cNvPr>
          <p:cNvSpPr>
            <a:spLocks noGrp="1"/>
          </p:cNvSpPr>
          <p:nvPr>
            <p:ph type="title"/>
          </p:nvPr>
        </p:nvSpPr>
        <p:spPr>
          <a:xfrm>
            <a:off x="446314" y="500215"/>
            <a:ext cx="11174186" cy="590931"/>
          </a:xfrm>
          <a:prstGeom prst="rect">
            <a:avLst/>
          </a:prstGeom>
        </p:spPr>
        <p:txBody>
          <a:bodyPr vert="horz" wrap="square" lIns="91440" tIns="45720" rIns="91440" bIns="45720" rtlCol="0" anchor="ctr">
            <a:sp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EE88709A-CA63-4EAC-968C-8873D088E691}"/>
              </a:ext>
            </a:extLst>
          </p:cNvPr>
          <p:cNvSpPr>
            <a:spLocks noGrp="1"/>
          </p:cNvSpPr>
          <p:nvPr>
            <p:ph type="body" idx="1"/>
          </p:nvPr>
        </p:nvSpPr>
        <p:spPr>
          <a:xfrm>
            <a:off x="446314" y="1253331"/>
            <a:ext cx="11174186" cy="477009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BBA3C17-8AAC-4933-A7DA-CD7D3F840BEB}"/>
              </a:ext>
            </a:extLst>
          </p:cNvPr>
          <p:cNvSpPr>
            <a:spLocks noGrp="1"/>
          </p:cNvSpPr>
          <p:nvPr>
            <p:ph type="ftr" sz="quarter" idx="3"/>
          </p:nvPr>
        </p:nvSpPr>
        <p:spPr>
          <a:xfrm>
            <a:off x="446314" y="6356350"/>
            <a:ext cx="41148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endParaRPr lang="en-US" noProof="0" dirty="0"/>
          </a:p>
        </p:txBody>
      </p:sp>
      <p:sp>
        <p:nvSpPr>
          <p:cNvPr id="7" name="Rectangle 6">
            <a:extLst>
              <a:ext uri="{FF2B5EF4-FFF2-40B4-BE49-F238E27FC236}">
                <a16:creationId xmlns:a16="http://schemas.microsoft.com/office/drawing/2014/main" id="{72B1D122-60D0-8B4D-896A-2A770C0B6343}"/>
              </a:ext>
            </a:extLst>
          </p:cNvPr>
          <p:cNvSpPr/>
          <p:nvPr userDrawn="1"/>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tx1"/>
              </a:solidFill>
            </a:endParaRPr>
          </a:p>
        </p:txBody>
      </p:sp>
      <p:sp>
        <p:nvSpPr>
          <p:cNvPr id="8" name="Slide Number Placeholder 5">
            <a:extLst>
              <a:ext uri="{FF2B5EF4-FFF2-40B4-BE49-F238E27FC236}">
                <a16:creationId xmlns:a16="http://schemas.microsoft.com/office/drawing/2014/main" id="{6B5B9FA1-1805-A944-AC99-868579EBA1AD}"/>
              </a:ext>
            </a:extLst>
          </p:cNvPr>
          <p:cNvSpPr txBox="1">
            <a:spLocks/>
          </p:cNvSpPr>
          <p:nvPr userDrawn="1"/>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noProof="0" smtClean="0">
                <a:solidFill>
                  <a:schemeClr val="bg1"/>
                </a:solidFill>
              </a:rPr>
              <a:pPr/>
              <a:t>‹#›</a:t>
            </a:fld>
            <a:endParaRPr lang="en-US" b="1" noProof="0" dirty="0">
              <a:solidFill>
                <a:schemeClr val="bg1"/>
              </a:solidFill>
            </a:endParaRPr>
          </a:p>
        </p:txBody>
      </p:sp>
    </p:spTree>
    <p:extLst>
      <p:ext uri="{BB962C8B-B14F-4D97-AF65-F5344CB8AC3E}">
        <p14:creationId xmlns:p14="http://schemas.microsoft.com/office/powerpoint/2010/main" val="398157569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61" r:id="rId4"/>
    <p:sldLayoutId id="2147483662" r:id="rId5"/>
    <p:sldLayoutId id="2147483650" r:id="rId6"/>
    <p:sldLayoutId id="2147483668" r:id="rId7"/>
    <p:sldLayoutId id="2147483674" r:id="rId8"/>
    <p:sldLayoutId id="2147483666" r:id="rId9"/>
    <p:sldLayoutId id="2147483664" r:id="rId10"/>
    <p:sldLayoutId id="2147483663" r:id="rId11"/>
    <p:sldLayoutId id="2147483667" r:id="rId12"/>
    <p:sldLayoutId id="2147483671" r:id="rId13"/>
    <p:sldLayoutId id="2147483672" r:id="rId14"/>
    <p:sldLayoutId id="2147483673" r:id="rId15"/>
    <p:sldLayoutId id="2147483675" r:id="rId16"/>
    <p:sldLayoutId id="2147483676" r:id="rId17"/>
    <p:sldLayoutId id="2147483665" r:id="rId18"/>
    <p:sldLayoutId id="2147483669" r:id="rId19"/>
    <p:sldLayoutId id="2147483670" r:id="rId20"/>
  </p:sldLayoutIdLst>
  <p:hf hdr="0" ftr="0" dt="0"/>
  <p:txStyles>
    <p:title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60" userDrawn="1">
          <p15:clr>
            <a:srgbClr val="F26B43"/>
          </p15:clr>
        </p15:guide>
        <p15:guide id="4" pos="7320" userDrawn="1">
          <p15:clr>
            <a:srgbClr val="F26B43"/>
          </p15:clr>
        </p15:guide>
        <p15:guide id="5" orient="horz" pos="360" userDrawn="1">
          <p15:clr>
            <a:srgbClr val="F26B43"/>
          </p15:clr>
        </p15:guide>
        <p15:guide id="6"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svg"/><Relationship Id="rId3" Type="http://schemas.openxmlformats.org/officeDocument/2006/relationships/image" Target="../media/image27.sv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image" Target="../media/image26.png"/><Relationship Id="rId16" Type="http://schemas.openxmlformats.org/officeDocument/2006/relationships/image" Target="../media/image40.png"/><Relationship Id="rId20" Type="http://schemas.openxmlformats.org/officeDocument/2006/relationships/image" Target="../media/image44.svg"/><Relationship Id="rId1" Type="http://schemas.openxmlformats.org/officeDocument/2006/relationships/slideLayout" Target="../slideLayouts/slideLayout6.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svg"/><Relationship Id="rId14" Type="http://schemas.openxmlformats.org/officeDocument/2006/relationships/image" Target="../media/image38.svg"/></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hyperlink" Target="https://www.realblocks.com/" TargetMode="External"/><Relationship Id="rId2" Type="http://schemas.openxmlformats.org/officeDocument/2006/relationships/hyperlink" Target="https://www.propertyclub.nyc/" TargetMode="External"/><Relationship Id="rId1" Type="http://schemas.openxmlformats.org/officeDocument/2006/relationships/slideLayout" Target="../slideLayouts/slideLayout6.xml"/><Relationship Id="rId6" Type="http://schemas.openxmlformats.org/officeDocument/2006/relationships/image" Target="../media/image49.png"/><Relationship Id="rId11" Type="http://schemas.openxmlformats.org/officeDocument/2006/relationships/hyperlink" Target="https://harbor.com/" TargetMode="External"/><Relationship Id="rId5" Type="http://schemas.openxmlformats.org/officeDocument/2006/relationships/hyperlink" Target="https://managego.com/index.php" TargetMode="External"/><Relationship Id="rId10" Type="http://schemas.openxmlformats.org/officeDocument/2006/relationships/image" Target="../media/image51.png"/><Relationship Id="rId4" Type="http://schemas.openxmlformats.org/officeDocument/2006/relationships/image" Target="../media/image48.png"/><Relationship Id="rId9" Type="http://schemas.openxmlformats.org/officeDocument/2006/relationships/hyperlink" Target="https://smartrealty.i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svg"/><Relationship Id="rId3" Type="http://schemas.openxmlformats.org/officeDocument/2006/relationships/image" Target="../media/image58.svg"/><Relationship Id="rId7" Type="http://schemas.openxmlformats.org/officeDocument/2006/relationships/image" Target="../media/image62.svg"/><Relationship Id="rId12" Type="http://schemas.openxmlformats.org/officeDocument/2006/relationships/image" Target="../media/image67.png"/><Relationship Id="rId17" Type="http://schemas.openxmlformats.org/officeDocument/2006/relationships/image" Target="../media/image72.svg"/><Relationship Id="rId2" Type="http://schemas.openxmlformats.org/officeDocument/2006/relationships/image" Target="../media/image57.png"/><Relationship Id="rId16" Type="http://schemas.openxmlformats.org/officeDocument/2006/relationships/image" Target="../media/image71.png"/><Relationship Id="rId1" Type="http://schemas.openxmlformats.org/officeDocument/2006/relationships/slideLayout" Target="../slideLayouts/slideLayout6.xml"/><Relationship Id="rId6" Type="http://schemas.openxmlformats.org/officeDocument/2006/relationships/image" Target="../media/image61.png"/><Relationship Id="rId11" Type="http://schemas.openxmlformats.org/officeDocument/2006/relationships/image" Target="../media/image66.svg"/><Relationship Id="rId5" Type="http://schemas.openxmlformats.org/officeDocument/2006/relationships/image" Target="../media/image60.svg"/><Relationship Id="rId15" Type="http://schemas.openxmlformats.org/officeDocument/2006/relationships/image" Target="../media/image70.sv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svg"/><Relationship Id="rId14" Type="http://schemas.openxmlformats.org/officeDocument/2006/relationships/image" Target="../media/image69.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Turtle in ocean">
            <a:extLst>
              <a:ext uri="{FF2B5EF4-FFF2-40B4-BE49-F238E27FC236}">
                <a16:creationId xmlns:a16="http://schemas.microsoft.com/office/drawing/2014/main" id="{1BF8833C-D907-D24E-949C-65190DF62995}"/>
              </a:ext>
            </a:extLst>
          </p:cNvPr>
          <p:cNvPicPr>
            <a:picLocks noGrp="1" noChangeAspect="1"/>
          </p:cNvPicPr>
          <p:nvPr>
            <p:ph type="pic" sz="quarter" idx="10"/>
          </p:nvPr>
        </p:nvPicPr>
        <p:blipFill rotWithShape="1">
          <a:blip r:embed="rId2"/>
          <a:srcRect l="-101" t="28284" r="101" b="22912"/>
          <a:stretch/>
        </p:blipFill>
        <p:spPr>
          <a:xfrm>
            <a:off x="123992" y="84010"/>
            <a:ext cx="11944014" cy="4372387"/>
          </a:xfrm>
        </p:spPr>
      </p:pic>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a:xfrm>
            <a:off x="694871" y="4956850"/>
            <a:ext cx="10607040" cy="646331"/>
          </a:xfrm>
        </p:spPr>
        <p:txBody>
          <a:bodyPr/>
          <a:lstStyle/>
          <a:p>
            <a:r>
              <a:rPr lang="en-US" sz="4000" dirty="0"/>
              <a:t>BLOCKCHAIN IN COMMERCIAL REAL ESTATE</a:t>
            </a:r>
          </a:p>
        </p:txBody>
      </p:sp>
      <p:sp>
        <p:nvSpPr>
          <p:cNvPr id="52" name="Subtitle 51">
            <a:extLst>
              <a:ext uri="{FF2B5EF4-FFF2-40B4-BE49-F238E27FC236}">
                <a16:creationId xmlns:a16="http://schemas.microsoft.com/office/drawing/2014/main" id="{46FF1827-B46B-4BC4-8665-8914CF45DE0C}"/>
              </a:ext>
            </a:extLst>
          </p:cNvPr>
          <p:cNvSpPr>
            <a:spLocks noGrp="1"/>
          </p:cNvSpPr>
          <p:nvPr>
            <p:ph type="subTitle" idx="1"/>
          </p:nvPr>
        </p:nvSpPr>
        <p:spPr/>
        <p:txBody>
          <a:bodyPr/>
          <a:lstStyle/>
          <a:p>
            <a:r>
              <a:rPr lang="en-US" dirty="0"/>
              <a:t>Project 3</a:t>
            </a:r>
          </a:p>
        </p:txBody>
      </p:sp>
    </p:spTree>
    <p:extLst>
      <p:ext uri="{BB962C8B-B14F-4D97-AF65-F5344CB8AC3E}">
        <p14:creationId xmlns:p14="http://schemas.microsoft.com/office/powerpoint/2010/main" val="3830756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00215"/>
            <a:ext cx="11174186" cy="590931"/>
          </a:xfrm>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BLOCKCHAIN IN COMMERCIAL REAL ESTATE</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38" y="4280698"/>
            <a:ext cx="5909483"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Digitized title registration &amp; checks and tokenization</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516264"/>
            <a:ext cx="2756849" cy="375552"/>
          </a:xfrm>
          <a:prstGeom prst="rect">
            <a:avLst/>
          </a:prstGeom>
          <a:noFill/>
        </p:spPr>
        <p:txBody>
          <a:bodyPr wrap="square">
            <a:spAutoFit/>
          </a:bodyPr>
          <a:lstStyle/>
          <a:p>
            <a:pPr>
              <a:lnSpc>
                <a:spcPct val="107000"/>
              </a:lnSpc>
              <a:spcAft>
                <a:spcPts val="800"/>
              </a:spcAft>
            </a:pPr>
            <a:r>
              <a:rPr lang="en-CA" dirty="0">
                <a:solidFill>
                  <a:srgbClr val="000000"/>
                </a:solidFill>
                <a:latin typeface="Georgia" panose="02040502050405020303" pitchFamily="18" charset="0"/>
                <a:cs typeface="Times New Roman" panose="02020603050405020304" pitchFamily="18" charset="0"/>
              </a:rPr>
              <a:t>A blockchain-based MLS</a:t>
            </a: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2399808"/>
            <a:ext cx="5604681"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Due diligence and appraisal through digital identities</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1" y="3327176"/>
            <a:ext cx="4817660" cy="369332"/>
          </a:xfrm>
          <a:prstGeom prst="rect">
            <a:avLst/>
          </a:prstGeom>
          <a:noFill/>
        </p:spPr>
        <p:txBody>
          <a:bodyPr wrap="square">
            <a:spAutoFit/>
          </a:bodyPr>
          <a:lstStyle/>
          <a:p>
            <a:r>
              <a:rPr lang="en-US" dirty="0">
                <a:solidFill>
                  <a:srgbClr val="000000"/>
                </a:solidFill>
                <a:latin typeface="Georgia" panose="02040502050405020303" pitchFamily="18" charset="0"/>
                <a:cs typeface="Times New Roman" panose="02020603050405020304" pitchFamily="18" charset="0"/>
              </a:rPr>
              <a:t>Digitized property and cashflow management</a:t>
            </a:r>
            <a:endParaRPr lang="en-CA" dirty="0"/>
          </a:p>
        </p:txBody>
      </p:sp>
      <p:sp>
        <p:nvSpPr>
          <p:cNvPr id="20" name="TextBox 19">
            <a:extLst>
              <a:ext uri="{FF2B5EF4-FFF2-40B4-BE49-F238E27FC236}">
                <a16:creationId xmlns:a16="http://schemas.microsoft.com/office/drawing/2014/main" id="{99DC1863-955C-4B03-BA6F-86B59F972871}"/>
              </a:ext>
            </a:extLst>
          </p:cNvPr>
          <p:cNvSpPr txBox="1"/>
          <p:nvPr/>
        </p:nvSpPr>
        <p:spPr>
          <a:xfrm>
            <a:off x="1878839" y="6029269"/>
            <a:ext cx="6933065" cy="369332"/>
          </a:xfrm>
          <a:prstGeom prst="rect">
            <a:avLst/>
          </a:prstGeom>
          <a:noFill/>
        </p:spPr>
        <p:txBody>
          <a:bodyPr wrap="square">
            <a:spAutoFit/>
          </a:bodyPr>
          <a:lstStyle/>
          <a:p>
            <a:pPr algn="l"/>
            <a:r>
              <a:rPr lang="en-US" dirty="0">
                <a:solidFill>
                  <a:srgbClr val="000000"/>
                </a:solidFill>
                <a:latin typeface="Georgia" panose="02040502050405020303" pitchFamily="18" charset="0"/>
                <a:cs typeface="Times New Roman" panose="02020603050405020304" pitchFamily="18" charset="0"/>
              </a:rPr>
              <a:t>Interoperability that refines quality of data, </a:t>
            </a:r>
            <a:r>
              <a:rPr lang="en-CA" dirty="0">
                <a:solidFill>
                  <a:srgbClr val="000000"/>
                </a:solidFill>
                <a:latin typeface="Georgia" panose="02040502050405020303" pitchFamily="18" charset="0"/>
                <a:cs typeface="Times New Roman" panose="02020603050405020304" pitchFamily="18" charset="0"/>
              </a:rPr>
              <a:t>analysis, and decisions</a:t>
            </a:r>
          </a:p>
        </p:txBody>
      </p:sp>
      <p:pic>
        <p:nvPicPr>
          <p:cNvPr id="4" name="Graphic 3" descr="City outline">
            <a:extLst>
              <a:ext uri="{FF2B5EF4-FFF2-40B4-BE49-F238E27FC236}">
                <a16:creationId xmlns:a16="http://schemas.microsoft.com/office/drawing/2014/main" id="{FA5C088B-F207-491E-A366-58CC92E7D3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636" y="1210720"/>
            <a:ext cx="914400" cy="914400"/>
          </a:xfrm>
          <a:prstGeom prst="rect">
            <a:avLst/>
          </a:prstGeom>
        </p:spPr>
      </p:pic>
      <p:pic>
        <p:nvPicPr>
          <p:cNvPr id="7" name="Picture 6">
            <a:extLst>
              <a:ext uri="{FF2B5EF4-FFF2-40B4-BE49-F238E27FC236}">
                <a16:creationId xmlns:a16="http://schemas.microsoft.com/office/drawing/2014/main" id="{F959F0B1-2BA3-41E1-ABFD-E740671D163A}"/>
              </a:ext>
            </a:extLst>
          </p:cNvPr>
          <p:cNvPicPr>
            <a:picLocks noChangeAspect="1"/>
          </p:cNvPicPr>
          <p:nvPr/>
        </p:nvPicPr>
        <p:blipFill>
          <a:blip r:embed="rId4"/>
          <a:stretch>
            <a:fillRect/>
          </a:stretch>
        </p:blipFill>
        <p:spPr>
          <a:xfrm>
            <a:off x="4677728" y="1522484"/>
            <a:ext cx="1355679" cy="369332"/>
          </a:xfrm>
          <a:prstGeom prst="rect">
            <a:avLst/>
          </a:prstGeom>
        </p:spPr>
      </p:pic>
      <p:pic>
        <p:nvPicPr>
          <p:cNvPr id="14" name="Picture 13">
            <a:extLst>
              <a:ext uri="{FF2B5EF4-FFF2-40B4-BE49-F238E27FC236}">
                <a16:creationId xmlns:a16="http://schemas.microsoft.com/office/drawing/2014/main" id="{70E44D2B-7ECD-4737-8CC7-FB18DE3BA5C2}"/>
              </a:ext>
            </a:extLst>
          </p:cNvPr>
          <p:cNvPicPr>
            <a:picLocks noChangeAspect="1"/>
          </p:cNvPicPr>
          <p:nvPr/>
        </p:nvPicPr>
        <p:blipFill>
          <a:blip r:embed="rId5"/>
          <a:stretch>
            <a:fillRect/>
          </a:stretch>
        </p:blipFill>
        <p:spPr>
          <a:xfrm>
            <a:off x="7450825" y="2384128"/>
            <a:ext cx="914400" cy="369332"/>
          </a:xfrm>
          <a:prstGeom prst="rect">
            <a:avLst/>
          </a:prstGeom>
        </p:spPr>
      </p:pic>
      <p:pic>
        <p:nvPicPr>
          <p:cNvPr id="16" name="Picture 15">
            <a:extLst>
              <a:ext uri="{FF2B5EF4-FFF2-40B4-BE49-F238E27FC236}">
                <a16:creationId xmlns:a16="http://schemas.microsoft.com/office/drawing/2014/main" id="{E6862840-6656-4D83-905C-C3FABF3498C0}"/>
              </a:ext>
            </a:extLst>
          </p:cNvPr>
          <p:cNvPicPr>
            <a:picLocks noChangeAspect="1"/>
          </p:cNvPicPr>
          <p:nvPr/>
        </p:nvPicPr>
        <p:blipFill>
          <a:blip r:embed="rId6"/>
          <a:stretch>
            <a:fillRect/>
          </a:stretch>
        </p:blipFill>
        <p:spPr>
          <a:xfrm>
            <a:off x="8428772" y="2372515"/>
            <a:ext cx="1088267" cy="369332"/>
          </a:xfrm>
          <a:prstGeom prst="rect">
            <a:avLst/>
          </a:prstGeom>
        </p:spPr>
      </p:pic>
      <p:pic>
        <p:nvPicPr>
          <p:cNvPr id="21" name="Picture 20">
            <a:extLst>
              <a:ext uri="{FF2B5EF4-FFF2-40B4-BE49-F238E27FC236}">
                <a16:creationId xmlns:a16="http://schemas.microsoft.com/office/drawing/2014/main" id="{088B1234-CAB0-42E4-AC71-ED9A0DAED06C}"/>
              </a:ext>
            </a:extLst>
          </p:cNvPr>
          <p:cNvPicPr>
            <a:picLocks noChangeAspect="1"/>
          </p:cNvPicPr>
          <p:nvPr/>
        </p:nvPicPr>
        <p:blipFill>
          <a:blip r:embed="rId7"/>
          <a:stretch>
            <a:fillRect/>
          </a:stretch>
        </p:blipFill>
        <p:spPr>
          <a:xfrm>
            <a:off x="9580586" y="2372514"/>
            <a:ext cx="991880" cy="396625"/>
          </a:xfrm>
          <a:prstGeom prst="rect">
            <a:avLst/>
          </a:prstGeom>
        </p:spPr>
      </p:pic>
      <p:pic>
        <p:nvPicPr>
          <p:cNvPr id="24" name="Graphic 23" descr="Eye Scan outline">
            <a:extLst>
              <a:ext uri="{FF2B5EF4-FFF2-40B4-BE49-F238E27FC236}">
                <a16:creationId xmlns:a16="http://schemas.microsoft.com/office/drawing/2014/main" id="{FFEDC7DF-4AE6-4147-90E5-AF2E38E666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6340" y="2128747"/>
            <a:ext cx="914400" cy="914400"/>
          </a:xfrm>
          <a:prstGeom prst="rect">
            <a:avLst/>
          </a:prstGeom>
        </p:spPr>
      </p:pic>
      <p:pic>
        <p:nvPicPr>
          <p:cNvPr id="26" name="Graphic 25" descr="Shield Tick outline">
            <a:extLst>
              <a:ext uri="{FF2B5EF4-FFF2-40B4-BE49-F238E27FC236}">
                <a16:creationId xmlns:a16="http://schemas.microsoft.com/office/drawing/2014/main" id="{9D0AD08E-313F-403B-B151-04A38400D05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6340" y="3060444"/>
            <a:ext cx="914400" cy="914400"/>
          </a:xfrm>
          <a:prstGeom prst="rect">
            <a:avLst/>
          </a:prstGeom>
        </p:spPr>
      </p:pic>
      <p:pic>
        <p:nvPicPr>
          <p:cNvPr id="28" name="Picture 27">
            <a:extLst>
              <a:ext uri="{FF2B5EF4-FFF2-40B4-BE49-F238E27FC236}">
                <a16:creationId xmlns:a16="http://schemas.microsoft.com/office/drawing/2014/main" id="{28340D51-8856-452A-A9C8-BCABEDD5D64E}"/>
              </a:ext>
            </a:extLst>
          </p:cNvPr>
          <p:cNvPicPr>
            <a:picLocks noChangeAspect="1"/>
          </p:cNvPicPr>
          <p:nvPr/>
        </p:nvPicPr>
        <p:blipFill>
          <a:blip r:embed="rId12"/>
          <a:stretch>
            <a:fillRect/>
          </a:stretch>
        </p:blipFill>
        <p:spPr>
          <a:xfrm>
            <a:off x="6751093" y="3392240"/>
            <a:ext cx="1073624" cy="265358"/>
          </a:xfrm>
          <a:prstGeom prst="rect">
            <a:avLst/>
          </a:prstGeom>
        </p:spPr>
      </p:pic>
      <p:pic>
        <p:nvPicPr>
          <p:cNvPr id="30" name="Graphic 29" descr="Download from cloud outline">
            <a:extLst>
              <a:ext uri="{FF2B5EF4-FFF2-40B4-BE49-F238E27FC236}">
                <a16:creationId xmlns:a16="http://schemas.microsoft.com/office/drawing/2014/main" id="{F39C62FC-3269-4C2C-A0EC-D35431BE6EA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43636" y="5803658"/>
            <a:ext cx="914400" cy="914400"/>
          </a:xfrm>
          <a:prstGeom prst="rect">
            <a:avLst/>
          </a:prstGeom>
        </p:spPr>
      </p:pic>
      <p:pic>
        <p:nvPicPr>
          <p:cNvPr id="32" name="Picture 31">
            <a:extLst>
              <a:ext uri="{FF2B5EF4-FFF2-40B4-BE49-F238E27FC236}">
                <a16:creationId xmlns:a16="http://schemas.microsoft.com/office/drawing/2014/main" id="{91F300E9-1043-43CB-A992-CFA588D9F8C5}"/>
              </a:ext>
            </a:extLst>
          </p:cNvPr>
          <p:cNvPicPr>
            <a:picLocks noChangeAspect="1"/>
          </p:cNvPicPr>
          <p:nvPr/>
        </p:nvPicPr>
        <p:blipFill>
          <a:blip r:embed="rId15"/>
          <a:stretch>
            <a:fillRect/>
          </a:stretch>
        </p:blipFill>
        <p:spPr>
          <a:xfrm>
            <a:off x="8811905" y="6077803"/>
            <a:ext cx="1088268" cy="279857"/>
          </a:xfrm>
          <a:prstGeom prst="rect">
            <a:avLst/>
          </a:prstGeom>
        </p:spPr>
      </p:pic>
      <p:pic>
        <p:nvPicPr>
          <p:cNvPr id="36" name="Picture 35">
            <a:extLst>
              <a:ext uri="{FF2B5EF4-FFF2-40B4-BE49-F238E27FC236}">
                <a16:creationId xmlns:a16="http://schemas.microsoft.com/office/drawing/2014/main" id="{81B8CD90-3231-4202-A702-FACF37643FEA}"/>
              </a:ext>
            </a:extLst>
          </p:cNvPr>
          <p:cNvPicPr>
            <a:picLocks noChangeAspect="1"/>
          </p:cNvPicPr>
          <p:nvPr/>
        </p:nvPicPr>
        <p:blipFill>
          <a:blip r:embed="rId16"/>
          <a:stretch>
            <a:fillRect/>
          </a:stretch>
        </p:blipFill>
        <p:spPr>
          <a:xfrm>
            <a:off x="7287905" y="4239757"/>
            <a:ext cx="1460310" cy="375834"/>
          </a:xfrm>
          <a:prstGeom prst="rect">
            <a:avLst/>
          </a:prstGeom>
        </p:spPr>
      </p:pic>
      <p:sp>
        <p:nvSpPr>
          <p:cNvPr id="39" name="Rectangle 38">
            <a:extLst>
              <a:ext uri="{FF2B5EF4-FFF2-40B4-BE49-F238E27FC236}">
                <a16:creationId xmlns:a16="http://schemas.microsoft.com/office/drawing/2014/main" id="{F6B131B0-D890-47E5-9D1B-EB1528DF1114}"/>
              </a:ext>
            </a:extLst>
          </p:cNvPr>
          <p:cNvSpPr/>
          <p:nvPr/>
        </p:nvSpPr>
        <p:spPr>
          <a:xfrm>
            <a:off x="8757122" y="4260971"/>
            <a:ext cx="1161248" cy="400110"/>
          </a:xfrm>
          <a:prstGeom prst="rect">
            <a:avLst/>
          </a:prstGeom>
          <a:noFill/>
          <a:effectLst>
            <a:outerShdw blurRad="50800" dist="38100" dir="16200000" rotWithShape="0">
              <a:prstClr val="black">
                <a:alpha val="40000"/>
              </a:prstClr>
            </a:outerShdw>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000" b="1" dirty="0">
                <a:ln/>
                <a:solidFill>
                  <a:schemeClr val="accent4"/>
                </a:solidFill>
              </a:rPr>
              <a:t>DAPVM</a:t>
            </a:r>
          </a:p>
        </p:txBody>
      </p:sp>
      <p:pic>
        <p:nvPicPr>
          <p:cNvPr id="41" name="Graphic 40" descr="Camera outline">
            <a:extLst>
              <a:ext uri="{FF2B5EF4-FFF2-40B4-BE49-F238E27FC236}">
                <a16:creationId xmlns:a16="http://schemas.microsoft.com/office/drawing/2014/main" id="{66797669-381E-48EA-BF21-BDD0016BD5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02785" y="3970474"/>
            <a:ext cx="914400" cy="914400"/>
          </a:xfrm>
          <a:prstGeom prst="rect">
            <a:avLst/>
          </a:prstGeom>
        </p:spPr>
      </p:pic>
      <p:sp>
        <p:nvSpPr>
          <p:cNvPr id="43" name="TextBox 42">
            <a:extLst>
              <a:ext uri="{FF2B5EF4-FFF2-40B4-BE49-F238E27FC236}">
                <a16:creationId xmlns:a16="http://schemas.microsoft.com/office/drawing/2014/main" id="{E50B07E5-D628-4CC7-8424-A2957627CAE1}"/>
              </a:ext>
            </a:extLst>
          </p:cNvPr>
          <p:cNvSpPr txBox="1"/>
          <p:nvPr/>
        </p:nvSpPr>
        <p:spPr>
          <a:xfrm>
            <a:off x="1878838" y="5164115"/>
            <a:ext cx="7865664" cy="369332"/>
          </a:xfrm>
          <a:prstGeom prst="rect">
            <a:avLst/>
          </a:prstGeom>
          <a:noFill/>
        </p:spPr>
        <p:txBody>
          <a:bodyPr wrap="square">
            <a:spAutoFit/>
          </a:bodyPr>
          <a:lstStyle/>
          <a:p>
            <a:pPr algn="l"/>
            <a:r>
              <a:rPr lang="en-US" dirty="0">
                <a:solidFill>
                  <a:srgbClr val="000000"/>
                </a:solidFill>
                <a:latin typeface="Georgia" panose="02040502050405020303" pitchFamily="18" charset="0"/>
                <a:cs typeface="Times New Roman" panose="02020603050405020304" pitchFamily="18" charset="0"/>
              </a:rPr>
              <a:t>Reduce inefficiencies and increase transparency in financing and payments</a:t>
            </a:r>
            <a:endParaRPr lang="en-CA" dirty="0">
              <a:solidFill>
                <a:srgbClr val="000000"/>
              </a:solidFill>
              <a:latin typeface="Georgia" panose="02040502050405020303" pitchFamily="18" charset="0"/>
              <a:cs typeface="Times New Roman" panose="02020603050405020304" pitchFamily="18" charset="0"/>
            </a:endParaRPr>
          </a:p>
        </p:txBody>
      </p:sp>
      <p:pic>
        <p:nvPicPr>
          <p:cNvPr id="45" name="Graphic 44" descr="Continuous Improvement outline">
            <a:extLst>
              <a:ext uri="{FF2B5EF4-FFF2-40B4-BE49-F238E27FC236}">
                <a16:creationId xmlns:a16="http://schemas.microsoft.com/office/drawing/2014/main" id="{ABC28D7E-BA10-42E6-A840-670557569FF1}"/>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43636" y="4891581"/>
            <a:ext cx="914400" cy="914400"/>
          </a:xfrm>
          <a:prstGeom prst="rect">
            <a:avLst/>
          </a:prstGeom>
        </p:spPr>
      </p:pic>
      <p:pic>
        <p:nvPicPr>
          <p:cNvPr id="47" name="Picture 46">
            <a:extLst>
              <a:ext uri="{FF2B5EF4-FFF2-40B4-BE49-F238E27FC236}">
                <a16:creationId xmlns:a16="http://schemas.microsoft.com/office/drawing/2014/main" id="{4C1BED08-FF28-4683-9FAE-D65EE30FC0B7}"/>
              </a:ext>
            </a:extLst>
          </p:cNvPr>
          <p:cNvPicPr>
            <a:picLocks noChangeAspect="1"/>
          </p:cNvPicPr>
          <p:nvPr/>
        </p:nvPicPr>
        <p:blipFill>
          <a:blip r:embed="rId21"/>
          <a:stretch>
            <a:fillRect/>
          </a:stretch>
        </p:blipFill>
        <p:spPr>
          <a:xfrm>
            <a:off x="9621526" y="5200888"/>
            <a:ext cx="1088268" cy="328010"/>
          </a:xfrm>
          <a:prstGeom prst="rect">
            <a:avLst/>
          </a:prstGeom>
        </p:spPr>
      </p:pic>
    </p:spTree>
    <p:extLst>
      <p:ext uri="{BB962C8B-B14F-4D97-AF65-F5344CB8AC3E}">
        <p14:creationId xmlns:p14="http://schemas.microsoft.com/office/powerpoint/2010/main" val="10790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TOKENIZATION</a:t>
            </a:r>
            <a:endParaRPr lang="en-US" dirty="0"/>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11</a:t>
            </a:fld>
            <a:endParaRPr lang="en-US" b="1" dirty="0">
              <a:solidFill>
                <a:schemeClr val="bg1"/>
              </a:solidFill>
            </a:endParaRPr>
          </a:p>
        </p:txBody>
      </p:sp>
    </p:spTree>
    <p:extLst>
      <p:ext uri="{BB962C8B-B14F-4D97-AF65-F5344CB8AC3E}">
        <p14:creationId xmlns:p14="http://schemas.microsoft.com/office/powerpoint/2010/main" val="4201819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D5BE46AD-7E33-42E0-92A8-F825545ABF0D}"/>
              </a:ext>
            </a:extLst>
          </p:cNvPr>
          <p:cNvSpPr/>
          <p:nvPr/>
        </p:nvSpPr>
        <p:spPr>
          <a:xfrm>
            <a:off x="1241259" y="1446692"/>
            <a:ext cx="1201003" cy="8143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Investor</a:t>
            </a:r>
            <a:endParaRPr lang="en-CA" sz="1100" dirty="0">
              <a:solidFill>
                <a:schemeClr val="bg1"/>
              </a:solidFill>
            </a:endParaRPr>
          </a:p>
        </p:txBody>
      </p:sp>
      <p:sp>
        <p:nvSpPr>
          <p:cNvPr id="7" name="Rectangle 6">
            <a:extLst>
              <a:ext uri="{FF2B5EF4-FFF2-40B4-BE49-F238E27FC236}">
                <a16:creationId xmlns:a16="http://schemas.microsoft.com/office/drawing/2014/main" id="{06A37EEA-8ACA-42B6-B489-EE758449F101}"/>
              </a:ext>
            </a:extLst>
          </p:cNvPr>
          <p:cNvSpPr/>
          <p:nvPr/>
        </p:nvSpPr>
        <p:spPr>
          <a:xfrm>
            <a:off x="2833501" y="1496731"/>
            <a:ext cx="1110018" cy="7233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Invests $1,000</a:t>
            </a:r>
            <a:endParaRPr lang="en-CA" sz="1100" dirty="0">
              <a:solidFill>
                <a:schemeClr val="bg1"/>
              </a:solidFill>
            </a:endParaRPr>
          </a:p>
        </p:txBody>
      </p:sp>
      <p:sp>
        <p:nvSpPr>
          <p:cNvPr id="8" name="Rectangle 7">
            <a:extLst>
              <a:ext uri="{FF2B5EF4-FFF2-40B4-BE49-F238E27FC236}">
                <a16:creationId xmlns:a16="http://schemas.microsoft.com/office/drawing/2014/main" id="{A2EEE158-89BD-4B03-82E4-980E3F52F2D4}"/>
              </a:ext>
            </a:extLst>
          </p:cNvPr>
          <p:cNvSpPr/>
          <p:nvPr/>
        </p:nvSpPr>
        <p:spPr>
          <a:xfrm>
            <a:off x="5876958" y="2706839"/>
            <a:ext cx="1110018" cy="7233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Coin Wallet</a:t>
            </a:r>
            <a:endParaRPr lang="en-CA" sz="1100" dirty="0">
              <a:solidFill>
                <a:schemeClr val="bg1"/>
              </a:solidFill>
            </a:endParaRPr>
          </a:p>
        </p:txBody>
      </p:sp>
      <p:sp>
        <p:nvSpPr>
          <p:cNvPr id="9" name="Rectangle 8">
            <a:extLst>
              <a:ext uri="{FF2B5EF4-FFF2-40B4-BE49-F238E27FC236}">
                <a16:creationId xmlns:a16="http://schemas.microsoft.com/office/drawing/2014/main" id="{4EFEA388-0689-4065-B65C-8CD10DE19090}"/>
              </a:ext>
            </a:extLst>
          </p:cNvPr>
          <p:cNvSpPr/>
          <p:nvPr/>
        </p:nvSpPr>
        <p:spPr>
          <a:xfrm>
            <a:off x="5863311" y="1496733"/>
            <a:ext cx="1110018" cy="7233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$1,000 equivalent coins</a:t>
            </a:r>
            <a:endParaRPr lang="en-CA" sz="1100" dirty="0">
              <a:solidFill>
                <a:schemeClr val="bg1"/>
              </a:solidFill>
            </a:endParaRPr>
          </a:p>
        </p:txBody>
      </p:sp>
      <p:sp>
        <p:nvSpPr>
          <p:cNvPr id="11" name="Rectangle 10">
            <a:extLst>
              <a:ext uri="{FF2B5EF4-FFF2-40B4-BE49-F238E27FC236}">
                <a16:creationId xmlns:a16="http://schemas.microsoft.com/office/drawing/2014/main" id="{25DC242B-47A8-4069-B6B2-2B0D838F89B5}"/>
              </a:ext>
            </a:extLst>
          </p:cNvPr>
          <p:cNvSpPr/>
          <p:nvPr/>
        </p:nvSpPr>
        <p:spPr>
          <a:xfrm>
            <a:off x="8924955" y="1524027"/>
            <a:ext cx="1110018" cy="7233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Smart contract</a:t>
            </a:r>
            <a:endParaRPr lang="en-CA" sz="1100" dirty="0">
              <a:solidFill>
                <a:schemeClr val="bg1"/>
              </a:solidFill>
            </a:endParaRPr>
          </a:p>
        </p:txBody>
      </p:sp>
      <p:sp>
        <p:nvSpPr>
          <p:cNvPr id="12" name="Rectangle 11">
            <a:extLst>
              <a:ext uri="{FF2B5EF4-FFF2-40B4-BE49-F238E27FC236}">
                <a16:creationId xmlns:a16="http://schemas.microsoft.com/office/drawing/2014/main" id="{632A2610-49C9-45E1-A1F8-0639341EC005}"/>
              </a:ext>
            </a:extLst>
          </p:cNvPr>
          <p:cNvSpPr/>
          <p:nvPr/>
        </p:nvSpPr>
        <p:spPr>
          <a:xfrm>
            <a:off x="8936329" y="2706861"/>
            <a:ext cx="1110018" cy="19334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Distributed Ledger</a:t>
            </a:r>
            <a:endParaRPr lang="en-CA" sz="1100" dirty="0">
              <a:solidFill>
                <a:schemeClr val="bg1"/>
              </a:solidFill>
            </a:endParaRPr>
          </a:p>
        </p:txBody>
      </p:sp>
      <p:sp>
        <p:nvSpPr>
          <p:cNvPr id="14" name="Oval 13">
            <a:extLst>
              <a:ext uri="{FF2B5EF4-FFF2-40B4-BE49-F238E27FC236}">
                <a16:creationId xmlns:a16="http://schemas.microsoft.com/office/drawing/2014/main" id="{FA20C0A8-3814-4263-9C61-9564C1C1B9E3}"/>
              </a:ext>
            </a:extLst>
          </p:cNvPr>
          <p:cNvSpPr/>
          <p:nvPr/>
        </p:nvSpPr>
        <p:spPr>
          <a:xfrm>
            <a:off x="4364327" y="3873739"/>
            <a:ext cx="1201003" cy="8143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RE Asset</a:t>
            </a:r>
            <a:endParaRPr lang="en-CA" sz="1100" dirty="0">
              <a:solidFill>
                <a:schemeClr val="bg1"/>
              </a:solidFill>
            </a:endParaRPr>
          </a:p>
        </p:txBody>
      </p:sp>
      <p:sp>
        <p:nvSpPr>
          <p:cNvPr id="15" name="Rectangle 14">
            <a:extLst>
              <a:ext uri="{FF2B5EF4-FFF2-40B4-BE49-F238E27FC236}">
                <a16:creationId xmlns:a16="http://schemas.microsoft.com/office/drawing/2014/main" id="{D0CD4C44-3515-4D40-BF18-8AED4785A3FE}"/>
              </a:ext>
            </a:extLst>
          </p:cNvPr>
          <p:cNvSpPr/>
          <p:nvPr/>
        </p:nvSpPr>
        <p:spPr>
          <a:xfrm>
            <a:off x="5958840" y="4756288"/>
            <a:ext cx="1110018" cy="7233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Bank</a:t>
            </a:r>
            <a:endParaRPr lang="en-CA" sz="1100" dirty="0">
              <a:solidFill>
                <a:schemeClr val="bg1"/>
              </a:solidFill>
            </a:endParaRPr>
          </a:p>
        </p:txBody>
      </p:sp>
      <p:sp>
        <p:nvSpPr>
          <p:cNvPr id="16" name="Rectangle 15">
            <a:extLst>
              <a:ext uri="{FF2B5EF4-FFF2-40B4-BE49-F238E27FC236}">
                <a16:creationId xmlns:a16="http://schemas.microsoft.com/office/drawing/2014/main" id="{672A9055-04AB-4DF1-9BA3-B09F26F252CC}"/>
              </a:ext>
            </a:extLst>
          </p:cNvPr>
          <p:cNvSpPr/>
          <p:nvPr/>
        </p:nvSpPr>
        <p:spPr>
          <a:xfrm>
            <a:off x="7373658" y="3910130"/>
            <a:ext cx="1110018" cy="7233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Smart contract</a:t>
            </a:r>
            <a:endParaRPr lang="en-CA" sz="1100" dirty="0">
              <a:solidFill>
                <a:schemeClr val="bg1"/>
              </a:solidFill>
            </a:endParaRPr>
          </a:p>
        </p:txBody>
      </p:sp>
      <p:sp>
        <p:nvSpPr>
          <p:cNvPr id="17" name="Rectangle 16">
            <a:extLst>
              <a:ext uri="{FF2B5EF4-FFF2-40B4-BE49-F238E27FC236}">
                <a16:creationId xmlns:a16="http://schemas.microsoft.com/office/drawing/2014/main" id="{71F47875-2E05-4526-A72C-21EBC508A62D}"/>
              </a:ext>
            </a:extLst>
          </p:cNvPr>
          <p:cNvSpPr/>
          <p:nvPr/>
        </p:nvSpPr>
        <p:spPr>
          <a:xfrm>
            <a:off x="7373658" y="1501282"/>
            <a:ext cx="1110018" cy="19334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Platform</a:t>
            </a:r>
            <a:endParaRPr lang="en-CA" sz="1100" dirty="0">
              <a:solidFill>
                <a:schemeClr val="bg1"/>
              </a:solidFill>
            </a:endParaRPr>
          </a:p>
        </p:txBody>
      </p:sp>
      <p:sp>
        <p:nvSpPr>
          <p:cNvPr id="18" name="Rectangle 17">
            <a:extLst>
              <a:ext uri="{FF2B5EF4-FFF2-40B4-BE49-F238E27FC236}">
                <a16:creationId xmlns:a16="http://schemas.microsoft.com/office/drawing/2014/main" id="{ACBF5DF0-5B7D-4E8F-9785-543C3A447585}"/>
              </a:ext>
            </a:extLst>
          </p:cNvPr>
          <p:cNvSpPr/>
          <p:nvPr/>
        </p:nvSpPr>
        <p:spPr>
          <a:xfrm>
            <a:off x="4343854" y="1501281"/>
            <a:ext cx="1110018" cy="19334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Platform</a:t>
            </a:r>
            <a:endParaRPr lang="en-CA" sz="1100" dirty="0">
              <a:solidFill>
                <a:schemeClr val="bg1"/>
              </a:solidFill>
            </a:endParaRPr>
          </a:p>
        </p:txBody>
      </p:sp>
      <p:sp>
        <p:nvSpPr>
          <p:cNvPr id="19" name="Oval 18">
            <a:extLst>
              <a:ext uri="{FF2B5EF4-FFF2-40B4-BE49-F238E27FC236}">
                <a16:creationId xmlns:a16="http://schemas.microsoft.com/office/drawing/2014/main" id="{78F0E298-10AE-4E2F-B977-88C424C9BAFA}"/>
              </a:ext>
            </a:extLst>
          </p:cNvPr>
          <p:cNvSpPr/>
          <p:nvPr/>
        </p:nvSpPr>
        <p:spPr>
          <a:xfrm>
            <a:off x="2783460" y="3882836"/>
            <a:ext cx="1201003" cy="8143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Seller</a:t>
            </a:r>
            <a:endParaRPr lang="en-CA" sz="1100" dirty="0">
              <a:solidFill>
                <a:schemeClr val="bg1"/>
              </a:solidFill>
            </a:endParaRPr>
          </a:p>
        </p:txBody>
      </p:sp>
      <p:sp>
        <p:nvSpPr>
          <p:cNvPr id="20" name="Rectangle 19">
            <a:extLst>
              <a:ext uri="{FF2B5EF4-FFF2-40B4-BE49-F238E27FC236}">
                <a16:creationId xmlns:a16="http://schemas.microsoft.com/office/drawing/2014/main" id="{6EF87081-FC32-45FF-8221-5723280B47D3}"/>
              </a:ext>
            </a:extLst>
          </p:cNvPr>
          <p:cNvSpPr/>
          <p:nvPr/>
        </p:nvSpPr>
        <p:spPr>
          <a:xfrm>
            <a:off x="2833501" y="2702304"/>
            <a:ext cx="1110018" cy="7233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Escrow</a:t>
            </a:r>
            <a:endParaRPr lang="en-CA" sz="1100" dirty="0">
              <a:solidFill>
                <a:schemeClr val="bg1"/>
              </a:solidFill>
            </a:endParaRPr>
          </a:p>
        </p:txBody>
      </p:sp>
      <p:cxnSp>
        <p:nvCxnSpPr>
          <p:cNvPr id="21" name="Straight Arrow Connector 20">
            <a:extLst>
              <a:ext uri="{FF2B5EF4-FFF2-40B4-BE49-F238E27FC236}">
                <a16:creationId xmlns:a16="http://schemas.microsoft.com/office/drawing/2014/main" id="{D907B222-3613-4B16-BCD2-DE41B7EF4E47}"/>
              </a:ext>
            </a:extLst>
          </p:cNvPr>
          <p:cNvCxnSpPr>
            <a:stCxn id="6" idx="6"/>
            <a:endCxn id="7" idx="1"/>
          </p:cNvCxnSpPr>
          <p:nvPr/>
        </p:nvCxnSpPr>
        <p:spPr>
          <a:xfrm>
            <a:off x="2442262" y="1853851"/>
            <a:ext cx="391239" cy="4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6E501F5-E9BC-48DF-9D4A-3C0D5C193D29}"/>
              </a:ext>
            </a:extLst>
          </p:cNvPr>
          <p:cNvCxnSpPr>
            <a:stCxn id="7" idx="2"/>
            <a:endCxn id="20" idx="0"/>
          </p:cNvCxnSpPr>
          <p:nvPr/>
        </p:nvCxnSpPr>
        <p:spPr>
          <a:xfrm>
            <a:off x="3388510" y="2220063"/>
            <a:ext cx="0" cy="48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AE3B1AF-3D5B-4B23-B7E7-DACD72B48E6E}"/>
              </a:ext>
            </a:extLst>
          </p:cNvPr>
          <p:cNvCxnSpPr>
            <a:cxnSpLocks/>
            <a:stCxn id="20" idx="2"/>
            <a:endCxn id="19" idx="0"/>
          </p:cNvCxnSpPr>
          <p:nvPr/>
        </p:nvCxnSpPr>
        <p:spPr>
          <a:xfrm flipH="1">
            <a:off x="3383962" y="3425636"/>
            <a:ext cx="454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F8AB236-C777-4987-8A19-3265E9DED060}"/>
              </a:ext>
            </a:extLst>
          </p:cNvPr>
          <p:cNvCxnSpPr>
            <a:cxnSpLocks/>
          </p:cNvCxnSpPr>
          <p:nvPr/>
        </p:nvCxnSpPr>
        <p:spPr>
          <a:xfrm flipV="1">
            <a:off x="3957164" y="1872046"/>
            <a:ext cx="386690" cy="6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2FAE91E-E5D7-4071-8DE2-D2C7C59220DC}"/>
              </a:ext>
            </a:extLst>
          </p:cNvPr>
          <p:cNvCxnSpPr>
            <a:cxnSpLocks/>
          </p:cNvCxnSpPr>
          <p:nvPr/>
        </p:nvCxnSpPr>
        <p:spPr>
          <a:xfrm flipV="1">
            <a:off x="5435671" y="1790160"/>
            <a:ext cx="4048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D1E52E0-35F7-4D02-8C7B-D4843AB83554}"/>
              </a:ext>
            </a:extLst>
          </p:cNvPr>
          <p:cNvCxnSpPr/>
          <p:nvPr/>
        </p:nvCxnSpPr>
        <p:spPr>
          <a:xfrm>
            <a:off x="6411494" y="2220063"/>
            <a:ext cx="0" cy="48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009B246-27C1-4E72-A8A9-71A4B244076F}"/>
              </a:ext>
            </a:extLst>
          </p:cNvPr>
          <p:cNvCxnSpPr>
            <a:cxnSpLocks/>
          </p:cNvCxnSpPr>
          <p:nvPr/>
        </p:nvCxnSpPr>
        <p:spPr>
          <a:xfrm flipV="1">
            <a:off x="6977877" y="1724196"/>
            <a:ext cx="4048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30B35F2-2753-403B-A0D9-B16FB177CF88}"/>
              </a:ext>
            </a:extLst>
          </p:cNvPr>
          <p:cNvCxnSpPr>
            <a:cxnSpLocks/>
          </p:cNvCxnSpPr>
          <p:nvPr/>
        </p:nvCxnSpPr>
        <p:spPr>
          <a:xfrm flipV="1">
            <a:off x="8520064" y="1721920"/>
            <a:ext cx="4048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F09171E-0702-4934-93FE-F28EA8DD44AD}"/>
              </a:ext>
            </a:extLst>
          </p:cNvPr>
          <p:cNvCxnSpPr/>
          <p:nvPr/>
        </p:nvCxnSpPr>
        <p:spPr>
          <a:xfrm>
            <a:off x="9479964" y="2226876"/>
            <a:ext cx="0" cy="482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1324736-D156-4FC3-8DD1-2F6AAC7D2316}"/>
              </a:ext>
            </a:extLst>
          </p:cNvPr>
          <p:cNvCxnSpPr>
            <a:cxnSpLocks/>
            <a:stCxn id="19" idx="6"/>
            <a:endCxn id="14" idx="2"/>
          </p:cNvCxnSpPr>
          <p:nvPr/>
        </p:nvCxnSpPr>
        <p:spPr>
          <a:xfrm flipV="1">
            <a:off x="3984463" y="4280898"/>
            <a:ext cx="379864" cy="9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554566-8433-4A21-AA58-F04A15FC6741}"/>
              </a:ext>
            </a:extLst>
          </p:cNvPr>
          <p:cNvCxnSpPr>
            <a:cxnSpLocks/>
            <a:stCxn id="14" idx="6"/>
            <a:endCxn id="16" idx="1"/>
          </p:cNvCxnSpPr>
          <p:nvPr/>
        </p:nvCxnSpPr>
        <p:spPr>
          <a:xfrm flipV="1">
            <a:off x="5565330" y="4271796"/>
            <a:ext cx="1808328" cy="9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CAC78AA-ACDA-47A6-B17F-7C1E8CFD4898}"/>
              </a:ext>
            </a:extLst>
          </p:cNvPr>
          <p:cNvCxnSpPr>
            <a:cxnSpLocks/>
            <a:stCxn id="6" idx="4"/>
          </p:cNvCxnSpPr>
          <p:nvPr/>
        </p:nvCxnSpPr>
        <p:spPr>
          <a:xfrm flipH="1">
            <a:off x="1833233" y="2261009"/>
            <a:ext cx="8528" cy="2856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FA45D2-E309-459A-925E-01A4826A5913}"/>
              </a:ext>
            </a:extLst>
          </p:cNvPr>
          <p:cNvCxnSpPr>
            <a:endCxn id="15" idx="1"/>
          </p:cNvCxnSpPr>
          <p:nvPr/>
        </p:nvCxnSpPr>
        <p:spPr>
          <a:xfrm>
            <a:off x="1854275" y="5117954"/>
            <a:ext cx="41045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2CD0E4F-730B-478B-BF70-50A262A5DB08}"/>
              </a:ext>
            </a:extLst>
          </p:cNvPr>
          <p:cNvCxnSpPr>
            <a:cxnSpLocks/>
            <a:stCxn id="14" idx="4"/>
            <a:endCxn id="15" idx="1"/>
          </p:cNvCxnSpPr>
          <p:nvPr/>
        </p:nvCxnSpPr>
        <p:spPr>
          <a:xfrm>
            <a:off x="4964829" y="4688056"/>
            <a:ext cx="994011" cy="429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5E46AAE-D632-4477-BDA1-93BF55C50166}"/>
              </a:ext>
            </a:extLst>
          </p:cNvPr>
          <p:cNvCxnSpPr>
            <a:stCxn id="16" idx="3"/>
          </p:cNvCxnSpPr>
          <p:nvPr/>
        </p:nvCxnSpPr>
        <p:spPr>
          <a:xfrm>
            <a:off x="8483676" y="4271796"/>
            <a:ext cx="461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3C13ADD-1E9E-48C7-89A1-32B4149D3D5A}"/>
              </a:ext>
            </a:extLst>
          </p:cNvPr>
          <p:cNvCxnSpPr>
            <a:cxnSpLocks/>
            <a:stCxn id="14" idx="4"/>
            <a:endCxn id="14" idx="4"/>
          </p:cNvCxnSpPr>
          <p:nvPr/>
        </p:nvCxnSpPr>
        <p:spPr>
          <a:xfrm>
            <a:off x="4964829" y="468805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F72149E-8C31-4259-AB4C-13C9044F1655}"/>
              </a:ext>
            </a:extLst>
          </p:cNvPr>
          <p:cNvCxnSpPr>
            <a:cxnSpLocks/>
          </p:cNvCxnSpPr>
          <p:nvPr/>
        </p:nvCxnSpPr>
        <p:spPr>
          <a:xfrm flipH="1">
            <a:off x="4969375" y="4688056"/>
            <a:ext cx="1" cy="1203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ECC0EFC-C496-4A5F-BCC7-0ACEF33C26B6}"/>
              </a:ext>
            </a:extLst>
          </p:cNvPr>
          <p:cNvCxnSpPr>
            <a:cxnSpLocks/>
            <a:endCxn id="12" idx="2"/>
          </p:cNvCxnSpPr>
          <p:nvPr/>
        </p:nvCxnSpPr>
        <p:spPr>
          <a:xfrm flipV="1">
            <a:off x="9491338" y="4640294"/>
            <a:ext cx="0" cy="514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1E2B8C6-0552-4C62-8446-F500FDA93044}"/>
              </a:ext>
            </a:extLst>
          </p:cNvPr>
          <p:cNvCxnSpPr>
            <a:cxnSpLocks/>
          </p:cNvCxnSpPr>
          <p:nvPr/>
        </p:nvCxnSpPr>
        <p:spPr>
          <a:xfrm flipH="1" flipV="1">
            <a:off x="7068859" y="5117967"/>
            <a:ext cx="2422479" cy="4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FEE07BA-3E08-4463-8348-0932A63C7BE8}"/>
              </a:ext>
            </a:extLst>
          </p:cNvPr>
          <p:cNvCxnSpPr>
            <a:cxnSpLocks/>
            <a:stCxn id="43" idx="4"/>
            <a:endCxn id="42" idx="0"/>
          </p:cNvCxnSpPr>
          <p:nvPr/>
        </p:nvCxnSpPr>
        <p:spPr>
          <a:xfrm flipH="1">
            <a:off x="11033529" y="3589412"/>
            <a:ext cx="1" cy="2021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6D7F805-D871-4165-9477-2E2FD16A8878}"/>
              </a:ext>
            </a:extLst>
          </p:cNvPr>
          <p:cNvCxnSpPr>
            <a:cxnSpLocks/>
            <a:stCxn id="11" idx="3"/>
          </p:cNvCxnSpPr>
          <p:nvPr/>
        </p:nvCxnSpPr>
        <p:spPr>
          <a:xfrm>
            <a:off x="10034973" y="1885693"/>
            <a:ext cx="982638"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39CEF584-E115-4C90-9C17-4D337891AD7D}"/>
              </a:ext>
            </a:extLst>
          </p:cNvPr>
          <p:cNvSpPr/>
          <p:nvPr/>
        </p:nvSpPr>
        <p:spPr>
          <a:xfrm>
            <a:off x="10478520" y="5611277"/>
            <a:ext cx="1110018" cy="7233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Proof of Title Protocol</a:t>
            </a:r>
            <a:endParaRPr lang="en-CA" sz="1100" dirty="0">
              <a:solidFill>
                <a:schemeClr val="bg1"/>
              </a:solidFill>
            </a:endParaRPr>
          </a:p>
        </p:txBody>
      </p:sp>
      <p:sp>
        <p:nvSpPr>
          <p:cNvPr id="43" name="Oval 42">
            <a:extLst>
              <a:ext uri="{FF2B5EF4-FFF2-40B4-BE49-F238E27FC236}">
                <a16:creationId xmlns:a16="http://schemas.microsoft.com/office/drawing/2014/main" id="{5C38EF14-FA63-4E42-AB2D-3EBC15992C40}"/>
              </a:ext>
            </a:extLst>
          </p:cNvPr>
          <p:cNvSpPr/>
          <p:nvPr/>
        </p:nvSpPr>
        <p:spPr>
          <a:xfrm>
            <a:off x="10433028" y="2775095"/>
            <a:ext cx="1201003" cy="81431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Token Validators</a:t>
            </a:r>
            <a:endParaRPr lang="en-CA" sz="1000" dirty="0"/>
          </a:p>
        </p:txBody>
      </p:sp>
      <p:cxnSp>
        <p:nvCxnSpPr>
          <p:cNvPr id="44" name="Straight Arrow Connector 43">
            <a:extLst>
              <a:ext uri="{FF2B5EF4-FFF2-40B4-BE49-F238E27FC236}">
                <a16:creationId xmlns:a16="http://schemas.microsoft.com/office/drawing/2014/main" id="{86015153-BD9E-401D-85C3-7D7F61360789}"/>
              </a:ext>
            </a:extLst>
          </p:cNvPr>
          <p:cNvCxnSpPr>
            <a:cxnSpLocks/>
            <a:endCxn id="43" idx="0"/>
          </p:cNvCxnSpPr>
          <p:nvPr/>
        </p:nvCxnSpPr>
        <p:spPr>
          <a:xfrm>
            <a:off x="11001690" y="1885693"/>
            <a:ext cx="31840" cy="889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76F45A-31F5-432F-B2B2-6A3AD3B3C2C9}"/>
              </a:ext>
            </a:extLst>
          </p:cNvPr>
          <p:cNvSpPr/>
          <p:nvPr/>
        </p:nvSpPr>
        <p:spPr>
          <a:xfrm>
            <a:off x="4455312" y="5634137"/>
            <a:ext cx="1110018" cy="72333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Land Registry</a:t>
            </a:r>
            <a:endParaRPr lang="en-CA" sz="1100" dirty="0">
              <a:solidFill>
                <a:schemeClr val="bg1"/>
              </a:solidFill>
            </a:endParaRPr>
          </a:p>
        </p:txBody>
      </p:sp>
      <p:cxnSp>
        <p:nvCxnSpPr>
          <p:cNvPr id="46" name="Straight Arrow Connector 45">
            <a:extLst>
              <a:ext uri="{FF2B5EF4-FFF2-40B4-BE49-F238E27FC236}">
                <a16:creationId xmlns:a16="http://schemas.microsoft.com/office/drawing/2014/main" id="{9575C370-9F46-402C-9CB8-C3C9EB9D6735}"/>
              </a:ext>
            </a:extLst>
          </p:cNvPr>
          <p:cNvCxnSpPr>
            <a:stCxn id="42" idx="1"/>
            <a:endCxn id="45" idx="3"/>
          </p:cNvCxnSpPr>
          <p:nvPr/>
        </p:nvCxnSpPr>
        <p:spPr>
          <a:xfrm flipH="1">
            <a:off x="5565330" y="5972943"/>
            <a:ext cx="4913190" cy="2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C2193620-C404-44C1-948B-4ED5D08B2D8D}"/>
              </a:ext>
            </a:extLst>
          </p:cNvPr>
          <p:cNvSpPr/>
          <p:nvPr/>
        </p:nvSpPr>
        <p:spPr>
          <a:xfrm>
            <a:off x="260185" y="3162291"/>
            <a:ext cx="1201003" cy="814317"/>
          </a:xfrm>
          <a:prstGeom prst="ellipse">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Token Market Place</a:t>
            </a:r>
            <a:endParaRPr lang="en-CA" sz="1100" dirty="0"/>
          </a:p>
        </p:txBody>
      </p:sp>
      <p:cxnSp>
        <p:nvCxnSpPr>
          <p:cNvPr id="48" name="Straight Connector 47">
            <a:extLst>
              <a:ext uri="{FF2B5EF4-FFF2-40B4-BE49-F238E27FC236}">
                <a16:creationId xmlns:a16="http://schemas.microsoft.com/office/drawing/2014/main" id="{B4F64EDB-0EE4-4D3A-90C1-B14383FCAD4B}"/>
              </a:ext>
            </a:extLst>
          </p:cNvPr>
          <p:cNvCxnSpPr>
            <a:cxnSpLocks/>
            <a:stCxn id="17" idx="0"/>
          </p:cNvCxnSpPr>
          <p:nvPr/>
        </p:nvCxnSpPr>
        <p:spPr>
          <a:xfrm flipV="1">
            <a:off x="7928667" y="1280160"/>
            <a:ext cx="0" cy="22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8C00CD8-71FC-45CE-82AF-992EE5A21A4E}"/>
              </a:ext>
            </a:extLst>
          </p:cNvPr>
          <p:cNvCxnSpPr>
            <a:cxnSpLocks/>
          </p:cNvCxnSpPr>
          <p:nvPr/>
        </p:nvCxnSpPr>
        <p:spPr>
          <a:xfrm flipH="1">
            <a:off x="803537" y="1264920"/>
            <a:ext cx="71215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87712FD-B5B3-48B1-95F0-E454ED644F52}"/>
              </a:ext>
            </a:extLst>
          </p:cNvPr>
          <p:cNvCxnSpPr>
            <a:cxnSpLocks/>
          </p:cNvCxnSpPr>
          <p:nvPr/>
        </p:nvCxnSpPr>
        <p:spPr>
          <a:xfrm flipH="1">
            <a:off x="819744" y="1264920"/>
            <a:ext cx="7533" cy="1897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C770639-A6A7-4574-B2D0-FC0F420BC5C8}"/>
              </a:ext>
            </a:extLst>
          </p:cNvPr>
          <p:cNvCxnSpPr>
            <a:cxnSpLocks/>
            <a:stCxn id="6" idx="5"/>
          </p:cNvCxnSpPr>
          <p:nvPr/>
        </p:nvCxnSpPr>
        <p:spPr>
          <a:xfrm flipH="1">
            <a:off x="2258020" y="2141755"/>
            <a:ext cx="8359" cy="1447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6DD66A4-366D-47DC-94D2-2320F5E8F482}"/>
              </a:ext>
            </a:extLst>
          </p:cNvPr>
          <p:cNvCxnSpPr>
            <a:cxnSpLocks/>
            <a:endCxn id="47" idx="6"/>
          </p:cNvCxnSpPr>
          <p:nvPr/>
        </p:nvCxnSpPr>
        <p:spPr>
          <a:xfrm flipH="1" flipV="1">
            <a:off x="1461188" y="3569450"/>
            <a:ext cx="7808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E17D3BD-999E-4076-9986-5153F72410C0}"/>
              </a:ext>
            </a:extLst>
          </p:cNvPr>
          <p:cNvCxnSpPr>
            <a:cxnSpLocks/>
            <a:stCxn id="16" idx="2"/>
          </p:cNvCxnSpPr>
          <p:nvPr/>
        </p:nvCxnSpPr>
        <p:spPr>
          <a:xfrm>
            <a:off x="7928667" y="4633462"/>
            <a:ext cx="0" cy="133948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itle 9">
            <a:extLst>
              <a:ext uri="{FF2B5EF4-FFF2-40B4-BE49-F238E27FC236}">
                <a16:creationId xmlns:a16="http://schemas.microsoft.com/office/drawing/2014/main" id="{875F973C-E987-4FFA-81D2-719CB34C3255}"/>
              </a:ext>
            </a:extLst>
          </p:cNvPr>
          <p:cNvSpPr txBox="1">
            <a:spLocks/>
          </p:cNvSpPr>
          <p:nvPr/>
        </p:nvSpPr>
        <p:spPr>
          <a:xfrm>
            <a:off x="598714" y="652259"/>
            <a:ext cx="11174186" cy="5909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n-GB" sz="3600" b="1" kern="1200" spc="-60" baseline="0" dirty="0">
                <a:solidFill>
                  <a:schemeClr val="tx1"/>
                </a:solidFill>
                <a:latin typeface="+mj-lt"/>
                <a:ea typeface="+mj-ea"/>
                <a:cs typeface="+mj-cs"/>
              </a:defRPr>
            </a:lvl1p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Commercial Real Estate Tokenization Process</a:t>
            </a:r>
          </a:p>
        </p:txBody>
      </p:sp>
    </p:spTree>
    <p:extLst>
      <p:ext uri="{BB962C8B-B14F-4D97-AF65-F5344CB8AC3E}">
        <p14:creationId xmlns:p14="http://schemas.microsoft.com/office/powerpoint/2010/main" val="2244405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AEEST IDENTIFICATION MEHODOLOGY</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13</a:t>
            </a:fld>
            <a:endParaRPr lang="en-US" b="1" dirty="0">
              <a:solidFill>
                <a:schemeClr val="bg1"/>
              </a:solidFill>
            </a:endParaRPr>
          </a:p>
        </p:txBody>
      </p:sp>
    </p:spTree>
    <p:extLst>
      <p:ext uri="{BB962C8B-B14F-4D97-AF65-F5344CB8AC3E}">
        <p14:creationId xmlns:p14="http://schemas.microsoft.com/office/powerpoint/2010/main" val="3167418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27915"/>
            <a:ext cx="11174186" cy="535531"/>
          </a:xfrm>
        </p:spPr>
        <p:txBody>
          <a:bodyPr/>
          <a:lstStyle/>
          <a:p>
            <a:r>
              <a:rPr lang="en-US" sz="3200"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METHODOLGY TO IDENTIFY ASSETS</a:t>
            </a:r>
          </a:p>
        </p:txBody>
      </p:sp>
      <p:sp>
        <p:nvSpPr>
          <p:cNvPr id="2" name="Rectangle 1">
            <a:extLst>
              <a:ext uri="{FF2B5EF4-FFF2-40B4-BE49-F238E27FC236}">
                <a16:creationId xmlns:a16="http://schemas.microsoft.com/office/drawing/2014/main" id="{395BCB06-6F01-4BF6-AD7B-FE6983288A25}"/>
              </a:ext>
            </a:extLst>
          </p:cNvPr>
          <p:cNvSpPr>
            <a:spLocks noChangeArrowheads="1"/>
          </p:cNvSpPr>
          <p:nvPr/>
        </p:nvSpPr>
        <p:spPr bwMode="auto">
          <a:xfrm>
            <a:off x="505760" y="1296657"/>
            <a:ext cx="10526973" cy="22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lang="en-US" altLang="en-US" sz="1300" b="1" dirty="0">
                <a:solidFill>
                  <a:srgbClr val="000000"/>
                </a:solidFill>
                <a:latin typeface="Georgia" panose="02040502050405020303" pitchFamily="18" charset="0"/>
                <a:cs typeface="Times New Roman" panose="02020603050405020304" pitchFamily="18" charset="0"/>
              </a:rPr>
              <a:t>Location: </a:t>
            </a:r>
            <a:r>
              <a:rPr lang="en-US" altLang="en-US" sz="1300" dirty="0">
                <a:solidFill>
                  <a:srgbClr val="000000"/>
                </a:solidFill>
                <a:latin typeface="Georgia" panose="02040502050405020303" pitchFamily="18" charset="0"/>
                <a:cs typeface="Times New Roman" panose="02020603050405020304" pitchFamily="18" charset="0"/>
              </a:rPr>
              <a:t>Metropolis, suburbs of cities with minimum population of 500,000 </a:t>
            </a:r>
            <a:r>
              <a:rPr lang="en-US" altLang="en-US" sz="1300" dirty="0" err="1">
                <a:solidFill>
                  <a:srgbClr val="000000"/>
                </a:solidFill>
                <a:latin typeface="Georgia" panose="02040502050405020303" pitchFamily="18" charset="0"/>
                <a:cs typeface="Times New Roman" panose="02020603050405020304" pitchFamily="18" charset="0"/>
              </a:rPr>
              <a:t>fr</a:t>
            </a:r>
            <a:r>
              <a:rPr lang="en-US" altLang="en-US" sz="1300" dirty="0">
                <a:solidFill>
                  <a:srgbClr val="000000"/>
                </a:solidFill>
                <a:latin typeface="Georgia" panose="02040502050405020303" pitchFamily="18" charset="0"/>
                <a:cs typeface="Times New Roman" panose="02020603050405020304" pitchFamily="18" charset="0"/>
              </a:rPr>
              <a:t> commercial and waterfront for resorts</a:t>
            </a:r>
          </a:p>
          <a:p>
            <a:pPr marR="0" lvl="0" algn="l" defTabSz="914400" rtl="0" eaLnBrk="0" fontAlgn="base" latinLnBrk="0" hangingPunct="0">
              <a:lnSpc>
                <a:spcPct val="100000"/>
              </a:lnSpc>
              <a:spcBef>
                <a:spcPct val="0"/>
              </a:spcBef>
              <a:spcAft>
                <a:spcPct val="0"/>
              </a:spcAft>
              <a:buClrTx/>
              <a:buSzTx/>
              <a:tabLst/>
            </a:pPr>
            <a:endParaRPr lang="en-US" altLang="en-US" sz="1300"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Value valuation: </a:t>
            </a:r>
            <a:r>
              <a:rPr lang="en-US" altLang="en-US" sz="1300" dirty="0">
                <a:solidFill>
                  <a:srgbClr val="000000"/>
                </a:solidFill>
                <a:latin typeface="Georgia" panose="02040502050405020303" pitchFamily="18" charset="0"/>
                <a:cs typeface="Times New Roman" panose="02020603050405020304" pitchFamily="18" charset="0"/>
              </a:rPr>
              <a:t>Target returns comprising of net rental income, cash flow growth and cap rate adjustment providing minimum 15% p.a.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Property Type:  </a:t>
            </a:r>
            <a:r>
              <a:rPr lang="en-US" altLang="en-US" sz="1300" dirty="0">
                <a:solidFill>
                  <a:srgbClr val="000000"/>
                </a:solidFill>
                <a:latin typeface="Georgia" panose="02040502050405020303" pitchFamily="18" charset="0"/>
                <a:cs typeface="Times New Roman" panose="02020603050405020304" pitchFamily="18" charset="0"/>
              </a:rPr>
              <a:t>Commercial zoning suitable for office, retail and industrial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Overall market conditions:  </a:t>
            </a:r>
            <a:r>
              <a:rPr lang="en-US" altLang="en-US" sz="1300" dirty="0">
                <a:solidFill>
                  <a:srgbClr val="000000"/>
                </a:solidFill>
                <a:latin typeface="Georgia" panose="02040502050405020303" pitchFamily="18" charset="0"/>
                <a:cs typeface="Times New Roman" panose="02020603050405020304" pitchFamily="18" charset="0"/>
              </a:rPr>
              <a:t>High demand or upcoming localities as per internal and external market research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b="1"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Economic environment: </a:t>
            </a:r>
            <a:r>
              <a:rPr lang="en-US" altLang="en-US" sz="1300" dirty="0">
                <a:solidFill>
                  <a:srgbClr val="000000"/>
                </a:solidFill>
                <a:latin typeface="Georgia" panose="02040502050405020303" pitchFamily="18" charset="0"/>
                <a:cs typeface="Times New Roman" panose="02020603050405020304" pitchFamily="18" charset="0"/>
              </a:rPr>
              <a:t>Assessment of interest, inflation, insurances, property tax, other cost of holding and managing real estate.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000000"/>
              </a:solidFill>
              <a:latin typeface="Georgia" panose="02040502050405020303"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rgbClr val="000000"/>
                </a:solidFill>
                <a:latin typeface="Georgia" panose="02040502050405020303" pitchFamily="18" charset="0"/>
                <a:cs typeface="Times New Roman" panose="02020603050405020304" pitchFamily="18" charset="0"/>
              </a:rPr>
              <a:t>Development phase</a:t>
            </a:r>
            <a:r>
              <a:rPr lang="en-US" altLang="en-US" sz="1300" dirty="0">
                <a:solidFill>
                  <a:srgbClr val="000000"/>
                </a:solidFill>
                <a:latin typeface="Georgia" panose="02040502050405020303" pitchFamily="18" charset="0"/>
                <a:cs typeface="Times New Roman" panose="02020603050405020304" pitchFamily="18" charset="0"/>
              </a:rPr>
              <a:t>: Income producing properties from $10 million to $50 million</a:t>
            </a:r>
          </a:p>
        </p:txBody>
      </p:sp>
      <p:pic>
        <p:nvPicPr>
          <p:cNvPr id="13" name="Picture 12">
            <a:extLst>
              <a:ext uri="{FF2B5EF4-FFF2-40B4-BE49-F238E27FC236}">
                <a16:creationId xmlns:a16="http://schemas.microsoft.com/office/drawing/2014/main" id="{9D66D76F-40B3-430F-A19B-885569B0220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001" y="3729249"/>
            <a:ext cx="2867025" cy="2052955"/>
          </a:xfrm>
          <a:prstGeom prst="rect">
            <a:avLst/>
          </a:prstGeom>
          <a:noFill/>
          <a:ln>
            <a:noFill/>
          </a:ln>
        </p:spPr>
      </p:pic>
      <p:sp>
        <p:nvSpPr>
          <p:cNvPr id="18" name="TextBox 17">
            <a:extLst>
              <a:ext uri="{FF2B5EF4-FFF2-40B4-BE49-F238E27FC236}">
                <a16:creationId xmlns:a16="http://schemas.microsoft.com/office/drawing/2014/main" id="{D921C731-DDFB-4E76-A145-5158C76CED67}"/>
              </a:ext>
            </a:extLst>
          </p:cNvPr>
          <p:cNvSpPr txBox="1"/>
          <p:nvPr/>
        </p:nvSpPr>
        <p:spPr>
          <a:xfrm>
            <a:off x="409433" y="5840141"/>
            <a:ext cx="5486400" cy="881652"/>
          </a:xfrm>
          <a:prstGeom prst="rect">
            <a:avLst/>
          </a:prstGeom>
          <a:noFill/>
        </p:spPr>
        <p:txBody>
          <a:bodyPr wrap="square">
            <a:spAutoFit/>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Address: 13317 KING GEORGE BOULEVARD, Surrey, British Columbia V3T2T5</a:t>
            </a: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Value:</a:t>
            </a:r>
            <a:r>
              <a:rPr lang="en-US" sz="1200" dirty="0">
                <a:effectLst/>
                <a:latin typeface="Calibri" panose="020F0502020204030204" pitchFamily="34" charset="0"/>
                <a:ea typeface="Calibri" panose="020F0502020204030204" pitchFamily="34" charset="0"/>
                <a:cs typeface="Times New Roman" panose="02020603050405020304" pitchFamily="18" charset="0"/>
              </a:rPr>
              <a:t> $35,855,307</a:t>
            </a:r>
          </a:p>
          <a:p>
            <a:pPr>
              <a:lnSpc>
                <a:spcPct val="107000"/>
              </a:lnSpc>
              <a:spcAft>
                <a:spcPts val="80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Land Size:</a:t>
            </a:r>
            <a:r>
              <a:rPr lang="en-US" sz="1200" dirty="0">
                <a:effectLst/>
                <a:latin typeface="Calibri" panose="020F0502020204030204" pitchFamily="34" charset="0"/>
                <a:ea typeface="Calibri" panose="020F0502020204030204" pitchFamily="34" charset="0"/>
                <a:cs typeface="Times New Roman" panose="02020603050405020304" pitchFamily="18" charset="0"/>
              </a:rPr>
              <a:t> 82942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sqft</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1469931C-D3C1-4F9A-9192-8834E3D0EA0A}"/>
              </a:ext>
            </a:extLst>
          </p:cNvPr>
          <p:cNvSpPr txBox="1"/>
          <p:nvPr/>
        </p:nvSpPr>
        <p:spPr>
          <a:xfrm>
            <a:off x="3384645" y="3683762"/>
            <a:ext cx="2511188" cy="1933543"/>
          </a:xfrm>
          <a:prstGeom prst="rect">
            <a:avLst/>
          </a:prstGeom>
          <a:noFill/>
        </p:spPr>
        <p:txBody>
          <a:bodyPr wrap="square">
            <a:spAutoFit/>
          </a:bodyPr>
          <a:lstStyle/>
          <a:p>
            <a:pPr algn="just">
              <a:lnSpc>
                <a:spcPct val="107000"/>
              </a:lnSpc>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400" dirty="0">
                <a:effectLst/>
                <a:latin typeface="Calibri" panose="020F0502020204030204" pitchFamily="34" charset="0"/>
                <a:ea typeface="Calibri" panose="020F0502020204030204" pitchFamily="34" charset="0"/>
                <a:cs typeface="Times New Roman" panose="02020603050405020304" pitchFamily="18" charset="0"/>
              </a:rPr>
              <a:t>Gateway of the Surrey City Centre. ~500m to sky train station. An assembly of 3 properties. Total proposed 946,300 gross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sq.ft</a:t>
            </a:r>
            <a:r>
              <a:rPr lang="en-US" sz="1400" dirty="0">
                <a:effectLst/>
                <a:latin typeface="Calibri" panose="020F0502020204030204" pitchFamily="34" charset="0"/>
                <a:ea typeface="Calibri" panose="020F0502020204030204" pitchFamily="34" charset="0"/>
                <a:cs typeface="Times New Roman" panose="02020603050405020304" pitchFamily="18" charset="0"/>
              </a:rPr>
              <a:t>. buildable, 3 High-rises &amp; 2 low-rises. 3rd reading approved</a:t>
            </a:r>
            <a:endParaRPr lang="en-CA" sz="1400" dirty="0"/>
          </a:p>
        </p:txBody>
      </p:sp>
    </p:spTree>
    <p:extLst>
      <p:ext uri="{BB962C8B-B14F-4D97-AF65-F5344CB8AC3E}">
        <p14:creationId xmlns:p14="http://schemas.microsoft.com/office/powerpoint/2010/main" val="3219651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THE LANDSCAPE</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15</a:t>
            </a:fld>
            <a:endParaRPr lang="en-US" b="1" dirty="0">
              <a:solidFill>
                <a:schemeClr val="bg1"/>
              </a:solidFill>
            </a:endParaRPr>
          </a:p>
        </p:txBody>
      </p:sp>
    </p:spTree>
    <p:extLst>
      <p:ext uri="{BB962C8B-B14F-4D97-AF65-F5344CB8AC3E}">
        <p14:creationId xmlns:p14="http://schemas.microsoft.com/office/powerpoint/2010/main" val="4285037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00215"/>
            <a:ext cx="11174186" cy="590931"/>
          </a:xfrm>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MAJOR COMPANIES USING BLOCKCHAIN IN RE</a:t>
            </a:r>
          </a:p>
        </p:txBody>
      </p:sp>
      <p:sp>
        <p:nvSpPr>
          <p:cNvPr id="12" name="TextBox 11">
            <a:extLst>
              <a:ext uri="{FF2B5EF4-FFF2-40B4-BE49-F238E27FC236}">
                <a16:creationId xmlns:a16="http://schemas.microsoft.com/office/drawing/2014/main" id="{50D3C61F-0434-431A-BD8B-C48D92A05565}"/>
              </a:ext>
            </a:extLst>
          </p:cNvPr>
          <p:cNvSpPr txBox="1"/>
          <p:nvPr/>
        </p:nvSpPr>
        <p:spPr>
          <a:xfrm>
            <a:off x="2100576" y="1139680"/>
            <a:ext cx="9449979" cy="864404"/>
          </a:xfrm>
          <a:prstGeom prst="rect">
            <a:avLst/>
          </a:prstGeom>
          <a:noFill/>
        </p:spPr>
        <p:txBody>
          <a:bodyPr wrap="square">
            <a:spAutoFit/>
          </a:bodyPr>
          <a:lstStyle/>
          <a:p>
            <a:pPr algn="just">
              <a:lnSpc>
                <a:spcPct val="107000"/>
              </a:lnSpc>
              <a:spcAft>
                <a:spcPts val="800"/>
              </a:spcAft>
            </a:pPr>
            <a:r>
              <a:rPr lang="en-CA" sz="1600" u="none" strike="noStrike" dirty="0" err="1">
                <a:solidFill>
                  <a:srgbClr val="3A3B41"/>
                </a:solidFill>
                <a:effectLst/>
                <a:latin typeface="inherit"/>
                <a:ea typeface="Times New Roman" panose="02020603050405020304" pitchFamily="18" charset="0"/>
                <a:cs typeface="Times New Roman" panose="02020603050405020304" pitchFamily="18" charset="0"/>
                <a:hlinkClick r:id="rId2"/>
              </a:rPr>
              <a:t>PropertyClub</a:t>
            </a:r>
            <a:r>
              <a:rPr lang="en-CA" sz="1600" dirty="0">
                <a:solidFill>
                  <a:srgbClr val="3A3B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is a real estate platform that uses blockchain to refine the way people market, search for, buy, sell and invest in properties. Using smart contracts, the company conducts real estate transactions digitally using cryptocurrencies like Bitcoin or its own </a:t>
            </a:r>
            <a:r>
              <a:rPr lang="en-CA" sz="1600" dirty="0" err="1">
                <a:solidFill>
                  <a:srgbClr val="000000"/>
                </a:solidFill>
                <a:latin typeface="Georgia" panose="02040502050405020303" pitchFamily="18" charset="0"/>
                <a:cs typeface="Times New Roman" panose="02020603050405020304" pitchFamily="18" charset="0"/>
              </a:rPr>
              <a:t>PropertyClub</a:t>
            </a:r>
            <a:r>
              <a:rPr lang="en-CA" sz="1600" dirty="0">
                <a:solidFill>
                  <a:srgbClr val="000000"/>
                </a:solidFill>
                <a:latin typeface="Georgia" panose="02040502050405020303" pitchFamily="18" charset="0"/>
                <a:cs typeface="Times New Roman" panose="02020603050405020304" pitchFamily="18" charset="0"/>
              </a:rPr>
              <a:t> Coin (PCC)</a:t>
            </a:r>
          </a:p>
        </p:txBody>
      </p:sp>
      <p:pic>
        <p:nvPicPr>
          <p:cNvPr id="3" name="Picture 2">
            <a:extLst>
              <a:ext uri="{FF2B5EF4-FFF2-40B4-BE49-F238E27FC236}">
                <a16:creationId xmlns:a16="http://schemas.microsoft.com/office/drawing/2014/main" id="{E75F6C3E-6ED6-4007-9B05-BE07F6A3C92A}"/>
              </a:ext>
            </a:extLst>
          </p:cNvPr>
          <p:cNvPicPr>
            <a:picLocks noChangeAspect="1"/>
          </p:cNvPicPr>
          <p:nvPr/>
        </p:nvPicPr>
        <p:blipFill>
          <a:blip r:embed="rId3"/>
          <a:stretch>
            <a:fillRect/>
          </a:stretch>
        </p:blipFill>
        <p:spPr>
          <a:xfrm>
            <a:off x="516340" y="1183860"/>
            <a:ext cx="1293167" cy="590931"/>
          </a:xfrm>
          <a:prstGeom prst="rect">
            <a:avLst/>
          </a:prstGeom>
        </p:spPr>
      </p:pic>
      <p:sp>
        <p:nvSpPr>
          <p:cNvPr id="5" name="TextBox 4">
            <a:extLst>
              <a:ext uri="{FF2B5EF4-FFF2-40B4-BE49-F238E27FC236}">
                <a16:creationId xmlns:a16="http://schemas.microsoft.com/office/drawing/2014/main" id="{1D345A93-0F76-4214-AF0C-4701FDEA9822}"/>
              </a:ext>
            </a:extLst>
          </p:cNvPr>
          <p:cNvSpPr txBox="1"/>
          <p:nvPr/>
        </p:nvSpPr>
        <p:spPr>
          <a:xfrm flipH="1">
            <a:off x="764501" y="1772328"/>
            <a:ext cx="693535"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NYC</a:t>
            </a:r>
            <a:endParaRPr lang="en-CA" sz="1600" dirty="0">
              <a:solidFill>
                <a:srgbClr val="000000"/>
              </a:solidFill>
              <a:latin typeface="Georgia" panose="02040502050405020303"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68C6F96-D614-4611-ADFF-5FFABC5EEC55}"/>
              </a:ext>
            </a:extLst>
          </p:cNvPr>
          <p:cNvPicPr>
            <a:picLocks noChangeAspect="1"/>
          </p:cNvPicPr>
          <p:nvPr/>
        </p:nvPicPr>
        <p:blipFill>
          <a:blip r:embed="rId4"/>
          <a:stretch>
            <a:fillRect/>
          </a:stretch>
        </p:blipFill>
        <p:spPr>
          <a:xfrm>
            <a:off x="441765" y="2247492"/>
            <a:ext cx="1432524" cy="542925"/>
          </a:xfrm>
          <a:prstGeom prst="rect">
            <a:avLst/>
          </a:prstGeom>
        </p:spPr>
      </p:pic>
      <p:sp>
        <p:nvSpPr>
          <p:cNvPr id="29" name="TextBox 28">
            <a:extLst>
              <a:ext uri="{FF2B5EF4-FFF2-40B4-BE49-F238E27FC236}">
                <a16:creationId xmlns:a16="http://schemas.microsoft.com/office/drawing/2014/main" id="{64E97635-E8EE-4D03-903B-4FD556909C39}"/>
              </a:ext>
            </a:extLst>
          </p:cNvPr>
          <p:cNvSpPr txBox="1"/>
          <p:nvPr/>
        </p:nvSpPr>
        <p:spPr>
          <a:xfrm flipH="1">
            <a:off x="764500" y="2766346"/>
            <a:ext cx="693535"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NYC</a:t>
            </a:r>
            <a:endParaRPr lang="en-CA" sz="1600" dirty="0">
              <a:solidFill>
                <a:srgbClr val="000000"/>
              </a:solidFill>
              <a:latin typeface="Georgia" panose="02040502050405020303"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3B9B8F8F-F8EB-4DEA-B9FB-7E7DACDCD33A}"/>
              </a:ext>
            </a:extLst>
          </p:cNvPr>
          <p:cNvSpPr txBox="1"/>
          <p:nvPr/>
        </p:nvSpPr>
        <p:spPr>
          <a:xfrm>
            <a:off x="2100576" y="2123144"/>
            <a:ext cx="9449979" cy="1160767"/>
          </a:xfrm>
          <a:prstGeom prst="rect">
            <a:avLst/>
          </a:prstGeom>
          <a:noFill/>
        </p:spPr>
        <p:txBody>
          <a:bodyPr wrap="square">
            <a:spAutoFit/>
          </a:bodyPr>
          <a:lstStyle/>
          <a:p>
            <a:pPr algn="just">
              <a:lnSpc>
                <a:spcPct val="107000"/>
              </a:lnSpc>
              <a:spcAft>
                <a:spcPts val="800"/>
              </a:spcAft>
            </a:pPr>
            <a:r>
              <a:rPr lang="en-CA" sz="1800" u="none" strike="noStrike" dirty="0" err="1">
                <a:solidFill>
                  <a:srgbClr val="3A3B41"/>
                </a:solidFill>
                <a:effectLst/>
                <a:latin typeface="inherit"/>
                <a:ea typeface="Times New Roman" panose="02020603050405020304" pitchFamily="18" charset="0"/>
                <a:cs typeface="Times New Roman" panose="02020603050405020304" pitchFamily="18" charset="0"/>
                <a:hlinkClick r:id="rId5"/>
              </a:rPr>
              <a:t>ManageGo</a:t>
            </a:r>
            <a:r>
              <a:rPr lang="en-CA" sz="1800" dirty="0">
                <a:solidFill>
                  <a:srgbClr val="3A3B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is leveraging blockchain for rental property owners. The ledger-backed software helps property managers and owners process payments, thoroughly complete credit background checks and manage maintenance ticketing. DLT is helping owners get a more transparent, thorough view of payment history and renter backgrounds.  </a:t>
            </a:r>
          </a:p>
        </p:txBody>
      </p:sp>
      <p:pic>
        <p:nvPicPr>
          <p:cNvPr id="13" name="Picture 12">
            <a:extLst>
              <a:ext uri="{FF2B5EF4-FFF2-40B4-BE49-F238E27FC236}">
                <a16:creationId xmlns:a16="http://schemas.microsoft.com/office/drawing/2014/main" id="{BAD96013-F75C-4A8F-93D4-9F7B94422A8A}"/>
              </a:ext>
            </a:extLst>
          </p:cNvPr>
          <p:cNvPicPr>
            <a:picLocks noChangeAspect="1"/>
          </p:cNvPicPr>
          <p:nvPr/>
        </p:nvPicPr>
        <p:blipFill>
          <a:blip r:embed="rId6"/>
          <a:stretch>
            <a:fillRect/>
          </a:stretch>
        </p:blipFill>
        <p:spPr>
          <a:xfrm>
            <a:off x="441765" y="3506096"/>
            <a:ext cx="1432524" cy="542925"/>
          </a:xfrm>
          <a:prstGeom prst="rect">
            <a:avLst/>
          </a:prstGeom>
        </p:spPr>
      </p:pic>
      <p:sp>
        <p:nvSpPr>
          <p:cNvPr id="33" name="TextBox 32">
            <a:extLst>
              <a:ext uri="{FF2B5EF4-FFF2-40B4-BE49-F238E27FC236}">
                <a16:creationId xmlns:a16="http://schemas.microsoft.com/office/drawing/2014/main" id="{8449ACA6-84B3-4AAE-900C-8947F7CAE8A9}"/>
              </a:ext>
            </a:extLst>
          </p:cNvPr>
          <p:cNvSpPr txBox="1"/>
          <p:nvPr/>
        </p:nvSpPr>
        <p:spPr>
          <a:xfrm>
            <a:off x="2100576" y="3409581"/>
            <a:ext cx="9449979" cy="897297"/>
          </a:xfrm>
          <a:prstGeom prst="rect">
            <a:avLst/>
          </a:prstGeom>
          <a:noFill/>
        </p:spPr>
        <p:txBody>
          <a:bodyPr wrap="square">
            <a:spAutoFit/>
          </a:bodyPr>
          <a:lstStyle/>
          <a:p>
            <a:pPr>
              <a:lnSpc>
                <a:spcPct val="107000"/>
              </a:lnSpc>
              <a:spcAft>
                <a:spcPts val="800"/>
              </a:spcAft>
            </a:pPr>
            <a:r>
              <a:rPr lang="en-CA" sz="1800" u="none" strike="noStrike" dirty="0" err="1">
                <a:solidFill>
                  <a:srgbClr val="3A3B41"/>
                </a:solidFill>
                <a:effectLst/>
                <a:latin typeface="inherit"/>
                <a:ea typeface="Times New Roman" panose="02020603050405020304" pitchFamily="18" charset="0"/>
                <a:cs typeface="Times New Roman" panose="02020603050405020304" pitchFamily="18" charset="0"/>
                <a:hlinkClick r:id="rId7"/>
              </a:rPr>
              <a:t>RealBlocks</a:t>
            </a:r>
            <a:r>
              <a:rPr lang="en-CA" sz="1800" dirty="0">
                <a:solidFill>
                  <a:srgbClr val="3A3B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uses blockchain to create new avenues for real estate investing. Its platform lets investors buy fractional interest rather than entire portfolios or assets. Through tokenization that's applied using blockchain technology, </a:t>
            </a:r>
            <a:r>
              <a:rPr lang="en-CA" sz="1600" dirty="0" err="1">
                <a:solidFill>
                  <a:srgbClr val="000000"/>
                </a:solidFill>
                <a:latin typeface="Georgia" panose="02040502050405020303" pitchFamily="18" charset="0"/>
                <a:cs typeface="Times New Roman" panose="02020603050405020304" pitchFamily="18" charset="0"/>
              </a:rPr>
              <a:t>RealBlocks</a:t>
            </a:r>
            <a:r>
              <a:rPr lang="en-CA" sz="1600" dirty="0">
                <a:solidFill>
                  <a:srgbClr val="000000"/>
                </a:solidFill>
                <a:latin typeface="Georgia" panose="02040502050405020303" pitchFamily="18" charset="0"/>
                <a:cs typeface="Times New Roman" panose="02020603050405020304" pitchFamily="18" charset="0"/>
              </a:rPr>
              <a:t> helps reduce fees, speed up processes and provide liquidity options.</a:t>
            </a:r>
          </a:p>
        </p:txBody>
      </p:sp>
      <p:sp>
        <p:nvSpPr>
          <p:cNvPr id="34" name="TextBox 33">
            <a:extLst>
              <a:ext uri="{FF2B5EF4-FFF2-40B4-BE49-F238E27FC236}">
                <a16:creationId xmlns:a16="http://schemas.microsoft.com/office/drawing/2014/main" id="{14009D8B-4634-4418-95E4-100F736CB2B3}"/>
              </a:ext>
            </a:extLst>
          </p:cNvPr>
          <p:cNvSpPr txBox="1"/>
          <p:nvPr/>
        </p:nvSpPr>
        <p:spPr>
          <a:xfrm flipH="1">
            <a:off x="764500" y="4029568"/>
            <a:ext cx="693535"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NYC</a:t>
            </a:r>
            <a:endParaRPr lang="en-CA" sz="1600" dirty="0">
              <a:solidFill>
                <a:srgbClr val="000000"/>
              </a:solidFill>
              <a:latin typeface="Georgia" panose="02040502050405020303"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987D02D-170E-4344-A349-7AEF0FE478A1}"/>
              </a:ext>
            </a:extLst>
          </p:cNvPr>
          <p:cNvPicPr>
            <a:picLocks noChangeAspect="1"/>
          </p:cNvPicPr>
          <p:nvPr/>
        </p:nvPicPr>
        <p:blipFill>
          <a:blip r:embed="rId8"/>
          <a:stretch>
            <a:fillRect/>
          </a:stretch>
        </p:blipFill>
        <p:spPr>
          <a:xfrm>
            <a:off x="516340" y="4631065"/>
            <a:ext cx="1398896" cy="590932"/>
          </a:xfrm>
          <a:prstGeom prst="rect">
            <a:avLst/>
          </a:prstGeom>
        </p:spPr>
      </p:pic>
      <p:sp>
        <p:nvSpPr>
          <p:cNvPr id="37" name="TextBox 36">
            <a:extLst>
              <a:ext uri="{FF2B5EF4-FFF2-40B4-BE49-F238E27FC236}">
                <a16:creationId xmlns:a16="http://schemas.microsoft.com/office/drawing/2014/main" id="{07AD8A69-D699-4BD3-994C-C8FDAC7D3A9A}"/>
              </a:ext>
            </a:extLst>
          </p:cNvPr>
          <p:cNvSpPr txBox="1"/>
          <p:nvPr/>
        </p:nvSpPr>
        <p:spPr>
          <a:xfrm>
            <a:off x="2100575" y="4516822"/>
            <a:ext cx="9449979" cy="897297"/>
          </a:xfrm>
          <a:prstGeom prst="rect">
            <a:avLst/>
          </a:prstGeom>
          <a:noFill/>
        </p:spPr>
        <p:txBody>
          <a:bodyPr wrap="square">
            <a:spAutoFit/>
          </a:bodyPr>
          <a:lstStyle/>
          <a:p>
            <a:pPr algn="just">
              <a:lnSpc>
                <a:spcPct val="107000"/>
              </a:lnSpc>
              <a:spcAft>
                <a:spcPts val="800"/>
              </a:spcAft>
            </a:pPr>
            <a:r>
              <a:rPr lang="en-CA" sz="1800" u="none" strike="noStrike" dirty="0" err="1">
                <a:solidFill>
                  <a:srgbClr val="3A3B41"/>
                </a:solidFill>
                <a:effectLst/>
                <a:latin typeface="inherit"/>
                <a:ea typeface="Times New Roman" panose="02020603050405020304" pitchFamily="18" charset="0"/>
                <a:hlinkClick r:id="rId9"/>
              </a:rPr>
              <a:t>SMARTRealty</a:t>
            </a:r>
            <a:r>
              <a:rPr lang="en-CA" sz="1800" dirty="0">
                <a:solidFill>
                  <a:srgbClr val="3A3B41"/>
                </a:solidFill>
                <a:effectLst/>
                <a:latin typeface="Times New Roman" panose="02020603050405020304" pitchFamily="18" charset="0"/>
                <a:ea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uses smart real estate contracts to enact and maintain property purchase and rental agreements. Whether it’s paying rent, establishing mortgages or purchasing a home, the company’s smart contracts help to establish protocols that, if not met, immediately dissolve a contract.</a:t>
            </a:r>
          </a:p>
        </p:txBody>
      </p:sp>
      <p:sp>
        <p:nvSpPr>
          <p:cNvPr id="38" name="TextBox 37">
            <a:extLst>
              <a:ext uri="{FF2B5EF4-FFF2-40B4-BE49-F238E27FC236}">
                <a16:creationId xmlns:a16="http://schemas.microsoft.com/office/drawing/2014/main" id="{F682A977-B403-49D0-BE0A-E73C632A877E}"/>
              </a:ext>
            </a:extLst>
          </p:cNvPr>
          <p:cNvSpPr txBox="1"/>
          <p:nvPr/>
        </p:nvSpPr>
        <p:spPr>
          <a:xfrm flipH="1">
            <a:off x="811258" y="5165130"/>
            <a:ext cx="835571"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Seattle</a:t>
            </a:r>
            <a:endParaRPr lang="en-CA" sz="1600" dirty="0">
              <a:solidFill>
                <a:srgbClr val="000000"/>
              </a:solidFill>
              <a:latin typeface="Georgia" panose="02040502050405020303"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C7C0D7BA-0EDE-4EE7-A385-9598B9C31066}"/>
              </a:ext>
            </a:extLst>
          </p:cNvPr>
          <p:cNvPicPr>
            <a:picLocks noChangeAspect="1"/>
          </p:cNvPicPr>
          <p:nvPr/>
        </p:nvPicPr>
        <p:blipFill>
          <a:blip r:embed="rId10"/>
          <a:stretch>
            <a:fillRect/>
          </a:stretch>
        </p:blipFill>
        <p:spPr>
          <a:xfrm>
            <a:off x="441765" y="5686962"/>
            <a:ext cx="1473471" cy="542925"/>
          </a:xfrm>
          <a:prstGeom prst="rect">
            <a:avLst/>
          </a:prstGeom>
        </p:spPr>
      </p:pic>
      <p:sp>
        <p:nvSpPr>
          <p:cNvPr id="42" name="TextBox 41">
            <a:extLst>
              <a:ext uri="{FF2B5EF4-FFF2-40B4-BE49-F238E27FC236}">
                <a16:creationId xmlns:a16="http://schemas.microsoft.com/office/drawing/2014/main" id="{F846CB7E-CC6F-4FA0-9144-AE2EE60F7E03}"/>
              </a:ext>
            </a:extLst>
          </p:cNvPr>
          <p:cNvSpPr txBox="1"/>
          <p:nvPr/>
        </p:nvSpPr>
        <p:spPr>
          <a:xfrm flipH="1">
            <a:off x="485485" y="6092820"/>
            <a:ext cx="1473470" cy="338554"/>
          </a:xfrm>
          <a:prstGeom prst="rect">
            <a:avLst/>
          </a:prstGeom>
          <a:noFill/>
        </p:spPr>
        <p:txBody>
          <a:bodyPr wrap="square" rtlCol="0">
            <a:spAutoFit/>
          </a:bodyPr>
          <a:lstStyle/>
          <a:p>
            <a:r>
              <a:rPr lang="en-US" sz="1600" dirty="0">
                <a:solidFill>
                  <a:srgbClr val="000000"/>
                </a:solidFill>
                <a:latin typeface="Georgia" panose="02040502050405020303" pitchFamily="18" charset="0"/>
                <a:cs typeface="Times New Roman" panose="02020603050405020304" pitchFamily="18" charset="0"/>
              </a:rPr>
              <a:t>San Francisco</a:t>
            </a:r>
            <a:endParaRPr lang="en-CA" sz="1600" dirty="0">
              <a:solidFill>
                <a:srgbClr val="000000"/>
              </a:solidFill>
              <a:latin typeface="Georgia" panose="02040502050405020303"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0230E947-2831-4DE2-B3C4-687B89A443BB}"/>
              </a:ext>
            </a:extLst>
          </p:cNvPr>
          <p:cNvSpPr txBox="1"/>
          <p:nvPr/>
        </p:nvSpPr>
        <p:spPr>
          <a:xfrm>
            <a:off x="2100574" y="5588669"/>
            <a:ext cx="9449979" cy="897297"/>
          </a:xfrm>
          <a:prstGeom prst="rect">
            <a:avLst/>
          </a:prstGeom>
          <a:noFill/>
        </p:spPr>
        <p:txBody>
          <a:bodyPr wrap="square">
            <a:spAutoFit/>
          </a:bodyPr>
          <a:lstStyle/>
          <a:p>
            <a:pPr algn="just">
              <a:lnSpc>
                <a:spcPct val="107000"/>
              </a:lnSpc>
              <a:spcAft>
                <a:spcPts val="800"/>
              </a:spcAft>
            </a:pPr>
            <a:r>
              <a:rPr lang="en-CA" sz="1800" u="none" strike="noStrike" dirty="0">
                <a:solidFill>
                  <a:srgbClr val="3A3B41"/>
                </a:solidFill>
                <a:effectLst/>
                <a:latin typeface="inherit"/>
                <a:ea typeface="Times New Roman" panose="02020603050405020304" pitchFamily="18" charset="0"/>
                <a:cs typeface="Times New Roman" panose="02020603050405020304" pitchFamily="18" charset="0"/>
                <a:hlinkClick r:id="rId11"/>
              </a:rPr>
              <a:t>Harbor</a:t>
            </a:r>
            <a:r>
              <a:rPr lang="en-CA" sz="1800" dirty="0">
                <a:solidFill>
                  <a:srgbClr val="3A3B4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CA" sz="1600" dirty="0">
                <a:solidFill>
                  <a:srgbClr val="000000"/>
                </a:solidFill>
                <a:latin typeface="Georgia" panose="02040502050405020303" pitchFamily="18" charset="0"/>
                <a:cs typeface="Times New Roman" panose="02020603050405020304" pitchFamily="18" charset="0"/>
              </a:rPr>
              <a:t>is a compliance platform for tokenizing private securities, including real estate. The company is tokenizing real estate assets, including funds, private REIT’s, building ownership and land in order to increase liquidity and transparency of the market.</a:t>
            </a:r>
          </a:p>
        </p:txBody>
      </p:sp>
    </p:spTree>
    <p:extLst>
      <p:ext uri="{BB962C8B-B14F-4D97-AF65-F5344CB8AC3E}">
        <p14:creationId xmlns:p14="http://schemas.microsoft.com/office/powerpoint/2010/main" val="1611136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00215"/>
            <a:ext cx="11174186" cy="590931"/>
          </a:xfrm>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TECHNOLOGY PLATFORMS FOR BLOCKCHAIN</a:t>
            </a:r>
          </a:p>
        </p:txBody>
      </p:sp>
      <p:sp>
        <p:nvSpPr>
          <p:cNvPr id="12" name="TextBox 11">
            <a:extLst>
              <a:ext uri="{FF2B5EF4-FFF2-40B4-BE49-F238E27FC236}">
                <a16:creationId xmlns:a16="http://schemas.microsoft.com/office/drawing/2014/main" id="{50D3C61F-0434-431A-BD8B-C48D92A05565}"/>
              </a:ext>
            </a:extLst>
          </p:cNvPr>
          <p:cNvSpPr txBox="1"/>
          <p:nvPr/>
        </p:nvSpPr>
        <p:spPr>
          <a:xfrm>
            <a:off x="2100574" y="1473755"/>
            <a:ext cx="9449979" cy="342658"/>
          </a:xfrm>
          <a:prstGeom prst="rect">
            <a:avLst/>
          </a:prstGeom>
          <a:noFill/>
        </p:spPr>
        <p:txBody>
          <a:bodyPr wrap="square">
            <a:spAutoFit/>
          </a:bodyPr>
          <a:lstStyle/>
          <a:p>
            <a:pPr algn="just">
              <a:lnSpc>
                <a:spcPct val="107000"/>
              </a:lnSpc>
              <a:spcAft>
                <a:spcPts val="800"/>
              </a:spcAft>
            </a:pPr>
            <a:r>
              <a:rPr lang="en-US" sz="1600" b="1" dirty="0">
                <a:solidFill>
                  <a:srgbClr val="000000"/>
                </a:solidFill>
                <a:latin typeface="Georgia" panose="02040502050405020303" pitchFamily="18" charset="0"/>
                <a:cs typeface="Times New Roman" panose="02020603050405020304" pitchFamily="18" charset="0"/>
              </a:rPr>
              <a:t>Monax </a:t>
            </a:r>
            <a:r>
              <a:rPr lang="en-US" sz="1600" dirty="0">
                <a:solidFill>
                  <a:srgbClr val="000000"/>
                </a:solidFill>
                <a:latin typeface="Georgia" panose="02040502050405020303" pitchFamily="18" charset="0"/>
                <a:cs typeface="Times New Roman" panose="02020603050405020304" pitchFamily="18" charset="0"/>
              </a:rPr>
              <a:t>turns contracts into a database of digital agreements to track your commitments in real time</a:t>
            </a:r>
            <a:endParaRPr lang="en-CA" sz="1600" dirty="0">
              <a:solidFill>
                <a:srgbClr val="000000"/>
              </a:solidFill>
              <a:latin typeface="Georgia" panose="02040502050405020303"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930E018-28D1-4F76-A828-8425D5D244A9}"/>
              </a:ext>
            </a:extLst>
          </p:cNvPr>
          <p:cNvPicPr>
            <a:picLocks noChangeAspect="1"/>
          </p:cNvPicPr>
          <p:nvPr/>
        </p:nvPicPr>
        <p:blipFill>
          <a:blip r:embed="rId2"/>
          <a:stretch>
            <a:fillRect/>
          </a:stretch>
        </p:blipFill>
        <p:spPr>
          <a:xfrm>
            <a:off x="682641" y="1341700"/>
            <a:ext cx="1300833" cy="542925"/>
          </a:xfrm>
          <a:prstGeom prst="rect">
            <a:avLst/>
          </a:prstGeom>
        </p:spPr>
      </p:pic>
      <p:pic>
        <p:nvPicPr>
          <p:cNvPr id="11" name="Picture 10">
            <a:extLst>
              <a:ext uri="{FF2B5EF4-FFF2-40B4-BE49-F238E27FC236}">
                <a16:creationId xmlns:a16="http://schemas.microsoft.com/office/drawing/2014/main" id="{E873A01C-6706-42AC-8DC7-AF33E13C23DC}"/>
              </a:ext>
            </a:extLst>
          </p:cNvPr>
          <p:cNvPicPr>
            <a:picLocks noChangeAspect="1"/>
          </p:cNvPicPr>
          <p:nvPr/>
        </p:nvPicPr>
        <p:blipFill>
          <a:blip r:embed="rId3"/>
          <a:stretch>
            <a:fillRect/>
          </a:stretch>
        </p:blipFill>
        <p:spPr>
          <a:xfrm>
            <a:off x="641445" y="2450519"/>
            <a:ext cx="1342030" cy="660708"/>
          </a:xfrm>
          <a:prstGeom prst="rect">
            <a:avLst/>
          </a:prstGeom>
        </p:spPr>
      </p:pic>
      <p:sp>
        <p:nvSpPr>
          <p:cNvPr id="24" name="TextBox 23">
            <a:extLst>
              <a:ext uri="{FF2B5EF4-FFF2-40B4-BE49-F238E27FC236}">
                <a16:creationId xmlns:a16="http://schemas.microsoft.com/office/drawing/2014/main" id="{97B87807-A04F-4561-8D2A-E1D36476B58E}"/>
              </a:ext>
            </a:extLst>
          </p:cNvPr>
          <p:cNvSpPr txBox="1"/>
          <p:nvPr/>
        </p:nvSpPr>
        <p:spPr>
          <a:xfrm>
            <a:off x="2100574" y="2388781"/>
            <a:ext cx="9449979" cy="864404"/>
          </a:xfrm>
          <a:prstGeom prst="rect">
            <a:avLst/>
          </a:prstGeom>
          <a:noFill/>
        </p:spPr>
        <p:txBody>
          <a:bodyPr wrap="square">
            <a:spAutoFit/>
          </a:bodyPr>
          <a:lstStyle/>
          <a:p>
            <a:pPr algn="just" fontAlgn="base">
              <a:lnSpc>
                <a:spcPct val="107000"/>
              </a:lnSpc>
              <a:spcAft>
                <a:spcPts val="800"/>
              </a:spcAft>
            </a:pPr>
            <a:r>
              <a:rPr lang="en-US" sz="1600" b="1" dirty="0">
                <a:solidFill>
                  <a:srgbClr val="000000"/>
                </a:solidFill>
                <a:latin typeface="Georgia" panose="02040502050405020303" pitchFamily="18" charset="0"/>
                <a:cs typeface="Times New Roman" panose="02020603050405020304" pitchFamily="18" charset="0"/>
              </a:rPr>
              <a:t>Symbiont</a:t>
            </a:r>
            <a:r>
              <a:rPr lang="en-US" sz="1600" dirty="0">
                <a:solidFill>
                  <a:srgbClr val="000000"/>
                </a:solidFill>
                <a:latin typeface="Georgia" panose="02040502050405020303" pitchFamily="18" charset="0"/>
                <a:cs typeface="Times New Roman" panose="02020603050405020304" pitchFamily="18" charset="0"/>
              </a:rPr>
              <a:t> is building the next generation of financial markets infrastructure. We are engineers and financial veterans solving finance's toughest challenges in partnership with global financial institutions.</a:t>
            </a:r>
          </a:p>
        </p:txBody>
      </p:sp>
      <p:pic>
        <p:nvPicPr>
          <p:cNvPr id="15" name="Picture 14">
            <a:extLst>
              <a:ext uri="{FF2B5EF4-FFF2-40B4-BE49-F238E27FC236}">
                <a16:creationId xmlns:a16="http://schemas.microsoft.com/office/drawing/2014/main" id="{8A5B6CA0-7969-4113-8B20-E82DC2E94A36}"/>
              </a:ext>
            </a:extLst>
          </p:cNvPr>
          <p:cNvPicPr>
            <a:picLocks noChangeAspect="1"/>
          </p:cNvPicPr>
          <p:nvPr/>
        </p:nvPicPr>
        <p:blipFill>
          <a:blip r:embed="rId4"/>
          <a:stretch>
            <a:fillRect/>
          </a:stretch>
        </p:blipFill>
        <p:spPr>
          <a:xfrm>
            <a:off x="404883" y="3431461"/>
            <a:ext cx="1578591" cy="993016"/>
          </a:xfrm>
          <a:prstGeom prst="rect">
            <a:avLst/>
          </a:prstGeom>
        </p:spPr>
      </p:pic>
      <p:sp>
        <p:nvSpPr>
          <p:cNvPr id="27" name="TextBox 26">
            <a:extLst>
              <a:ext uri="{FF2B5EF4-FFF2-40B4-BE49-F238E27FC236}">
                <a16:creationId xmlns:a16="http://schemas.microsoft.com/office/drawing/2014/main" id="{C2F9E57A-4FE5-443F-895E-19A9E3404CA2}"/>
              </a:ext>
            </a:extLst>
          </p:cNvPr>
          <p:cNvSpPr txBox="1"/>
          <p:nvPr/>
        </p:nvSpPr>
        <p:spPr>
          <a:xfrm>
            <a:off x="2100573" y="3664839"/>
            <a:ext cx="9449979" cy="607539"/>
          </a:xfrm>
          <a:prstGeom prst="rect">
            <a:avLst/>
          </a:prstGeom>
          <a:noFill/>
        </p:spPr>
        <p:txBody>
          <a:bodyPr wrap="square">
            <a:spAutoFit/>
          </a:bodyPr>
          <a:lstStyle/>
          <a:p>
            <a:pPr algn="just" fontAlgn="base">
              <a:lnSpc>
                <a:spcPct val="107000"/>
              </a:lnSpc>
              <a:spcAft>
                <a:spcPts val="800"/>
              </a:spcAft>
            </a:pPr>
            <a:r>
              <a:rPr lang="en-CA" sz="1600" b="1" dirty="0">
                <a:solidFill>
                  <a:srgbClr val="000000"/>
                </a:solidFill>
                <a:latin typeface="Georgia" panose="02040502050405020303" pitchFamily="18" charset="0"/>
                <a:cs typeface="Times New Roman" panose="02020603050405020304" pitchFamily="18" charset="0"/>
              </a:rPr>
              <a:t>Hyperledger</a:t>
            </a:r>
            <a:r>
              <a:rPr lang="en-CA" sz="1600" dirty="0">
                <a:solidFill>
                  <a:srgbClr val="000000"/>
                </a:solidFill>
                <a:latin typeface="Georgia" panose="02040502050405020303" pitchFamily="18" charset="0"/>
                <a:cs typeface="Times New Roman" panose="02020603050405020304" pitchFamily="18" charset="0"/>
              </a:rPr>
              <a:t> </a:t>
            </a:r>
            <a:r>
              <a:rPr lang="en-US" sz="1600" dirty="0">
                <a:solidFill>
                  <a:srgbClr val="000000"/>
                </a:solidFill>
                <a:latin typeface="Georgia" panose="02040502050405020303" pitchFamily="18" charset="0"/>
                <a:cs typeface="Times New Roman" panose="02020603050405020304" pitchFamily="18" charset="0"/>
              </a:rPr>
              <a:t>is Hyperledger is an open-source community focused on developing a suite of stable frameworks, tools and libraries for enterprise-grade blockchain deployments</a:t>
            </a:r>
          </a:p>
        </p:txBody>
      </p:sp>
      <p:pic>
        <p:nvPicPr>
          <p:cNvPr id="17" name="Picture 16">
            <a:extLst>
              <a:ext uri="{FF2B5EF4-FFF2-40B4-BE49-F238E27FC236}">
                <a16:creationId xmlns:a16="http://schemas.microsoft.com/office/drawing/2014/main" id="{B37F5CDC-E928-459D-99CF-2EA2F6CEB001}"/>
              </a:ext>
            </a:extLst>
          </p:cNvPr>
          <p:cNvPicPr>
            <a:picLocks noChangeAspect="1"/>
          </p:cNvPicPr>
          <p:nvPr/>
        </p:nvPicPr>
        <p:blipFill>
          <a:blip r:embed="rId5"/>
          <a:stretch>
            <a:fillRect/>
          </a:stretch>
        </p:blipFill>
        <p:spPr>
          <a:xfrm>
            <a:off x="446315" y="4744711"/>
            <a:ext cx="1537160" cy="706831"/>
          </a:xfrm>
          <a:prstGeom prst="rect">
            <a:avLst/>
          </a:prstGeom>
        </p:spPr>
      </p:pic>
      <p:sp>
        <p:nvSpPr>
          <p:cNvPr id="30" name="TextBox 29">
            <a:extLst>
              <a:ext uri="{FF2B5EF4-FFF2-40B4-BE49-F238E27FC236}">
                <a16:creationId xmlns:a16="http://schemas.microsoft.com/office/drawing/2014/main" id="{DFB3ACB1-6EEA-4B52-939C-CA88A5996952}"/>
              </a:ext>
            </a:extLst>
          </p:cNvPr>
          <p:cNvSpPr txBox="1"/>
          <p:nvPr/>
        </p:nvSpPr>
        <p:spPr>
          <a:xfrm>
            <a:off x="2100573" y="4733666"/>
            <a:ext cx="9449979" cy="607539"/>
          </a:xfrm>
          <a:prstGeom prst="rect">
            <a:avLst/>
          </a:prstGeom>
          <a:noFill/>
        </p:spPr>
        <p:txBody>
          <a:bodyPr wrap="square">
            <a:spAutoFit/>
          </a:bodyPr>
          <a:lstStyle/>
          <a:p>
            <a:pPr algn="just" fontAlgn="base">
              <a:lnSpc>
                <a:spcPct val="107000"/>
              </a:lnSpc>
              <a:spcAft>
                <a:spcPts val="800"/>
              </a:spcAft>
            </a:pPr>
            <a:r>
              <a:rPr lang="en-US" sz="1600" b="1" dirty="0" err="1">
                <a:solidFill>
                  <a:srgbClr val="000000"/>
                </a:solidFill>
                <a:latin typeface="Georgia" panose="02040502050405020303" pitchFamily="18" charset="0"/>
                <a:cs typeface="Times New Roman" panose="02020603050405020304" pitchFamily="18" charset="0"/>
              </a:rPr>
              <a:t>Brickblock</a:t>
            </a:r>
            <a:r>
              <a:rPr lang="en-US" sz="1600" dirty="0">
                <a:solidFill>
                  <a:srgbClr val="000000"/>
                </a:solidFill>
                <a:latin typeface="Georgia" panose="02040502050405020303" pitchFamily="18" charset="0"/>
                <a:cs typeface="Times New Roman" panose="02020603050405020304" pitchFamily="18" charset="0"/>
              </a:rPr>
              <a:t> was founded at the beginning of 2017, focusing on mapping financial transactions on the blockchain.</a:t>
            </a:r>
          </a:p>
        </p:txBody>
      </p:sp>
      <p:pic>
        <p:nvPicPr>
          <p:cNvPr id="20" name="Picture 19">
            <a:extLst>
              <a:ext uri="{FF2B5EF4-FFF2-40B4-BE49-F238E27FC236}">
                <a16:creationId xmlns:a16="http://schemas.microsoft.com/office/drawing/2014/main" id="{C6645D9E-EB6C-406C-ADB0-1C395702B27F}"/>
              </a:ext>
            </a:extLst>
          </p:cNvPr>
          <p:cNvPicPr>
            <a:picLocks noChangeAspect="1"/>
          </p:cNvPicPr>
          <p:nvPr/>
        </p:nvPicPr>
        <p:blipFill>
          <a:blip r:embed="rId6"/>
          <a:stretch>
            <a:fillRect/>
          </a:stretch>
        </p:blipFill>
        <p:spPr>
          <a:xfrm>
            <a:off x="404882" y="5771776"/>
            <a:ext cx="1578591" cy="706831"/>
          </a:xfrm>
          <a:prstGeom prst="rect">
            <a:avLst/>
          </a:prstGeom>
        </p:spPr>
      </p:pic>
      <p:sp>
        <p:nvSpPr>
          <p:cNvPr id="35" name="TextBox 34">
            <a:extLst>
              <a:ext uri="{FF2B5EF4-FFF2-40B4-BE49-F238E27FC236}">
                <a16:creationId xmlns:a16="http://schemas.microsoft.com/office/drawing/2014/main" id="{2681C866-81E9-4F83-9CED-27D2F542D3C3}"/>
              </a:ext>
            </a:extLst>
          </p:cNvPr>
          <p:cNvSpPr txBox="1"/>
          <p:nvPr/>
        </p:nvSpPr>
        <p:spPr>
          <a:xfrm>
            <a:off x="2100573" y="5836036"/>
            <a:ext cx="9395391" cy="600934"/>
          </a:xfrm>
          <a:prstGeom prst="rect">
            <a:avLst/>
          </a:prstGeom>
          <a:noFill/>
        </p:spPr>
        <p:txBody>
          <a:bodyPr wrap="square">
            <a:spAutoFit/>
          </a:bodyPr>
          <a:lstStyle/>
          <a:p>
            <a:pPr algn="just" fontAlgn="base">
              <a:lnSpc>
                <a:spcPct val="107000"/>
              </a:lnSpc>
              <a:spcAft>
                <a:spcPts val="800"/>
              </a:spcAft>
            </a:pPr>
            <a:r>
              <a:rPr lang="en-US" sz="1600" b="1" dirty="0" err="1">
                <a:solidFill>
                  <a:srgbClr val="000000"/>
                </a:solidFill>
                <a:latin typeface="Georgia" panose="02040502050405020303" pitchFamily="18" charset="0"/>
                <a:cs typeface="Times New Roman" panose="02020603050405020304" pitchFamily="18" charset="0"/>
              </a:rPr>
              <a:t>Softermii</a:t>
            </a:r>
            <a:r>
              <a:rPr lang="en-US" sz="1600" dirty="0">
                <a:solidFill>
                  <a:srgbClr val="000000"/>
                </a:solidFill>
                <a:latin typeface="Georgia" panose="02040502050405020303" pitchFamily="18" charset="0"/>
                <a:cs typeface="Times New Roman" panose="02020603050405020304" pitchFamily="18" charset="0"/>
              </a:rPr>
              <a:t> is a software development house focusing on blockchain, crypto-currency exchanges, ICO service packages and Fintech in general. </a:t>
            </a:r>
          </a:p>
        </p:txBody>
      </p:sp>
    </p:spTree>
    <p:extLst>
      <p:ext uri="{BB962C8B-B14F-4D97-AF65-F5344CB8AC3E}">
        <p14:creationId xmlns:p14="http://schemas.microsoft.com/office/powerpoint/2010/main" val="3534349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LIMITATIONS</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18</a:t>
            </a:fld>
            <a:endParaRPr lang="en-US" b="1" dirty="0">
              <a:solidFill>
                <a:schemeClr val="bg1"/>
              </a:solidFill>
            </a:endParaRPr>
          </a:p>
        </p:txBody>
      </p:sp>
    </p:spTree>
    <p:extLst>
      <p:ext uri="{BB962C8B-B14F-4D97-AF65-F5344CB8AC3E}">
        <p14:creationId xmlns:p14="http://schemas.microsoft.com/office/powerpoint/2010/main" val="82295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a:xfrm>
            <a:off x="446314" y="527915"/>
            <a:ext cx="11174186" cy="535531"/>
          </a:xfrm>
        </p:spPr>
        <p:txBody>
          <a:bodyPr/>
          <a:lstStyle/>
          <a:p>
            <a:r>
              <a:rPr lang="en-US" sz="3200"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LEGAL AND TECHNOLOGY LIMITATIONS OF BLOCKCHAIN</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1" y="3409495"/>
            <a:ext cx="9940120"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Cyber security and reputational damage</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316095"/>
            <a:ext cx="8147714" cy="375552"/>
          </a:xfrm>
          <a:prstGeom prst="rect">
            <a:avLst/>
          </a:prstGeom>
          <a:noFill/>
        </p:spPr>
        <p:txBody>
          <a:bodyPr wrap="square">
            <a:spAutoFit/>
          </a:bodyPr>
          <a:lstStyle/>
          <a:p>
            <a:pPr>
              <a:lnSpc>
                <a:spcPct val="107000"/>
              </a:lnSpc>
              <a:spcAft>
                <a:spcPts val="800"/>
              </a:spcAft>
            </a:pPr>
            <a:r>
              <a:rPr lang="en-CA" dirty="0">
                <a:solidFill>
                  <a:srgbClr val="000000"/>
                </a:solidFill>
                <a:latin typeface="Georgia" panose="02040502050405020303" pitchFamily="18" charset="0"/>
                <a:cs typeface="Times New Roman" panose="02020603050405020304" pitchFamily="18" charset="0"/>
              </a:rPr>
              <a:t>Smart contracts not be able to address complex issues i.e. force majeure</a:t>
            </a: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1975888"/>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Land registry in many countries is not digitized</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1" y="2705225"/>
            <a:ext cx="9112156" cy="369332"/>
          </a:xfrm>
          <a:prstGeom prst="rect">
            <a:avLst/>
          </a:prstGeom>
          <a:noFill/>
        </p:spPr>
        <p:txBody>
          <a:bodyPr wrap="square">
            <a:spAutoFit/>
          </a:bodyPr>
          <a:lstStyle/>
          <a:p>
            <a:r>
              <a:rPr lang="en-US" dirty="0">
                <a:solidFill>
                  <a:srgbClr val="000000"/>
                </a:solidFill>
                <a:latin typeface="Georgia" panose="02040502050405020303" pitchFamily="18" charset="0"/>
                <a:cs typeface="Times New Roman" panose="02020603050405020304" pitchFamily="18" charset="0"/>
              </a:rPr>
              <a:t>Data protection jurisdictions and cross-border data transfer compliance</a:t>
            </a:r>
            <a:endParaRPr lang="en-CA" dirty="0"/>
          </a:p>
        </p:txBody>
      </p:sp>
      <p:sp>
        <p:nvSpPr>
          <p:cNvPr id="20" name="TextBox 19">
            <a:extLst>
              <a:ext uri="{FF2B5EF4-FFF2-40B4-BE49-F238E27FC236}">
                <a16:creationId xmlns:a16="http://schemas.microsoft.com/office/drawing/2014/main" id="{99DC1863-955C-4B03-BA6F-86B59F972871}"/>
              </a:ext>
            </a:extLst>
          </p:cNvPr>
          <p:cNvSpPr txBox="1"/>
          <p:nvPr/>
        </p:nvSpPr>
        <p:spPr>
          <a:xfrm>
            <a:off x="1878841" y="4163302"/>
            <a:ext cx="6096000"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Legal ecosystem in yet ready to cater to blockchain</a:t>
            </a:r>
          </a:p>
        </p:txBody>
      </p:sp>
      <p:sp>
        <p:nvSpPr>
          <p:cNvPr id="14" name="TextBox 13">
            <a:extLst>
              <a:ext uri="{FF2B5EF4-FFF2-40B4-BE49-F238E27FC236}">
                <a16:creationId xmlns:a16="http://schemas.microsoft.com/office/drawing/2014/main" id="{E7AB8B6D-8E94-4396-9152-8AFE731A4A5D}"/>
              </a:ext>
            </a:extLst>
          </p:cNvPr>
          <p:cNvSpPr txBox="1"/>
          <p:nvPr/>
        </p:nvSpPr>
        <p:spPr>
          <a:xfrm>
            <a:off x="1878841" y="4877922"/>
            <a:ext cx="680568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Litigation &amp; dispute resolution – centralised or decentralised?</a:t>
            </a:r>
          </a:p>
        </p:txBody>
      </p:sp>
      <p:sp>
        <p:nvSpPr>
          <p:cNvPr id="15" name="TextBox 14">
            <a:extLst>
              <a:ext uri="{FF2B5EF4-FFF2-40B4-BE49-F238E27FC236}">
                <a16:creationId xmlns:a16="http://schemas.microsoft.com/office/drawing/2014/main" id="{3C0AB336-286B-49B4-B341-512DFA4F6291}"/>
              </a:ext>
            </a:extLst>
          </p:cNvPr>
          <p:cNvSpPr txBox="1"/>
          <p:nvPr/>
        </p:nvSpPr>
        <p:spPr>
          <a:xfrm>
            <a:off x="1878841" y="5592542"/>
            <a:ext cx="680568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Securities regulations are evolving in many jurisdictions</a:t>
            </a:r>
          </a:p>
        </p:txBody>
      </p:sp>
      <p:sp>
        <p:nvSpPr>
          <p:cNvPr id="16" name="TextBox 15">
            <a:extLst>
              <a:ext uri="{FF2B5EF4-FFF2-40B4-BE49-F238E27FC236}">
                <a16:creationId xmlns:a16="http://schemas.microsoft.com/office/drawing/2014/main" id="{C1D8B31F-9CC3-4BF6-A019-313F4CD042A3}"/>
              </a:ext>
            </a:extLst>
          </p:cNvPr>
          <p:cNvSpPr txBox="1"/>
          <p:nvPr/>
        </p:nvSpPr>
        <p:spPr>
          <a:xfrm>
            <a:off x="1878840" y="6208966"/>
            <a:ext cx="7670043"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Tax &amp; reporting, corporate codes, KYC/AML, international investors </a:t>
            </a:r>
          </a:p>
        </p:txBody>
      </p:sp>
      <p:pic>
        <p:nvPicPr>
          <p:cNvPr id="6" name="Graphic 5" descr="Thought outline">
            <a:extLst>
              <a:ext uri="{FF2B5EF4-FFF2-40B4-BE49-F238E27FC236}">
                <a16:creationId xmlns:a16="http://schemas.microsoft.com/office/drawing/2014/main" id="{D851F3CC-9F02-4238-A8F7-B25D9E10BE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8796" y="1236105"/>
            <a:ext cx="914400" cy="535531"/>
          </a:xfrm>
          <a:prstGeom prst="rect">
            <a:avLst/>
          </a:prstGeom>
        </p:spPr>
      </p:pic>
      <p:pic>
        <p:nvPicPr>
          <p:cNvPr id="11" name="Graphic 10" descr="Hammer outline">
            <a:extLst>
              <a:ext uri="{FF2B5EF4-FFF2-40B4-BE49-F238E27FC236}">
                <a16:creationId xmlns:a16="http://schemas.microsoft.com/office/drawing/2014/main" id="{D0DC4CE7-8075-443E-A78C-E610BB0136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796" y="1867696"/>
            <a:ext cx="914400" cy="585716"/>
          </a:xfrm>
          <a:prstGeom prst="rect">
            <a:avLst/>
          </a:prstGeom>
        </p:spPr>
      </p:pic>
      <p:pic>
        <p:nvPicPr>
          <p:cNvPr id="24" name="Graphic 23" descr="Umbrella outline">
            <a:extLst>
              <a:ext uri="{FF2B5EF4-FFF2-40B4-BE49-F238E27FC236}">
                <a16:creationId xmlns:a16="http://schemas.microsoft.com/office/drawing/2014/main" id="{E5B85F0A-02BD-402E-938F-2212B238AF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8796" y="2567946"/>
            <a:ext cx="914400" cy="643890"/>
          </a:xfrm>
          <a:prstGeom prst="rect">
            <a:avLst/>
          </a:prstGeom>
        </p:spPr>
      </p:pic>
      <p:pic>
        <p:nvPicPr>
          <p:cNvPr id="26" name="Graphic 25" descr="Shield Cross outline">
            <a:extLst>
              <a:ext uri="{FF2B5EF4-FFF2-40B4-BE49-F238E27FC236}">
                <a16:creationId xmlns:a16="http://schemas.microsoft.com/office/drawing/2014/main" id="{D170CB67-AA41-43E4-BF49-E646AC89C1A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8796" y="3303611"/>
            <a:ext cx="914400" cy="585716"/>
          </a:xfrm>
          <a:prstGeom prst="rect">
            <a:avLst/>
          </a:prstGeom>
        </p:spPr>
      </p:pic>
      <p:pic>
        <p:nvPicPr>
          <p:cNvPr id="28" name="Graphic 27" descr="Sustainability outline">
            <a:extLst>
              <a:ext uri="{FF2B5EF4-FFF2-40B4-BE49-F238E27FC236}">
                <a16:creationId xmlns:a16="http://schemas.microsoft.com/office/drawing/2014/main" id="{433E3F32-2D4F-47FB-85B0-FC178C23E8E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98796" y="4009626"/>
            <a:ext cx="914400" cy="676683"/>
          </a:xfrm>
          <a:prstGeom prst="rect">
            <a:avLst/>
          </a:prstGeom>
        </p:spPr>
      </p:pic>
      <p:pic>
        <p:nvPicPr>
          <p:cNvPr id="30" name="Graphic 29" descr="Brainstorm outline">
            <a:extLst>
              <a:ext uri="{FF2B5EF4-FFF2-40B4-BE49-F238E27FC236}">
                <a16:creationId xmlns:a16="http://schemas.microsoft.com/office/drawing/2014/main" id="{4A462C54-4752-4505-8918-8566BB0B2CA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8796" y="4754340"/>
            <a:ext cx="914400" cy="616495"/>
          </a:xfrm>
          <a:prstGeom prst="rect">
            <a:avLst/>
          </a:prstGeom>
        </p:spPr>
      </p:pic>
      <p:pic>
        <p:nvPicPr>
          <p:cNvPr id="32" name="Graphic 31" descr="Police male outline">
            <a:extLst>
              <a:ext uri="{FF2B5EF4-FFF2-40B4-BE49-F238E27FC236}">
                <a16:creationId xmlns:a16="http://schemas.microsoft.com/office/drawing/2014/main" id="{61C3E82A-2065-4295-BDE7-CB83FA231A2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98796" y="5489584"/>
            <a:ext cx="914400" cy="575247"/>
          </a:xfrm>
          <a:prstGeom prst="rect">
            <a:avLst/>
          </a:prstGeom>
        </p:spPr>
      </p:pic>
      <p:pic>
        <p:nvPicPr>
          <p:cNvPr id="34" name="Graphic 33" descr="Globe outline">
            <a:extLst>
              <a:ext uri="{FF2B5EF4-FFF2-40B4-BE49-F238E27FC236}">
                <a16:creationId xmlns:a16="http://schemas.microsoft.com/office/drawing/2014/main" id="{402B7658-386F-4D25-AA92-094E224E954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98796" y="6125866"/>
            <a:ext cx="914400" cy="535531"/>
          </a:xfrm>
          <a:prstGeom prst="rect">
            <a:avLst/>
          </a:prstGeom>
        </p:spPr>
      </p:pic>
    </p:spTree>
    <p:extLst>
      <p:ext uri="{BB962C8B-B14F-4D97-AF65-F5344CB8AC3E}">
        <p14:creationId xmlns:p14="http://schemas.microsoft.com/office/powerpoint/2010/main" val="55192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WHY REAL ESTATE</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2</a:t>
            </a:fld>
            <a:endParaRPr lang="en-US" b="1" dirty="0">
              <a:solidFill>
                <a:schemeClr val="bg1"/>
              </a:solidFill>
            </a:endParaRPr>
          </a:p>
        </p:txBody>
      </p:sp>
    </p:spTree>
    <p:extLst>
      <p:ext uri="{BB962C8B-B14F-4D97-AF65-F5344CB8AC3E}">
        <p14:creationId xmlns:p14="http://schemas.microsoft.com/office/powerpoint/2010/main" val="3159085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Going Forward</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20</a:t>
            </a:fld>
            <a:endParaRPr lang="en-US" b="1" dirty="0">
              <a:solidFill>
                <a:schemeClr val="bg1"/>
              </a:solidFill>
            </a:endParaRPr>
          </a:p>
        </p:txBody>
      </p:sp>
    </p:spTree>
    <p:extLst>
      <p:ext uri="{BB962C8B-B14F-4D97-AF65-F5344CB8AC3E}">
        <p14:creationId xmlns:p14="http://schemas.microsoft.com/office/powerpoint/2010/main" val="1024071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urtle in ocean">
            <a:extLst>
              <a:ext uri="{FF2B5EF4-FFF2-40B4-BE49-F238E27FC236}">
                <a16:creationId xmlns:a16="http://schemas.microsoft.com/office/drawing/2014/main" id="{C7A54B61-8541-AB40-BD1C-F80E8A424061}"/>
              </a:ext>
            </a:extLst>
          </p:cNvPr>
          <p:cNvPicPr>
            <a:picLocks noGrp="1" noChangeAspect="1"/>
          </p:cNvPicPr>
          <p:nvPr>
            <p:ph type="pic" sz="quarter" idx="13"/>
          </p:nvPr>
        </p:nvPicPr>
        <p:blipFill rotWithShape="1">
          <a:blip r:embed="rId2"/>
          <a:srcRect t="20921" b="4079"/>
          <a:stretch/>
        </p:blipFill>
        <p:spPr>
          <a:xfrm>
            <a:off x="0" y="0"/>
            <a:ext cx="12192000" cy="6858000"/>
          </a:xfrm>
        </p:spPr>
      </p:pic>
      <p:sp>
        <p:nvSpPr>
          <p:cNvPr id="32" name="Picture Placeholder 13">
            <a:extLst>
              <a:ext uri="{FF2B5EF4-FFF2-40B4-BE49-F238E27FC236}">
                <a16:creationId xmlns:a16="http://schemas.microsoft.com/office/drawing/2014/main" id="{8DBDD9F7-3B84-F743-95F4-C9FA74DA597F}"/>
              </a:ext>
            </a:extLst>
          </p:cNvPr>
          <p:cNvSpPr txBox="1">
            <a:spLocks/>
          </p:cNvSpPr>
          <p:nvPr/>
        </p:nvSpPr>
        <p:spPr>
          <a:xfrm flipH="1">
            <a:off x="0" y="3895249"/>
            <a:ext cx="12192000" cy="2962751"/>
          </a:xfrm>
          <a:custGeom>
            <a:avLst/>
            <a:gdLst>
              <a:gd name="connsiteX0" fmla="*/ 12486732 w 13339868"/>
              <a:gd name="connsiteY0" fmla="*/ 1914 h 2962751"/>
              <a:gd name="connsiteX1" fmla="*/ 6703529 w 13339868"/>
              <a:gd name="connsiteY1" fmla="*/ 827870 h 2962751"/>
              <a:gd name="connsiteX2" fmla="*/ 704617 w 13339868"/>
              <a:gd name="connsiteY2" fmla="*/ 1735152 h 2962751"/>
              <a:gd name="connsiteX3" fmla="*/ 0 w 13339868"/>
              <a:gd name="connsiteY3" fmla="*/ 1775657 h 2962751"/>
              <a:gd name="connsiteX4" fmla="*/ 0 w 13339868"/>
              <a:gd name="connsiteY4" fmla="*/ 2962751 h 2962751"/>
              <a:gd name="connsiteX5" fmla="*/ 13339868 w 13339868"/>
              <a:gd name="connsiteY5" fmla="*/ 2962751 h 2962751"/>
              <a:gd name="connsiteX6" fmla="*/ 13339868 w 13339868"/>
              <a:gd name="connsiteY6" fmla="*/ 13763 h 2962751"/>
              <a:gd name="connsiteX7" fmla="*/ 12991874 w 13339868"/>
              <a:gd name="connsiteY7" fmla="*/ 2211 h 2962751"/>
              <a:gd name="connsiteX8" fmla="*/ 12486732 w 13339868"/>
              <a:gd name="connsiteY8" fmla="*/ 1914 h 296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39868" h="2962751">
                <a:moveTo>
                  <a:pt x="12486732" y="1914"/>
                </a:moveTo>
                <a:cubicBezTo>
                  <a:pt x="11089145" y="23578"/>
                  <a:pt x="9273241" y="233112"/>
                  <a:pt x="6703529" y="827870"/>
                </a:cubicBezTo>
                <a:cubicBezTo>
                  <a:pt x="4500510" y="1337758"/>
                  <a:pt x="2693772" y="1601336"/>
                  <a:pt x="704617" y="1735152"/>
                </a:cubicBezTo>
                <a:lnTo>
                  <a:pt x="0" y="1775657"/>
                </a:lnTo>
                <a:lnTo>
                  <a:pt x="0" y="2962751"/>
                </a:lnTo>
                <a:lnTo>
                  <a:pt x="13339868" y="2962751"/>
                </a:lnTo>
                <a:lnTo>
                  <a:pt x="13339868" y="13763"/>
                </a:lnTo>
                <a:lnTo>
                  <a:pt x="12991874" y="2211"/>
                </a:lnTo>
                <a:cubicBezTo>
                  <a:pt x="12829592" y="-567"/>
                  <a:pt x="12661430" y="-794"/>
                  <a:pt x="12486732" y="1914"/>
                </a:cubicBezTo>
                <a:close/>
              </a:path>
            </a:pathLst>
          </a:custGeom>
          <a:solidFill>
            <a:schemeClr val="tx1">
              <a:alpha val="62000"/>
            </a:schemeClr>
          </a:solidFill>
        </p:spPr>
        <p:txBody>
          <a:bodyPr vert="horz" wrap="square"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GB" sz="1800" b="0" kern="1200" dirty="0">
                <a:solidFill>
                  <a:schemeClr val="tx1">
                    <a:alpha val="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Insert Image</a:t>
            </a:r>
          </a:p>
        </p:txBody>
      </p:sp>
      <p:sp>
        <p:nvSpPr>
          <p:cNvPr id="12" name="Rectangle 11">
            <a:extLst>
              <a:ext uri="{FF2B5EF4-FFF2-40B4-BE49-F238E27FC236}">
                <a16:creationId xmlns:a16="http://schemas.microsoft.com/office/drawing/2014/main" id="{D7F67FDF-D697-3249-AD21-75F6353FFBA5}"/>
              </a:ext>
              <a:ext uri="{C183D7F6-B498-43B3-948B-1728B52AA6E4}">
                <adec:decorative xmlns:adec="http://schemas.microsoft.com/office/drawing/2017/decorative" val="1"/>
              </a:ext>
            </a:extLst>
          </p:cNvPr>
          <p:cNvSpPr/>
          <p:nvPr/>
        </p:nvSpPr>
        <p:spPr>
          <a:xfrm>
            <a:off x="438912" y="4690872"/>
            <a:ext cx="73152"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1" name="Title 50">
            <a:extLst>
              <a:ext uri="{FF2B5EF4-FFF2-40B4-BE49-F238E27FC236}">
                <a16:creationId xmlns:a16="http://schemas.microsoft.com/office/drawing/2014/main" id="{D8694222-4D81-4A9A-93A2-23C89102F234}"/>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0821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REAL ESTATE ASSET CLASS</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1" y="5127516"/>
            <a:ext cx="9940120"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3% of the global population invested in commercial real estate</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Graphic 6" descr="Asian Temple outline">
            <a:extLst>
              <a:ext uri="{FF2B5EF4-FFF2-40B4-BE49-F238E27FC236}">
                <a16:creationId xmlns:a16="http://schemas.microsoft.com/office/drawing/2014/main" id="{B0F68920-EB79-4927-957B-77F80238E5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973" y="1539404"/>
            <a:ext cx="914400" cy="914400"/>
          </a:xfrm>
          <a:prstGeom prst="rect">
            <a:avLst/>
          </a:prstGeom>
        </p:spPr>
      </p:pic>
      <p:sp>
        <p:nvSpPr>
          <p:cNvPr id="12" name="TextBox 11">
            <a:extLst>
              <a:ext uri="{FF2B5EF4-FFF2-40B4-BE49-F238E27FC236}">
                <a16:creationId xmlns:a16="http://schemas.microsoft.com/office/drawing/2014/main" id="{50D3C61F-0434-431A-BD8B-C48D92A05565}"/>
              </a:ext>
            </a:extLst>
          </p:cNvPr>
          <p:cNvSpPr txBox="1"/>
          <p:nvPr/>
        </p:nvSpPr>
        <p:spPr>
          <a:xfrm>
            <a:off x="1878841" y="1885771"/>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A heterogeneous phenomenon with several intermediaries and public services</a:t>
            </a:r>
            <a:endParaRPr lang="en-CA" dirty="0"/>
          </a:p>
        </p:txBody>
      </p:sp>
      <p:pic>
        <p:nvPicPr>
          <p:cNvPr id="16" name="Graphic 15" descr="Lighthouse scene outline">
            <a:extLst>
              <a:ext uri="{FF2B5EF4-FFF2-40B4-BE49-F238E27FC236}">
                <a16:creationId xmlns:a16="http://schemas.microsoft.com/office/drawing/2014/main" id="{88C60149-98C1-41EF-AFB0-93BD2C57CE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636" y="2653352"/>
            <a:ext cx="914400" cy="914400"/>
          </a:xfrm>
          <a:prstGeom prst="rect">
            <a:avLst/>
          </a:prstGeom>
        </p:spPr>
      </p:pic>
      <p:sp>
        <p:nvSpPr>
          <p:cNvPr id="17" name="TextBox 16">
            <a:extLst>
              <a:ext uri="{FF2B5EF4-FFF2-40B4-BE49-F238E27FC236}">
                <a16:creationId xmlns:a16="http://schemas.microsoft.com/office/drawing/2014/main" id="{FB5523C2-129F-4C7B-A51B-1C6576A91741}"/>
              </a:ext>
            </a:extLst>
          </p:cNvPr>
          <p:cNvSpPr txBox="1"/>
          <p:nvPr/>
        </p:nvSpPr>
        <p:spPr>
          <a:xfrm>
            <a:off x="1878841" y="2954398"/>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Biggest asset class that can be tokenized</a:t>
            </a:r>
            <a:endParaRPr lang="en-CA" dirty="0"/>
          </a:p>
        </p:txBody>
      </p:sp>
      <p:pic>
        <p:nvPicPr>
          <p:cNvPr id="21" name="Graphic 20" descr="Tax outline">
            <a:extLst>
              <a:ext uri="{FF2B5EF4-FFF2-40B4-BE49-F238E27FC236}">
                <a16:creationId xmlns:a16="http://schemas.microsoft.com/office/drawing/2014/main" id="{CFBD8B4B-209A-4BBC-B986-B8B46E45F8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6314" y="3797336"/>
            <a:ext cx="914400" cy="914400"/>
          </a:xfrm>
          <a:prstGeom prst="rect">
            <a:avLst/>
          </a:prstGeom>
        </p:spPr>
      </p:pic>
      <p:sp>
        <p:nvSpPr>
          <p:cNvPr id="22" name="TextBox 21">
            <a:extLst>
              <a:ext uri="{FF2B5EF4-FFF2-40B4-BE49-F238E27FC236}">
                <a16:creationId xmlns:a16="http://schemas.microsoft.com/office/drawing/2014/main" id="{45191127-411F-4F58-B26B-02F6F2E03AAB}"/>
              </a:ext>
            </a:extLst>
          </p:cNvPr>
          <p:cNvSpPr txBox="1"/>
          <p:nvPr/>
        </p:nvSpPr>
        <p:spPr>
          <a:xfrm>
            <a:off x="1878840" y="4069870"/>
            <a:ext cx="8789159"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Global real estate is $280 trillion of which $33 trillion is commercial real estate</a:t>
            </a:r>
            <a:endParaRPr lang="en-CA" dirty="0"/>
          </a:p>
        </p:txBody>
      </p:sp>
      <p:pic>
        <p:nvPicPr>
          <p:cNvPr id="24" name="Graphic 23" descr="Alien Face outline">
            <a:extLst>
              <a:ext uri="{FF2B5EF4-FFF2-40B4-BE49-F238E27FC236}">
                <a16:creationId xmlns:a16="http://schemas.microsoft.com/office/drawing/2014/main" id="{6CA402E3-58E3-4EFC-AFB7-DC6DD2E2BB5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6314" y="4882771"/>
            <a:ext cx="914400" cy="914400"/>
          </a:xfrm>
          <a:prstGeom prst="rect">
            <a:avLst/>
          </a:prstGeom>
        </p:spPr>
      </p:pic>
    </p:spTree>
    <p:extLst>
      <p:ext uri="{BB962C8B-B14F-4D97-AF65-F5344CB8AC3E}">
        <p14:creationId xmlns:p14="http://schemas.microsoft.com/office/powerpoint/2010/main" val="32542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REAL ESTATE ALLOCATION</a:t>
            </a:r>
          </a:p>
        </p:txBody>
      </p:sp>
      <p:pic>
        <p:nvPicPr>
          <p:cNvPr id="5" name="Picture 4">
            <a:extLst>
              <a:ext uri="{FF2B5EF4-FFF2-40B4-BE49-F238E27FC236}">
                <a16:creationId xmlns:a16="http://schemas.microsoft.com/office/drawing/2014/main" id="{AC6CECDB-6671-4BEB-95F8-279342D2CDA5}"/>
              </a:ext>
            </a:extLst>
          </p:cNvPr>
          <p:cNvPicPr>
            <a:picLocks noChangeAspect="1"/>
          </p:cNvPicPr>
          <p:nvPr/>
        </p:nvPicPr>
        <p:blipFill>
          <a:blip r:embed="rId2"/>
          <a:stretch>
            <a:fillRect/>
          </a:stretch>
        </p:blipFill>
        <p:spPr>
          <a:xfrm>
            <a:off x="446314" y="1272209"/>
            <a:ext cx="5382986" cy="2438951"/>
          </a:xfrm>
          <a:prstGeom prst="rect">
            <a:avLst/>
          </a:prstGeom>
        </p:spPr>
      </p:pic>
      <p:pic>
        <p:nvPicPr>
          <p:cNvPr id="9" name="Picture 8">
            <a:extLst>
              <a:ext uri="{FF2B5EF4-FFF2-40B4-BE49-F238E27FC236}">
                <a16:creationId xmlns:a16="http://schemas.microsoft.com/office/drawing/2014/main" id="{5992D1D0-52E9-4390-A230-D27403E5D60D}"/>
              </a:ext>
            </a:extLst>
          </p:cNvPr>
          <p:cNvPicPr>
            <a:picLocks noChangeAspect="1"/>
          </p:cNvPicPr>
          <p:nvPr/>
        </p:nvPicPr>
        <p:blipFill>
          <a:blip r:embed="rId3"/>
          <a:stretch>
            <a:fillRect/>
          </a:stretch>
        </p:blipFill>
        <p:spPr>
          <a:xfrm>
            <a:off x="528897" y="3892223"/>
            <a:ext cx="5300403" cy="2792412"/>
          </a:xfrm>
          <a:prstGeom prst="rect">
            <a:avLst/>
          </a:prstGeom>
        </p:spPr>
      </p:pic>
      <p:pic>
        <p:nvPicPr>
          <p:cNvPr id="13" name="Picture 12">
            <a:extLst>
              <a:ext uri="{FF2B5EF4-FFF2-40B4-BE49-F238E27FC236}">
                <a16:creationId xmlns:a16="http://schemas.microsoft.com/office/drawing/2014/main" id="{B3ED7EA4-121D-4610-B7E2-2FBD8AE5D91C}"/>
              </a:ext>
            </a:extLst>
          </p:cNvPr>
          <p:cNvPicPr>
            <a:picLocks noChangeAspect="1"/>
          </p:cNvPicPr>
          <p:nvPr/>
        </p:nvPicPr>
        <p:blipFill>
          <a:blip r:embed="rId4"/>
          <a:stretch>
            <a:fillRect/>
          </a:stretch>
        </p:blipFill>
        <p:spPr>
          <a:xfrm>
            <a:off x="6229350" y="1204585"/>
            <a:ext cx="4920628" cy="5480050"/>
          </a:xfrm>
          <a:prstGeom prst="rect">
            <a:avLst/>
          </a:prstGeom>
        </p:spPr>
      </p:pic>
    </p:spTree>
    <p:extLst>
      <p:ext uri="{BB962C8B-B14F-4D97-AF65-F5344CB8AC3E}">
        <p14:creationId xmlns:p14="http://schemas.microsoft.com/office/powerpoint/2010/main" val="222516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TRANSACTION PROCESS</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5</a:t>
            </a:fld>
            <a:endParaRPr lang="en-US" b="1" dirty="0">
              <a:solidFill>
                <a:schemeClr val="bg1"/>
              </a:solidFill>
            </a:endParaRPr>
          </a:p>
        </p:txBody>
      </p:sp>
    </p:spTree>
    <p:extLst>
      <p:ext uri="{BB962C8B-B14F-4D97-AF65-F5344CB8AC3E}">
        <p14:creationId xmlns:p14="http://schemas.microsoft.com/office/powerpoint/2010/main" val="462976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Commercial Real Estate Process</a:t>
            </a:r>
          </a:p>
        </p:txBody>
      </p:sp>
      <p:pic>
        <p:nvPicPr>
          <p:cNvPr id="3" name="Picture 2">
            <a:extLst>
              <a:ext uri="{FF2B5EF4-FFF2-40B4-BE49-F238E27FC236}">
                <a16:creationId xmlns:a16="http://schemas.microsoft.com/office/drawing/2014/main" id="{F8FF029D-A6C4-4D60-8CF9-20EA7CB2576E}"/>
              </a:ext>
            </a:extLst>
          </p:cNvPr>
          <p:cNvPicPr>
            <a:picLocks noChangeAspect="1"/>
          </p:cNvPicPr>
          <p:nvPr/>
        </p:nvPicPr>
        <p:blipFill>
          <a:blip r:embed="rId2"/>
          <a:stretch>
            <a:fillRect/>
          </a:stretch>
        </p:blipFill>
        <p:spPr>
          <a:xfrm>
            <a:off x="446314" y="1091147"/>
            <a:ext cx="4752000" cy="5230140"/>
          </a:xfrm>
          <a:prstGeom prst="rect">
            <a:avLst/>
          </a:prstGeom>
        </p:spPr>
      </p:pic>
      <p:pic>
        <p:nvPicPr>
          <p:cNvPr id="5" name="Picture 4">
            <a:extLst>
              <a:ext uri="{FF2B5EF4-FFF2-40B4-BE49-F238E27FC236}">
                <a16:creationId xmlns:a16="http://schemas.microsoft.com/office/drawing/2014/main" id="{BB084AC9-97FB-4EFA-BDC2-C1FC86E605B5}"/>
              </a:ext>
            </a:extLst>
          </p:cNvPr>
          <p:cNvPicPr>
            <a:picLocks noChangeAspect="1"/>
          </p:cNvPicPr>
          <p:nvPr/>
        </p:nvPicPr>
        <p:blipFill>
          <a:blip r:embed="rId3"/>
          <a:stretch>
            <a:fillRect/>
          </a:stretch>
        </p:blipFill>
        <p:spPr>
          <a:xfrm>
            <a:off x="6753711" y="1091146"/>
            <a:ext cx="4752000" cy="5230141"/>
          </a:xfrm>
          <a:prstGeom prst="rect">
            <a:avLst/>
          </a:prstGeom>
        </p:spPr>
      </p:pic>
      <p:sp>
        <p:nvSpPr>
          <p:cNvPr id="6" name="Rectangle 5">
            <a:extLst>
              <a:ext uri="{FF2B5EF4-FFF2-40B4-BE49-F238E27FC236}">
                <a16:creationId xmlns:a16="http://schemas.microsoft.com/office/drawing/2014/main" id="{BB883413-E40D-407F-AEB6-62088C316DF9}"/>
              </a:ext>
            </a:extLst>
          </p:cNvPr>
          <p:cNvSpPr/>
          <p:nvPr/>
        </p:nvSpPr>
        <p:spPr>
          <a:xfrm>
            <a:off x="766411" y="6273225"/>
            <a:ext cx="3881191" cy="584775"/>
          </a:xfrm>
          <a:prstGeom prst="rect">
            <a:avLst/>
          </a:prstGeom>
          <a:noFill/>
        </p:spPr>
        <p:txBody>
          <a:bodyPr wrap="none" lIns="91440" tIns="45720" rIns="91440" bIns="45720">
            <a:spAutoFit/>
          </a:bodyPr>
          <a:lstStyle/>
          <a:p>
            <a:pPr algn="ctr"/>
            <a:r>
              <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Sale and Purchase</a:t>
            </a:r>
            <a:endPar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Rectangle 8">
            <a:extLst>
              <a:ext uri="{FF2B5EF4-FFF2-40B4-BE49-F238E27FC236}">
                <a16:creationId xmlns:a16="http://schemas.microsoft.com/office/drawing/2014/main" id="{518B78C1-B189-4904-B8DC-CB0D998EE67A}"/>
              </a:ext>
            </a:extLst>
          </p:cNvPr>
          <p:cNvSpPr/>
          <p:nvPr/>
        </p:nvSpPr>
        <p:spPr>
          <a:xfrm>
            <a:off x="8262468" y="6273225"/>
            <a:ext cx="1343637" cy="584775"/>
          </a:xfrm>
          <a:prstGeom prst="rect">
            <a:avLst/>
          </a:prstGeom>
          <a:noFill/>
        </p:spPr>
        <p:txBody>
          <a:bodyPr wrap="none" lIns="91440" tIns="45720" rIns="91440" bIns="45720">
            <a:spAutoFit/>
          </a:bodyPr>
          <a:lstStyle/>
          <a:p>
            <a:pPr algn="ctr"/>
            <a:r>
              <a:rPr lang="en-US" sz="3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Lease</a:t>
            </a:r>
            <a:endPar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28020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PAIN POINTS</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7</a:t>
            </a:fld>
            <a:endParaRPr lang="en-US" b="1" dirty="0">
              <a:solidFill>
                <a:schemeClr val="bg1"/>
              </a:solidFill>
            </a:endParaRPr>
          </a:p>
        </p:txBody>
      </p:sp>
    </p:spTree>
    <p:extLst>
      <p:ext uri="{BB962C8B-B14F-4D97-AF65-F5344CB8AC3E}">
        <p14:creationId xmlns:p14="http://schemas.microsoft.com/office/powerpoint/2010/main" val="354192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4FAFA63-EF73-4268-8107-6CD20923D700}"/>
              </a:ext>
            </a:extLst>
          </p:cNvPr>
          <p:cNvSpPr>
            <a:spLocks noGrp="1"/>
          </p:cNvSpPr>
          <p:nvPr>
            <p:ph type="title"/>
          </p:nvPr>
        </p:nvSpPr>
        <p:spPr/>
        <p:txBody>
          <a:bodyPr/>
          <a:lstStyle/>
          <a:p>
            <a:r>
              <a:rPr lang="en-US"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PAIN POINTS IN COMMERCIAL REAL ESTATE</a:t>
            </a:r>
          </a:p>
        </p:txBody>
      </p:sp>
      <p:sp>
        <p:nvSpPr>
          <p:cNvPr id="8" name="TextBox 7">
            <a:extLst>
              <a:ext uri="{FF2B5EF4-FFF2-40B4-BE49-F238E27FC236}">
                <a16:creationId xmlns:a16="http://schemas.microsoft.com/office/drawing/2014/main" id="{D368F08C-4036-4F3A-A490-5934DEF797E4}"/>
              </a:ext>
            </a:extLst>
          </p:cNvPr>
          <p:cNvSpPr txBox="1"/>
          <p:nvPr/>
        </p:nvSpPr>
        <p:spPr>
          <a:xfrm>
            <a:off x="1878841" y="4800458"/>
            <a:ext cx="9940120" cy="373949"/>
          </a:xfrm>
          <a:prstGeom prst="rect">
            <a:avLst/>
          </a:prstGeom>
          <a:noFill/>
        </p:spPr>
        <p:txBody>
          <a:bodyPr wrap="square">
            <a:spAutoFit/>
          </a:bodyPr>
          <a:lstStyle/>
          <a:p>
            <a:pPr>
              <a:lnSpc>
                <a:spcPct val="107000"/>
              </a:lnSpc>
              <a:spcAft>
                <a:spcPts val="800"/>
              </a:spcAft>
            </a:pPr>
            <a:r>
              <a:rPr lang="en-CA" sz="18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Multiple dislocated and expensive intermediaries </a:t>
            </a:r>
            <a:endParaRPr lang="en-CA" sz="105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50D3C61F-0434-431A-BD8B-C48D92A05565}"/>
              </a:ext>
            </a:extLst>
          </p:cNvPr>
          <p:cNvSpPr txBox="1"/>
          <p:nvPr/>
        </p:nvSpPr>
        <p:spPr>
          <a:xfrm>
            <a:off x="1878841" y="1616347"/>
            <a:ext cx="8147714" cy="375552"/>
          </a:xfrm>
          <a:prstGeom prst="rect">
            <a:avLst/>
          </a:prstGeom>
          <a:noFill/>
        </p:spPr>
        <p:txBody>
          <a:bodyPr wrap="square">
            <a:spAutoFit/>
          </a:bodyPr>
          <a:lstStyle/>
          <a:p>
            <a:pPr>
              <a:lnSpc>
                <a:spcPct val="107000"/>
              </a:lnSpc>
              <a:spcAft>
                <a:spcPts val="800"/>
              </a:spcAft>
            </a:pPr>
            <a:r>
              <a:rPr lang="en-CA" dirty="0">
                <a:solidFill>
                  <a:srgbClr val="000000"/>
                </a:solidFill>
                <a:latin typeface="Georgia" panose="02040502050405020303" pitchFamily="18" charset="0"/>
                <a:cs typeface="Times New Roman" panose="02020603050405020304" pitchFamily="18" charset="0"/>
              </a:rPr>
              <a:t>Cumbersome and costly maintenance of investor registry</a:t>
            </a:r>
          </a:p>
        </p:txBody>
      </p:sp>
      <p:sp>
        <p:nvSpPr>
          <p:cNvPr id="17" name="TextBox 16">
            <a:extLst>
              <a:ext uri="{FF2B5EF4-FFF2-40B4-BE49-F238E27FC236}">
                <a16:creationId xmlns:a16="http://schemas.microsoft.com/office/drawing/2014/main" id="{FB5523C2-129F-4C7B-A51B-1C6576A91741}"/>
              </a:ext>
            </a:extLst>
          </p:cNvPr>
          <p:cNvSpPr txBox="1"/>
          <p:nvPr/>
        </p:nvSpPr>
        <p:spPr>
          <a:xfrm>
            <a:off x="1878841" y="2681864"/>
            <a:ext cx="8147714"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High minimum tickets for investment</a:t>
            </a:r>
          </a:p>
        </p:txBody>
      </p:sp>
      <p:sp>
        <p:nvSpPr>
          <p:cNvPr id="22" name="TextBox 21">
            <a:extLst>
              <a:ext uri="{FF2B5EF4-FFF2-40B4-BE49-F238E27FC236}">
                <a16:creationId xmlns:a16="http://schemas.microsoft.com/office/drawing/2014/main" id="{45191127-411F-4F58-B26B-02F6F2E03AAB}"/>
              </a:ext>
            </a:extLst>
          </p:cNvPr>
          <p:cNvSpPr txBox="1"/>
          <p:nvPr/>
        </p:nvSpPr>
        <p:spPr>
          <a:xfrm>
            <a:off x="1878841" y="3741161"/>
            <a:ext cx="9112156" cy="369332"/>
          </a:xfrm>
          <a:prstGeom prst="rect">
            <a:avLst/>
          </a:prstGeom>
          <a:noFill/>
        </p:spPr>
        <p:txBody>
          <a:bodyPr wrap="square">
            <a:spAutoFit/>
          </a:bodyPr>
          <a:lstStyle/>
          <a:p>
            <a:r>
              <a:rPr lang="en-US" dirty="0">
                <a:solidFill>
                  <a:srgbClr val="000000"/>
                </a:solidFill>
                <a:latin typeface="Georgia" panose="02040502050405020303" pitchFamily="18" charset="0"/>
                <a:cs typeface="Times New Roman" panose="02020603050405020304" pitchFamily="18" charset="0"/>
              </a:rPr>
              <a:t>Illiquid asset class with price swings. Isolated secondary market with manual processing </a:t>
            </a:r>
            <a:endParaRPr lang="en-CA" dirty="0"/>
          </a:p>
        </p:txBody>
      </p:sp>
      <p:pic>
        <p:nvPicPr>
          <p:cNvPr id="3" name="Graphic 2" descr="Artificial Intelligence outline">
            <a:extLst>
              <a:ext uri="{FF2B5EF4-FFF2-40B4-BE49-F238E27FC236}">
                <a16:creationId xmlns:a16="http://schemas.microsoft.com/office/drawing/2014/main" id="{7CC9672F-6B89-4035-A564-1D3AC15F73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636" y="1346923"/>
            <a:ext cx="914400" cy="914400"/>
          </a:xfrm>
          <a:prstGeom prst="rect">
            <a:avLst/>
          </a:prstGeom>
        </p:spPr>
      </p:pic>
      <p:pic>
        <p:nvPicPr>
          <p:cNvPr id="5" name="Graphic 4" descr="Dollar outline">
            <a:extLst>
              <a:ext uri="{FF2B5EF4-FFF2-40B4-BE49-F238E27FC236}">
                <a16:creationId xmlns:a16="http://schemas.microsoft.com/office/drawing/2014/main" id="{8BD594E6-5313-45C1-B880-FA7E4801A55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3594" y="2409330"/>
            <a:ext cx="914400" cy="914400"/>
          </a:xfrm>
          <a:prstGeom prst="rect">
            <a:avLst/>
          </a:prstGeom>
        </p:spPr>
      </p:pic>
      <p:pic>
        <p:nvPicPr>
          <p:cNvPr id="9" name="Graphic 8" descr="Downward trend graph outline">
            <a:extLst>
              <a:ext uri="{FF2B5EF4-FFF2-40B4-BE49-F238E27FC236}">
                <a16:creationId xmlns:a16="http://schemas.microsoft.com/office/drawing/2014/main" id="{31A22EAB-A015-4DD8-BCAC-3AF882A50F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2735" y="3471737"/>
            <a:ext cx="914400" cy="914400"/>
          </a:xfrm>
          <a:prstGeom prst="rect">
            <a:avLst/>
          </a:prstGeom>
        </p:spPr>
      </p:pic>
      <p:pic>
        <p:nvPicPr>
          <p:cNvPr id="13" name="Graphic 12" descr="Users outline">
            <a:extLst>
              <a:ext uri="{FF2B5EF4-FFF2-40B4-BE49-F238E27FC236}">
                <a16:creationId xmlns:a16="http://schemas.microsoft.com/office/drawing/2014/main" id="{8F370E1D-CDB6-4F93-A499-8168F748299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3636" y="4477122"/>
            <a:ext cx="914400" cy="914400"/>
          </a:xfrm>
          <a:prstGeom prst="rect">
            <a:avLst/>
          </a:prstGeom>
        </p:spPr>
      </p:pic>
      <p:sp>
        <p:nvSpPr>
          <p:cNvPr id="20" name="TextBox 19">
            <a:extLst>
              <a:ext uri="{FF2B5EF4-FFF2-40B4-BE49-F238E27FC236}">
                <a16:creationId xmlns:a16="http://schemas.microsoft.com/office/drawing/2014/main" id="{99DC1863-955C-4B03-BA6F-86B59F972871}"/>
              </a:ext>
            </a:extLst>
          </p:cNvPr>
          <p:cNvSpPr txBox="1"/>
          <p:nvPr/>
        </p:nvSpPr>
        <p:spPr>
          <a:xfrm>
            <a:off x="1878841" y="5783611"/>
            <a:ext cx="6096000" cy="369332"/>
          </a:xfrm>
          <a:prstGeom prst="rect">
            <a:avLst/>
          </a:prstGeom>
          <a:noFill/>
        </p:spPr>
        <p:txBody>
          <a:bodyPr wrap="square">
            <a:spAutoFit/>
          </a:bodyPr>
          <a:lstStyle/>
          <a:p>
            <a:r>
              <a:rPr lang="en-CA" dirty="0">
                <a:solidFill>
                  <a:srgbClr val="000000"/>
                </a:solidFill>
                <a:latin typeface="Georgia" panose="02040502050405020303" pitchFamily="18" charset="0"/>
                <a:cs typeface="Times New Roman" panose="02020603050405020304" pitchFamily="18" charset="0"/>
              </a:rPr>
              <a:t>Low levels of transparency</a:t>
            </a:r>
          </a:p>
        </p:txBody>
      </p:sp>
      <p:pic>
        <p:nvPicPr>
          <p:cNvPr id="18" name="Graphic 17" descr="Sunglasses outline">
            <a:extLst>
              <a:ext uri="{FF2B5EF4-FFF2-40B4-BE49-F238E27FC236}">
                <a16:creationId xmlns:a16="http://schemas.microsoft.com/office/drawing/2014/main" id="{0E2982D2-82A7-4059-AB2D-D2ECB5B12B3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3594" y="5511077"/>
            <a:ext cx="914400" cy="914400"/>
          </a:xfrm>
          <a:prstGeom prst="rect">
            <a:avLst/>
          </a:prstGeom>
        </p:spPr>
      </p:pic>
    </p:spTree>
    <p:extLst>
      <p:ext uri="{BB962C8B-B14F-4D97-AF65-F5344CB8AC3E}">
        <p14:creationId xmlns:p14="http://schemas.microsoft.com/office/powerpoint/2010/main" val="3291872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4E439-7AFE-41C2-9561-67F5879CAB86}"/>
              </a:ext>
            </a:extLst>
          </p:cNvPr>
          <p:cNvSpPr>
            <a:spLocks noGrp="1"/>
          </p:cNvSpPr>
          <p:nvPr>
            <p:ph type="title"/>
          </p:nvPr>
        </p:nvSpPr>
        <p:spPr/>
        <p:txBody>
          <a:bodyPr/>
          <a:lstStyle/>
          <a:p>
            <a:r>
              <a:rPr lang="en-US" sz="4000" dirty="0"/>
              <a:t>WHY BLOCKCHAIN</a:t>
            </a:r>
          </a:p>
        </p:txBody>
      </p:sp>
      <p:pic>
        <p:nvPicPr>
          <p:cNvPr id="11" name="Picture Placeholder 10" descr="Divider slide accent image">
            <a:extLst>
              <a:ext uri="{FF2B5EF4-FFF2-40B4-BE49-F238E27FC236}">
                <a16:creationId xmlns:a16="http://schemas.microsoft.com/office/drawing/2014/main" id="{E8D5AD70-28A1-4A01-AE97-1F4CBFF4990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23993" y="4587400"/>
            <a:ext cx="11944014" cy="2146775"/>
          </a:xfrm>
        </p:spPr>
      </p:pic>
      <p:sp>
        <p:nvSpPr>
          <p:cNvPr id="16" name="Rectangle 15">
            <a:extLst>
              <a:ext uri="{FF2B5EF4-FFF2-40B4-BE49-F238E27FC236}">
                <a16:creationId xmlns:a16="http://schemas.microsoft.com/office/drawing/2014/main" id="{4EB8303B-9502-480C-9C51-6EF9094D5E4F}"/>
              </a:ext>
              <a:ext uri="{C183D7F6-B498-43B3-948B-1728B52AA6E4}">
                <adec:decorative xmlns:adec="http://schemas.microsoft.com/office/drawing/2017/decorative" val="1"/>
              </a:ext>
            </a:extLst>
          </p:cNvPr>
          <p:cNvSpPr/>
          <p:nvPr/>
        </p:nvSpPr>
        <p:spPr>
          <a:xfrm>
            <a:off x="11360016" y="6369050"/>
            <a:ext cx="335909" cy="48895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Slide Number Placeholder 5">
            <a:extLst>
              <a:ext uri="{FF2B5EF4-FFF2-40B4-BE49-F238E27FC236}">
                <a16:creationId xmlns:a16="http://schemas.microsoft.com/office/drawing/2014/main" id="{3A910B8A-C82A-4E81-9270-CD27D2778597}"/>
              </a:ext>
            </a:extLst>
          </p:cNvPr>
          <p:cNvSpPr txBox="1">
            <a:spLocks/>
          </p:cNvSpPr>
          <p:nvPr/>
        </p:nvSpPr>
        <p:spPr>
          <a:xfrm>
            <a:off x="11360016" y="6369050"/>
            <a:ext cx="335909" cy="365125"/>
          </a:xfrm>
          <a:prstGeom prst="rect">
            <a:avLst/>
          </a:prstGeom>
          <a:solidFill>
            <a:schemeClr val="accent2"/>
          </a:solidFill>
        </p:spPr>
        <p:txBody>
          <a:bodyPr vert="horz" lIns="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rgbClr val="01C6F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78048C4E-7BD1-46A5-B2F2-6AD408DAAD47}" type="slidenum">
              <a:rPr lang="en-US" b="1" smtClean="0">
                <a:solidFill>
                  <a:schemeClr val="bg1"/>
                </a:solidFill>
              </a:rPr>
              <a:pPr/>
              <a:t>9</a:t>
            </a:fld>
            <a:endParaRPr lang="en-US" b="1" dirty="0">
              <a:solidFill>
                <a:schemeClr val="bg1"/>
              </a:solidFill>
            </a:endParaRPr>
          </a:p>
        </p:txBody>
      </p:sp>
    </p:spTree>
    <p:extLst>
      <p:ext uri="{BB962C8B-B14F-4D97-AF65-F5344CB8AC3E}">
        <p14:creationId xmlns:p14="http://schemas.microsoft.com/office/powerpoint/2010/main" val="1794406327"/>
      </p:ext>
    </p:extLst>
  </p:cSld>
  <p:clrMapOvr>
    <a:masterClrMapping/>
  </p:clrMapOvr>
</p:sld>
</file>

<file path=ppt/theme/theme1.xml><?xml version="1.0" encoding="utf-8"?>
<a:theme xmlns:a="http://schemas.openxmlformats.org/drawingml/2006/main" name="Office Theme">
  <a:themeElements>
    <a:clrScheme name="MSFT_01">
      <a:dk1>
        <a:sysClr val="windowText" lastClr="000000"/>
      </a:dk1>
      <a:lt1>
        <a:sysClr val="window" lastClr="FFFFFF"/>
      </a:lt1>
      <a:dk2>
        <a:srgbClr val="3F3F3F"/>
      </a:dk2>
      <a:lt2>
        <a:srgbClr val="FFFFFF"/>
      </a:lt2>
      <a:accent1>
        <a:srgbClr val="01C6FD"/>
      </a:accent1>
      <a:accent2>
        <a:srgbClr val="067F9C"/>
      </a:accent2>
      <a:accent3>
        <a:srgbClr val="014E52"/>
      </a:accent3>
      <a:accent4>
        <a:srgbClr val="ED7D31"/>
      </a:accent4>
      <a:accent5>
        <a:srgbClr val="79AE02"/>
      </a:accent5>
      <a:accent6>
        <a:srgbClr val="0070C0"/>
      </a:accent6>
      <a:hlink>
        <a:srgbClr val="01C6FD"/>
      </a:hlink>
      <a:folHlink>
        <a:srgbClr val="954F72"/>
      </a:folHlink>
    </a:clrScheme>
    <a:fontScheme name="MSFT_0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715846_Ocean presentation_RVA_v4.potx" id="{354FE8D4-E883-4E79-A422-6A1915D44872}" vid="{AAC9F203-D7BC-4B95-936D-67F55828A5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C3D7A05-DE9A-4773-A113-AAE964924F7A}">
  <ds:schemaRefs>
    <ds:schemaRef ds:uri="http://schemas.microsoft.com/sharepoint/v3/contenttype/forms"/>
  </ds:schemaRefs>
</ds:datastoreItem>
</file>

<file path=customXml/itemProps2.xml><?xml version="1.0" encoding="utf-8"?>
<ds:datastoreItem xmlns:ds="http://schemas.openxmlformats.org/officeDocument/2006/customXml" ds:itemID="{B8E2C315-492F-482C-BE04-955377E16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9B7651-08C1-49A1-AFE9-4E4CD342176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Ocean presentation</Template>
  <TotalTime>585</TotalTime>
  <Words>837</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Georgia</vt:lpstr>
      <vt:lpstr>inherit</vt:lpstr>
      <vt:lpstr>Times New Roman</vt:lpstr>
      <vt:lpstr>Office Theme</vt:lpstr>
      <vt:lpstr>BLOCKCHAIN IN COMMERCIAL REAL ESTATE</vt:lpstr>
      <vt:lpstr>WHY REAL ESTATE</vt:lpstr>
      <vt:lpstr>REAL ESTATE ASSET CLASS</vt:lpstr>
      <vt:lpstr>REAL ESTATE ALLOCATION</vt:lpstr>
      <vt:lpstr>TRANSACTION PROCESS</vt:lpstr>
      <vt:lpstr>Commercial Real Estate Process</vt:lpstr>
      <vt:lpstr>PAIN POINTS</vt:lpstr>
      <vt:lpstr>PAIN POINTS IN COMMERCIAL REAL ESTATE</vt:lpstr>
      <vt:lpstr>WHY BLOCKCHAIN</vt:lpstr>
      <vt:lpstr>BLOCKCHAIN IN COMMERCIAL REAL ESTATE</vt:lpstr>
      <vt:lpstr>TOKENIZATION</vt:lpstr>
      <vt:lpstr>PowerPoint Presentation</vt:lpstr>
      <vt:lpstr>AEEST IDENTIFICATION MEHODOLOGY</vt:lpstr>
      <vt:lpstr>METHODOLGY TO IDENTIFY ASSETS</vt:lpstr>
      <vt:lpstr>THE LANDSCAPE</vt:lpstr>
      <vt:lpstr>MAJOR COMPANIES USING BLOCKCHAIN IN RE</vt:lpstr>
      <vt:lpstr>TECHNOLOGY PLATFORMS FOR BLOCKCHAIN</vt:lpstr>
      <vt:lpstr>LIMITATIONS</vt:lpstr>
      <vt:lpstr>LEGAL AND TECHNOLOGY LIMITATIONS OF BLOCKCHAIN</vt:lpstr>
      <vt:lpstr>Going Forward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In Commercial Real Estate</dc:title>
  <dc:creator>Maxx Makani</dc:creator>
  <cp:lastModifiedBy>Maxx Makani</cp:lastModifiedBy>
  <cp:revision>46</cp:revision>
  <dcterms:created xsi:type="dcterms:W3CDTF">2021-05-29T02:00:34Z</dcterms:created>
  <dcterms:modified xsi:type="dcterms:W3CDTF">2021-06-03T00:55:02Z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