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259" r:id="rId6"/>
    <p:sldId id="285" r:id="rId7"/>
    <p:sldId id="300" r:id="rId8"/>
    <p:sldId id="286" r:id="rId9"/>
    <p:sldId id="287" r:id="rId10"/>
    <p:sldId id="284" r:id="rId11"/>
    <p:sldId id="261" r:id="rId12"/>
    <p:sldId id="291" r:id="rId13"/>
    <p:sldId id="290" r:id="rId14"/>
    <p:sldId id="295" r:id="rId15"/>
    <p:sldId id="288" r:id="rId16"/>
    <p:sldId id="289" r:id="rId17"/>
    <p:sldId id="298" r:id="rId18"/>
    <p:sldId id="299" r:id="rId19"/>
    <p:sldId id="283" r:id="rId20"/>
    <p:sldId id="262" r:id="rId21"/>
    <p:sldId id="301" r:id="rId22"/>
    <p:sldId id="303" r:id="rId23"/>
    <p:sldId id="292" r:id="rId24"/>
    <p:sldId id="297" r:id="rId25"/>
    <p:sldId id="296" r:id="rId26"/>
    <p:sldId id="302"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xx Makani" initials="MM" lastIdx="2" clrIdx="0">
    <p:extLst>
      <p:ext uri="{19B8F6BF-5375-455C-9EA6-DF929625EA0E}">
        <p15:presenceInfo xmlns:p15="http://schemas.microsoft.com/office/powerpoint/2012/main" userId="48b639b45e0cce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4"/>
    <a:srgbClr val="01C6FD"/>
    <a:srgbClr val="79AE02"/>
    <a:srgbClr val="067F9C"/>
    <a:srgbClr val="014E52"/>
    <a:srgbClr val="0C596D"/>
    <a:srgbClr val="03556D"/>
    <a:srgbClr val="145C72"/>
    <a:srgbClr val="1ABEEB"/>
    <a:srgbClr val="1DA9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4" d="100"/>
          <a:sy n="84" d="100"/>
        </p:scale>
        <p:origin x="583" y="48"/>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01T18:20:18.634" idx="1">
    <p:pos x="10" y="10"/>
    <p:text>connect wallet to investor</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6-01T18:20:18.634" idx="2">
    <p:pos x="10" y="10"/>
    <p:text>connect wallet to investor</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876A3F-4FE3-4D4F-B92F-1631838507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4516C7-1FF3-F44B-93B1-24B9AA324A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34C92B-6A45-864A-B429-22A9039765DA}" type="datetimeFigureOut">
              <a:rPr lang="en-US" smtClean="0"/>
              <a:t>6/7/2021</a:t>
            </a:fld>
            <a:endParaRPr lang="en-US" dirty="0"/>
          </a:p>
        </p:txBody>
      </p:sp>
      <p:sp>
        <p:nvSpPr>
          <p:cNvPr id="4" name="Footer Placeholder 3">
            <a:extLst>
              <a:ext uri="{FF2B5EF4-FFF2-40B4-BE49-F238E27FC236}">
                <a16:creationId xmlns:a16="http://schemas.microsoft.com/office/drawing/2014/main" id="{EDC6268A-8AA9-4C40-BEFB-029DF3E811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8E928AC-AE76-324A-BA05-D16BF60C79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62C3C4-9460-4343-9283-24A378E2714B}" type="slidenum">
              <a:rPr lang="en-US" smtClean="0"/>
              <a:t>‹#›</a:t>
            </a:fld>
            <a:endParaRPr lang="en-US" dirty="0"/>
          </a:p>
        </p:txBody>
      </p:sp>
    </p:spTree>
    <p:extLst>
      <p:ext uri="{BB962C8B-B14F-4D97-AF65-F5344CB8AC3E}">
        <p14:creationId xmlns:p14="http://schemas.microsoft.com/office/powerpoint/2010/main" val="4190548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65FE6-BEE9-465E-9202-2D200EDE749C}" type="datetimeFigureOut">
              <a:rPr lang="en-US" noProof="0" smtClean="0"/>
              <a:t>6/7/2021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E8F2A-B3D4-43F2-B39B-CD77F64A1950}" type="slidenum">
              <a:rPr lang="en-US" noProof="0" smtClean="0"/>
              <a:t>‹#›</a:t>
            </a:fld>
            <a:endParaRPr lang="en-US" noProof="0" dirty="0"/>
          </a:p>
        </p:txBody>
      </p:sp>
    </p:spTree>
    <p:extLst>
      <p:ext uri="{BB962C8B-B14F-4D97-AF65-F5344CB8AC3E}">
        <p14:creationId xmlns:p14="http://schemas.microsoft.com/office/powerpoint/2010/main" val="446177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6" name="Picture Placeholder 35">
            <a:extLst>
              <a:ext uri="{FF2B5EF4-FFF2-40B4-BE49-F238E27FC236}">
                <a16:creationId xmlns:a16="http://schemas.microsoft.com/office/drawing/2014/main" id="{8B934246-87B1-4444-9DCA-06622CAD5507}"/>
              </a:ext>
            </a:extLst>
          </p:cNvPr>
          <p:cNvSpPr>
            <a:spLocks noGrp="1"/>
          </p:cNvSpPr>
          <p:nvPr>
            <p:ph type="pic" sz="quarter" idx="10" hasCustomPrompt="1"/>
          </p:nvPr>
        </p:nvSpPr>
        <p:spPr>
          <a:xfrm>
            <a:off x="123992" y="124953"/>
            <a:ext cx="11944014" cy="4372387"/>
          </a:xfrm>
          <a:custGeom>
            <a:avLst/>
            <a:gdLst>
              <a:gd name="connsiteX0" fmla="*/ 0 w 11944014"/>
              <a:gd name="connsiteY0" fmla="*/ 0 h 4372387"/>
              <a:gd name="connsiteX1" fmla="*/ 11944014 w 11944014"/>
              <a:gd name="connsiteY1" fmla="*/ 0 h 4372387"/>
              <a:gd name="connsiteX2" fmla="*/ 11944014 w 11944014"/>
              <a:gd name="connsiteY2" fmla="*/ 4064314 h 4372387"/>
              <a:gd name="connsiteX3" fmla="*/ 11419539 w 11944014"/>
              <a:gd name="connsiteY3" fmla="*/ 4152711 h 4372387"/>
              <a:gd name="connsiteX4" fmla="*/ 4857299 w 11944014"/>
              <a:gd name="connsiteY4" fmla="*/ 3772522 h 4372387"/>
              <a:gd name="connsiteX5" fmla="*/ 510557 w 11944014"/>
              <a:gd name="connsiteY5" fmla="*/ 3115117 h 4372387"/>
              <a:gd name="connsiteX6" fmla="*/ 0 w 11944014"/>
              <a:gd name="connsiteY6" fmla="*/ 3085767 h 43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44014" h="4372387">
                <a:moveTo>
                  <a:pt x="0" y="0"/>
                </a:moveTo>
                <a:lnTo>
                  <a:pt x="11944014" y="0"/>
                </a:lnTo>
                <a:lnTo>
                  <a:pt x="11944014" y="4064314"/>
                </a:lnTo>
                <a:lnTo>
                  <a:pt x="11419539" y="4152711"/>
                </a:lnTo>
                <a:cubicBezTo>
                  <a:pt x="10120431" y="4379826"/>
                  <a:pt x="8581267" y="4634432"/>
                  <a:pt x="4857299" y="3772522"/>
                </a:cubicBezTo>
                <a:cubicBezTo>
                  <a:pt x="3261016" y="3403063"/>
                  <a:pt x="1951876" y="3212078"/>
                  <a:pt x="510557" y="3115117"/>
                </a:cubicBezTo>
                <a:lnTo>
                  <a:pt x="0" y="3085767"/>
                </a:ln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noProof="0" dirty="0"/>
              <a:t>Insert Image</a:t>
            </a:r>
          </a:p>
        </p:txBody>
      </p:sp>
      <p:sp>
        <p:nvSpPr>
          <p:cNvPr id="8" name="Freeform: Shape 7">
            <a:extLst>
              <a:ext uri="{FF2B5EF4-FFF2-40B4-BE49-F238E27FC236}">
                <a16:creationId xmlns:a16="http://schemas.microsoft.com/office/drawing/2014/main" id="{1E99C6B2-05CE-48A7-8696-CEC64BE74DF5}"/>
              </a:ext>
            </a:extLst>
          </p:cNvPr>
          <p:cNvSpPr/>
          <p:nvPr userDrawn="1"/>
        </p:nvSpPr>
        <p:spPr>
          <a:xfrm>
            <a:off x="-1" y="0"/>
            <a:ext cx="12192001" cy="6858000"/>
          </a:xfrm>
          <a:custGeom>
            <a:avLst/>
            <a:gdLst>
              <a:gd name="connsiteX0" fmla="*/ 123993 w 12192001"/>
              <a:gd name="connsiteY0" fmla="*/ 123993 h 6858000"/>
              <a:gd name="connsiteX1" fmla="*/ 123993 w 12192001"/>
              <a:gd name="connsiteY1" fmla="*/ 3209760 h 6858000"/>
              <a:gd name="connsiteX2" fmla="*/ 634550 w 12192001"/>
              <a:gd name="connsiteY2" fmla="*/ 3239110 h 6858000"/>
              <a:gd name="connsiteX3" fmla="*/ 4981292 w 12192001"/>
              <a:gd name="connsiteY3" fmla="*/ 3896515 h 6858000"/>
              <a:gd name="connsiteX4" fmla="*/ 11543532 w 12192001"/>
              <a:gd name="connsiteY4" fmla="*/ 4276704 h 6858000"/>
              <a:gd name="connsiteX5" fmla="*/ 12068007 w 12192001"/>
              <a:gd name="connsiteY5" fmla="*/ 4188307 h 6858000"/>
              <a:gd name="connsiteX6" fmla="*/ 12068007 w 12192001"/>
              <a:gd name="connsiteY6" fmla="*/ 123993 h 6858000"/>
              <a:gd name="connsiteX7" fmla="*/ 0 w 12192001"/>
              <a:gd name="connsiteY7" fmla="*/ 0 h 6858000"/>
              <a:gd name="connsiteX8" fmla="*/ 12192000 w 12192001"/>
              <a:gd name="connsiteY8" fmla="*/ 0 h 6858000"/>
              <a:gd name="connsiteX9" fmla="*/ 12192000 w 12192001"/>
              <a:gd name="connsiteY9" fmla="*/ 4167393 h 6858000"/>
              <a:gd name="connsiteX10" fmla="*/ 12192001 w 12192001"/>
              <a:gd name="connsiteY10" fmla="*/ 4167393 h 6858000"/>
              <a:gd name="connsiteX11" fmla="*/ 12192001 w 12192001"/>
              <a:gd name="connsiteY11" fmla="*/ 4799849 h 6858000"/>
              <a:gd name="connsiteX12" fmla="*/ 12192001 w 12192001"/>
              <a:gd name="connsiteY12" fmla="*/ 4950491 h 6858000"/>
              <a:gd name="connsiteX13" fmla="*/ 12192001 w 12192001"/>
              <a:gd name="connsiteY13" fmla="*/ 6858000 h 6858000"/>
              <a:gd name="connsiteX14" fmla="*/ 12192000 w 12192001"/>
              <a:gd name="connsiteY14" fmla="*/ 6858000 h 6858000"/>
              <a:gd name="connsiteX15" fmla="*/ 1 w 12192001"/>
              <a:gd name="connsiteY15" fmla="*/ 6858000 h 6858000"/>
              <a:gd name="connsiteX16" fmla="*/ 0 w 12192001"/>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1" h="6858000">
                <a:moveTo>
                  <a:pt x="123993" y="123993"/>
                </a:moveTo>
                <a:lnTo>
                  <a:pt x="123993" y="3209760"/>
                </a:lnTo>
                <a:lnTo>
                  <a:pt x="634550" y="3239110"/>
                </a:lnTo>
                <a:cubicBezTo>
                  <a:pt x="2075869" y="3336071"/>
                  <a:pt x="3385009" y="3527056"/>
                  <a:pt x="4981292" y="3896515"/>
                </a:cubicBezTo>
                <a:cubicBezTo>
                  <a:pt x="8705260" y="4758425"/>
                  <a:pt x="10244424" y="4503819"/>
                  <a:pt x="11543532" y="4276704"/>
                </a:cubicBezTo>
                <a:lnTo>
                  <a:pt x="12068007" y="4188307"/>
                </a:lnTo>
                <a:lnTo>
                  <a:pt x="12068007" y="123993"/>
                </a:lnTo>
                <a:close/>
                <a:moveTo>
                  <a:pt x="0" y="0"/>
                </a:moveTo>
                <a:lnTo>
                  <a:pt x="12192000" y="0"/>
                </a:lnTo>
                <a:lnTo>
                  <a:pt x="12192000" y="4167393"/>
                </a:lnTo>
                <a:lnTo>
                  <a:pt x="12192001" y="4167393"/>
                </a:lnTo>
                <a:lnTo>
                  <a:pt x="12192001" y="4799849"/>
                </a:lnTo>
                <a:lnTo>
                  <a:pt x="12192001" y="4950491"/>
                </a:lnTo>
                <a:lnTo>
                  <a:pt x="12192001" y="6858000"/>
                </a:lnTo>
                <a:lnTo>
                  <a:pt x="12192000" y="6858000"/>
                </a:lnTo>
                <a:lnTo>
                  <a:pt x="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n-lt"/>
              </a:defRPr>
            </a:lvl1pPr>
          </a:lstStyle>
          <a:p>
            <a:pPr marL="228600" lvl="0" indent="-228600"/>
            <a:r>
              <a:rPr lang="en-US" noProof="0"/>
              <a:t>Subtitle</a:t>
            </a:r>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noProof="0"/>
              <a:t>Title</a:t>
            </a:r>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70484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vl1pPr>
          </a:lstStyle>
          <a:p>
            <a:pPr lvl="0"/>
            <a:r>
              <a:rPr lang="en-US" noProof="0"/>
              <a:t>Click to edit Master title style</a:t>
            </a:r>
          </a:p>
        </p:txBody>
      </p:sp>
      <p:sp>
        <p:nvSpPr>
          <p:cNvPr id="5" name="Picture Placeholder 4">
            <a:extLst>
              <a:ext uri="{FF2B5EF4-FFF2-40B4-BE49-F238E27FC236}">
                <a16:creationId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hasCustomPrompt="1"/>
          </p:nvPr>
        </p:nvSpPr>
        <p:spPr>
          <a:xfrm>
            <a:off x="735240" y="3802065"/>
            <a:ext cx="9784080" cy="334508"/>
          </a:xfrm>
        </p:spPr>
        <p:txBody>
          <a:bodyPr>
            <a:noAutofit/>
          </a:bodyPr>
          <a:lstStyle>
            <a:lvl1pPr marL="0" indent="0" algn="l">
              <a:buNone/>
              <a:defRPr sz="1600" b="1">
                <a:solidFill>
                  <a:schemeClr val="accent3"/>
                </a:solidFill>
                <a:latin typeface="+mn-lt"/>
              </a:defRPr>
            </a:lvl1pPr>
          </a:lstStyle>
          <a:p>
            <a:pPr lvl="0"/>
            <a:r>
              <a:rPr lang="en-US" noProof="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hasCustomPrompt="1"/>
          </p:nvPr>
        </p:nvSpPr>
        <p:spPr>
          <a:xfrm>
            <a:off x="735240" y="4294303"/>
            <a:ext cx="9784080" cy="1737360"/>
          </a:xfrm>
        </p:spPr>
        <p:txBody>
          <a:bodyPr>
            <a:noAutofit/>
          </a:bodyPr>
          <a:lstStyle>
            <a:lvl1pPr marL="0" indent="0" algn="l">
              <a:buNone/>
              <a:defRPr sz="1400" b="0">
                <a:solidFill>
                  <a:schemeClr val="tx1">
                    <a:lumMod val="75000"/>
                    <a:lumOff val="25000"/>
                  </a:schemeClr>
                </a:solidFill>
                <a:latin typeface="+mn-lt"/>
              </a:defRPr>
            </a:lvl1pPr>
          </a:lstStyle>
          <a:p>
            <a:pPr lvl="0"/>
            <a:r>
              <a:rPr lang="en-US" noProof="0"/>
              <a:t>Edit Master text styles</a:t>
            </a:r>
          </a:p>
        </p:txBody>
      </p:sp>
      <p:sp>
        <p:nvSpPr>
          <p:cNvPr id="15" name="Rectangle 14">
            <a:extLst>
              <a:ext uri="{FF2B5EF4-FFF2-40B4-BE49-F238E27FC236}">
                <a16:creationId xmlns:a16="http://schemas.microsoft.com/office/drawing/2014/main" id="{05951AB2-D568-4A7E-9408-FADC8BED4119}"/>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Tree>
    <p:extLst>
      <p:ext uri="{BB962C8B-B14F-4D97-AF65-F5344CB8AC3E}">
        <p14:creationId xmlns:p14="http://schemas.microsoft.com/office/powerpoint/2010/main" val="142414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Three Se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5" name="Picture Placeholder 4">
            <a:extLst>
              <a:ext uri="{FF2B5EF4-FFF2-40B4-BE49-F238E27FC236}">
                <a16:creationId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hasCustomPrompt="1"/>
          </p:nvPr>
        </p:nvSpPr>
        <p:spPr>
          <a:xfrm>
            <a:off x="735240" y="3802065"/>
            <a:ext cx="2820761" cy="334508"/>
          </a:xfrm>
        </p:spPr>
        <p:txBody>
          <a:bodyPr>
            <a:noAutofit/>
          </a:bodyPr>
          <a:lstStyle>
            <a:lvl1pPr marL="0" indent="0" algn="ctr">
              <a:buNone/>
              <a:defRPr sz="1600" b="1">
                <a:solidFill>
                  <a:schemeClr val="accent6"/>
                </a:solidFill>
                <a:latin typeface="+mn-lt"/>
              </a:defRPr>
            </a:lvl1pPr>
          </a:lstStyle>
          <a:p>
            <a:pPr lvl="0"/>
            <a:r>
              <a:rPr lang="en-US" noProof="0"/>
              <a:t>Edit Master text styles</a:t>
            </a:r>
          </a:p>
        </p:txBody>
      </p:sp>
      <p:sp>
        <p:nvSpPr>
          <p:cNvPr id="10" name="Text Placeholder 8">
            <a:extLst>
              <a:ext uri="{FF2B5EF4-FFF2-40B4-BE49-F238E27FC236}">
                <a16:creationId xmlns:a16="http://schemas.microsoft.com/office/drawing/2014/main" id="{3F93C618-7612-42AB-B890-45E85BD492F4}"/>
              </a:ext>
            </a:extLst>
          </p:cNvPr>
          <p:cNvSpPr>
            <a:spLocks noGrp="1"/>
          </p:cNvSpPr>
          <p:nvPr>
            <p:ph type="body" sz="quarter" idx="15" hasCustomPrompt="1"/>
          </p:nvPr>
        </p:nvSpPr>
        <p:spPr>
          <a:xfrm>
            <a:off x="4623026" y="3802065"/>
            <a:ext cx="2820761" cy="334508"/>
          </a:xfrm>
        </p:spPr>
        <p:txBody>
          <a:bodyPr>
            <a:noAutofit/>
          </a:bodyPr>
          <a:lstStyle>
            <a:lvl1pPr marL="0" indent="0" algn="ctr">
              <a:buNone/>
              <a:defRPr sz="1600" b="1">
                <a:solidFill>
                  <a:schemeClr val="accent3"/>
                </a:solidFill>
                <a:latin typeface="+mn-lt"/>
              </a:defRPr>
            </a:lvl1pPr>
          </a:lstStyle>
          <a:p>
            <a:pPr lvl="0"/>
            <a:r>
              <a:rPr lang="en-US" noProof="0"/>
              <a:t>Edit Master text styles</a:t>
            </a:r>
          </a:p>
        </p:txBody>
      </p:sp>
      <p:sp>
        <p:nvSpPr>
          <p:cNvPr id="11" name="Text Placeholder 8">
            <a:extLst>
              <a:ext uri="{FF2B5EF4-FFF2-40B4-BE49-F238E27FC236}">
                <a16:creationId xmlns:a16="http://schemas.microsoft.com/office/drawing/2014/main" id="{08664829-F6FB-4E31-BF5C-C895ADF2BA7F}"/>
              </a:ext>
            </a:extLst>
          </p:cNvPr>
          <p:cNvSpPr>
            <a:spLocks noGrp="1"/>
          </p:cNvSpPr>
          <p:nvPr>
            <p:ph type="body" sz="quarter" idx="16" hasCustomPrompt="1"/>
          </p:nvPr>
        </p:nvSpPr>
        <p:spPr>
          <a:xfrm>
            <a:off x="8635999" y="3802065"/>
            <a:ext cx="2820761" cy="334508"/>
          </a:xfrm>
        </p:spPr>
        <p:txBody>
          <a:bodyPr>
            <a:noAutofit/>
          </a:bodyPr>
          <a:lstStyle>
            <a:lvl1pPr marL="0" indent="0" algn="ctr">
              <a:buNone/>
              <a:defRPr sz="1600" b="1">
                <a:solidFill>
                  <a:schemeClr val="accent5">
                    <a:lumMod val="75000"/>
                  </a:schemeClr>
                </a:solidFill>
                <a:latin typeface="+mn-lt"/>
              </a:defRPr>
            </a:lvl1pPr>
          </a:lstStyle>
          <a:p>
            <a:pPr lvl="0"/>
            <a:r>
              <a:rPr lang="en-US" noProof="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hasCustomPrompt="1"/>
          </p:nvPr>
        </p:nvSpPr>
        <p:spPr>
          <a:xfrm>
            <a:off x="735240"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noProof="0"/>
              <a:t>Edit Master text styles</a:t>
            </a:r>
          </a:p>
        </p:txBody>
      </p:sp>
      <p:sp>
        <p:nvSpPr>
          <p:cNvPr id="13" name="Text Placeholder 8">
            <a:extLst>
              <a:ext uri="{FF2B5EF4-FFF2-40B4-BE49-F238E27FC236}">
                <a16:creationId xmlns:a16="http://schemas.microsoft.com/office/drawing/2014/main" id="{464BC696-49A6-4328-BB42-5566BAC00F80}"/>
              </a:ext>
            </a:extLst>
          </p:cNvPr>
          <p:cNvSpPr>
            <a:spLocks noGrp="1"/>
          </p:cNvSpPr>
          <p:nvPr>
            <p:ph type="body" sz="quarter" idx="18" hasCustomPrompt="1"/>
          </p:nvPr>
        </p:nvSpPr>
        <p:spPr>
          <a:xfrm>
            <a:off x="4623026"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noProof="0"/>
              <a:t>Edit Master text styles</a:t>
            </a:r>
          </a:p>
        </p:txBody>
      </p:sp>
      <p:sp>
        <p:nvSpPr>
          <p:cNvPr id="14" name="Text Placeholder 8">
            <a:extLst>
              <a:ext uri="{FF2B5EF4-FFF2-40B4-BE49-F238E27FC236}">
                <a16:creationId xmlns:a16="http://schemas.microsoft.com/office/drawing/2014/main" id="{7E9E558E-F7EF-4347-AD3C-FDB2A9BCF618}"/>
              </a:ext>
            </a:extLst>
          </p:cNvPr>
          <p:cNvSpPr>
            <a:spLocks noGrp="1"/>
          </p:cNvSpPr>
          <p:nvPr>
            <p:ph type="body" sz="quarter" idx="19" hasCustomPrompt="1"/>
          </p:nvPr>
        </p:nvSpPr>
        <p:spPr>
          <a:xfrm>
            <a:off x="8635999"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noProof="0"/>
              <a:t>Edit Master text styles</a:t>
            </a:r>
          </a:p>
        </p:txBody>
      </p:sp>
      <p:sp>
        <p:nvSpPr>
          <p:cNvPr id="3" name="Title 2">
            <a:extLst>
              <a:ext uri="{FF2B5EF4-FFF2-40B4-BE49-F238E27FC236}">
                <a16:creationId xmlns:a16="http://schemas.microsoft.com/office/drawing/2014/main" id="{B9AD2AC4-32E8-BC46-848C-BEA37118CB6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55448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Page Photo + Text">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679784BB-7CDD-484B-8F47-9CF1D79993F5}"/>
              </a:ext>
            </a:extLst>
          </p:cNvPr>
          <p:cNvSpPr>
            <a:spLocks noGrp="1"/>
          </p:cNvSpPr>
          <p:nvPr>
            <p:ph type="pic" sz="quarter" idx="13" hasCustomPrompt="1"/>
          </p:nvPr>
        </p:nvSpPr>
        <p:spPr>
          <a:xfrm>
            <a:off x="6299200" y="0"/>
            <a:ext cx="58928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493776"/>
            <a:ext cx="5170715" cy="1089529"/>
          </a:xfrm>
        </p:spPr>
        <p:txBody>
          <a:bodyPr vert="horz" wrap="square" lIns="91440" tIns="45720" rIns="91440" bIns="45720" rtlCol="0" anchor="ctr">
            <a:spAutoFit/>
          </a:bodyPr>
          <a:lstStyle>
            <a:lvl1pPr>
              <a:defRPr lang="en-GB" sz="3600" spc="-60" dirty="0"/>
            </a:lvl1pPr>
          </a:lstStyle>
          <a:p>
            <a:pPr lvl="0"/>
            <a:r>
              <a:rPr lang="en-US" noProof="0"/>
              <a:t>Click to edit Master title style</a:t>
            </a:r>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hasCustomPrompt="1"/>
          </p:nvPr>
        </p:nvSpPr>
        <p:spPr>
          <a:xfrm>
            <a:off x="571499" y="2061165"/>
            <a:ext cx="5045529" cy="334508"/>
          </a:xfrm>
        </p:spPr>
        <p:txBody>
          <a:bodyPr>
            <a:noAutofit/>
          </a:bodyPr>
          <a:lstStyle>
            <a:lvl1pPr marL="0" indent="0" algn="l">
              <a:buNone/>
              <a:defRPr sz="1600" b="1">
                <a:solidFill>
                  <a:schemeClr val="accent3"/>
                </a:solidFill>
                <a:latin typeface="+mn-lt"/>
              </a:defRPr>
            </a:lvl1pPr>
          </a:lstStyle>
          <a:p>
            <a:pPr lvl="0"/>
            <a:r>
              <a:rPr lang="en-US" noProof="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hasCustomPrompt="1"/>
          </p:nvPr>
        </p:nvSpPr>
        <p:spPr>
          <a:xfrm>
            <a:off x="571499" y="2708227"/>
            <a:ext cx="5045529"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noProof="0"/>
              <a:t>Edit Master text styles</a:t>
            </a: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8" name="Rectangle 7">
            <a:extLst>
              <a:ext uri="{FF2B5EF4-FFF2-40B4-BE49-F238E27FC236}">
                <a16:creationId xmlns:a16="http://schemas.microsoft.com/office/drawing/2014/main" id="{1E6A75B6-7B4E-496F-A846-0FFBB6E1D164}"/>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0" name="Slide Number Placeholder 5">
            <a:extLst>
              <a:ext uri="{FF2B5EF4-FFF2-40B4-BE49-F238E27FC236}">
                <a16:creationId xmlns:a16="http://schemas.microsoft.com/office/drawing/2014/main" id="{7648ACB4-9C22-4636-800F-578055A5BC10}"/>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Tree>
    <p:extLst>
      <p:ext uri="{BB962C8B-B14F-4D97-AF65-F5344CB8AC3E}">
        <p14:creationId xmlns:p14="http://schemas.microsoft.com/office/powerpoint/2010/main" val="2043872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Flowchart: Document 3">
            <a:extLst>
              <a:ext uri="{FF2B5EF4-FFF2-40B4-BE49-F238E27FC236}">
                <a16:creationId xmlns:a16="http://schemas.microsoft.com/office/drawing/2014/main" id="{D5C833BC-89A8-4D28-9D63-F45F14D694BF}"/>
              </a:ext>
            </a:extLst>
          </p:cNvPr>
          <p:cNvSpPr/>
          <p:nvPr userDrawn="1"/>
        </p:nvSpPr>
        <p:spPr>
          <a:xfrm flipH="1">
            <a:off x="123987" y="124955"/>
            <a:ext cx="11953415" cy="440800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7 w 21617"/>
              <a:gd name="connsiteY0" fmla="*/ 0 h 23765"/>
              <a:gd name="connsiteX1" fmla="*/ 21617 w 21617"/>
              <a:gd name="connsiteY1" fmla="*/ 0 h 23765"/>
              <a:gd name="connsiteX2" fmla="*/ 21617 w 21617"/>
              <a:gd name="connsiteY2" fmla="*/ 17322 h 23765"/>
              <a:gd name="connsiteX3" fmla="*/ 0 w 21617"/>
              <a:gd name="connsiteY3" fmla="*/ 22875 h 23765"/>
              <a:gd name="connsiteX4" fmla="*/ 17 w 21617"/>
              <a:gd name="connsiteY4" fmla="*/ 0 h 23765"/>
              <a:gd name="connsiteX0" fmla="*/ 17 w 21617"/>
              <a:gd name="connsiteY0" fmla="*/ 0 h 24368"/>
              <a:gd name="connsiteX1" fmla="*/ 21617 w 21617"/>
              <a:gd name="connsiteY1" fmla="*/ 0 h 24368"/>
              <a:gd name="connsiteX2" fmla="*/ 21617 w 21617"/>
              <a:gd name="connsiteY2" fmla="*/ 17322 h 24368"/>
              <a:gd name="connsiteX3" fmla="*/ 0 w 21617"/>
              <a:gd name="connsiteY3" fmla="*/ 22875 h 24368"/>
              <a:gd name="connsiteX4" fmla="*/ 17 w 21617"/>
              <a:gd name="connsiteY4" fmla="*/ 0 h 24368"/>
              <a:gd name="connsiteX0" fmla="*/ 17 w 21617"/>
              <a:gd name="connsiteY0" fmla="*/ 0 h 24514"/>
              <a:gd name="connsiteX1" fmla="*/ 21617 w 21617"/>
              <a:gd name="connsiteY1" fmla="*/ 0 h 24514"/>
              <a:gd name="connsiteX2" fmla="*/ 21617 w 21617"/>
              <a:gd name="connsiteY2" fmla="*/ 17322 h 24514"/>
              <a:gd name="connsiteX3" fmla="*/ 0 w 21617"/>
              <a:gd name="connsiteY3" fmla="*/ 22875 h 24514"/>
              <a:gd name="connsiteX4" fmla="*/ 17 w 21617"/>
              <a:gd name="connsiteY4" fmla="*/ 0 h 24514"/>
              <a:gd name="connsiteX0" fmla="*/ 17 w 21617"/>
              <a:gd name="connsiteY0" fmla="*/ 0 h 24569"/>
              <a:gd name="connsiteX1" fmla="*/ 21617 w 21617"/>
              <a:gd name="connsiteY1" fmla="*/ 0 h 24569"/>
              <a:gd name="connsiteX2" fmla="*/ 21617 w 21617"/>
              <a:gd name="connsiteY2" fmla="*/ 17322 h 24569"/>
              <a:gd name="connsiteX3" fmla="*/ 0 w 21617"/>
              <a:gd name="connsiteY3" fmla="*/ 22875 h 24569"/>
              <a:gd name="connsiteX4" fmla="*/ 17 w 21617"/>
              <a:gd name="connsiteY4" fmla="*/ 0 h 24569"/>
              <a:gd name="connsiteX0" fmla="*/ 17 w 21617"/>
              <a:gd name="connsiteY0" fmla="*/ 0 h 24698"/>
              <a:gd name="connsiteX1" fmla="*/ 21617 w 21617"/>
              <a:gd name="connsiteY1" fmla="*/ 0 h 24698"/>
              <a:gd name="connsiteX2" fmla="*/ 21617 w 21617"/>
              <a:gd name="connsiteY2" fmla="*/ 17322 h 24698"/>
              <a:gd name="connsiteX3" fmla="*/ 0 w 21617"/>
              <a:gd name="connsiteY3" fmla="*/ 22875 h 24698"/>
              <a:gd name="connsiteX4" fmla="*/ 17 w 21617"/>
              <a:gd name="connsiteY4" fmla="*/ 0 h 24698"/>
              <a:gd name="connsiteX0" fmla="*/ 17 w 21617"/>
              <a:gd name="connsiteY0" fmla="*/ 0 h 24785"/>
              <a:gd name="connsiteX1" fmla="*/ 21617 w 21617"/>
              <a:gd name="connsiteY1" fmla="*/ 0 h 24785"/>
              <a:gd name="connsiteX2" fmla="*/ 21617 w 21617"/>
              <a:gd name="connsiteY2" fmla="*/ 17322 h 24785"/>
              <a:gd name="connsiteX3" fmla="*/ 0 w 21617"/>
              <a:gd name="connsiteY3" fmla="*/ 22875 h 24785"/>
              <a:gd name="connsiteX4" fmla="*/ 17 w 21617"/>
              <a:gd name="connsiteY4" fmla="*/ 0 h 24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7" h="24785">
                <a:moveTo>
                  <a:pt x="17" y="0"/>
                </a:moveTo>
                <a:lnTo>
                  <a:pt x="21617" y="0"/>
                </a:lnTo>
                <a:lnTo>
                  <a:pt x="21617" y="17322"/>
                </a:lnTo>
                <a:cubicBezTo>
                  <a:pt x="10919" y="19230"/>
                  <a:pt x="10221" y="28798"/>
                  <a:pt x="0" y="22875"/>
                </a:cubicBezTo>
                <a:cubicBezTo>
                  <a:pt x="6" y="15250"/>
                  <a:pt x="11" y="7625"/>
                  <a:pt x="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n-lt"/>
              </a:defRPr>
            </a:lvl1pPr>
          </a:lstStyle>
          <a:p>
            <a:pPr marL="228600" lvl="0" indent="-228600"/>
            <a:r>
              <a:rPr lang="en-US" noProof="0"/>
              <a:t>Subtitle</a:t>
            </a:r>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noProof="0"/>
              <a:t>Title</a:t>
            </a:r>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82240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4" name="Flowchart: Document 3">
            <a:extLst>
              <a:ext uri="{FF2B5EF4-FFF2-40B4-BE49-F238E27FC236}">
                <a16:creationId xmlns:a16="http://schemas.microsoft.com/office/drawing/2014/main" id="{7F75D8AF-79DE-4E2B-A15F-8EC66948BC31}"/>
              </a:ext>
            </a:extLst>
          </p:cNvPr>
          <p:cNvSpPr/>
          <p:nvPr userDrawn="1"/>
        </p:nvSpPr>
        <p:spPr>
          <a:xfrm flipH="1" flipV="1">
            <a:off x="114590" y="4581492"/>
            <a:ext cx="11962815" cy="215268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7 w 21617"/>
              <a:gd name="connsiteY0" fmla="*/ 0 h 23765"/>
              <a:gd name="connsiteX1" fmla="*/ 21617 w 21617"/>
              <a:gd name="connsiteY1" fmla="*/ 0 h 23765"/>
              <a:gd name="connsiteX2" fmla="*/ 21617 w 21617"/>
              <a:gd name="connsiteY2" fmla="*/ 17322 h 23765"/>
              <a:gd name="connsiteX3" fmla="*/ 0 w 21617"/>
              <a:gd name="connsiteY3" fmla="*/ 22875 h 23765"/>
              <a:gd name="connsiteX4" fmla="*/ 17 w 21617"/>
              <a:gd name="connsiteY4" fmla="*/ 0 h 23765"/>
              <a:gd name="connsiteX0" fmla="*/ 17 w 21617"/>
              <a:gd name="connsiteY0" fmla="*/ 0 h 24368"/>
              <a:gd name="connsiteX1" fmla="*/ 21617 w 21617"/>
              <a:gd name="connsiteY1" fmla="*/ 0 h 24368"/>
              <a:gd name="connsiteX2" fmla="*/ 21617 w 21617"/>
              <a:gd name="connsiteY2" fmla="*/ 17322 h 24368"/>
              <a:gd name="connsiteX3" fmla="*/ 0 w 21617"/>
              <a:gd name="connsiteY3" fmla="*/ 22875 h 24368"/>
              <a:gd name="connsiteX4" fmla="*/ 17 w 21617"/>
              <a:gd name="connsiteY4" fmla="*/ 0 h 24368"/>
              <a:gd name="connsiteX0" fmla="*/ 17 w 21617"/>
              <a:gd name="connsiteY0" fmla="*/ 0 h 24514"/>
              <a:gd name="connsiteX1" fmla="*/ 21617 w 21617"/>
              <a:gd name="connsiteY1" fmla="*/ 0 h 24514"/>
              <a:gd name="connsiteX2" fmla="*/ 21617 w 21617"/>
              <a:gd name="connsiteY2" fmla="*/ 17322 h 24514"/>
              <a:gd name="connsiteX3" fmla="*/ 0 w 21617"/>
              <a:gd name="connsiteY3" fmla="*/ 22875 h 24514"/>
              <a:gd name="connsiteX4" fmla="*/ 17 w 21617"/>
              <a:gd name="connsiteY4" fmla="*/ 0 h 24514"/>
              <a:gd name="connsiteX0" fmla="*/ 17 w 21617"/>
              <a:gd name="connsiteY0" fmla="*/ 0 h 24569"/>
              <a:gd name="connsiteX1" fmla="*/ 21617 w 21617"/>
              <a:gd name="connsiteY1" fmla="*/ 0 h 24569"/>
              <a:gd name="connsiteX2" fmla="*/ 21617 w 21617"/>
              <a:gd name="connsiteY2" fmla="*/ 17322 h 24569"/>
              <a:gd name="connsiteX3" fmla="*/ 0 w 21617"/>
              <a:gd name="connsiteY3" fmla="*/ 22875 h 24569"/>
              <a:gd name="connsiteX4" fmla="*/ 17 w 21617"/>
              <a:gd name="connsiteY4" fmla="*/ 0 h 24569"/>
              <a:gd name="connsiteX0" fmla="*/ 17 w 21617"/>
              <a:gd name="connsiteY0" fmla="*/ 0 h 24698"/>
              <a:gd name="connsiteX1" fmla="*/ 21617 w 21617"/>
              <a:gd name="connsiteY1" fmla="*/ 0 h 24698"/>
              <a:gd name="connsiteX2" fmla="*/ 21617 w 21617"/>
              <a:gd name="connsiteY2" fmla="*/ 17322 h 24698"/>
              <a:gd name="connsiteX3" fmla="*/ 0 w 21617"/>
              <a:gd name="connsiteY3" fmla="*/ 22875 h 24698"/>
              <a:gd name="connsiteX4" fmla="*/ 17 w 21617"/>
              <a:gd name="connsiteY4" fmla="*/ 0 h 24698"/>
              <a:gd name="connsiteX0" fmla="*/ 17 w 21617"/>
              <a:gd name="connsiteY0" fmla="*/ 0 h 24785"/>
              <a:gd name="connsiteX1" fmla="*/ 21617 w 21617"/>
              <a:gd name="connsiteY1" fmla="*/ 0 h 24785"/>
              <a:gd name="connsiteX2" fmla="*/ 21617 w 21617"/>
              <a:gd name="connsiteY2" fmla="*/ 17322 h 24785"/>
              <a:gd name="connsiteX3" fmla="*/ 0 w 21617"/>
              <a:gd name="connsiteY3" fmla="*/ 22875 h 24785"/>
              <a:gd name="connsiteX4" fmla="*/ 17 w 21617"/>
              <a:gd name="connsiteY4" fmla="*/ 0 h 24785"/>
              <a:gd name="connsiteX0" fmla="*/ 34 w 21634"/>
              <a:gd name="connsiteY0" fmla="*/ 0 h 36778"/>
              <a:gd name="connsiteX1" fmla="*/ 21634 w 21634"/>
              <a:gd name="connsiteY1" fmla="*/ 0 h 36778"/>
              <a:gd name="connsiteX2" fmla="*/ 21634 w 21634"/>
              <a:gd name="connsiteY2" fmla="*/ 17322 h 36778"/>
              <a:gd name="connsiteX3" fmla="*/ 0 w 21634"/>
              <a:gd name="connsiteY3" fmla="*/ 35787 h 36778"/>
              <a:gd name="connsiteX4" fmla="*/ 34 w 21634"/>
              <a:gd name="connsiteY4" fmla="*/ 0 h 36778"/>
              <a:gd name="connsiteX0" fmla="*/ 34 w 21634"/>
              <a:gd name="connsiteY0" fmla="*/ 0 h 41874"/>
              <a:gd name="connsiteX1" fmla="*/ 21634 w 21634"/>
              <a:gd name="connsiteY1" fmla="*/ 0 h 41874"/>
              <a:gd name="connsiteX2" fmla="*/ 21634 w 21634"/>
              <a:gd name="connsiteY2" fmla="*/ 17322 h 41874"/>
              <a:gd name="connsiteX3" fmla="*/ 0 w 21634"/>
              <a:gd name="connsiteY3" fmla="*/ 35787 h 41874"/>
              <a:gd name="connsiteX4" fmla="*/ 34 w 21634"/>
              <a:gd name="connsiteY4" fmla="*/ 0 h 41874"/>
              <a:gd name="connsiteX0" fmla="*/ 34 w 21634"/>
              <a:gd name="connsiteY0" fmla="*/ 0 h 42123"/>
              <a:gd name="connsiteX1" fmla="*/ 21634 w 21634"/>
              <a:gd name="connsiteY1" fmla="*/ 0 h 42123"/>
              <a:gd name="connsiteX2" fmla="*/ 21634 w 21634"/>
              <a:gd name="connsiteY2" fmla="*/ 17322 h 42123"/>
              <a:gd name="connsiteX3" fmla="*/ 0 w 21634"/>
              <a:gd name="connsiteY3" fmla="*/ 35787 h 42123"/>
              <a:gd name="connsiteX4" fmla="*/ 34 w 21634"/>
              <a:gd name="connsiteY4" fmla="*/ 0 h 42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4" h="42123">
                <a:moveTo>
                  <a:pt x="34" y="0"/>
                </a:moveTo>
                <a:lnTo>
                  <a:pt x="21634" y="0"/>
                </a:lnTo>
                <a:lnTo>
                  <a:pt x="21634" y="17322"/>
                </a:lnTo>
                <a:cubicBezTo>
                  <a:pt x="10970" y="21444"/>
                  <a:pt x="9198" y="56098"/>
                  <a:pt x="0" y="35787"/>
                </a:cubicBezTo>
                <a:cubicBezTo>
                  <a:pt x="6" y="28162"/>
                  <a:pt x="28" y="7625"/>
                  <a:pt x="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1611383"/>
            <a:ext cx="9666514" cy="746846"/>
          </a:xfrm>
        </p:spPr>
        <p:txBody>
          <a:bodyPr anchor="t">
            <a:noAutofit/>
          </a:bodyPr>
          <a:lstStyle>
            <a:lvl1pPr>
              <a:defRPr sz="4800" spc="-150">
                <a:solidFill>
                  <a:schemeClr val="tx1">
                    <a:lumMod val="75000"/>
                    <a:lumOff val="25000"/>
                  </a:schemeClr>
                </a:solidFill>
              </a:defRPr>
            </a:lvl1pPr>
          </a:lstStyle>
          <a:p>
            <a:r>
              <a:rPr lang="en-US" noProof="0"/>
              <a:t>Section Header 1</a:t>
            </a:r>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2464424"/>
            <a:ext cx="9666514" cy="221599"/>
          </a:xfrm>
        </p:spPr>
        <p:txBody>
          <a:bodyPr tIns="0" bIns="0">
            <a:spAutoFit/>
          </a:bodyPr>
          <a:lstStyle>
            <a:lvl1pPr marL="0" indent="0">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Subtitle</a:t>
            </a:r>
          </a:p>
        </p:txBody>
      </p:sp>
      <p:sp>
        <p:nvSpPr>
          <p:cNvPr id="13" name="Rectangle 12">
            <a:extLst>
              <a:ext uri="{FF2B5EF4-FFF2-40B4-BE49-F238E27FC236}">
                <a16:creationId xmlns:a16="http://schemas.microsoft.com/office/drawing/2014/main" id="{560C8850-C2CD-4E0B-AA6F-6B884EB94B4B}"/>
              </a:ext>
            </a:extLst>
          </p:cNvPr>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80D3D7B7-CDD7-4664-B2D8-6F60FEAEAC45}"/>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Slide Number Placeholder 5">
            <a:extLst>
              <a:ext uri="{FF2B5EF4-FFF2-40B4-BE49-F238E27FC236}">
                <a16:creationId xmlns:a16="http://schemas.microsoft.com/office/drawing/2014/main" id="{9E81145E-5F17-4CB6-9E17-ECF3BB38DE75}"/>
              </a:ext>
            </a:extLst>
          </p:cNvPr>
          <p:cNvSpPr txBox="1">
            <a:spLocks/>
          </p:cNvSpPr>
          <p:nvPr userDrawn="1"/>
        </p:nvSpPr>
        <p:spPr>
          <a:xfrm>
            <a:off x="11360016" y="6369050"/>
            <a:ext cx="335909" cy="365125"/>
          </a:xfrm>
          <a:prstGeom prst="rect">
            <a:avLst/>
          </a:prstGeom>
          <a:solidFill>
            <a:schemeClr val="bg1">
              <a:lumMod val="85000"/>
            </a:schemeClr>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tx1"/>
                </a:solidFill>
              </a:rPr>
              <a:pPr/>
              <a:t>‹#›</a:t>
            </a:fld>
            <a:endParaRPr lang="en-US" b="1" noProof="0" dirty="0">
              <a:solidFill>
                <a:schemeClr val="tx1"/>
              </a:solidFill>
            </a:endParaRPr>
          </a:p>
        </p:txBody>
      </p:sp>
    </p:spTree>
    <p:extLst>
      <p:ext uri="{BB962C8B-B14F-4D97-AF65-F5344CB8AC3E}">
        <p14:creationId xmlns:p14="http://schemas.microsoft.com/office/powerpoint/2010/main" val="2367219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noProof="0"/>
              <a:t>Click to edit Master title style</a:t>
            </a:r>
          </a:p>
        </p:txBody>
      </p:sp>
      <p:sp>
        <p:nvSpPr>
          <p:cNvPr id="11" name="Content Placeholder 2">
            <a:extLst>
              <a:ext uri="{FF2B5EF4-FFF2-40B4-BE49-F238E27FC236}">
                <a16:creationId xmlns:a16="http://schemas.microsoft.com/office/drawing/2014/main" id="{758E3AAF-44AA-41E0-AE18-8B461598AD07}"/>
              </a:ext>
            </a:extLst>
          </p:cNvPr>
          <p:cNvSpPr>
            <a:spLocks noGrp="1"/>
          </p:cNvSpPr>
          <p:nvPr>
            <p:ph sz="half" idx="1" hasCustomPrompt="1"/>
          </p:nvPr>
        </p:nvSpPr>
        <p:spPr>
          <a:xfrm>
            <a:off x="446314" y="1825625"/>
            <a:ext cx="5306787"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a:extLst>
              <a:ext uri="{FF2B5EF4-FFF2-40B4-BE49-F238E27FC236}">
                <a16:creationId xmlns:a16="http://schemas.microsoft.com/office/drawing/2014/main" id="{FC1B8B60-5429-4EF9-93D0-2CCCF562B916}"/>
              </a:ext>
            </a:extLst>
          </p:cNvPr>
          <p:cNvSpPr>
            <a:spLocks noGrp="1"/>
          </p:cNvSpPr>
          <p:nvPr>
            <p:ph sz="half" idx="2" hasCustomPrompt="1"/>
          </p:nvPr>
        </p:nvSpPr>
        <p:spPr>
          <a:xfrm>
            <a:off x="64389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94700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a:xfrm>
            <a:off x="839788" y="734043"/>
            <a:ext cx="3932237" cy="1089529"/>
          </a:xfrm>
        </p:spPr>
        <p:txBody>
          <a:bodyPr/>
          <a:lstStyle/>
          <a:p>
            <a:r>
              <a:rPr lang="en-US" noProof="0"/>
              <a:t>Click to edit Master title style</a:t>
            </a:r>
          </a:p>
        </p:txBody>
      </p:sp>
      <p:sp>
        <p:nvSpPr>
          <p:cNvPr id="15" name="Text Placeholder 3">
            <a:extLst>
              <a:ext uri="{FF2B5EF4-FFF2-40B4-BE49-F238E27FC236}">
                <a16:creationId xmlns:a16="http://schemas.microsoft.com/office/drawing/2014/main" id="{9B6692B7-0F8A-4381-96B4-5F358BFD1E90}"/>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6" name="Content Placeholder 2">
            <a:extLst>
              <a:ext uri="{FF2B5EF4-FFF2-40B4-BE49-F238E27FC236}">
                <a16:creationId xmlns:a16="http://schemas.microsoft.com/office/drawing/2014/main" id="{B43535EE-90E2-422C-B7AC-4D346E8D6E04}"/>
              </a:ext>
            </a:extLst>
          </p:cNvPr>
          <p:cNvSpPr>
            <a:spLocks noGrp="1"/>
          </p:cNvSpPr>
          <p:nvPr>
            <p:ph idx="1" hasCustomPrompt="1"/>
          </p:nvPr>
        </p:nvSpPr>
        <p:spPr>
          <a:xfrm>
            <a:off x="5183188" y="500215"/>
            <a:ext cx="6172200" cy="53687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76424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a:xfrm>
            <a:off x="839788" y="734043"/>
            <a:ext cx="3932237" cy="1089529"/>
          </a:xfrm>
        </p:spPr>
        <p:txBody>
          <a:bodyPr/>
          <a:lstStyle/>
          <a:p>
            <a:r>
              <a:rPr lang="en-US" noProof="0"/>
              <a:t>Click to edit Master title style</a:t>
            </a:r>
          </a:p>
        </p:txBody>
      </p:sp>
      <p:sp>
        <p:nvSpPr>
          <p:cNvPr id="15" name="Text Placeholder 3">
            <a:extLst>
              <a:ext uri="{FF2B5EF4-FFF2-40B4-BE49-F238E27FC236}">
                <a16:creationId xmlns:a16="http://schemas.microsoft.com/office/drawing/2014/main" id="{9B6692B7-0F8A-4381-96B4-5F358BFD1E90}"/>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1" name="Picture Placeholder 2">
            <a:extLst>
              <a:ext uri="{FF2B5EF4-FFF2-40B4-BE49-F238E27FC236}">
                <a16:creationId xmlns:a16="http://schemas.microsoft.com/office/drawing/2014/main" id="{131CB29F-0BE0-476F-B57A-7638E9BFAE76}"/>
              </a:ext>
            </a:extLst>
          </p:cNvPr>
          <p:cNvSpPr>
            <a:spLocks noGrp="1"/>
          </p:cNvSpPr>
          <p:nvPr>
            <p:ph type="pic" idx="1"/>
          </p:nvPr>
        </p:nvSpPr>
        <p:spPr>
          <a:xfrm>
            <a:off x="5183188" y="500215"/>
            <a:ext cx="6172200" cy="536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640996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432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E46C0F6-F728-4FF0-A7F3-F6AECCD35B33}"/>
              </a:ext>
            </a:extLst>
          </p:cNvPr>
          <p:cNvSpPr>
            <a:spLocks noGrp="1"/>
          </p:cNvSpPr>
          <p:nvPr>
            <p:ph type="pic" sz="quarter" idx="13" hasCustomPrompt="1"/>
          </p:nvPr>
        </p:nvSpPr>
        <p:spPr>
          <a:xfrm>
            <a:off x="120650" y="136525"/>
            <a:ext cx="11950700" cy="6584951"/>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7" name="Text Placeholder 6">
            <a:extLst>
              <a:ext uri="{FF2B5EF4-FFF2-40B4-BE49-F238E27FC236}">
                <a16:creationId xmlns:a16="http://schemas.microsoft.com/office/drawing/2014/main" id="{E4DAD220-8CE3-4FF4-957A-1E24442C6565}"/>
              </a:ext>
            </a:extLst>
          </p:cNvPr>
          <p:cNvSpPr>
            <a:spLocks noGrp="1"/>
          </p:cNvSpPr>
          <p:nvPr>
            <p:ph type="body" sz="quarter" idx="14" hasCustomPrompt="1"/>
          </p:nvPr>
        </p:nvSpPr>
        <p:spPr>
          <a:xfrm>
            <a:off x="1587500" y="4022725"/>
            <a:ext cx="10033000" cy="1236236"/>
          </a:xfrm>
          <a:solidFill>
            <a:schemeClr val="tx1">
              <a:alpha val="68000"/>
            </a:schemeClr>
          </a:solidFill>
        </p:spPr>
        <p:txBody>
          <a:bodyPr lIns="274320" tIns="274320" rIns="274320" bIns="274320" anchor="ctr">
            <a:spAutoFit/>
          </a:bodyPr>
          <a:lstStyle>
            <a:lvl1pPr marL="0" indent="0">
              <a:lnSpc>
                <a:spcPct val="100000"/>
              </a:lnSpc>
              <a:buNone/>
              <a:defRPr sz="1800" b="0">
                <a:solidFill>
                  <a:schemeClr val="bg1"/>
                </a:solidFill>
              </a:defRPr>
            </a:lvl1pPr>
          </a:lstStyle>
          <a:p>
            <a:pPr lvl="0"/>
            <a:r>
              <a:rPr lang="en-US" noProof="0"/>
              <a:t>Edit Master text styles</a:t>
            </a:r>
          </a:p>
          <a:p>
            <a:pPr lvl="0"/>
            <a:endParaRPr lang="en-US" noProof="0"/>
          </a:p>
        </p:txBody>
      </p:sp>
      <p:sp>
        <p:nvSpPr>
          <p:cNvPr id="8" name="Text Placeholder 6">
            <a:extLst>
              <a:ext uri="{FF2B5EF4-FFF2-40B4-BE49-F238E27FC236}">
                <a16:creationId xmlns:a16="http://schemas.microsoft.com/office/drawing/2014/main" id="{58FDDD78-44AA-4B92-90B8-DFC56D688C50}"/>
              </a:ext>
            </a:extLst>
          </p:cNvPr>
          <p:cNvSpPr>
            <a:spLocks noGrp="1"/>
          </p:cNvSpPr>
          <p:nvPr>
            <p:ph type="body" sz="quarter" idx="15" hasCustomPrompt="1"/>
          </p:nvPr>
        </p:nvSpPr>
        <p:spPr>
          <a:xfrm>
            <a:off x="336550" y="3269342"/>
            <a:ext cx="1155366" cy="2576090"/>
          </a:xfrm>
          <a:noFill/>
        </p:spPr>
        <p:txBody>
          <a:bodyPr wrap="square" lIns="182880" tIns="182880" rIns="182880" bIns="91440">
            <a:spAutoFit/>
          </a:bodyPr>
          <a:lstStyle>
            <a:lvl1pPr marL="0" indent="0">
              <a:buNone/>
              <a:defRPr sz="16600" b="1">
                <a:solidFill>
                  <a:schemeClr val="bg1"/>
                </a:solidFill>
                <a:latin typeface="Arial" panose="020B0604020202020204" pitchFamily="34" charset="0"/>
                <a:cs typeface="Arial" panose="020B0604020202020204" pitchFamily="34" charset="0"/>
              </a:defRPr>
            </a:lvl1pPr>
          </a:lstStyle>
          <a:p>
            <a:pPr lvl="0"/>
            <a:r>
              <a:rPr lang="en-US" noProof="0"/>
              <a:t>“</a:t>
            </a:r>
          </a:p>
        </p:txBody>
      </p:sp>
      <p:sp>
        <p:nvSpPr>
          <p:cNvPr id="9" name="Frame 8">
            <a:extLst>
              <a:ext uri="{FF2B5EF4-FFF2-40B4-BE49-F238E27FC236}">
                <a16:creationId xmlns:a16="http://schemas.microsoft.com/office/drawing/2014/main" id="{0283712C-6C33-4303-985C-6493AAFAF40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0" name="Rectangle 9">
            <a:extLst>
              <a:ext uri="{FF2B5EF4-FFF2-40B4-BE49-F238E27FC236}">
                <a16:creationId xmlns:a16="http://schemas.microsoft.com/office/drawing/2014/main" id="{5793B617-BDEC-4471-BF16-3ADF8D92DD69}"/>
              </a:ext>
            </a:extLst>
          </p:cNvPr>
          <p:cNvSpPr/>
          <p:nvPr userDrawn="1"/>
        </p:nvSpPr>
        <p:spPr>
          <a:xfrm>
            <a:off x="11360016" y="6369050"/>
            <a:ext cx="335909" cy="4889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1" name="Slide Number Placeholder 5">
            <a:extLst>
              <a:ext uri="{FF2B5EF4-FFF2-40B4-BE49-F238E27FC236}">
                <a16:creationId xmlns:a16="http://schemas.microsoft.com/office/drawing/2014/main" id="{33D238BD-C38B-4BEB-92A5-657AAB9C5351}"/>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2" name="Title 1">
            <a:extLst>
              <a:ext uri="{FF2B5EF4-FFF2-40B4-BE49-F238E27FC236}">
                <a16:creationId xmlns:a16="http://schemas.microsoft.com/office/drawing/2014/main" id="{50E81040-AE93-4763-96F3-062F0F2D8F14}"/>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07014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with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314F9CD-0693-4A94-A67A-F71413300A64}"/>
              </a:ext>
            </a:extLst>
          </p:cNvPr>
          <p:cNvSpPr>
            <a:spLocks noGrp="1"/>
          </p:cNvSpPr>
          <p:nvPr>
            <p:ph type="pic" sz="quarter" idx="11" hasCustomPrompt="1"/>
          </p:nvPr>
        </p:nvSpPr>
        <p:spPr>
          <a:xfrm>
            <a:off x="0" y="0"/>
            <a:ext cx="12191999" cy="39624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noProof="0" dirty="0"/>
              <a:t>Insert Image</a:t>
            </a:r>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3"/>
                </a:solidFill>
                <a:latin typeface="+mn-lt"/>
              </a:defRPr>
            </a:lvl1pPr>
          </a:lstStyle>
          <a:p>
            <a:pPr marL="228600" lvl="0" indent="-228600"/>
            <a:r>
              <a:rPr lang="en-US" noProof="0"/>
              <a:t>Subtitle</a:t>
            </a:r>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noProof="0"/>
              <a:t>Title</a:t>
            </a:r>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7B386286-CEE2-E94A-BBC0-0A3723EB14DE}"/>
              </a:ext>
            </a:extLst>
          </p:cNvPr>
          <p:cNvSpPr/>
          <p:nvPr userDrawn="1"/>
        </p:nvSpPr>
        <p:spPr>
          <a:xfrm>
            <a:off x="11008895" y="6220326"/>
            <a:ext cx="866273" cy="63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spTree>
    <p:extLst>
      <p:ext uri="{BB962C8B-B14F-4D97-AF65-F5344CB8AC3E}">
        <p14:creationId xmlns:p14="http://schemas.microsoft.com/office/powerpoint/2010/main" val="3539757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7C719AD2-39D2-425C-90E5-8FD2D783ADDF}"/>
              </a:ext>
            </a:extLst>
          </p:cNvPr>
          <p:cNvSpPr>
            <a:spLocks noGrp="1"/>
          </p:cNvSpPr>
          <p:nvPr>
            <p:ph type="pic" sz="quarter" idx="13" hasCustomPrompt="1"/>
          </p:nvPr>
        </p:nvSpPr>
        <p:spPr>
          <a:xfrm>
            <a:off x="0" y="0"/>
            <a:ext cx="121920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4907643" cy="701731"/>
          </a:xfrm>
        </p:spPr>
        <p:txBody>
          <a:bodyPr vert="horz" wrap="square" lIns="91440" tIns="45720" rIns="91440" bIns="45720" rtlCol="0" anchor="b">
            <a:spAutoFit/>
          </a:bodyPr>
          <a:lstStyle>
            <a:lvl1pPr>
              <a:defRPr lang="en-GB" sz="4400" b="1" spc="-150" dirty="0">
                <a:solidFill>
                  <a:schemeClr val="bg1"/>
                </a:solidFill>
                <a:latin typeface="+mj-lt"/>
              </a:defRPr>
            </a:lvl1pPr>
          </a:lstStyle>
          <a:p>
            <a:pPr marL="0" lvl="0"/>
            <a:r>
              <a:rPr lang="en-US" noProof="0"/>
              <a:t>Thank You</a:t>
            </a:r>
          </a:p>
        </p:txBody>
      </p:sp>
    </p:spTree>
    <p:extLst>
      <p:ext uri="{BB962C8B-B14F-4D97-AF65-F5344CB8AC3E}">
        <p14:creationId xmlns:p14="http://schemas.microsoft.com/office/powerpoint/2010/main" val="73419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D24BA90-E7BA-471E-AA13-3329EDCD80A2}"/>
              </a:ext>
            </a:extLst>
          </p:cNvPr>
          <p:cNvSpPr/>
          <p:nvPr userDrawn="1"/>
        </p:nvSpPr>
        <p:spPr>
          <a:xfrm flipV="1">
            <a:off x="-1" y="-3"/>
            <a:ext cx="12192001" cy="6858003"/>
          </a:xfrm>
          <a:custGeom>
            <a:avLst/>
            <a:gdLst>
              <a:gd name="connsiteX0" fmla="*/ 9171734 w 12192001"/>
              <a:gd name="connsiteY0" fmla="*/ 2269381 h 6858003"/>
              <a:gd name="connsiteX1" fmla="*/ 4981292 w 12192001"/>
              <a:gd name="connsiteY1" fmla="*/ 1670903 h 6858003"/>
              <a:gd name="connsiteX2" fmla="*/ 634550 w 12192001"/>
              <a:gd name="connsiteY2" fmla="*/ 1013497 h 6858003"/>
              <a:gd name="connsiteX3" fmla="*/ 123993 w 12192001"/>
              <a:gd name="connsiteY3" fmla="*/ 984148 h 6858003"/>
              <a:gd name="connsiteX4" fmla="*/ 123993 w 12192001"/>
              <a:gd name="connsiteY4" fmla="*/ 123993 h 6858003"/>
              <a:gd name="connsiteX5" fmla="*/ 12068007 w 12192001"/>
              <a:gd name="connsiteY5" fmla="*/ 123993 h 6858003"/>
              <a:gd name="connsiteX6" fmla="*/ 12068007 w 12192001"/>
              <a:gd name="connsiteY6" fmla="*/ 1962695 h 6858003"/>
              <a:gd name="connsiteX7" fmla="*/ 11543532 w 12192001"/>
              <a:gd name="connsiteY7" fmla="*/ 2051091 h 6858003"/>
              <a:gd name="connsiteX8" fmla="*/ 9171734 w 12192001"/>
              <a:gd name="connsiteY8" fmla="*/ 2269381 h 6858003"/>
              <a:gd name="connsiteX9" fmla="*/ 1 w 12192001"/>
              <a:gd name="connsiteY9" fmla="*/ 6858003 h 6858003"/>
              <a:gd name="connsiteX10" fmla="*/ 12192001 w 12192001"/>
              <a:gd name="connsiteY10" fmla="*/ 6858003 h 6858003"/>
              <a:gd name="connsiteX11" fmla="*/ 12192001 w 12192001"/>
              <a:gd name="connsiteY11" fmla="*/ 2724879 h 6858003"/>
              <a:gd name="connsiteX12" fmla="*/ 12192001 w 12192001"/>
              <a:gd name="connsiteY12" fmla="*/ 2477360 h 6858003"/>
              <a:gd name="connsiteX13" fmla="*/ 12192001 w 12192001"/>
              <a:gd name="connsiteY13" fmla="*/ 1941781 h 6858003"/>
              <a:gd name="connsiteX14" fmla="*/ 12192000 w 12192001"/>
              <a:gd name="connsiteY14" fmla="*/ 1941781 h 6858003"/>
              <a:gd name="connsiteX15" fmla="*/ 12192000 w 12192001"/>
              <a:gd name="connsiteY15" fmla="*/ 0 h 6858003"/>
              <a:gd name="connsiteX16" fmla="*/ 0 w 12192001"/>
              <a:gd name="connsiteY16" fmla="*/ 0 h 6858003"/>
              <a:gd name="connsiteX17" fmla="*/ 0 w 12192001"/>
              <a:gd name="connsiteY17" fmla="*/ 6858000 h 6858003"/>
              <a:gd name="connsiteX18" fmla="*/ 1 w 12192001"/>
              <a:gd name="connsiteY18" fmla="*/ 6858000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6858003">
                <a:moveTo>
                  <a:pt x="9171734" y="2269381"/>
                </a:moveTo>
                <a:cubicBezTo>
                  <a:pt x="8159059" y="2253684"/>
                  <a:pt x="6843276" y="2101858"/>
                  <a:pt x="4981292" y="1670903"/>
                </a:cubicBezTo>
                <a:cubicBezTo>
                  <a:pt x="3385010" y="1301444"/>
                  <a:pt x="2075869" y="1110459"/>
                  <a:pt x="634550" y="1013497"/>
                </a:cubicBezTo>
                <a:lnTo>
                  <a:pt x="123993" y="984148"/>
                </a:lnTo>
                <a:lnTo>
                  <a:pt x="123993" y="123993"/>
                </a:lnTo>
                <a:lnTo>
                  <a:pt x="12068007" y="123993"/>
                </a:lnTo>
                <a:lnTo>
                  <a:pt x="12068007" y="1962695"/>
                </a:lnTo>
                <a:lnTo>
                  <a:pt x="11543532" y="2051091"/>
                </a:lnTo>
                <a:cubicBezTo>
                  <a:pt x="10893978" y="2164649"/>
                  <a:pt x="10184410" y="2285079"/>
                  <a:pt x="9171734" y="2269381"/>
                </a:cubicBezTo>
                <a:close/>
                <a:moveTo>
                  <a:pt x="1" y="6858003"/>
                </a:moveTo>
                <a:lnTo>
                  <a:pt x="12192001" y="6858003"/>
                </a:lnTo>
                <a:lnTo>
                  <a:pt x="12192001" y="2724879"/>
                </a:lnTo>
                <a:lnTo>
                  <a:pt x="12192001" y="2477360"/>
                </a:lnTo>
                <a:lnTo>
                  <a:pt x="12192001" y="1941781"/>
                </a:lnTo>
                <a:lnTo>
                  <a:pt x="12192000" y="1941781"/>
                </a:lnTo>
                <a:lnTo>
                  <a:pt x="12192000" y="0"/>
                </a:lnTo>
                <a:lnTo>
                  <a:pt x="0" y="0"/>
                </a:lnTo>
                <a:lnTo>
                  <a:pt x="0" y="6858000"/>
                </a:lnTo>
                <a:lnTo>
                  <a:pt x="1"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10">
            <a:extLst>
              <a:ext uri="{FF2B5EF4-FFF2-40B4-BE49-F238E27FC236}">
                <a16:creationId xmlns:a16="http://schemas.microsoft.com/office/drawing/2014/main" id="{9467520A-F508-4AA5-BBCF-30AE2B312E04}"/>
              </a:ext>
            </a:extLst>
          </p:cNvPr>
          <p:cNvSpPr>
            <a:spLocks noGrp="1"/>
          </p:cNvSpPr>
          <p:nvPr>
            <p:ph type="pic" sz="quarter" idx="13" hasCustomPrompt="1"/>
          </p:nvPr>
        </p:nvSpPr>
        <p:spPr>
          <a:xfrm>
            <a:off x="123992" y="4587876"/>
            <a:ext cx="11944014" cy="2146775"/>
          </a:xfrm>
          <a:custGeom>
            <a:avLst/>
            <a:gdLst>
              <a:gd name="connsiteX0" fmla="*/ 9047741 w 11944014"/>
              <a:gd name="connsiteY0" fmla="*/ 1387 h 2146775"/>
              <a:gd name="connsiteX1" fmla="*/ 11419539 w 11944014"/>
              <a:gd name="connsiteY1" fmla="*/ 219677 h 2146775"/>
              <a:gd name="connsiteX2" fmla="*/ 11944014 w 11944014"/>
              <a:gd name="connsiteY2" fmla="*/ 308073 h 2146775"/>
              <a:gd name="connsiteX3" fmla="*/ 11944014 w 11944014"/>
              <a:gd name="connsiteY3" fmla="*/ 2146775 h 2146775"/>
              <a:gd name="connsiteX4" fmla="*/ 0 w 11944014"/>
              <a:gd name="connsiteY4" fmla="*/ 2146775 h 2146775"/>
              <a:gd name="connsiteX5" fmla="*/ 0 w 11944014"/>
              <a:gd name="connsiteY5" fmla="*/ 1286620 h 2146775"/>
              <a:gd name="connsiteX6" fmla="*/ 510557 w 11944014"/>
              <a:gd name="connsiteY6" fmla="*/ 1257271 h 2146775"/>
              <a:gd name="connsiteX7" fmla="*/ 4857299 w 11944014"/>
              <a:gd name="connsiteY7" fmla="*/ 599865 h 2146775"/>
              <a:gd name="connsiteX8" fmla="*/ 9047741 w 11944014"/>
              <a:gd name="connsiteY8" fmla="*/ 1387 h 214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4014" h="2146775">
                <a:moveTo>
                  <a:pt x="9047741" y="1387"/>
                </a:moveTo>
                <a:cubicBezTo>
                  <a:pt x="10060417" y="-14311"/>
                  <a:pt x="10769985" y="106119"/>
                  <a:pt x="11419539" y="219677"/>
                </a:cubicBezTo>
                <a:lnTo>
                  <a:pt x="11944014" y="308073"/>
                </a:lnTo>
                <a:lnTo>
                  <a:pt x="11944014" y="2146775"/>
                </a:lnTo>
                <a:lnTo>
                  <a:pt x="0" y="2146775"/>
                </a:lnTo>
                <a:lnTo>
                  <a:pt x="0" y="1286620"/>
                </a:lnTo>
                <a:lnTo>
                  <a:pt x="510557" y="1257271"/>
                </a:lnTo>
                <a:cubicBezTo>
                  <a:pt x="1951876" y="1160309"/>
                  <a:pt x="3261017" y="969324"/>
                  <a:pt x="4857299" y="599865"/>
                </a:cubicBezTo>
                <a:cubicBezTo>
                  <a:pt x="6719283" y="168910"/>
                  <a:pt x="8035066" y="17084"/>
                  <a:pt x="9047741" y="1387"/>
                </a:cubicBez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noProof="0" dirty="0"/>
              <a:t>Insert Image</a:t>
            </a:r>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1611383"/>
            <a:ext cx="9666514" cy="746846"/>
          </a:xfrm>
        </p:spPr>
        <p:txBody>
          <a:bodyPr anchor="t">
            <a:noAutofit/>
          </a:bodyPr>
          <a:lstStyle>
            <a:lvl1pPr>
              <a:defRPr sz="4800" spc="-150">
                <a:solidFill>
                  <a:schemeClr val="tx1">
                    <a:lumMod val="75000"/>
                    <a:lumOff val="25000"/>
                  </a:schemeClr>
                </a:solidFill>
              </a:defRPr>
            </a:lvl1pPr>
          </a:lstStyle>
          <a:p>
            <a:r>
              <a:rPr lang="en-US" noProof="0"/>
              <a:t>Section Header 1</a:t>
            </a:r>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2464424"/>
            <a:ext cx="9666514" cy="221599"/>
          </a:xfrm>
        </p:spPr>
        <p:txBody>
          <a:bodyPr tIns="0" bIns="0">
            <a:spAutoFit/>
          </a:bodyPr>
          <a:lstStyle>
            <a:lvl1pPr marL="0" indent="0">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Subtitle</a:t>
            </a:r>
          </a:p>
        </p:txBody>
      </p:sp>
      <p:sp>
        <p:nvSpPr>
          <p:cNvPr id="13" name="Rectangle 12">
            <a:extLst>
              <a:ext uri="{FF2B5EF4-FFF2-40B4-BE49-F238E27FC236}">
                <a16:creationId xmlns:a16="http://schemas.microsoft.com/office/drawing/2014/main" id="{560C8850-C2CD-4E0B-AA6F-6B884EB94B4B}"/>
              </a:ext>
            </a:extLst>
          </p:cNvPr>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80D3D7B7-CDD7-4664-B2D8-6F60FEAEAC45}"/>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Slide Number Placeholder 5">
            <a:extLst>
              <a:ext uri="{FF2B5EF4-FFF2-40B4-BE49-F238E27FC236}">
                <a16:creationId xmlns:a16="http://schemas.microsoft.com/office/drawing/2014/main" id="{9E81145E-5F17-4CB6-9E17-ECF3BB38DE75}"/>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Tree>
    <p:extLst>
      <p:ext uri="{BB962C8B-B14F-4D97-AF65-F5344CB8AC3E}">
        <p14:creationId xmlns:p14="http://schemas.microsoft.com/office/powerpoint/2010/main" val="383913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Image 2">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A836EFBB-5449-47CB-96D6-CB08287F755D}"/>
              </a:ext>
            </a:extLst>
          </p:cNvPr>
          <p:cNvSpPr>
            <a:spLocks noGrp="1"/>
          </p:cNvSpPr>
          <p:nvPr>
            <p:ph type="pic" sz="quarter" idx="11" hasCustomPrompt="1"/>
          </p:nvPr>
        </p:nvSpPr>
        <p:spPr>
          <a:xfrm>
            <a:off x="0" y="0"/>
            <a:ext cx="12191999"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solidFill>
                  <a:schemeClr val="tx1"/>
                </a:solidFill>
              </a:defRPr>
            </a:lvl1pPr>
          </a:lstStyle>
          <a:p>
            <a:pPr marL="228600" lvl="0" indent="-228600" algn="ctr"/>
            <a:r>
              <a:rPr lang="en-US" noProof="0" dirty="0"/>
              <a:t>Insert Image</a:t>
            </a:r>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3860800"/>
            <a:ext cx="9666514" cy="1686720"/>
          </a:xfrm>
        </p:spPr>
        <p:txBody>
          <a:bodyPr anchor="b">
            <a:noAutofit/>
          </a:bodyPr>
          <a:lstStyle>
            <a:lvl1pPr>
              <a:defRPr sz="4800" spc="-150">
                <a:solidFill>
                  <a:schemeClr val="bg1"/>
                </a:solidFill>
              </a:defRPr>
            </a:lvl1pPr>
          </a:lstStyle>
          <a:p>
            <a:r>
              <a:rPr lang="en-US" noProof="0"/>
              <a:t>Section Header 2</a:t>
            </a:r>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5610170"/>
            <a:ext cx="9666514" cy="221599"/>
          </a:xfrm>
        </p:spPr>
        <p:txBody>
          <a:bodyPr tIns="0" bIns="0">
            <a:sp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Subtitle</a:t>
            </a:r>
          </a:p>
        </p:txBody>
      </p:sp>
      <p:sp>
        <p:nvSpPr>
          <p:cNvPr id="8" name="Rectangle 7">
            <a:extLst>
              <a:ext uri="{FF2B5EF4-FFF2-40B4-BE49-F238E27FC236}">
                <a16:creationId xmlns:a16="http://schemas.microsoft.com/office/drawing/2014/main" id="{5B68A07C-35C9-40A7-8487-9EAD314C595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Slide Number Placeholder 5">
            <a:extLst>
              <a:ext uri="{FF2B5EF4-FFF2-40B4-BE49-F238E27FC236}">
                <a16:creationId xmlns:a16="http://schemas.microsoft.com/office/drawing/2014/main" id="{CE9143E8-1B27-4F08-9F20-BE30B14AC24E}"/>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Tree>
    <p:extLst>
      <p:ext uri="{BB962C8B-B14F-4D97-AF65-F5344CB8AC3E}">
        <p14:creationId xmlns:p14="http://schemas.microsoft.com/office/powerpoint/2010/main" val="154705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noProof="0"/>
              <a:t>Click to edit Master title style</a:t>
            </a:r>
          </a:p>
        </p:txBody>
      </p:sp>
      <p:sp>
        <p:nvSpPr>
          <p:cNvPr id="10" name="Content Placeholder 2">
            <a:extLst>
              <a:ext uri="{FF2B5EF4-FFF2-40B4-BE49-F238E27FC236}">
                <a16:creationId xmlns:a16="http://schemas.microsoft.com/office/drawing/2014/main" id="{3B7F86AE-7774-0B40-8944-DF91C77B02F3}"/>
              </a:ext>
            </a:extLst>
          </p:cNvPr>
          <p:cNvSpPr>
            <a:spLocks noGrp="1"/>
          </p:cNvSpPr>
          <p:nvPr>
            <p:ph idx="1" hasCustomPrompt="1"/>
          </p:nvPr>
        </p:nvSpPr>
        <p:spPr>
          <a:xfrm>
            <a:off x="446315" y="1463040"/>
            <a:ext cx="8030935" cy="4770098"/>
          </a:xfrm>
        </p:spPr>
        <p:txBody>
          <a:bodyPr>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63012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vl1pPr>
          </a:lstStyle>
          <a:p>
            <a:pPr lvl="0"/>
            <a:r>
              <a:rPr lang="en-US" noProof="0"/>
              <a:t>Click to edit Master title style</a:t>
            </a:r>
          </a:p>
        </p:txBody>
      </p:sp>
      <p:sp>
        <p:nvSpPr>
          <p:cNvPr id="3" name="Content Placeholder 2">
            <a:extLst>
              <a:ext uri="{FF2B5EF4-FFF2-40B4-BE49-F238E27FC236}">
                <a16:creationId xmlns:a16="http://schemas.microsoft.com/office/drawing/2014/main" id="{72618346-1C0B-46DB-AAA6-71C865DE85FE}"/>
              </a:ext>
            </a:extLst>
          </p:cNvPr>
          <p:cNvSpPr>
            <a:spLocks noGrp="1"/>
          </p:cNvSpPr>
          <p:nvPr>
            <p:ph idx="1" hasCustomPrompt="1"/>
          </p:nvPr>
        </p:nvSpPr>
        <p:spPr>
          <a:xfrm>
            <a:off x="446315" y="1463040"/>
            <a:ext cx="8030935" cy="4770098"/>
          </a:xfrm>
        </p:spPr>
        <p:txBody>
          <a:bodyPr>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Tree>
    <p:extLst>
      <p:ext uri="{BB962C8B-B14F-4D97-AF65-F5344CB8AC3E}">
        <p14:creationId xmlns:p14="http://schemas.microsoft.com/office/powerpoint/2010/main" val="109320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3" name="Title 2">
            <a:extLst>
              <a:ext uri="{FF2B5EF4-FFF2-40B4-BE49-F238E27FC236}">
                <a16:creationId xmlns:a16="http://schemas.microsoft.com/office/drawing/2014/main" id="{05328109-BF43-024A-B25B-C69E4098CFDA}"/>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14518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noProof="0"/>
              <a:t>Click to edit Master title style</a:t>
            </a:r>
          </a:p>
        </p:txBody>
      </p:sp>
      <p:sp>
        <p:nvSpPr>
          <p:cNvPr id="16" name="Text Placeholder 4">
            <a:extLst>
              <a:ext uri="{FF2B5EF4-FFF2-40B4-BE49-F238E27FC236}">
                <a16:creationId xmlns:a16="http://schemas.microsoft.com/office/drawing/2014/main" id="{1F05F3BA-65F5-4621-807B-C8B857D01CA9}"/>
              </a:ext>
            </a:extLst>
          </p:cNvPr>
          <p:cNvSpPr>
            <a:spLocks noGrp="1"/>
          </p:cNvSpPr>
          <p:nvPr>
            <p:ph type="body" sz="quarter" idx="3" hasCustomPrompt="1"/>
          </p:nvPr>
        </p:nvSpPr>
        <p:spPr>
          <a:xfrm>
            <a:off x="6438900" y="1463346"/>
            <a:ext cx="5181600" cy="487003"/>
          </a:xfrm>
        </p:spPr>
        <p:txBody>
          <a:bodyPr anchor="b">
            <a:normAutofit/>
          </a:bodyPr>
          <a:lstStyle>
            <a:lvl1pPr marL="0" indent="0">
              <a:buNone/>
              <a:defRPr sz="16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8" name="Content Placeholder 5">
            <a:extLst>
              <a:ext uri="{FF2B5EF4-FFF2-40B4-BE49-F238E27FC236}">
                <a16:creationId xmlns:a16="http://schemas.microsoft.com/office/drawing/2014/main" id="{CDF89E18-CCB2-4D69-AB77-CAB656EC211C}"/>
              </a:ext>
            </a:extLst>
          </p:cNvPr>
          <p:cNvSpPr>
            <a:spLocks noGrp="1"/>
          </p:cNvSpPr>
          <p:nvPr>
            <p:ph sz="quarter" idx="4" hasCustomPrompt="1"/>
          </p:nvPr>
        </p:nvSpPr>
        <p:spPr>
          <a:xfrm>
            <a:off x="6438898" y="2149311"/>
            <a:ext cx="5181601" cy="4040352"/>
          </a:xfrm>
        </p:spPr>
        <p:txBody>
          <a:bodyPr>
            <a:normAutofit/>
          </a:bodyPr>
          <a:lstStyle>
            <a:lvl1pPr>
              <a:defRPr sz="1400"/>
            </a:lvl1pPr>
            <a:lvl2pPr>
              <a:defRPr sz="1400"/>
            </a:lvl2pPr>
            <a:lvl3pPr>
              <a:defRPr sz="14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2">
            <a:extLst>
              <a:ext uri="{FF2B5EF4-FFF2-40B4-BE49-F238E27FC236}">
                <a16:creationId xmlns:a16="http://schemas.microsoft.com/office/drawing/2014/main" id="{986F9159-693C-4325-939A-8C6869B22466}"/>
              </a:ext>
            </a:extLst>
          </p:cNvPr>
          <p:cNvSpPr>
            <a:spLocks noGrp="1"/>
          </p:cNvSpPr>
          <p:nvPr>
            <p:ph type="body" idx="1" hasCustomPrompt="1"/>
          </p:nvPr>
        </p:nvSpPr>
        <p:spPr>
          <a:xfrm>
            <a:off x="446314" y="1463346"/>
            <a:ext cx="5306787" cy="487003"/>
          </a:xfrm>
        </p:spPr>
        <p:txBody>
          <a:bodyPr anchor="b">
            <a:normAutofit/>
          </a:bodyPr>
          <a:lstStyle>
            <a:lvl1pPr marL="0" indent="0">
              <a:buNone/>
              <a:defRPr sz="16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id="{BEA361C8-0231-48E8-965E-6BB6D606C9FC}"/>
              </a:ext>
            </a:extLst>
          </p:cNvPr>
          <p:cNvSpPr>
            <a:spLocks noGrp="1"/>
          </p:cNvSpPr>
          <p:nvPr>
            <p:ph sz="half" idx="2" hasCustomPrompt="1"/>
          </p:nvPr>
        </p:nvSpPr>
        <p:spPr>
          <a:xfrm>
            <a:off x="446314" y="2149311"/>
            <a:ext cx="5306789" cy="4040352"/>
          </a:xfrm>
        </p:spPr>
        <p:txBody>
          <a:bodyPr>
            <a:normAutofit/>
          </a:bodyPr>
          <a:lstStyle>
            <a:lvl1pPr>
              <a:defRPr sz="1400"/>
            </a:lvl1pPr>
            <a:lvl2pPr>
              <a:defRPr sz="1400"/>
            </a:lvl2pPr>
            <a:lvl3pPr>
              <a:defRPr sz="14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596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white backgroun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hasCustomPrompt="1"/>
          </p:nvPr>
        </p:nvSpPr>
        <p:spPr>
          <a:xfrm>
            <a:off x="571500" y="1509626"/>
            <a:ext cx="4900386" cy="334508"/>
          </a:xfrm>
        </p:spPr>
        <p:txBody>
          <a:bodyPr>
            <a:noAutofit/>
          </a:bodyPr>
          <a:lstStyle>
            <a:lvl1pPr marL="0" indent="0" algn="l">
              <a:buNone/>
              <a:defRPr sz="1600" b="1">
                <a:solidFill>
                  <a:schemeClr val="accent3"/>
                </a:solidFill>
                <a:latin typeface="+mn-lt"/>
              </a:defRPr>
            </a:lvl1pPr>
          </a:lstStyle>
          <a:p>
            <a:pPr lvl="0"/>
            <a:r>
              <a:rPr lang="en-US" noProof="0"/>
              <a:t>Edit Master text styles</a:t>
            </a:r>
          </a:p>
        </p:txBody>
      </p:sp>
      <p:sp>
        <p:nvSpPr>
          <p:cNvPr id="10" name="Text Placeholder 8">
            <a:extLst>
              <a:ext uri="{FF2B5EF4-FFF2-40B4-BE49-F238E27FC236}">
                <a16:creationId xmlns:a16="http://schemas.microsoft.com/office/drawing/2014/main" id="{3F93C618-7612-42AB-B890-45E85BD492F4}"/>
              </a:ext>
            </a:extLst>
          </p:cNvPr>
          <p:cNvSpPr>
            <a:spLocks noGrp="1"/>
          </p:cNvSpPr>
          <p:nvPr>
            <p:ph type="body" sz="quarter" idx="15" hasCustomPrompt="1"/>
          </p:nvPr>
        </p:nvSpPr>
        <p:spPr>
          <a:xfrm>
            <a:off x="6720114" y="1509626"/>
            <a:ext cx="4900386" cy="334508"/>
          </a:xfrm>
        </p:spPr>
        <p:txBody>
          <a:bodyPr>
            <a:noAutofit/>
          </a:bodyPr>
          <a:lstStyle>
            <a:lvl1pPr marL="0" indent="0" algn="l">
              <a:buNone/>
              <a:defRPr sz="1600" b="1">
                <a:solidFill>
                  <a:schemeClr val="accent6"/>
                </a:solidFill>
                <a:latin typeface="+mn-lt"/>
              </a:defRPr>
            </a:lvl1pPr>
          </a:lstStyle>
          <a:p>
            <a:pPr lvl="0"/>
            <a:r>
              <a:rPr lang="en-US" noProof="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hasCustomPrompt="1"/>
          </p:nvPr>
        </p:nvSpPr>
        <p:spPr>
          <a:xfrm>
            <a:off x="571500" y="2156688"/>
            <a:ext cx="4900386"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noProof="0"/>
              <a:t>Edit Master text styles</a:t>
            </a:r>
          </a:p>
        </p:txBody>
      </p:sp>
      <p:sp>
        <p:nvSpPr>
          <p:cNvPr id="13" name="Text Placeholder 8">
            <a:extLst>
              <a:ext uri="{FF2B5EF4-FFF2-40B4-BE49-F238E27FC236}">
                <a16:creationId xmlns:a16="http://schemas.microsoft.com/office/drawing/2014/main" id="{464BC696-49A6-4328-BB42-5566BAC00F80}"/>
              </a:ext>
            </a:extLst>
          </p:cNvPr>
          <p:cNvSpPr>
            <a:spLocks noGrp="1"/>
          </p:cNvSpPr>
          <p:nvPr>
            <p:ph type="body" sz="quarter" idx="18" hasCustomPrompt="1"/>
          </p:nvPr>
        </p:nvSpPr>
        <p:spPr>
          <a:xfrm>
            <a:off x="6720114" y="2156688"/>
            <a:ext cx="4900386"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noProof="0"/>
              <a:t>Edit Master text styles</a:t>
            </a:r>
          </a:p>
        </p:txBody>
      </p:sp>
      <p:sp>
        <p:nvSpPr>
          <p:cNvPr id="3" name="Title 2">
            <a:extLst>
              <a:ext uri="{FF2B5EF4-FFF2-40B4-BE49-F238E27FC236}">
                <a16:creationId xmlns:a16="http://schemas.microsoft.com/office/drawing/2014/main" id="{E0FB9F81-CC7F-5244-95A6-279BE4B51AB1}"/>
              </a:ext>
            </a:extLst>
          </p:cNvPr>
          <p:cNvSpPr>
            <a:spLocks noGrp="1"/>
          </p:cNvSpPr>
          <p:nvPr>
            <p:ph type="title"/>
          </p:nvPr>
        </p:nvSpPr>
        <p:spPr>
          <a:xfrm>
            <a:off x="446314" y="500215"/>
            <a:ext cx="11174186" cy="590931"/>
          </a:xfrm>
        </p:spPr>
        <p:txBody>
          <a:bodyPr/>
          <a:lstStyle/>
          <a:p>
            <a:r>
              <a:rPr lang="en-US" noProof="0"/>
              <a:t>Click to edit Master title style</a:t>
            </a:r>
          </a:p>
        </p:txBody>
      </p:sp>
    </p:spTree>
    <p:extLst>
      <p:ext uri="{BB962C8B-B14F-4D97-AF65-F5344CB8AC3E}">
        <p14:creationId xmlns:p14="http://schemas.microsoft.com/office/powerpoint/2010/main" val="144025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1B3994-EC85-4CEE-B849-7AE33810F50A}"/>
              </a:ext>
            </a:extLst>
          </p:cNvPr>
          <p:cNvSpPr>
            <a:spLocks noGrp="1"/>
          </p:cNvSpPr>
          <p:nvPr>
            <p:ph type="title"/>
          </p:nvPr>
        </p:nvSpPr>
        <p:spPr>
          <a:xfrm>
            <a:off x="446314" y="500215"/>
            <a:ext cx="11174186" cy="590931"/>
          </a:xfrm>
          <a:prstGeom prst="rect">
            <a:avLst/>
          </a:prstGeom>
        </p:spPr>
        <p:txBody>
          <a:bodyPr vert="horz" wrap="square" lIns="91440" tIns="45720" rIns="91440" bIns="45720" rtlCol="0" anchor="ctr">
            <a:spAutoFit/>
          </a:bodyPr>
          <a:lstStyle/>
          <a:p>
            <a:pPr lvl="0"/>
            <a:r>
              <a:rPr lang="en-US" noProof="0"/>
              <a:t>Click to edit Master title style</a:t>
            </a:r>
          </a:p>
        </p:txBody>
      </p:sp>
      <p:sp>
        <p:nvSpPr>
          <p:cNvPr id="3" name="Text Placeholder 2">
            <a:extLst>
              <a:ext uri="{FF2B5EF4-FFF2-40B4-BE49-F238E27FC236}">
                <a16:creationId xmlns:a16="http://schemas.microsoft.com/office/drawing/2014/main" id="{EE88709A-CA63-4EAC-968C-8873D088E691}"/>
              </a:ext>
            </a:extLst>
          </p:cNvPr>
          <p:cNvSpPr>
            <a:spLocks noGrp="1"/>
          </p:cNvSpPr>
          <p:nvPr>
            <p:ph type="body" idx="1"/>
          </p:nvPr>
        </p:nvSpPr>
        <p:spPr>
          <a:xfrm>
            <a:off x="446314" y="1253331"/>
            <a:ext cx="11174186" cy="477009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BBA3C17-8AAC-4933-A7DA-CD7D3F840BEB}"/>
              </a:ext>
            </a:extLst>
          </p:cNvPr>
          <p:cNvSpPr>
            <a:spLocks noGrp="1"/>
          </p:cNvSpPr>
          <p:nvPr>
            <p:ph type="ftr" sz="quarter" idx="3"/>
          </p:nvPr>
        </p:nvSpPr>
        <p:spPr>
          <a:xfrm>
            <a:off x="446314" y="6356350"/>
            <a:ext cx="41148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endParaRPr lang="en-US" noProof="0" dirty="0"/>
          </a:p>
        </p:txBody>
      </p:sp>
      <p:sp>
        <p:nvSpPr>
          <p:cNvPr id="7" name="Rectangle 6">
            <a:extLst>
              <a:ext uri="{FF2B5EF4-FFF2-40B4-BE49-F238E27FC236}">
                <a16:creationId xmlns:a16="http://schemas.microsoft.com/office/drawing/2014/main" id="{72B1D122-60D0-8B4D-896A-2A770C0B6343}"/>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8" name="Slide Number Placeholder 5">
            <a:extLst>
              <a:ext uri="{FF2B5EF4-FFF2-40B4-BE49-F238E27FC236}">
                <a16:creationId xmlns:a16="http://schemas.microsoft.com/office/drawing/2014/main" id="{6B5B9FA1-1805-A944-AC99-868579EBA1AD}"/>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Tree>
    <p:extLst>
      <p:ext uri="{BB962C8B-B14F-4D97-AF65-F5344CB8AC3E}">
        <p14:creationId xmlns:p14="http://schemas.microsoft.com/office/powerpoint/2010/main" val="398157569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61" r:id="rId4"/>
    <p:sldLayoutId id="2147483662" r:id="rId5"/>
    <p:sldLayoutId id="2147483650" r:id="rId6"/>
    <p:sldLayoutId id="2147483668" r:id="rId7"/>
    <p:sldLayoutId id="2147483674" r:id="rId8"/>
    <p:sldLayoutId id="2147483666" r:id="rId9"/>
    <p:sldLayoutId id="2147483664" r:id="rId10"/>
    <p:sldLayoutId id="2147483663" r:id="rId11"/>
    <p:sldLayoutId id="2147483667" r:id="rId12"/>
    <p:sldLayoutId id="2147483671" r:id="rId13"/>
    <p:sldLayoutId id="2147483672" r:id="rId14"/>
    <p:sldLayoutId id="2147483673" r:id="rId15"/>
    <p:sldLayoutId id="2147483675" r:id="rId16"/>
    <p:sldLayoutId id="2147483676" r:id="rId17"/>
    <p:sldLayoutId id="2147483665" r:id="rId18"/>
    <p:sldLayoutId id="2147483669" r:id="rId19"/>
    <p:sldLayoutId id="2147483670" r:id="rId20"/>
  </p:sldLayoutIdLst>
  <p:hf hdr="0" ftr="0" dt="0"/>
  <p:txStyles>
    <p:titleStyle>
      <a:lvl1pPr algn="l" defTabSz="914400" rtl="0" eaLnBrk="1" latinLnBrk="0" hangingPunct="1">
        <a:lnSpc>
          <a:spcPct val="90000"/>
        </a:lnSpc>
        <a:spcBef>
          <a:spcPct val="0"/>
        </a:spcBef>
        <a:buNone/>
        <a:defRPr lang="en-GB" sz="3600" b="1" kern="1200" spc="-60"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60" userDrawn="1">
          <p15:clr>
            <a:srgbClr val="F26B43"/>
          </p15:clr>
        </p15:guide>
        <p15:guide id="4" pos="7320" userDrawn="1">
          <p15:clr>
            <a:srgbClr val="F26B43"/>
          </p15:clr>
        </p15:guide>
        <p15:guide id="5" orient="horz" pos="360" userDrawn="1">
          <p15:clr>
            <a:srgbClr val="F26B43"/>
          </p15:clr>
        </p15:guide>
        <p15:guide id="6"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png"/><Relationship Id="rId7" Type="http://schemas.openxmlformats.org/officeDocument/2006/relationships/hyperlink" Target="https://www.realblocks.com/" TargetMode="External"/><Relationship Id="rId2" Type="http://schemas.openxmlformats.org/officeDocument/2006/relationships/hyperlink" Target="https://www.propertyclub.nyc/" TargetMode="External"/><Relationship Id="rId1" Type="http://schemas.openxmlformats.org/officeDocument/2006/relationships/slideLayout" Target="../slideLayouts/slideLayout6.xml"/><Relationship Id="rId6" Type="http://schemas.openxmlformats.org/officeDocument/2006/relationships/image" Target="../media/image30.png"/><Relationship Id="rId11" Type="http://schemas.openxmlformats.org/officeDocument/2006/relationships/hyperlink" Target="https://harbor.com/" TargetMode="External"/><Relationship Id="rId5" Type="http://schemas.openxmlformats.org/officeDocument/2006/relationships/hyperlink" Target="https://managego.com/index.php" TargetMode="External"/><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hyperlink" Target="https://smartrealty.io/"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18" Type="http://schemas.openxmlformats.org/officeDocument/2006/relationships/image" Target="../media/image54.svg"/><Relationship Id="rId3" Type="http://schemas.openxmlformats.org/officeDocument/2006/relationships/image" Target="../media/image39.svg"/><Relationship Id="rId21" Type="http://schemas.openxmlformats.org/officeDocument/2006/relationships/image" Target="../media/image57.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 Type="http://schemas.openxmlformats.org/officeDocument/2006/relationships/image" Target="../media/image38.png"/><Relationship Id="rId16" Type="http://schemas.openxmlformats.org/officeDocument/2006/relationships/image" Target="../media/image52.png"/><Relationship Id="rId20" Type="http://schemas.openxmlformats.org/officeDocument/2006/relationships/image" Target="../media/image56.svg"/><Relationship Id="rId1" Type="http://schemas.openxmlformats.org/officeDocument/2006/relationships/slideLayout" Target="../slideLayouts/slideLayout6.xml"/><Relationship Id="rId6" Type="http://schemas.openxmlformats.org/officeDocument/2006/relationships/image" Target="../media/image42.png"/><Relationship Id="rId11" Type="http://schemas.openxmlformats.org/officeDocument/2006/relationships/image" Target="../media/image47.sv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19" Type="http://schemas.openxmlformats.org/officeDocument/2006/relationships/image" Target="../media/image55.png"/><Relationship Id="rId4" Type="http://schemas.openxmlformats.org/officeDocument/2006/relationships/image" Target="../media/image40.png"/><Relationship Id="rId9" Type="http://schemas.openxmlformats.org/officeDocument/2006/relationships/image" Target="../media/image45.svg"/><Relationship Id="rId14" Type="http://schemas.openxmlformats.org/officeDocument/2006/relationships/image" Target="../media/image50.svg"/></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svg"/><Relationship Id="rId7" Type="http://schemas.openxmlformats.org/officeDocument/2006/relationships/image" Target="../media/image65.svg"/><Relationship Id="rId12" Type="http://schemas.openxmlformats.org/officeDocument/2006/relationships/comments" Target="../comments/comment1.xml"/><Relationship Id="rId2" Type="http://schemas.openxmlformats.org/officeDocument/2006/relationships/image" Target="../media/image60.png"/><Relationship Id="rId1" Type="http://schemas.openxmlformats.org/officeDocument/2006/relationships/slideLayout" Target="../slideLayouts/slideLayout5.xml"/><Relationship Id="rId6" Type="http://schemas.openxmlformats.org/officeDocument/2006/relationships/image" Target="../media/image64.png"/><Relationship Id="rId11" Type="http://schemas.openxmlformats.org/officeDocument/2006/relationships/image" Target="../media/image69.svg"/><Relationship Id="rId5" Type="http://schemas.openxmlformats.org/officeDocument/2006/relationships/image" Target="../media/image63.sv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svg"/></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1.svg"/><Relationship Id="rId2" Type="http://schemas.openxmlformats.org/officeDocument/2006/relationships/image" Target="../media/image70.png"/><Relationship Id="rId1" Type="http://schemas.openxmlformats.org/officeDocument/2006/relationships/slideLayout" Target="../slideLayouts/slideLayout6.xml"/><Relationship Id="rId4" Type="http://schemas.openxmlformats.org/officeDocument/2006/relationships/image" Target="../media/image72.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svg"/><Relationship Id="rId3" Type="http://schemas.openxmlformats.org/officeDocument/2006/relationships/image" Target="../media/image74.svg"/><Relationship Id="rId7" Type="http://schemas.openxmlformats.org/officeDocument/2006/relationships/image" Target="../media/image78.svg"/><Relationship Id="rId12" Type="http://schemas.openxmlformats.org/officeDocument/2006/relationships/image" Target="../media/image83.png"/><Relationship Id="rId17" Type="http://schemas.openxmlformats.org/officeDocument/2006/relationships/image" Target="../media/image88.svg"/><Relationship Id="rId2" Type="http://schemas.openxmlformats.org/officeDocument/2006/relationships/image" Target="../media/image73.png"/><Relationship Id="rId16" Type="http://schemas.openxmlformats.org/officeDocument/2006/relationships/image" Target="../media/image87.png"/><Relationship Id="rId1" Type="http://schemas.openxmlformats.org/officeDocument/2006/relationships/slideLayout" Target="../slideLayouts/slideLayout6.xml"/><Relationship Id="rId6" Type="http://schemas.openxmlformats.org/officeDocument/2006/relationships/image" Target="../media/image77.png"/><Relationship Id="rId11" Type="http://schemas.openxmlformats.org/officeDocument/2006/relationships/image" Target="../media/image82.svg"/><Relationship Id="rId5" Type="http://schemas.openxmlformats.org/officeDocument/2006/relationships/image" Target="../media/image76.svg"/><Relationship Id="rId15" Type="http://schemas.openxmlformats.org/officeDocument/2006/relationships/image" Target="../media/image86.sv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svg"/><Relationship Id="rId14" Type="http://schemas.openxmlformats.org/officeDocument/2006/relationships/image" Target="../media/image85.png"/></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0.svg"/><Relationship Id="rId2" Type="http://schemas.openxmlformats.org/officeDocument/2006/relationships/image" Target="../media/image8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Turtle in ocean">
            <a:extLst>
              <a:ext uri="{FF2B5EF4-FFF2-40B4-BE49-F238E27FC236}">
                <a16:creationId xmlns:a16="http://schemas.microsoft.com/office/drawing/2014/main" id="{1BF8833C-D907-D24E-949C-65190DF62995}"/>
              </a:ext>
            </a:extLst>
          </p:cNvPr>
          <p:cNvPicPr>
            <a:picLocks noGrp="1" noChangeAspect="1"/>
          </p:cNvPicPr>
          <p:nvPr>
            <p:ph type="pic" sz="quarter" idx="10"/>
          </p:nvPr>
        </p:nvPicPr>
        <p:blipFill rotWithShape="1">
          <a:blip r:embed="rId2"/>
          <a:srcRect l="-101" t="28284" r="101" b="22912"/>
          <a:stretch/>
        </p:blipFill>
        <p:spPr>
          <a:xfrm>
            <a:off x="123992" y="43067"/>
            <a:ext cx="11944014" cy="4372387"/>
          </a:xfrm>
        </p:spPr>
      </p:pic>
      <p:sp>
        <p:nvSpPr>
          <p:cNvPr id="51" name="Title 50">
            <a:extLst>
              <a:ext uri="{FF2B5EF4-FFF2-40B4-BE49-F238E27FC236}">
                <a16:creationId xmlns:a16="http://schemas.microsoft.com/office/drawing/2014/main" id="{D8694222-4D81-4A9A-93A2-23C89102F234}"/>
              </a:ext>
            </a:extLst>
          </p:cNvPr>
          <p:cNvSpPr>
            <a:spLocks noGrp="1"/>
          </p:cNvSpPr>
          <p:nvPr>
            <p:ph type="ctrTitle"/>
          </p:nvPr>
        </p:nvSpPr>
        <p:spPr>
          <a:xfrm>
            <a:off x="694871" y="4956850"/>
            <a:ext cx="10607040" cy="646331"/>
          </a:xfrm>
        </p:spPr>
        <p:txBody>
          <a:bodyPr/>
          <a:lstStyle/>
          <a:p>
            <a:r>
              <a:rPr lang="en-US" sz="4000" dirty="0"/>
              <a:t>BLOCKCHAIN IN COMMERCIAL REAL ESTATE</a:t>
            </a:r>
          </a:p>
        </p:txBody>
      </p:sp>
      <p:sp>
        <p:nvSpPr>
          <p:cNvPr id="52" name="Subtitle 51">
            <a:extLst>
              <a:ext uri="{FF2B5EF4-FFF2-40B4-BE49-F238E27FC236}">
                <a16:creationId xmlns:a16="http://schemas.microsoft.com/office/drawing/2014/main" id="{46FF1827-B46B-4BC4-8665-8914CF45DE0C}"/>
              </a:ext>
            </a:extLst>
          </p:cNvPr>
          <p:cNvSpPr>
            <a:spLocks noGrp="1"/>
          </p:cNvSpPr>
          <p:nvPr>
            <p:ph type="subTitle" idx="1"/>
          </p:nvPr>
        </p:nvSpPr>
        <p:spPr>
          <a:xfrm>
            <a:off x="694871" y="5603181"/>
            <a:ext cx="9144000" cy="719171"/>
          </a:xfrm>
        </p:spPr>
        <p:txBody>
          <a:bodyPr/>
          <a:lstStyle/>
          <a:p>
            <a:r>
              <a:rPr lang="en-US" dirty="0"/>
              <a:t>Project 3</a:t>
            </a:r>
          </a:p>
          <a:p>
            <a:r>
              <a:rPr lang="en-US" dirty="0"/>
              <a:t>Dann, Vinay, Anthony, Park &amp; Munir</a:t>
            </a:r>
          </a:p>
        </p:txBody>
      </p:sp>
    </p:spTree>
    <p:extLst>
      <p:ext uri="{BB962C8B-B14F-4D97-AF65-F5344CB8AC3E}">
        <p14:creationId xmlns:p14="http://schemas.microsoft.com/office/powerpoint/2010/main" val="3830756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a:xfrm>
            <a:off x="446314" y="500215"/>
            <a:ext cx="11174186" cy="590931"/>
          </a:xfrm>
        </p:spPr>
        <p:txBody>
          <a:body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MAJOR COMPANIES USING BLOCKCHAIN IN RE</a:t>
            </a:r>
          </a:p>
        </p:txBody>
      </p:sp>
      <p:sp>
        <p:nvSpPr>
          <p:cNvPr id="12" name="TextBox 11">
            <a:extLst>
              <a:ext uri="{FF2B5EF4-FFF2-40B4-BE49-F238E27FC236}">
                <a16:creationId xmlns:a16="http://schemas.microsoft.com/office/drawing/2014/main" id="{50D3C61F-0434-431A-BD8B-C48D92A05565}"/>
              </a:ext>
            </a:extLst>
          </p:cNvPr>
          <p:cNvSpPr txBox="1"/>
          <p:nvPr/>
        </p:nvSpPr>
        <p:spPr>
          <a:xfrm>
            <a:off x="2100576" y="1139680"/>
            <a:ext cx="9449979" cy="864404"/>
          </a:xfrm>
          <a:prstGeom prst="rect">
            <a:avLst/>
          </a:prstGeom>
          <a:noFill/>
        </p:spPr>
        <p:txBody>
          <a:bodyPr wrap="square">
            <a:spAutoFit/>
          </a:bodyPr>
          <a:lstStyle/>
          <a:p>
            <a:pPr algn="just">
              <a:lnSpc>
                <a:spcPct val="107000"/>
              </a:lnSpc>
              <a:spcAft>
                <a:spcPts val="800"/>
              </a:spcAft>
            </a:pPr>
            <a:r>
              <a:rPr lang="en-CA" sz="1600" u="none" strike="noStrike" dirty="0" err="1">
                <a:solidFill>
                  <a:srgbClr val="3A3B41"/>
                </a:solidFill>
                <a:effectLst/>
                <a:latin typeface="inherit"/>
                <a:ea typeface="Times New Roman" panose="02020603050405020304" pitchFamily="18" charset="0"/>
                <a:cs typeface="Times New Roman" panose="02020603050405020304" pitchFamily="18" charset="0"/>
                <a:hlinkClick r:id="rId2"/>
              </a:rPr>
              <a:t>PropertyClub</a:t>
            </a:r>
            <a:r>
              <a:rPr lang="en-CA" sz="1600" dirty="0">
                <a:solidFill>
                  <a:srgbClr val="3A3B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600" dirty="0">
                <a:solidFill>
                  <a:srgbClr val="000000"/>
                </a:solidFill>
                <a:latin typeface="Georgia" panose="02040502050405020303" pitchFamily="18" charset="0"/>
                <a:cs typeface="Times New Roman" panose="02020603050405020304" pitchFamily="18" charset="0"/>
              </a:rPr>
              <a:t>is a real estate platform that uses blockchain to refine the way people market, search for, buy, sell and invest in properties. Using smart contracts, the company conducts real estate transactions digitally using cryptocurrencies like Bitcoin or its own </a:t>
            </a:r>
            <a:r>
              <a:rPr lang="en-CA" sz="1600" dirty="0" err="1">
                <a:solidFill>
                  <a:srgbClr val="000000"/>
                </a:solidFill>
                <a:latin typeface="Georgia" panose="02040502050405020303" pitchFamily="18" charset="0"/>
                <a:cs typeface="Times New Roman" panose="02020603050405020304" pitchFamily="18" charset="0"/>
              </a:rPr>
              <a:t>PropertyClub</a:t>
            </a:r>
            <a:r>
              <a:rPr lang="en-CA" sz="1600" dirty="0">
                <a:solidFill>
                  <a:srgbClr val="000000"/>
                </a:solidFill>
                <a:latin typeface="Georgia" panose="02040502050405020303" pitchFamily="18" charset="0"/>
                <a:cs typeface="Times New Roman" panose="02020603050405020304" pitchFamily="18" charset="0"/>
              </a:rPr>
              <a:t> Coin (PCC)</a:t>
            </a:r>
          </a:p>
        </p:txBody>
      </p:sp>
      <p:pic>
        <p:nvPicPr>
          <p:cNvPr id="3" name="Picture 2">
            <a:extLst>
              <a:ext uri="{FF2B5EF4-FFF2-40B4-BE49-F238E27FC236}">
                <a16:creationId xmlns:a16="http://schemas.microsoft.com/office/drawing/2014/main" id="{E75F6C3E-6ED6-4007-9B05-BE07F6A3C92A}"/>
              </a:ext>
            </a:extLst>
          </p:cNvPr>
          <p:cNvPicPr>
            <a:picLocks noChangeAspect="1"/>
          </p:cNvPicPr>
          <p:nvPr/>
        </p:nvPicPr>
        <p:blipFill>
          <a:blip r:embed="rId3"/>
          <a:stretch>
            <a:fillRect/>
          </a:stretch>
        </p:blipFill>
        <p:spPr>
          <a:xfrm>
            <a:off x="516340" y="1183860"/>
            <a:ext cx="1293167" cy="590931"/>
          </a:xfrm>
          <a:prstGeom prst="rect">
            <a:avLst/>
          </a:prstGeom>
        </p:spPr>
      </p:pic>
      <p:sp>
        <p:nvSpPr>
          <p:cNvPr id="5" name="TextBox 4">
            <a:extLst>
              <a:ext uri="{FF2B5EF4-FFF2-40B4-BE49-F238E27FC236}">
                <a16:creationId xmlns:a16="http://schemas.microsoft.com/office/drawing/2014/main" id="{1D345A93-0F76-4214-AF0C-4701FDEA9822}"/>
              </a:ext>
            </a:extLst>
          </p:cNvPr>
          <p:cNvSpPr txBox="1"/>
          <p:nvPr/>
        </p:nvSpPr>
        <p:spPr>
          <a:xfrm flipH="1">
            <a:off x="764501" y="1772328"/>
            <a:ext cx="693535" cy="338554"/>
          </a:xfrm>
          <a:prstGeom prst="rect">
            <a:avLst/>
          </a:prstGeom>
          <a:noFill/>
        </p:spPr>
        <p:txBody>
          <a:bodyPr wrap="square" rtlCol="0">
            <a:spAutoFit/>
          </a:bodyPr>
          <a:lstStyle/>
          <a:p>
            <a:r>
              <a:rPr lang="en-US" sz="1600" dirty="0">
                <a:solidFill>
                  <a:srgbClr val="000000"/>
                </a:solidFill>
                <a:latin typeface="Georgia" panose="02040502050405020303" pitchFamily="18" charset="0"/>
                <a:cs typeface="Times New Roman" panose="02020603050405020304" pitchFamily="18" charset="0"/>
              </a:rPr>
              <a:t>NYC</a:t>
            </a:r>
            <a:endParaRPr lang="en-CA" sz="1600" dirty="0">
              <a:solidFill>
                <a:srgbClr val="000000"/>
              </a:solidFill>
              <a:latin typeface="Georgia" panose="02040502050405020303"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68C6F96-D614-4611-ADFF-5FFABC5EEC55}"/>
              </a:ext>
            </a:extLst>
          </p:cNvPr>
          <p:cNvPicPr>
            <a:picLocks noChangeAspect="1"/>
          </p:cNvPicPr>
          <p:nvPr/>
        </p:nvPicPr>
        <p:blipFill>
          <a:blip r:embed="rId4"/>
          <a:stretch>
            <a:fillRect/>
          </a:stretch>
        </p:blipFill>
        <p:spPr>
          <a:xfrm>
            <a:off x="441765" y="2247492"/>
            <a:ext cx="1432524" cy="542925"/>
          </a:xfrm>
          <a:prstGeom prst="rect">
            <a:avLst/>
          </a:prstGeom>
        </p:spPr>
      </p:pic>
      <p:sp>
        <p:nvSpPr>
          <p:cNvPr id="29" name="TextBox 28">
            <a:extLst>
              <a:ext uri="{FF2B5EF4-FFF2-40B4-BE49-F238E27FC236}">
                <a16:creationId xmlns:a16="http://schemas.microsoft.com/office/drawing/2014/main" id="{64E97635-E8EE-4D03-903B-4FD556909C39}"/>
              </a:ext>
            </a:extLst>
          </p:cNvPr>
          <p:cNvSpPr txBox="1"/>
          <p:nvPr/>
        </p:nvSpPr>
        <p:spPr>
          <a:xfrm flipH="1">
            <a:off x="764500" y="2766346"/>
            <a:ext cx="693535" cy="338554"/>
          </a:xfrm>
          <a:prstGeom prst="rect">
            <a:avLst/>
          </a:prstGeom>
          <a:noFill/>
        </p:spPr>
        <p:txBody>
          <a:bodyPr wrap="square" rtlCol="0">
            <a:spAutoFit/>
          </a:bodyPr>
          <a:lstStyle/>
          <a:p>
            <a:r>
              <a:rPr lang="en-US" sz="1600" dirty="0">
                <a:solidFill>
                  <a:srgbClr val="000000"/>
                </a:solidFill>
                <a:latin typeface="Georgia" panose="02040502050405020303" pitchFamily="18" charset="0"/>
                <a:cs typeface="Times New Roman" panose="02020603050405020304" pitchFamily="18" charset="0"/>
              </a:rPr>
              <a:t>NYC</a:t>
            </a:r>
            <a:endParaRPr lang="en-CA" sz="1600" dirty="0">
              <a:solidFill>
                <a:srgbClr val="000000"/>
              </a:solidFill>
              <a:latin typeface="Georgia" panose="02040502050405020303"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3B9B8F8F-F8EB-4DEA-B9FB-7E7DACDCD33A}"/>
              </a:ext>
            </a:extLst>
          </p:cNvPr>
          <p:cNvSpPr txBox="1"/>
          <p:nvPr/>
        </p:nvSpPr>
        <p:spPr>
          <a:xfrm>
            <a:off x="2100576" y="2123144"/>
            <a:ext cx="9449979" cy="1160767"/>
          </a:xfrm>
          <a:prstGeom prst="rect">
            <a:avLst/>
          </a:prstGeom>
          <a:noFill/>
        </p:spPr>
        <p:txBody>
          <a:bodyPr wrap="square">
            <a:spAutoFit/>
          </a:bodyPr>
          <a:lstStyle/>
          <a:p>
            <a:pPr algn="just">
              <a:lnSpc>
                <a:spcPct val="107000"/>
              </a:lnSpc>
              <a:spcAft>
                <a:spcPts val="800"/>
              </a:spcAft>
            </a:pPr>
            <a:r>
              <a:rPr lang="en-CA" sz="1800" u="none" strike="noStrike" dirty="0" err="1">
                <a:solidFill>
                  <a:srgbClr val="3A3B41"/>
                </a:solidFill>
                <a:effectLst/>
                <a:latin typeface="inherit"/>
                <a:ea typeface="Times New Roman" panose="02020603050405020304" pitchFamily="18" charset="0"/>
                <a:cs typeface="Times New Roman" panose="02020603050405020304" pitchFamily="18" charset="0"/>
                <a:hlinkClick r:id="rId5"/>
              </a:rPr>
              <a:t>ManageGo</a:t>
            </a:r>
            <a:r>
              <a:rPr lang="en-CA" sz="1800" dirty="0">
                <a:solidFill>
                  <a:srgbClr val="3A3B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600" dirty="0">
                <a:solidFill>
                  <a:srgbClr val="000000"/>
                </a:solidFill>
                <a:latin typeface="Georgia" panose="02040502050405020303" pitchFamily="18" charset="0"/>
                <a:cs typeface="Times New Roman" panose="02020603050405020304" pitchFamily="18" charset="0"/>
              </a:rPr>
              <a:t>is leveraging blockchain for rental property owners. The ledger-backed software helps property managers and owners process payments, thoroughly complete credit background checks and manage maintenance ticketing. DLT is helping owners get a more transparent, thorough view of payment history and renter backgrounds.  </a:t>
            </a:r>
          </a:p>
        </p:txBody>
      </p:sp>
      <p:pic>
        <p:nvPicPr>
          <p:cNvPr id="13" name="Picture 12">
            <a:extLst>
              <a:ext uri="{FF2B5EF4-FFF2-40B4-BE49-F238E27FC236}">
                <a16:creationId xmlns:a16="http://schemas.microsoft.com/office/drawing/2014/main" id="{BAD96013-F75C-4A8F-93D4-9F7B94422A8A}"/>
              </a:ext>
            </a:extLst>
          </p:cNvPr>
          <p:cNvPicPr>
            <a:picLocks noChangeAspect="1"/>
          </p:cNvPicPr>
          <p:nvPr/>
        </p:nvPicPr>
        <p:blipFill>
          <a:blip r:embed="rId6"/>
          <a:stretch>
            <a:fillRect/>
          </a:stretch>
        </p:blipFill>
        <p:spPr>
          <a:xfrm>
            <a:off x="441765" y="3506096"/>
            <a:ext cx="1432524" cy="542925"/>
          </a:xfrm>
          <a:prstGeom prst="rect">
            <a:avLst/>
          </a:prstGeom>
        </p:spPr>
      </p:pic>
      <p:sp>
        <p:nvSpPr>
          <p:cNvPr id="33" name="TextBox 32">
            <a:extLst>
              <a:ext uri="{FF2B5EF4-FFF2-40B4-BE49-F238E27FC236}">
                <a16:creationId xmlns:a16="http://schemas.microsoft.com/office/drawing/2014/main" id="{8449ACA6-84B3-4AAE-900C-8947F7CAE8A9}"/>
              </a:ext>
            </a:extLst>
          </p:cNvPr>
          <p:cNvSpPr txBox="1"/>
          <p:nvPr/>
        </p:nvSpPr>
        <p:spPr>
          <a:xfrm>
            <a:off x="2100576" y="3409581"/>
            <a:ext cx="9449979" cy="897297"/>
          </a:xfrm>
          <a:prstGeom prst="rect">
            <a:avLst/>
          </a:prstGeom>
          <a:noFill/>
        </p:spPr>
        <p:txBody>
          <a:bodyPr wrap="square">
            <a:spAutoFit/>
          </a:bodyPr>
          <a:lstStyle/>
          <a:p>
            <a:pPr>
              <a:lnSpc>
                <a:spcPct val="107000"/>
              </a:lnSpc>
              <a:spcAft>
                <a:spcPts val="800"/>
              </a:spcAft>
            </a:pPr>
            <a:r>
              <a:rPr lang="en-CA" sz="1800" u="none" strike="noStrike" dirty="0" err="1">
                <a:solidFill>
                  <a:srgbClr val="3A3B41"/>
                </a:solidFill>
                <a:effectLst/>
                <a:latin typeface="inherit"/>
                <a:ea typeface="Times New Roman" panose="02020603050405020304" pitchFamily="18" charset="0"/>
                <a:cs typeface="Times New Roman" panose="02020603050405020304" pitchFamily="18" charset="0"/>
                <a:hlinkClick r:id="rId7"/>
              </a:rPr>
              <a:t>RealBlocks</a:t>
            </a:r>
            <a:r>
              <a:rPr lang="en-CA" sz="1800" dirty="0">
                <a:solidFill>
                  <a:srgbClr val="3A3B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600" dirty="0">
                <a:solidFill>
                  <a:srgbClr val="000000"/>
                </a:solidFill>
                <a:latin typeface="Georgia" panose="02040502050405020303" pitchFamily="18" charset="0"/>
                <a:cs typeface="Times New Roman" panose="02020603050405020304" pitchFamily="18" charset="0"/>
              </a:rPr>
              <a:t>uses blockchain to create new avenues for real estate investing. Its platform lets investors buy fractional interest rather than entire portfolios or assets. Through tokenization that's applied using blockchain technology, </a:t>
            </a:r>
            <a:r>
              <a:rPr lang="en-CA" sz="1600" dirty="0" err="1">
                <a:solidFill>
                  <a:srgbClr val="000000"/>
                </a:solidFill>
                <a:latin typeface="Georgia" panose="02040502050405020303" pitchFamily="18" charset="0"/>
                <a:cs typeface="Times New Roman" panose="02020603050405020304" pitchFamily="18" charset="0"/>
              </a:rPr>
              <a:t>RealBlocks</a:t>
            </a:r>
            <a:r>
              <a:rPr lang="en-CA" sz="1600" dirty="0">
                <a:solidFill>
                  <a:srgbClr val="000000"/>
                </a:solidFill>
                <a:latin typeface="Georgia" panose="02040502050405020303" pitchFamily="18" charset="0"/>
                <a:cs typeface="Times New Roman" panose="02020603050405020304" pitchFamily="18" charset="0"/>
              </a:rPr>
              <a:t> helps reduce fees, speed up processes and provide liquidity options.</a:t>
            </a:r>
          </a:p>
        </p:txBody>
      </p:sp>
      <p:sp>
        <p:nvSpPr>
          <p:cNvPr id="34" name="TextBox 33">
            <a:extLst>
              <a:ext uri="{FF2B5EF4-FFF2-40B4-BE49-F238E27FC236}">
                <a16:creationId xmlns:a16="http://schemas.microsoft.com/office/drawing/2014/main" id="{14009D8B-4634-4418-95E4-100F736CB2B3}"/>
              </a:ext>
            </a:extLst>
          </p:cNvPr>
          <p:cNvSpPr txBox="1"/>
          <p:nvPr/>
        </p:nvSpPr>
        <p:spPr>
          <a:xfrm flipH="1">
            <a:off x="764500" y="4029568"/>
            <a:ext cx="693535" cy="338554"/>
          </a:xfrm>
          <a:prstGeom prst="rect">
            <a:avLst/>
          </a:prstGeom>
          <a:noFill/>
        </p:spPr>
        <p:txBody>
          <a:bodyPr wrap="square" rtlCol="0">
            <a:spAutoFit/>
          </a:bodyPr>
          <a:lstStyle/>
          <a:p>
            <a:r>
              <a:rPr lang="en-US" sz="1600" dirty="0">
                <a:solidFill>
                  <a:srgbClr val="000000"/>
                </a:solidFill>
                <a:latin typeface="Georgia" panose="02040502050405020303" pitchFamily="18" charset="0"/>
                <a:cs typeface="Times New Roman" panose="02020603050405020304" pitchFamily="18" charset="0"/>
              </a:rPr>
              <a:t>NYC</a:t>
            </a:r>
            <a:endParaRPr lang="en-CA" sz="1600" dirty="0">
              <a:solidFill>
                <a:srgbClr val="000000"/>
              </a:solidFill>
              <a:latin typeface="Georgia" panose="02040502050405020303"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9987D02D-170E-4344-A349-7AEF0FE478A1}"/>
              </a:ext>
            </a:extLst>
          </p:cNvPr>
          <p:cNvPicPr>
            <a:picLocks noChangeAspect="1"/>
          </p:cNvPicPr>
          <p:nvPr/>
        </p:nvPicPr>
        <p:blipFill>
          <a:blip r:embed="rId8"/>
          <a:stretch>
            <a:fillRect/>
          </a:stretch>
        </p:blipFill>
        <p:spPr>
          <a:xfrm>
            <a:off x="516340" y="4631065"/>
            <a:ext cx="1398896" cy="590932"/>
          </a:xfrm>
          <a:prstGeom prst="rect">
            <a:avLst/>
          </a:prstGeom>
        </p:spPr>
      </p:pic>
      <p:sp>
        <p:nvSpPr>
          <p:cNvPr id="37" name="TextBox 36">
            <a:extLst>
              <a:ext uri="{FF2B5EF4-FFF2-40B4-BE49-F238E27FC236}">
                <a16:creationId xmlns:a16="http://schemas.microsoft.com/office/drawing/2014/main" id="{07AD8A69-D699-4BD3-994C-C8FDAC7D3A9A}"/>
              </a:ext>
            </a:extLst>
          </p:cNvPr>
          <p:cNvSpPr txBox="1"/>
          <p:nvPr/>
        </p:nvSpPr>
        <p:spPr>
          <a:xfrm>
            <a:off x="2100575" y="4516822"/>
            <a:ext cx="9449979" cy="897297"/>
          </a:xfrm>
          <a:prstGeom prst="rect">
            <a:avLst/>
          </a:prstGeom>
          <a:noFill/>
        </p:spPr>
        <p:txBody>
          <a:bodyPr wrap="square">
            <a:spAutoFit/>
          </a:bodyPr>
          <a:lstStyle/>
          <a:p>
            <a:pPr algn="just">
              <a:lnSpc>
                <a:spcPct val="107000"/>
              </a:lnSpc>
              <a:spcAft>
                <a:spcPts val="800"/>
              </a:spcAft>
            </a:pPr>
            <a:r>
              <a:rPr lang="en-CA" sz="1800" u="none" strike="noStrike" dirty="0" err="1">
                <a:solidFill>
                  <a:srgbClr val="3A3B41"/>
                </a:solidFill>
                <a:effectLst/>
                <a:latin typeface="inherit"/>
                <a:ea typeface="Times New Roman" panose="02020603050405020304" pitchFamily="18" charset="0"/>
                <a:hlinkClick r:id="rId9"/>
              </a:rPr>
              <a:t>SMARTRealty</a:t>
            </a:r>
            <a:r>
              <a:rPr lang="en-CA" sz="1800" dirty="0">
                <a:solidFill>
                  <a:srgbClr val="3A3B41"/>
                </a:solidFill>
                <a:effectLst/>
                <a:latin typeface="Times New Roman" panose="02020603050405020304" pitchFamily="18" charset="0"/>
                <a:ea typeface="Times New Roman" panose="02020603050405020304" pitchFamily="18" charset="0"/>
              </a:rPr>
              <a:t> </a:t>
            </a:r>
            <a:r>
              <a:rPr lang="en-CA" sz="1600" dirty="0">
                <a:solidFill>
                  <a:srgbClr val="000000"/>
                </a:solidFill>
                <a:latin typeface="Georgia" panose="02040502050405020303" pitchFamily="18" charset="0"/>
                <a:cs typeface="Times New Roman" panose="02020603050405020304" pitchFamily="18" charset="0"/>
              </a:rPr>
              <a:t>uses smart real estate contracts to enact and maintain property purchase and rental agreements. Whether it’s paying rent, establishing mortgages or purchasing a home, the company’s smart contracts help to establish protocols that, if not met, immediately dissolve a contract.</a:t>
            </a:r>
          </a:p>
        </p:txBody>
      </p:sp>
      <p:sp>
        <p:nvSpPr>
          <p:cNvPr id="38" name="TextBox 37">
            <a:extLst>
              <a:ext uri="{FF2B5EF4-FFF2-40B4-BE49-F238E27FC236}">
                <a16:creationId xmlns:a16="http://schemas.microsoft.com/office/drawing/2014/main" id="{F682A977-B403-49D0-BE0A-E73C632A877E}"/>
              </a:ext>
            </a:extLst>
          </p:cNvPr>
          <p:cNvSpPr txBox="1"/>
          <p:nvPr/>
        </p:nvSpPr>
        <p:spPr>
          <a:xfrm flipH="1">
            <a:off x="811258" y="5165130"/>
            <a:ext cx="835571" cy="338554"/>
          </a:xfrm>
          <a:prstGeom prst="rect">
            <a:avLst/>
          </a:prstGeom>
          <a:noFill/>
        </p:spPr>
        <p:txBody>
          <a:bodyPr wrap="square" rtlCol="0">
            <a:spAutoFit/>
          </a:bodyPr>
          <a:lstStyle/>
          <a:p>
            <a:r>
              <a:rPr lang="en-US" sz="1600" dirty="0">
                <a:solidFill>
                  <a:srgbClr val="000000"/>
                </a:solidFill>
                <a:latin typeface="Georgia" panose="02040502050405020303" pitchFamily="18" charset="0"/>
                <a:cs typeface="Times New Roman" panose="02020603050405020304" pitchFamily="18" charset="0"/>
              </a:rPr>
              <a:t>Seattle</a:t>
            </a:r>
            <a:endParaRPr lang="en-CA" sz="1600" dirty="0">
              <a:solidFill>
                <a:srgbClr val="000000"/>
              </a:solidFill>
              <a:latin typeface="Georgia" panose="02040502050405020303"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C7C0D7BA-0EDE-4EE7-A385-9598B9C31066}"/>
              </a:ext>
            </a:extLst>
          </p:cNvPr>
          <p:cNvPicPr>
            <a:picLocks noChangeAspect="1"/>
          </p:cNvPicPr>
          <p:nvPr/>
        </p:nvPicPr>
        <p:blipFill>
          <a:blip r:embed="rId10"/>
          <a:stretch>
            <a:fillRect/>
          </a:stretch>
        </p:blipFill>
        <p:spPr>
          <a:xfrm>
            <a:off x="441765" y="5686962"/>
            <a:ext cx="1473471" cy="542925"/>
          </a:xfrm>
          <a:prstGeom prst="rect">
            <a:avLst/>
          </a:prstGeom>
        </p:spPr>
      </p:pic>
      <p:sp>
        <p:nvSpPr>
          <p:cNvPr id="42" name="TextBox 41">
            <a:extLst>
              <a:ext uri="{FF2B5EF4-FFF2-40B4-BE49-F238E27FC236}">
                <a16:creationId xmlns:a16="http://schemas.microsoft.com/office/drawing/2014/main" id="{F846CB7E-CC6F-4FA0-9144-AE2EE60F7E03}"/>
              </a:ext>
            </a:extLst>
          </p:cNvPr>
          <p:cNvSpPr txBox="1"/>
          <p:nvPr/>
        </p:nvSpPr>
        <p:spPr>
          <a:xfrm flipH="1">
            <a:off x="485485" y="6092820"/>
            <a:ext cx="1473470" cy="338554"/>
          </a:xfrm>
          <a:prstGeom prst="rect">
            <a:avLst/>
          </a:prstGeom>
          <a:noFill/>
        </p:spPr>
        <p:txBody>
          <a:bodyPr wrap="square" rtlCol="0">
            <a:spAutoFit/>
          </a:bodyPr>
          <a:lstStyle/>
          <a:p>
            <a:r>
              <a:rPr lang="en-US" sz="1600" dirty="0">
                <a:solidFill>
                  <a:srgbClr val="000000"/>
                </a:solidFill>
                <a:latin typeface="Georgia" panose="02040502050405020303" pitchFamily="18" charset="0"/>
                <a:cs typeface="Times New Roman" panose="02020603050405020304" pitchFamily="18" charset="0"/>
              </a:rPr>
              <a:t>San Francisco</a:t>
            </a:r>
            <a:endParaRPr lang="en-CA" sz="1600" dirty="0">
              <a:solidFill>
                <a:srgbClr val="000000"/>
              </a:solidFill>
              <a:latin typeface="Georgia" panose="02040502050405020303"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0230E947-2831-4DE2-B3C4-687B89A443BB}"/>
              </a:ext>
            </a:extLst>
          </p:cNvPr>
          <p:cNvSpPr txBox="1"/>
          <p:nvPr/>
        </p:nvSpPr>
        <p:spPr>
          <a:xfrm>
            <a:off x="2100574" y="5588669"/>
            <a:ext cx="9449979" cy="897297"/>
          </a:xfrm>
          <a:prstGeom prst="rect">
            <a:avLst/>
          </a:prstGeom>
          <a:noFill/>
        </p:spPr>
        <p:txBody>
          <a:bodyPr wrap="square">
            <a:spAutoFit/>
          </a:bodyPr>
          <a:lstStyle/>
          <a:p>
            <a:pPr algn="just">
              <a:lnSpc>
                <a:spcPct val="107000"/>
              </a:lnSpc>
              <a:spcAft>
                <a:spcPts val="800"/>
              </a:spcAft>
            </a:pPr>
            <a:r>
              <a:rPr lang="en-CA" sz="1800" u="none" strike="noStrike" dirty="0">
                <a:solidFill>
                  <a:srgbClr val="3A3B41"/>
                </a:solidFill>
                <a:effectLst/>
                <a:latin typeface="inherit"/>
                <a:ea typeface="Times New Roman" panose="02020603050405020304" pitchFamily="18" charset="0"/>
                <a:cs typeface="Times New Roman" panose="02020603050405020304" pitchFamily="18" charset="0"/>
                <a:hlinkClick r:id="rId11"/>
              </a:rPr>
              <a:t>Harbor</a:t>
            </a:r>
            <a:r>
              <a:rPr lang="en-CA" sz="1800" dirty="0">
                <a:solidFill>
                  <a:srgbClr val="3A3B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600" dirty="0">
                <a:solidFill>
                  <a:srgbClr val="000000"/>
                </a:solidFill>
                <a:latin typeface="Georgia" panose="02040502050405020303" pitchFamily="18" charset="0"/>
                <a:cs typeface="Times New Roman" panose="02020603050405020304" pitchFamily="18" charset="0"/>
              </a:rPr>
              <a:t>is a compliance platform for tokenizing private securities, including real estate. The company is tokenizing real estate assets, including funds, private REIT’s, building ownership and land in order to increase liquidity and transparency of the market.</a:t>
            </a:r>
          </a:p>
        </p:txBody>
      </p:sp>
    </p:spTree>
    <p:extLst>
      <p:ext uri="{BB962C8B-B14F-4D97-AF65-F5344CB8AC3E}">
        <p14:creationId xmlns:p14="http://schemas.microsoft.com/office/powerpoint/2010/main" val="1611136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a:xfrm>
            <a:off x="446314" y="500215"/>
            <a:ext cx="11174186" cy="590931"/>
          </a:xfrm>
        </p:spPr>
        <p:txBody>
          <a:body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TECHNOLOGY PLATFORMS FOR BLOCKCHAIN</a:t>
            </a:r>
          </a:p>
        </p:txBody>
      </p:sp>
      <p:sp>
        <p:nvSpPr>
          <p:cNvPr id="12" name="TextBox 11">
            <a:extLst>
              <a:ext uri="{FF2B5EF4-FFF2-40B4-BE49-F238E27FC236}">
                <a16:creationId xmlns:a16="http://schemas.microsoft.com/office/drawing/2014/main" id="{50D3C61F-0434-431A-BD8B-C48D92A05565}"/>
              </a:ext>
            </a:extLst>
          </p:cNvPr>
          <p:cNvSpPr txBox="1"/>
          <p:nvPr/>
        </p:nvSpPr>
        <p:spPr>
          <a:xfrm>
            <a:off x="2100574" y="1473755"/>
            <a:ext cx="9449979" cy="342658"/>
          </a:xfrm>
          <a:prstGeom prst="rect">
            <a:avLst/>
          </a:prstGeom>
          <a:noFill/>
        </p:spPr>
        <p:txBody>
          <a:bodyPr wrap="square">
            <a:spAutoFit/>
          </a:bodyPr>
          <a:lstStyle/>
          <a:p>
            <a:pPr algn="just">
              <a:lnSpc>
                <a:spcPct val="107000"/>
              </a:lnSpc>
              <a:spcAft>
                <a:spcPts val="800"/>
              </a:spcAft>
            </a:pPr>
            <a:r>
              <a:rPr lang="en-US" sz="1600" b="1" dirty="0">
                <a:solidFill>
                  <a:srgbClr val="000000"/>
                </a:solidFill>
                <a:latin typeface="Georgia" panose="02040502050405020303" pitchFamily="18" charset="0"/>
                <a:cs typeface="Times New Roman" panose="02020603050405020304" pitchFamily="18" charset="0"/>
              </a:rPr>
              <a:t>Monax </a:t>
            </a:r>
            <a:r>
              <a:rPr lang="en-US" sz="1600" dirty="0">
                <a:solidFill>
                  <a:srgbClr val="000000"/>
                </a:solidFill>
                <a:latin typeface="Georgia" panose="02040502050405020303" pitchFamily="18" charset="0"/>
                <a:cs typeface="Times New Roman" panose="02020603050405020304" pitchFamily="18" charset="0"/>
              </a:rPr>
              <a:t>turns contracts into a database of digital agreements to track your commitments in real time</a:t>
            </a:r>
            <a:endParaRPr lang="en-CA" sz="1600" dirty="0">
              <a:solidFill>
                <a:srgbClr val="000000"/>
              </a:solidFill>
              <a:latin typeface="Georgia" panose="02040502050405020303"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930E018-28D1-4F76-A828-8425D5D244A9}"/>
              </a:ext>
            </a:extLst>
          </p:cNvPr>
          <p:cNvPicPr>
            <a:picLocks noChangeAspect="1"/>
          </p:cNvPicPr>
          <p:nvPr/>
        </p:nvPicPr>
        <p:blipFill>
          <a:blip r:embed="rId2"/>
          <a:stretch>
            <a:fillRect/>
          </a:stretch>
        </p:blipFill>
        <p:spPr>
          <a:xfrm>
            <a:off x="682641" y="1341700"/>
            <a:ext cx="1300833" cy="542925"/>
          </a:xfrm>
          <a:prstGeom prst="rect">
            <a:avLst/>
          </a:prstGeom>
        </p:spPr>
      </p:pic>
      <p:pic>
        <p:nvPicPr>
          <p:cNvPr id="11" name="Picture 10">
            <a:extLst>
              <a:ext uri="{FF2B5EF4-FFF2-40B4-BE49-F238E27FC236}">
                <a16:creationId xmlns:a16="http://schemas.microsoft.com/office/drawing/2014/main" id="{E873A01C-6706-42AC-8DC7-AF33E13C23DC}"/>
              </a:ext>
            </a:extLst>
          </p:cNvPr>
          <p:cNvPicPr>
            <a:picLocks noChangeAspect="1"/>
          </p:cNvPicPr>
          <p:nvPr/>
        </p:nvPicPr>
        <p:blipFill>
          <a:blip r:embed="rId3"/>
          <a:stretch>
            <a:fillRect/>
          </a:stretch>
        </p:blipFill>
        <p:spPr>
          <a:xfrm>
            <a:off x="641445" y="2450519"/>
            <a:ext cx="1342030" cy="660708"/>
          </a:xfrm>
          <a:prstGeom prst="rect">
            <a:avLst/>
          </a:prstGeom>
        </p:spPr>
      </p:pic>
      <p:sp>
        <p:nvSpPr>
          <p:cNvPr id="24" name="TextBox 23">
            <a:extLst>
              <a:ext uri="{FF2B5EF4-FFF2-40B4-BE49-F238E27FC236}">
                <a16:creationId xmlns:a16="http://schemas.microsoft.com/office/drawing/2014/main" id="{97B87807-A04F-4561-8D2A-E1D36476B58E}"/>
              </a:ext>
            </a:extLst>
          </p:cNvPr>
          <p:cNvSpPr txBox="1"/>
          <p:nvPr/>
        </p:nvSpPr>
        <p:spPr>
          <a:xfrm>
            <a:off x="2100574" y="2388781"/>
            <a:ext cx="9449979" cy="864404"/>
          </a:xfrm>
          <a:prstGeom prst="rect">
            <a:avLst/>
          </a:prstGeom>
          <a:noFill/>
        </p:spPr>
        <p:txBody>
          <a:bodyPr wrap="square">
            <a:spAutoFit/>
          </a:bodyPr>
          <a:lstStyle/>
          <a:p>
            <a:pPr algn="just" fontAlgn="base">
              <a:lnSpc>
                <a:spcPct val="107000"/>
              </a:lnSpc>
              <a:spcAft>
                <a:spcPts val="800"/>
              </a:spcAft>
            </a:pPr>
            <a:r>
              <a:rPr lang="en-US" sz="1600" b="1" dirty="0">
                <a:solidFill>
                  <a:srgbClr val="000000"/>
                </a:solidFill>
                <a:latin typeface="Georgia" panose="02040502050405020303" pitchFamily="18" charset="0"/>
                <a:cs typeface="Times New Roman" panose="02020603050405020304" pitchFamily="18" charset="0"/>
              </a:rPr>
              <a:t>Symbiont</a:t>
            </a:r>
            <a:r>
              <a:rPr lang="en-US" sz="1600" dirty="0">
                <a:solidFill>
                  <a:srgbClr val="000000"/>
                </a:solidFill>
                <a:latin typeface="Georgia" panose="02040502050405020303" pitchFamily="18" charset="0"/>
                <a:cs typeface="Times New Roman" panose="02020603050405020304" pitchFamily="18" charset="0"/>
              </a:rPr>
              <a:t> is building the next generation of financial markets infrastructure. We are engineers and financial veterans solving finance's toughest challenges in partnership with global financial institutions.</a:t>
            </a:r>
          </a:p>
        </p:txBody>
      </p:sp>
      <p:pic>
        <p:nvPicPr>
          <p:cNvPr id="15" name="Picture 14">
            <a:extLst>
              <a:ext uri="{FF2B5EF4-FFF2-40B4-BE49-F238E27FC236}">
                <a16:creationId xmlns:a16="http://schemas.microsoft.com/office/drawing/2014/main" id="{8A5B6CA0-7969-4113-8B20-E82DC2E94A36}"/>
              </a:ext>
            </a:extLst>
          </p:cNvPr>
          <p:cNvPicPr>
            <a:picLocks noChangeAspect="1"/>
          </p:cNvPicPr>
          <p:nvPr/>
        </p:nvPicPr>
        <p:blipFill>
          <a:blip r:embed="rId4"/>
          <a:stretch>
            <a:fillRect/>
          </a:stretch>
        </p:blipFill>
        <p:spPr>
          <a:xfrm>
            <a:off x="404883" y="3431461"/>
            <a:ext cx="1578591" cy="993016"/>
          </a:xfrm>
          <a:prstGeom prst="rect">
            <a:avLst/>
          </a:prstGeom>
        </p:spPr>
      </p:pic>
      <p:sp>
        <p:nvSpPr>
          <p:cNvPr id="27" name="TextBox 26">
            <a:extLst>
              <a:ext uri="{FF2B5EF4-FFF2-40B4-BE49-F238E27FC236}">
                <a16:creationId xmlns:a16="http://schemas.microsoft.com/office/drawing/2014/main" id="{C2F9E57A-4FE5-443F-895E-19A9E3404CA2}"/>
              </a:ext>
            </a:extLst>
          </p:cNvPr>
          <p:cNvSpPr txBox="1"/>
          <p:nvPr/>
        </p:nvSpPr>
        <p:spPr>
          <a:xfrm>
            <a:off x="2100573" y="3664839"/>
            <a:ext cx="9449979" cy="607539"/>
          </a:xfrm>
          <a:prstGeom prst="rect">
            <a:avLst/>
          </a:prstGeom>
          <a:noFill/>
        </p:spPr>
        <p:txBody>
          <a:bodyPr wrap="square">
            <a:spAutoFit/>
          </a:bodyPr>
          <a:lstStyle/>
          <a:p>
            <a:pPr algn="just" fontAlgn="base">
              <a:lnSpc>
                <a:spcPct val="107000"/>
              </a:lnSpc>
              <a:spcAft>
                <a:spcPts val="800"/>
              </a:spcAft>
            </a:pPr>
            <a:r>
              <a:rPr lang="en-CA" sz="1600" b="1" dirty="0">
                <a:solidFill>
                  <a:srgbClr val="000000"/>
                </a:solidFill>
                <a:latin typeface="Georgia" panose="02040502050405020303" pitchFamily="18" charset="0"/>
                <a:cs typeface="Times New Roman" panose="02020603050405020304" pitchFamily="18" charset="0"/>
              </a:rPr>
              <a:t>Hyperledger</a:t>
            </a:r>
            <a:r>
              <a:rPr lang="en-CA" sz="1600" dirty="0">
                <a:solidFill>
                  <a:srgbClr val="000000"/>
                </a:solidFill>
                <a:latin typeface="Georgia" panose="02040502050405020303" pitchFamily="18" charset="0"/>
                <a:cs typeface="Times New Roman" panose="02020603050405020304" pitchFamily="18" charset="0"/>
              </a:rPr>
              <a:t> </a:t>
            </a:r>
            <a:r>
              <a:rPr lang="en-US" sz="1600" dirty="0">
                <a:solidFill>
                  <a:srgbClr val="000000"/>
                </a:solidFill>
                <a:latin typeface="Georgia" panose="02040502050405020303" pitchFamily="18" charset="0"/>
                <a:cs typeface="Times New Roman" panose="02020603050405020304" pitchFamily="18" charset="0"/>
              </a:rPr>
              <a:t>is Hyperledger is an open-source community focused on developing a suite of stable frameworks, tools and libraries for enterprise-grade blockchain deployments</a:t>
            </a:r>
          </a:p>
        </p:txBody>
      </p:sp>
      <p:pic>
        <p:nvPicPr>
          <p:cNvPr id="17" name="Picture 16">
            <a:extLst>
              <a:ext uri="{FF2B5EF4-FFF2-40B4-BE49-F238E27FC236}">
                <a16:creationId xmlns:a16="http://schemas.microsoft.com/office/drawing/2014/main" id="{B37F5CDC-E928-459D-99CF-2EA2F6CEB001}"/>
              </a:ext>
            </a:extLst>
          </p:cNvPr>
          <p:cNvPicPr>
            <a:picLocks noChangeAspect="1"/>
          </p:cNvPicPr>
          <p:nvPr/>
        </p:nvPicPr>
        <p:blipFill>
          <a:blip r:embed="rId5"/>
          <a:stretch>
            <a:fillRect/>
          </a:stretch>
        </p:blipFill>
        <p:spPr>
          <a:xfrm>
            <a:off x="446315" y="4744711"/>
            <a:ext cx="1537160" cy="706831"/>
          </a:xfrm>
          <a:prstGeom prst="rect">
            <a:avLst/>
          </a:prstGeom>
        </p:spPr>
      </p:pic>
      <p:sp>
        <p:nvSpPr>
          <p:cNvPr id="30" name="TextBox 29">
            <a:extLst>
              <a:ext uri="{FF2B5EF4-FFF2-40B4-BE49-F238E27FC236}">
                <a16:creationId xmlns:a16="http://schemas.microsoft.com/office/drawing/2014/main" id="{DFB3ACB1-6EEA-4B52-939C-CA88A5996952}"/>
              </a:ext>
            </a:extLst>
          </p:cNvPr>
          <p:cNvSpPr txBox="1"/>
          <p:nvPr/>
        </p:nvSpPr>
        <p:spPr>
          <a:xfrm>
            <a:off x="2100573" y="4733666"/>
            <a:ext cx="9449979" cy="607539"/>
          </a:xfrm>
          <a:prstGeom prst="rect">
            <a:avLst/>
          </a:prstGeom>
          <a:noFill/>
        </p:spPr>
        <p:txBody>
          <a:bodyPr wrap="square">
            <a:spAutoFit/>
          </a:bodyPr>
          <a:lstStyle/>
          <a:p>
            <a:pPr algn="just" fontAlgn="base">
              <a:lnSpc>
                <a:spcPct val="107000"/>
              </a:lnSpc>
              <a:spcAft>
                <a:spcPts val="800"/>
              </a:spcAft>
            </a:pPr>
            <a:r>
              <a:rPr lang="en-US" sz="1600" b="1" dirty="0" err="1">
                <a:solidFill>
                  <a:srgbClr val="000000"/>
                </a:solidFill>
                <a:latin typeface="Georgia" panose="02040502050405020303" pitchFamily="18" charset="0"/>
                <a:cs typeface="Times New Roman" panose="02020603050405020304" pitchFamily="18" charset="0"/>
              </a:rPr>
              <a:t>Brickblock</a:t>
            </a:r>
            <a:r>
              <a:rPr lang="en-US" sz="1600" dirty="0">
                <a:solidFill>
                  <a:srgbClr val="000000"/>
                </a:solidFill>
                <a:latin typeface="Georgia" panose="02040502050405020303" pitchFamily="18" charset="0"/>
                <a:cs typeface="Times New Roman" panose="02020603050405020304" pitchFamily="18" charset="0"/>
              </a:rPr>
              <a:t> was founded at the beginning of 2017, focusing on mapping financial transactions on the blockchain.</a:t>
            </a:r>
          </a:p>
        </p:txBody>
      </p:sp>
      <p:pic>
        <p:nvPicPr>
          <p:cNvPr id="20" name="Picture 19">
            <a:extLst>
              <a:ext uri="{FF2B5EF4-FFF2-40B4-BE49-F238E27FC236}">
                <a16:creationId xmlns:a16="http://schemas.microsoft.com/office/drawing/2014/main" id="{C6645D9E-EB6C-406C-ADB0-1C395702B27F}"/>
              </a:ext>
            </a:extLst>
          </p:cNvPr>
          <p:cNvPicPr>
            <a:picLocks noChangeAspect="1"/>
          </p:cNvPicPr>
          <p:nvPr/>
        </p:nvPicPr>
        <p:blipFill>
          <a:blip r:embed="rId6"/>
          <a:stretch>
            <a:fillRect/>
          </a:stretch>
        </p:blipFill>
        <p:spPr>
          <a:xfrm>
            <a:off x="404882" y="5771776"/>
            <a:ext cx="1578591" cy="706831"/>
          </a:xfrm>
          <a:prstGeom prst="rect">
            <a:avLst/>
          </a:prstGeom>
        </p:spPr>
      </p:pic>
      <p:sp>
        <p:nvSpPr>
          <p:cNvPr id="35" name="TextBox 34">
            <a:extLst>
              <a:ext uri="{FF2B5EF4-FFF2-40B4-BE49-F238E27FC236}">
                <a16:creationId xmlns:a16="http://schemas.microsoft.com/office/drawing/2014/main" id="{2681C866-81E9-4F83-9CED-27D2F542D3C3}"/>
              </a:ext>
            </a:extLst>
          </p:cNvPr>
          <p:cNvSpPr txBox="1"/>
          <p:nvPr/>
        </p:nvSpPr>
        <p:spPr>
          <a:xfrm>
            <a:off x="2100573" y="5836036"/>
            <a:ext cx="9395391" cy="600934"/>
          </a:xfrm>
          <a:prstGeom prst="rect">
            <a:avLst/>
          </a:prstGeom>
          <a:noFill/>
        </p:spPr>
        <p:txBody>
          <a:bodyPr wrap="square">
            <a:spAutoFit/>
          </a:bodyPr>
          <a:lstStyle/>
          <a:p>
            <a:pPr algn="just" fontAlgn="base">
              <a:lnSpc>
                <a:spcPct val="107000"/>
              </a:lnSpc>
              <a:spcAft>
                <a:spcPts val="800"/>
              </a:spcAft>
            </a:pPr>
            <a:r>
              <a:rPr lang="en-US" sz="1600" b="1" dirty="0" err="1">
                <a:solidFill>
                  <a:srgbClr val="000000"/>
                </a:solidFill>
                <a:latin typeface="Georgia" panose="02040502050405020303" pitchFamily="18" charset="0"/>
                <a:cs typeface="Times New Roman" panose="02020603050405020304" pitchFamily="18" charset="0"/>
              </a:rPr>
              <a:t>Softermii</a:t>
            </a:r>
            <a:r>
              <a:rPr lang="en-US" sz="1600" dirty="0">
                <a:solidFill>
                  <a:srgbClr val="000000"/>
                </a:solidFill>
                <a:latin typeface="Georgia" panose="02040502050405020303" pitchFamily="18" charset="0"/>
                <a:cs typeface="Times New Roman" panose="02020603050405020304" pitchFamily="18" charset="0"/>
              </a:rPr>
              <a:t> is a software development house focusing on blockchain, crypto-currency exchanges, ICO service packages and Fintech in general. </a:t>
            </a:r>
          </a:p>
        </p:txBody>
      </p:sp>
    </p:spTree>
    <p:extLst>
      <p:ext uri="{BB962C8B-B14F-4D97-AF65-F5344CB8AC3E}">
        <p14:creationId xmlns:p14="http://schemas.microsoft.com/office/powerpoint/2010/main" val="3534349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WHY BLOCKCHAIN</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12</a:t>
            </a:fld>
            <a:endParaRPr lang="en-US" b="1" dirty="0">
              <a:solidFill>
                <a:schemeClr val="bg1"/>
              </a:solidFill>
            </a:endParaRPr>
          </a:p>
        </p:txBody>
      </p:sp>
    </p:spTree>
    <p:extLst>
      <p:ext uri="{BB962C8B-B14F-4D97-AF65-F5344CB8AC3E}">
        <p14:creationId xmlns:p14="http://schemas.microsoft.com/office/powerpoint/2010/main" val="1794406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a:xfrm>
            <a:off x="446314" y="500215"/>
            <a:ext cx="11174186" cy="590931"/>
          </a:xfrm>
        </p:spPr>
        <p:txBody>
          <a:body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BLOCKCHAIN IN COMMERCIAL REAL ESTATE</a:t>
            </a:r>
          </a:p>
        </p:txBody>
      </p:sp>
      <p:sp>
        <p:nvSpPr>
          <p:cNvPr id="8" name="TextBox 7">
            <a:extLst>
              <a:ext uri="{FF2B5EF4-FFF2-40B4-BE49-F238E27FC236}">
                <a16:creationId xmlns:a16="http://schemas.microsoft.com/office/drawing/2014/main" id="{D368F08C-4036-4F3A-A490-5934DEF797E4}"/>
              </a:ext>
            </a:extLst>
          </p:cNvPr>
          <p:cNvSpPr txBox="1"/>
          <p:nvPr/>
        </p:nvSpPr>
        <p:spPr>
          <a:xfrm>
            <a:off x="1878838" y="4280698"/>
            <a:ext cx="5909483" cy="373949"/>
          </a:xfrm>
          <a:prstGeom prst="rect">
            <a:avLst/>
          </a:prstGeom>
          <a:noFill/>
        </p:spPr>
        <p:txBody>
          <a:bodyPr wrap="square">
            <a:spAutoFit/>
          </a:bodyPr>
          <a:lstStyle/>
          <a:p>
            <a:pPr>
              <a:lnSpc>
                <a:spcPct val="107000"/>
              </a:lnSpc>
              <a:spcAft>
                <a:spcPts val="800"/>
              </a:spcAft>
            </a:pPr>
            <a:r>
              <a:rPr lang="en-CA"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Digitized title registration &amp; checks and tokenization</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50D3C61F-0434-431A-BD8B-C48D92A05565}"/>
              </a:ext>
            </a:extLst>
          </p:cNvPr>
          <p:cNvSpPr txBox="1"/>
          <p:nvPr/>
        </p:nvSpPr>
        <p:spPr>
          <a:xfrm>
            <a:off x="1878841" y="1516264"/>
            <a:ext cx="2756849" cy="375552"/>
          </a:xfrm>
          <a:prstGeom prst="rect">
            <a:avLst/>
          </a:prstGeom>
          <a:noFill/>
        </p:spPr>
        <p:txBody>
          <a:bodyPr wrap="square">
            <a:spAutoFit/>
          </a:bodyPr>
          <a:lstStyle/>
          <a:p>
            <a:pPr>
              <a:lnSpc>
                <a:spcPct val="107000"/>
              </a:lnSpc>
              <a:spcAft>
                <a:spcPts val="800"/>
              </a:spcAft>
            </a:pPr>
            <a:r>
              <a:rPr lang="en-CA" dirty="0">
                <a:solidFill>
                  <a:srgbClr val="000000"/>
                </a:solidFill>
                <a:latin typeface="Georgia" panose="02040502050405020303" pitchFamily="18" charset="0"/>
                <a:cs typeface="Times New Roman" panose="02020603050405020304" pitchFamily="18" charset="0"/>
              </a:rPr>
              <a:t>A blockchain-based MLS</a:t>
            </a:r>
          </a:p>
        </p:txBody>
      </p:sp>
      <p:sp>
        <p:nvSpPr>
          <p:cNvPr id="17" name="TextBox 16">
            <a:extLst>
              <a:ext uri="{FF2B5EF4-FFF2-40B4-BE49-F238E27FC236}">
                <a16:creationId xmlns:a16="http://schemas.microsoft.com/office/drawing/2014/main" id="{FB5523C2-129F-4C7B-A51B-1C6576A91741}"/>
              </a:ext>
            </a:extLst>
          </p:cNvPr>
          <p:cNvSpPr txBox="1"/>
          <p:nvPr/>
        </p:nvSpPr>
        <p:spPr>
          <a:xfrm>
            <a:off x="1878841" y="2399808"/>
            <a:ext cx="5604681"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Due diligence and appraisal through digital identities</a:t>
            </a:r>
          </a:p>
        </p:txBody>
      </p:sp>
      <p:sp>
        <p:nvSpPr>
          <p:cNvPr id="22" name="TextBox 21">
            <a:extLst>
              <a:ext uri="{FF2B5EF4-FFF2-40B4-BE49-F238E27FC236}">
                <a16:creationId xmlns:a16="http://schemas.microsoft.com/office/drawing/2014/main" id="{45191127-411F-4F58-B26B-02F6F2E03AAB}"/>
              </a:ext>
            </a:extLst>
          </p:cNvPr>
          <p:cNvSpPr txBox="1"/>
          <p:nvPr/>
        </p:nvSpPr>
        <p:spPr>
          <a:xfrm>
            <a:off x="1878841" y="3327176"/>
            <a:ext cx="4817660" cy="369332"/>
          </a:xfrm>
          <a:prstGeom prst="rect">
            <a:avLst/>
          </a:prstGeom>
          <a:noFill/>
        </p:spPr>
        <p:txBody>
          <a:bodyPr wrap="square">
            <a:spAutoFit/>
          </a:bodyPr>
          <a:lstStyle/>
          <a:p>
            <a:r>
              <a:rPr lang="en-US" dirty="0">
                <a:solidFill>
                  <a:srgbClr val="000000"/>
                </a:solidFill>
                <a:latin typeface="Georgia" panose="02040502050405020303" pitchFamily="18" charset="0"/>
                <a:cs typeface="Times New Roman" panose="02020603050405020304" pitchFamily="18" charset="0"/>
              </a:rPr>
              <a:t>Digitized property and cashflow management</a:t>
            </a:r>
            <a:endParaRPr lang="en-CA" dirty="0"/>
          </a:p>
        </p:txBody>
      </p:sp>
      <p:sp>
        <p:nvSpPr>
          <p:cNvPr id="20" name="TextBox 19">
            <a:extLst>
              <a:ext uri="{FF2B5EF4-FFF2-40B4-BE49-F238E27FC236}">
                <a16:creationId xmlns:a16="http://schemas.microsoft.com/office/drawing/2014/main" id="{99DC1863-955C-4B03-BA6F-86B59F972871}"/>
              </a:ext>
            </a:extLst>
          </p:cNvPr>
          <p:cNvSpPr txBox="1"/>
          <p:nvPr/>
        </p:nvSpPr>
        <p:spPr>
          <a:xfrm>
            <a:off x="1878839" y="6029269"/>
            <a:ext cx="6933065" cy="369332"/>
          </a:xfrm>
          <a:prstGeom prst="rect">
            <a:avLst/>
          </a:prstGeom>
          <a:noFill/>
        </p:spPr>
        <p:txBody>
          <a:bodyPr wrap="square">
            <a:spAutoFit/>
          </a:bodyPr>
          <a:lstStyle/>
          <a:p>
            <a:pPr algn="l"/>
            <a:r>
              <a:rPr lang="en-US" dirty="0">
                <a:solidFill>
                  <a:srgbClr val="000000"/>
                </a:solidFill>
                <a:latin typeface="Georgia" panose="02040502050405020303" pitchFamily="18" charset="0"/>
                <a:cs typeface="Times New Roman" panose="02020603050405020304" pitchFamily="18" charset="0"/>
              </a:rPr>
              <a:t>Interoperability that refines quality of data, </a:t>
            </a:r>
            <a:r>
              <a:rPr lang="en-CA" dirty="0">
                <a:solidFill>
                  <a:srgbClr val="000000"/>
                </a:solidFill>
                <a:latin typeface="Georgia" panose="02040502050405020303" pitchFamily="18" charset="0"/>
                <a:cs typeface="Times New Roman" panose="02020603050405020304" pitchFamily="18" charset="0"/>
              </a:rPr>
              <a:t>analysis, and decisions</a:t>
            </a:r>
          </a:p>
        </p:txBody>
      </p:sp>
      <p:pic>
        <p:nvPicPr>
          <p:cNvPr id="4" name="Graphic 3" descr="City outline">
            <a:extLst>
              <a:ext uri="{FF2B5EF4-FFF2-40B4-BE49-F238E27FC236}">
                <a16:creationId xmlns:a16="http://schemas.microsoft.com/office/drawing/2014/main" id="{FA5C088B-F207-491E-A366-58CC92E7D3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636" y="1210720"/>
            <a:ext cx="914400" cy="914400"/>
          </a:xfrm>
          <a:prstGeom prst="rect">
            <a:avLst/>
          </a:prstGeom>
        </p:spPr>
      </p:pic>
      <p:pic>
        <p:nvPicPr>
          <p:cNvPr id="7" name="Picture 6">
            <a:extLst>
              <a:ext uri="{FF2B5EF4-FFF2-40B4-BE49-F238E27FC236}">
                <a16:creationId xmlns:a16="http://schemas.microsoft.com/office/drawing/2014/main" id="{F959F0B1-2BA3-41E1-ABFD-E740671D163A}"/>
              </a:ext>
            </a:extLst>
          </p:cNvPr>
          <p:cNvPicPr>
            <a:picLocks noChangeAspect="1"/>
          </p:cNvPicPr>
          <p:nvPr/>
        </p:nvPicPr>
        <p:blipFill>
          <a:blip r:embed="rId4"/>
          <a:stretch>
            <a:fillRect/>
          </a:stretch>
        </p:blipFill>
        <p:spPr>
          <a:xfrm>
            <a:off x="4677728" y="1522484"/>
            <a:ext cx="1355679" cy="369332"/>
          </a:xfrm>
          <a:prstGeom prst="rect">
            <a:avLst/>
          </a:prstGeom>
        </p:spPr>
      </p:pic>
      <p:pic>
        <p:nvPicPr>
          <p:cNvPr id="14" name="Picture 13">
            <a:extLst>
              <a:ext uri="{FF2B5EF4-FFF2-40B4-BE49-F238E27FC236}">
                <a16:creationId xmlns:a16="http://schemas.microsoft.com/office/drawing/2014/main" id="{70E44D2B-7ECD-4737-8CC7-FB18DE3BA5C2}"/>
              </a:ext>
            </a:extLst>
          </p:cNvPr>
          <p:cNvPicPr>
            <a:picLocks noChangeAspect="1"/>
          </p:cNvPicPr>
          <p:nvPr/>
        </p:nvPicPr>
        <p:blipFill>
          <a:blip r:embed="rId5"/>
          <a:stretch>
            <a:fillRect/>
          </a:stretch>
        </p:blipFill>
        <p:spPr>
          <a:xfrm>
            <a:off x="7450825" y="2384128"/>
            <a:ext cx="914400" cy="369332"/>
          </a:xfrm>
          <a:prstGeom prst="rect">
            <a:avLst/>
          </a:prstGeom>
        </p:spPr>
      </p:pic>
      <p:pic>
        <p:nvPicPr>
          <p:cNvPr id="16" name="Picture 15">
            <a:extLst>
              <a:ext uri="{FF2B5EF4-FFF2-40B4-BE49-F238E27FC236}">
                <a16:creationId xmlns:a16="http://schemas.microsoft.com/office/drawing/2014/main" id="{E6862840-6656-4D83-905C-C3FABF3498C0}"/>
              </a:ext>
            </a:extLst>
          </p:cNvPr>
          <p:cNvPicPr>
            <a:picLocks noChangeAspect="1"/>
          </p:cNvPicPr>
          <p:nvPr/>
        </p:nvPicPr>
        <p:blipFill>
          <a:blip r:embed="rId6"/>
          <a:stretch>
            <a:fillRect/>
          </a:stretch>
        </p:blipFill>
        <p:spPr>
          <a:xfrm>
            <a:off x="8428772" y="2372515"/>
            <a:ext cx="1088267" cy="369332"/>
          </a:xfrm>
          <a:prstGeom prst="rect">
            <a:avLst/>
          </a:prstGeom>
        </p:spPr>
      </p:pic>
      <p:pic>
        <p:nvPicPr>
          <p:cNvPr id="21" name="Picture 20">
            <a:extLst>
              <a:ext uri="{FF2B5EF4-FFF2-40B4-BE49-F238E27FC236}">
                <a16:creationId xmlns:a16="http://schemas.microsoft.com/office/drawing/2014/main" id="{088B1234-CAB0-42E4-AC71-ED9A0DAED06C}"/>
              </a:ext>
            </a:extLst>
          </p:cNvPr>
          <p:cNvPicPr>
            <a:picLocks noChangeAspect="1"/>
          </p:cNvPicPr>
          <p:nvPr/>
        </p:nvPicPr>
        <p:blipFill>
          <a:blip r:embed="rId7"/>
          <a:stretch>
            <a:fillRect/>
          </a:stretch>
        </p:blipFill>
        <p:spPr>
          <a:xfrm>
            <a:off x="9580586" y="2372514"/>
            <a:ext cx="991880" cy="396625"/>
          </a:xfrm>
          <a:prstGeom prst="rect">
            <a:avLst/>
          </a:prstGeom>
        </p:spPr>
      </p:pic>
      <p:pic>
        <p:nvPicPr>
          <p:cNvPr id="24" name="Graphic 23" descr="Eye Scan outline">
            <a:extLst>
              <a:ext uri="{FF2B5EF4-FFF2-40B4-BE49-F238E27FC236}">
                <a16:creationId xmlns:a16="http://schemas.microsoft.com/office/drawing/2014/main" id="{FFEDC7DF-4AE6-4147-90E5-AF2E38E666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340" y="2128747"/>
            <a:ext cx="914400" cy="914400"/>
          </a:xfrm>
          <a:prstGeom prst="rect">
            <a:avLst/>
          </a:prstGeom>
        </p:spPr>
      </p:pic>
      <p:pic>
        <p:nvPicPr>
          <p:cNvPr id="26" name="Graphic 25" descr="Shield Tick outline">
            <a:extLst>
              <a:ext uri="{FF2B5EF4-FFF2-40B4-BE49-F238E27FC236}">
                <a16:creationId xmlns:a16="http://schemas.microsoft.com/office/drawing/2014/main" id="{9D0AD08E-313F-403B-B151-04A38400D05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16340" y="3060444"/>
            <a:ext cx="914400" cy="914400"/>
          </a:xfrm>
          <a:prstGeom prst="rect">
            <a:avLst/>
          </a:prstGeom>
        </p:spPr>
      </p:pic>
      <p:pic>
        <p:nvPicPr>
          <p:cNvPr id="28" name="Picture 27">
            <a:extLst>
              <a:ext uri="{FF2B5EF4-FFF2-40B4-BE49-F238E27FC236}">
                <a16:creationId xmlns:a16="http://schemas.microsoft.com/office/drawing/2014/main" id="{28340D51-8856-452A-A9C8-BCABEDD5D64E}"/>
              </a:ext>
            </a:extLst>
          </p:cNvPr>
          <p:cNvPicPr>
            <a:picLocks noChangeAspect="1"/>
          </p:cNvPicPr>
          <p:nvPr/>
        </p:nvPicPr>
        <p:blipFill>
          <a:blip r:embed="rId12"/>
          <a:stretch>
            <a:fillRect/>
          </a:stretch>
        </p:blipFill>
        <p:spPr>
          <a:xfrm>
            <a:off x="6751093" y="3392240"/>
            <a:ext cx="1073624" cy="265358"/>
          </a:xfrm>
          <a:prstGeom prst="rect">
            <a:avLst/>
          </a:prstGeom>
        </p:spPr>
      </p:pic>
      <p:pic>
        <p:nvPicPr>
          <p:cNvPr id="30" name="Graphic 29" descr="Download from cloud outline">
            <a:extLst>
              <a:ext uri="{FF2B5EF4-FFF2-40B4-BE49-F238E27FC236}">
                <a16:creationId xmlns:a16="http://schemas.microsoft.com/office/drawing/2014/main" id="{F39C62FC-3269-4C2C-A0EC-D35431BE6EA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43636" y="5803658"/>
            <a:ext cx="914400" cy="914400"/>
          </a:xfrm>
          <a:prstGeom prst="rect">
            <a:avLst/>
          </a:prstGeom>
        </p:spPr>
      </p:pic>
      <p:pic>
        <p:nvPicPr>
          <p:cNvPr id="32" name="Picture 31">
            <a:extLst>
              <a:ext uri="{FF2B5EF4-FFF2-40B4-BE49-F238E27FC236}">
                <a16:creationId xmlns:a16="http://schemas.microsoft.com/office/drawing/2014/main" id="{91F300E9-1043-43CB-A992-CFA588D9F8C5}"/>
              </a:ext>
            </a:extLst>
          </p:cNvPr>
          <p:cNvPicPr>
            <a:picLocks noChangeAspect="1"/>
          </p:cNvPicPr>
          <p:nvPr/>
        </p:nvPicPr>
        <p:blipFill>
          <a:blip r:embed="rId15"/>
          <a:stretch>
            <a:fillRect/>
          </a:stretch>
        </p:blipFill>
        <p:spPr>
          <a:xfrm>
            <a:off x="8811905" y="6077803"/>
            <a:ext cx="1088268" cy="279857"/>
          </a:xfrm>
          <a:prstGeom prst="rect">
            <a:avLst/>
          </a:prstGeom>
        </p:spPr>
      </p:pic>
      <p:pic>
        <p:nvPicPr>
          <p:cNvPr id="36" name="Picture 35">
            <a:extLst>
              <a:ext uri="{FF2B5EF4-FFF2-40B4-BE49-F238E27FC236}">
                <a16:creationId xmlns:a16="http://schemas.microsoft.com/office/drawing/2014/main" id="{81B8CD90-3231-4202-A702-FACF37643FEA}"/>
              </a:ext>
            </a:extLst>
          </p:cNvPr>
          <p:cNvPicPr>
            <a:picLocks noChangeAspect="1"/>
          </p:cNvPicPr>
          <p:nvPr/>
        </p:nvPicPr>
        <p:blipFill>
          <a:blip r:embed="rId16"/>
          <a:stretch>
            <a:fillRect/>
          </a:stretch>
        </p:blipFill>
        <p:spPr>
          <a:xfrm>
            <a:off x="7287905" y="4239757"/>
            <a:ext cx="1460310" cy="375834"/>
          </a:xfrm>
          <a:prstGeom prst="rect">
            <a:avLst/>
          </a:prstGeom>
        </p:spPr>
      </p:pic>
      <p:sp>
        <p:nvSpPr>
          <p:cNvPr id="39" name="Rectangle 38">
            <a:extLst>
              <a:ext uri="{FF2B5EF4-FFF2-40B4-BE49-F238E27FC236}">
                <a16:creationId xmlns:a16="http://schemas.microsoft.com/office/drawing/2014/main" id="{F6B131B0-D890-47E5-9D1B-EB1528DF1114}"/>
              </a:ext>
            </a:extLst>
          </p:cNvPr>
          <p:cNvSpPr/>
          <p:nvPr/>
        </p:nvSpPr>
        <p:spPr>
          <a:xfrm>
            <a:off x="8757122" y="4260971"/>
            <a:ext cx="1161248" cy="400110"/>
          </a:xfrm>
          <a:prstGeom prst="rect">
            <a:avLst/>
          </a:prstGeom>
          <a:noFill/>
          <a:effectLst>
            <a:outerShdw blurRad="50800" dist="38100" dir="16200000" rotWithShape="0">
              <a:prstClr val="black">
                <a:alpha val="40000"/>
              </a:prstClr>
            </a:outerShdw>
          </a:effectLst>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000" b="1" dirty="0">
                <a:ln/>
                <a:solidFill>
                  <a:schemeClr val="accent4"/>
                </a:solidFill>
              </a:rPr>
              <a:t>DAPVM</a:t>
            </a:r>
          </a:p>
        </p:txBody>
      </p:sp>
      <p:pic>
        <p:nvPicPr>
          <p:cNvPr id="41" name="Graphic 40" descr="Camera outline">
            <a:extLst>
              <a:ext uri="{FF2B5EF4-FFF2-40B4-BE49-F238E27FC236}">
                <a16:creationId xmlns:a16="http://schemas.microsoft.com/office/drawing/2014/main" id="{66797669-381E-48EA-BF21-BDD0016BD51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02785" y="3970474"/>
            <a:ext cx="914400" cy="914400"/>
          </a:xfrm>
          <a:prstGeom prst="rect">
            <a:avLst/>
          </a:prstGeom>
        </p:spPr>
      </p:pic>
      <p:sp>
        <p:nvSpPr>
          <p:cNvPr id="43" name="TextBox 42">
            <a:extLst>
              <a:ext uri="{FF2B5EF4-FFF2-40B4-BE49-F238E27FC236}">
                <a16:creationId xmlns:a16="http://schemas.microsoft.com/office/drawing/2014/main" id="{E50B07E5-D628-4CC7-8424-A2957627CAE1}"/>
              </a:ext>
            </a:extLst>
          </p:cNvPr>
          <p:cNvSpPr txBox="1"/>
          <p:nvPr/>
        </p:nvSpPr>
        <p:spPr>
          <a:xfrm>
            <a:off x="1878838" y="5164115"/>
            <a:ext cx="7865664" cy="369332"/>
          </a:xfrm>
          <a:prstGeom prst="rect">
            <a:avLst/>
          </a:prstGeom>
          <a:noFill/>
        </p:spPr>
        <p:txBody>
          <a:bodyPr wrap="square">
            <a:spAutoFit/>
          </a:bodyPr>
          <a:lstStyle/>
          <a:p>
            <a:pPr algn="l"/>
            <a:r>
              <a:rPr lang="en-US" dirty="0">
                <a:solidFill>
                  <a:srgbClr val="000000"/>
                </a:solidFill>
                <a:latin typeface="Georgia" panose="02040502050405020303" pitchFamily="18" charset="0"/>
                <a:cs typeface="Times New Roman" panose="02020603050405020304" pitchFamily="18" charset="0"/>
              </a:rPr>
              <a:t>Reduce inefficiencies and increase transparency in financing and payments</a:t>
            </a:r>
            <a:endParaRPr lang="en-CA" dirty="0">
              <a:solidFill>
                <a:srgbClr val="000000"/>
              </a:solidFill>
              <a:latin typeface="Georgia" panose="02040502050405020303" pitchFamily="18" charset="0"/>
              <a:cs typeface="Times New Roman" panose="02020603050405020304" pitchFamily="18" charset="0"/>
            </a:endParaRPr>
          </a:p>
        </p:txBody>
      </p:sp>
      <p:pic>
        <p:nvPicPr>
          <p:cNvPr id="45" name="Graphic 44" descr="Continuous Improvement outline">
            <a:extLst>
              <a:ext uri="{FF2B5EF4-FFF2-40B4-BE49-F238E27FC236}">
                <a16:creationId xmlns:a16="http://schemas.microsoft.com/office/drawing/2014/main" id="{ABC28D7E-BA10-42E6-A840-670557569FF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43636" y="4891581"/>
            <a:ext cx="914400" cy="914400"/>
          </a:xfrm>
          <a:prstGeom prst="rect">
            <a:avLst/>
          </a:prstGeom>
        </p:spPr>
      </p:pic>
      <p:pic>
        <p:nvPicPr>
          <p:cNvPr id="47" name="Picture 46">
            <a:extLst>
              <a:ext uri="{FF2B5EF4-FFF2-40B4-BE49-F238E27FC236}">
                <a16:creationId xmlns:a16="http://schemas.microsoft.com/office/drawing/2014/main" id="{4C1BED08-FF28-4683-9FAE-D65EE30FC0B7}"/>
              </a:ext>
            </a:extLst>
          </p:cNvPr>
          <p:cNvPicPr>
            <a:picLocks noChangeAspect="1"/>
          </p:cNvPicPr>
          <p:nvPr/>
        </p:nvPicPr>
        <p:blipFill>
          <a:blip r:embed="rId21"/>
          <a:stretch>
            <a:fillRect/>
          </a:stretch>
        </p:blipFill>
        <p:spPr>
          <a:xfrm>
            <a:off x="9621526" y="5200888"/>
            <a:ext cx="1088268" cy="328010"/>
          </a:xfrm>
          <a:prstGeom prst="rect">
            <a:avLst/>
          </a:prstGeom>
        </p:spPr>
      </p:pic>
    </p:spTree>
    <p:extLst>
      <p:ext uri="{BB962C8B-B14F-4D97-AF65-F5344CB8AC3E}">
        <p14:creationId xmlns:p14="http://schemas.microsoft.com/office/powerpoint/2010/main" val="107909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ASSET IDENTIFICATION METHODOLOGY</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14</a:t>
            </a:fld>
            <a:endParaRPr lang="en-US" b="1" dirty="0">
              <a:solidFill>
                <a:schemeClr val="bg1"/>
              </a:solidFill>
            </a:endParaRPr>
          </a:p>
        </p:txBody>
      </p:sp>
    </p:spTree>
    <p:extLst>
      <p:ext uri="{BB962C8B-B14F-4D97-AF65-F5344CB8AC3E}">
        <p14:creationId xmlns:p14="http://schemas.microsoft.com/office/powerpoint/2010/main" val="3167418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a:xfrm>
            <a:off x="446314" y="527915"/>
            <a:ext cx="11174186" cy="535531"/>
          </a:xfrm>
        </p:spPr>
        <p:txBody>
          <a:bodyPr/>
          <a:lstStyle/>
          <a:p>
            <a:r>
              <a:rPr lang="en-US" sz="3200"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METHODOLGY TO IDENTIFY ASSETS</a:t>
            </a:r>
          </a:p>
        </p:txBody>
      </p:sp>
      <p:sp>
        <p:nvSpPr>
          <p:cNvPr id="2" name="Rectangle 1">
            <a:extLst>
              <a:ext uri="{FF2B5EF4-FFF2-40B4-BE49-F238E27FC236}">
                <a16:creationId xmlns:a16="http://schemas.microsoft.com/office/drawing/2014/main" id="{395BCB06-6F01-4BF6-AD7B-FE6983288A25}"/>
              </a:ext>
            </a:extLst>
          </p:cNvPr>
          <p:cNvSpPr>
            <a:spLocks noChangeArrowheads="1"/>
          </p:cNvSpPr>
          <p:nvPr/>
        </p:nvSpPr>
        <p:spPr bwMode="auto">
          <a:xfrm>
            <a:off x="505760" y="1296657"/>
            <a:ext cx="10526973" cy="22006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lang="en-US" altLang="en-US" sz="1300" b="1" dirty="0">
                <a:solidFill>
                  <a:srgbClr val="000000"/>
                </a:solidFill>
                <a:latin typeface="Georgia" panose="02040502050405020303" pitchFamily="18" charset="0"/>
                <a:cs typeface="Times New Roman" panose="02020603050405020304" pitchFamily="18" charset="0"/>
              </a:rPr>
              <a:t>Location: </a:t>
            </a:r>
            <a:r>
              <a:rPr lang="en-US" altLang="en-US" sz="1300" dirty="0">
                <a:solidFill>
                  <a:srgbClr val="000000"/>
                </a:solidFill>
                <a:latin typeface="Georgia" panose="02040502050405020303" pitchFamily="18" charset="0"/>
                <a:cs typeface="Times New Roman" panose="02020603050405020304" pitchFamily="18" charset="0"/>
              </a:rPr>
              <a:t>Metropolis, suburbs of cities with minimum population of 500,000 </a:t>
            </a:r>
            <a:r>
              <a:rPr lang="en-US" altLang="en-US" sz="1300" dirty="0" err="1">
                <a:solidFill>
                  <a:srgbClr val="000000"/>
                </a:solidFill>
                <a:latin typeface="Georgia" panose="02040502050405020303" pitchFamily="18" charset="0"/>
                <a:cs typeface="Times New Roman" panose="02020603050405020304" pitchFamily="18" charset="0"/>
              </a:rPr>
              <a:t>fr</a:t>
            </a:r>
            <a:r>
              <a:rPr lang="en-US" altLang="en-US" sz="1300" dirty="0">
                <a:solidFill>
                  <a:srgbClr val="000000"/>
                </a:solidFill>
                <a:latin typeface="Georgia" panose="02040502050405020303" pitchFamily="18" charset="0"/>
                <a:cs typeface="Times New Roman" panose="02020603050405020304" pitchFamily="18" charset="0"/>
              </a:rPr>
              <a:t> commercial and waterfront for resorts</a:t>
            </a:r>
          </a:p>
          <a:p>
            <a:pPr marR="0" lvl="0" algn="l" defTabSz="914400" rtl="0" eaLnBrk="0" fontAlgn="base" latinLnBrk="0" hangingPunct="0">
              <a:lnSpc>
                <a:spcPct val="100000"/>
              </a:lnSpc>
              <a:spcBef>
                <a:spcPct val="0"/>
              </a:spcBef>
              <a:spcAft>
                <a:spcPct val="0"/>
              </a:spcAft>
              <a:buClrTx/>
              <a:buSzTx/>
              <a:tabLst/>
            </a:pPr>
            <a:endParaRPr lang="en-US" altLang="en-US" sz="1300" dirty="0">
              <a:solidFill>
                <a:srgbClr val="000000"/>
              </a:solidFill>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000000"/>
                </a:solidFill>
                <a:latin typeface="Georgia" panose="02040502050405020303" pitchFamily="18" charset="0"/>
                <a:cs typeface="Times New Roman" panose="02020603050405020304" pitchFamily="18" charset="0"/>
              </a:rPr>
              <a:t>Value valuation: </a:t>
            </a:r>
            <a:r>
              <a:rPr lang="en-US" altLang="en-US" sz="1300" dirty="0">
                <a:solidFill>
                  <a:srgbClr val="000000"/>
                </a:solidFill>
                <a:latin typeface="Georgia" panose="02040502050405020303" pitchFamily="18" charset="0"/>
                <a:cs typeface="Times New Roman" panose="02020603050405020304" pitchFamily="18" charset="0"/>
              </a:rPr>
              <a:t>Target returns comprising of net rental income, cash flow growth and cap rate adjustment providing minimum 15% p.a.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solidFill>
                <a:srgbClr val="000000"/>
              </a:solidFill>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000000"/>
                </a:solidFill>
                <a:latin typeface="Georgia" panose="02040502050405020303" pitchFamily="18" charset="0"/>
                <a:cs typeface="Times New Roman" panose="02020603050405020304" pitchFamily="18" charset="0"/>
              </a:rPr>
              <a:t>Property Type:  </a:t>
            </a:r>
            <a:r>
              <a:rPr lang="en-US" altLang="en-US" sz="1300" dirty="0">
                <a:solidFill>
                  <a:srgbClr val="000000"/>
                </a:solidFill>
                <a:latin typeface="Georgia" panose="02040502050405020303" pitchFamily="18" charset="0"/>
                <a:cs typeface="Times New Roman" panose="02020603050405020304" pitchFamily="18" charset="0"/>
              </a:rPr>
              <a:t>Commercial zoning suitable for office, retail and industrial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000000"/>
              </a:solidFill>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000000"/>
                </a:solidFill>
                <a:latin typeface="Georgia" panose="02040502050405020303" pitchFamily="18" charset="0"/>
                <a:cs typeface="Times New Roman" panose="02020603050405020304" pitchFamily="18" charset="0"/>
              </a:rPr>
              <a:t>Overall market conditions:  </a:t>
            </a:r>
            <a:r>
              <a:rPr lang="en-US" altLang="en-US" sz="1300" dirty="0">
                <a:solidFill>
                  <a:srgbClr val="000000"/>
                </a:solidFill>
                <a:latin typeface="Georgia" panose="02040502050405020303" pitchFamily="18" charset="0"/>
                <a:cs typeface="Times New Roman" panose="02020603050405020304" pitchFamily="18" charset="0"/>
              </a:rPr>
              <a:t>High demand or upcoming localities as per internal and external market research 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solidFill>
                <a:srgbClr val="000000"/>
              </a:solidFill>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000000"/>
                </a:solidFill>
                <a:latin typeface="Georgia" panose="02040502050405020303" pitchFamily="18" charset="0"/>
                <a:cs typeface="Times New Roman" panose="02020603050405020304" pitchFamily="18" charset="0"/>
              </a:rPr>
              <a:t>Economic environment: </a:t>
            </a:r>
            <a:r>
              <a:rPr lang="en-US" altLang="en-US" sz="1300" dirty="0">
                <a:solidFill>
                  <a:srgbClr val="000000"/>
                </a:solidFill>
                <a:latin typeface="Georgia" panose="02040502050405020303" pitchFamily="18" charset="0"/>
                <a:cs typeface="Times New Roman" panose="02020603050405020304" pitchFamily="18" charset="0"/>
              </a:rPr>
              <a:t>Assessment of interest, inflation, insurances, property tax, other cost of holding and managing real estate.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000000"/>
              </a:solidFill>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000000"/>
                </a:solidFill>
                <a:latin typeface="Georgia" panose="02040502050405020303" pitchFamily="18" charset="0"/>
                <a:cs typeface="Times New Roman" panose="02020603050405020304" pitchFamily="18" charset="0"/>
              </a:rPr>
              <a:t>Development phase</a:t>
            </a:r>
            <a:r>
              <a:rPr lang="en-US" altLang="en-US" sz="1300" dirty="0">
                <a:solidFill>
                  <a:srgbClr val="000000"/>
                </a:solidFill>
                <a:latin typeface="Georgia" panose="02040502050405020303" pitchFamily="18" charset="0"/>
                <a:cs typeface="Times New Roman" panose="02020603050405020304" pitchFamily="18" charset="0"/>
              </a:rPr>
              <a:t>: Income producing properties from $10 million to $50 million</a:t>
            </a:r>
          </a:p>
        </p:txBody>
      </p:sp>
      <p:pic>
        <p:nvPicPr>
          <p:cNvPr id="13" name="Picture 12">
            <a:extLst>
              <a:ext uri="{FF2B5EF4-FFF2-40B4-BE49-F238E27FC236}">
                <a16:creationId xmlns:a16="http://schemas.microsoft.com/office/drawing/2014/main" id="{9D66D76F-40B3-430F-A19B-885569B0220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001" y="3729249"/>
            <a:ext cx="2867025" cy="2052955"/>
          </a:xfrm>
          <a:prstGeom prst="rect">
            <a:avLst/>
          </a:prstGeom>
          <a:noFill/>
          <a:ln>
            <a:noFill/>
          </a:ln>
        </p:spPr>
      </p:pic>
      <p:sp>
        <p:nvSpPr>
          <p:cNvPr id="18" name="TextBox 17">
            <a:extLst>
              <a:ext uri="{FF2B5EF4-FFF2-40B4-BE49-F238E27FC236}">
                <a16:creationId xmlns:a16="http://schemas.microsoft.com/office/drawing/2014/main" id="{D921C731-DDFB-4E76-A145-5158C76CED67}"/>
              </a:ext>
            </a:extLst>
          </p:cNvPr>
          <p:cNvSpPr txBox="1"/>
          <p:nvPr/>
        </p:nvSpPr>
        <p:spPr>
          <a:xfrm>
            <a:off x="409433" y="5840141"/>
            <a:ext cx="5486400" cy="881652"/>
          </a:xfrm>
          <a:prstGeom prst="rect">
            <a:avLst/>
          </a:prstGeom>
          <a:noFill/>
        </p:spPr>
        <p:txBody>
          <a:bodyPr wrap="square">
            <a:spAutoFit/>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Address: 13317 KING GEORGE BOULEVARD, Surrey, British Columbia V3T2T5</a:t>
            </a:r>
          </a:p>
          <a:p>
            <a:pPr>
              <a:lnSpc>
                <a:spcPct val="107000"/>
              </a:lnSpc>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Value:</a:t>
            </a:r>
            <a:r>
              <a:rPr lang="en-US" sz="1200" dirty="0">
                <a:effectLst/>
                <a:latin typeface="Calibri" panose="020F0502020204030204" pitchFamily="34" charset="0"/>
                <a:ea typeface="Calibri" panose="020F0502020204030204" pitchFamily="34" charset="0"/>
                <a:cs typeface="Times New Roman" panose="02020603050405020304" pitchFamily="18" charset="0"/>
              </a:rPr>
              <a:t> $35,855,307</a:t>
            </a:r>
          </a:p>
          <a:p>
            <a:pPr>
              <a:lnSpc>
                <a:spcPct val="107000"/>
              </a:lnSpc>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Land Size:</a:t>
            </a:r>
            <a:r>
              <a:rPr lang="en-US" sz="1200" dirty="0">
                <a:effectLst/>
                <a:latin typeface="Calibri" panose="020F0502020204030204" pitchFamily="34" charset="0"/>
                <a:ea typeface="Calibri" panose="020F0502020204030204" pitchFamily="34" charset="0"/>
                <a:cs typeface="Times New Roman" panose="02020603050405020304" pitchFamily="18" charset="0"/>
              </a:rPr>
              <a:t> 82942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sqft</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1469931C-D3C1-4F9A-9192-8834E3D0EA0A}"/>
              </a:ext>
            </a:extLst>
          </p:cNvPr>
          <p:cNvSpPr txBox="1"/>
          <p:nvPr/>
        </p:nvSpPr>
        <p:spPr>
          <a:xfrm>
            <a:off x="3384645" y="3683762"/>
            <a:ext cx="2511188" cy="1933543"/>
          </a:xfrm>
          <a:prstGeom prst="rect">
            <a:avLst/>
          </a:prstGeom>
          <a:noFill/>
        </p:spPr>
        <p:txBody>
          <a:bodyPr wrap="square">
            <a:spAutoFit/>
          </a:bodyPr>
          <a:lstStyle/>
          <a:p>
            <a:pPr algn="just">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dirty="0">
                <a:effectLst/>
                <a:latin typeface="Calibri" panose="020F0502020204030204" pitchFamily="34" charset="0"/>
                <a:ea typeface="Calibri" panose="020F0502020204030204" pitchFamily="34" charset="0"/>
                <a:cs typeface="Times New Roman" panose="02020603050405020304" pitchFamily="18" charset="0"/>
              </a:rPr>
              <a:t>Gateway of the Surrey City Centre. ~500m to sky train station. An assembly of 3 properties. Total proposed 946,300 gross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sq.ft</a:t>
            </a:r>
            <a:r>
              <a:rPr lang="en-US" sz="1400" dirty="0">
                <a:effectLst/>
                <a:latin typeface="Calibri" panose="020F0502020204030204" pitchFamily="34" charset="0"/>
                <a:ea typeface="Calibri" panose="020F0502020204030204" pitchFamily="34" charset="0"/>
                <a:cs typeface="Times New Roman" panose="02020603050405020304" pitchFamily="18" charset="0"/>
              </a:rPr>
              <a:t>. buildable, 3 High-rises &amp; 2 low-rises. 3rd reading approved</a:t>
            </a:r>
            <a:endParaRPr lang="en-CA" sz="1400" dirty="0"/>
          </a:p>
        </p:txBody>
      </p:sp>
      <p:pic>
        <p:nvPicPr>
          <p:cNvPr id="7" name="Picture 6">
            <a:extLst>
              <a:ext uri="{FF2B5EF4-FFF2-40B4-BE49-F238E27FC236}">
                <a16:creationId xmlns:a16="http://schemas.microsoft.com/office/drawing/2014/main" id="{1ED62F27-E868-4FA9-B59F-BF29AE661D7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3407" y="3729249"/>
            <a:ext cx="3171825" cy="1962150"/>
          </a:xfrm>
          <a:prstGeom prst="rect">
            <a:avLst/>
          </a:prstGeom>
          <a:noFill/>
          <a:ln>
            <a:noFill/>
          </a:ln>
        </p:spPr>
      </p:pic>
      <p:sp>
        <p:nvSpPr>
          <p:cNvPr id="8" name="TextBox 7">
            <a:extLst>
              <a:ext uri="{FF2B5EF4-FFF2-40B4-BE49-F238E27FC236}">
                <a16:creationId xmlns:a16="http://schemas.microsoft.com/office/drawing/2014/main" id="{EE624583-92EB-4278-95E6-3E4999E2B5B4}"/>
              </a:ext>
            </a:extLst>
          </p:cNvPr>
          <p:cNvSpPr txBox="1"/>
          <p:nvPr/>
        </p:nvSpPr>
        <p:spPr>
          <a:xfrm>
            <a:off x="9205232" y="3729249"/>
            <a:ext cx="2745658" cy="2028825"/>
          </a:xfrm>
          <a:prstGeom prst="rect">
            <a:avLst/>
          </a:prstGeom>
          <a:noFill/>
        </p:spPr>
        <p:txBody>
          <a:bodyPr wrap="square">
            <a:spAutoFit/>
          </a:bodyPr>
          <a:lstStyle/>
          <a:p>
            <a:pPr algn="just">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Exciting new industrial subdivision in east London. Quick access to Hwy 401. Build-to-suit opportunities of 50,000 SF up to 1.5 M SF available. Zoned GI1 and L2 allowing for most industrial and warehouse uses.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12B9BABD-B395-4FED-9D6E-6490FCA8C4AA}"/>
              </a:ext>
            </a:extLst>
          </p:cNvPr>
          <p:cNvSpPr txBox="1"/>
          <p:nvPr/>
        </p:nvSpPr>
        <p:spPr>
          <a:xfrm>
            <a:off x="5943600" y="5782204"/>
            <a:ext cx="5486400" cy="913070"/>
          </a:xfrm>
          <a:prstGeom prst="rect">
            <a:avLst/>
          </a:prstGeom>
          <a:noFill/>
        </p:spPr>
        <p:txBody>
          <a:bodyPr wrap="square">
            <a:spAutoFit/>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Address: 2180 SCANLAN Street Unit# C, London, Ontario N5W6G7</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Value:</a:t>
            </a:r>
            <a:r>
              <a:rPr lang="en-US" sz="1200" dirty="0">
                <a:effectLst/>
                <a:latin typeface="Calibri" panose="020F0502020204030204" pitchFamily="34" charset="0"/>
                <a:ea typeface="Calibri" panose="020F0502020204030204" pitchFamily="34" charset="0"/>
                <a:cs typeface="Times New Roman" panose="02020603050405020304" pitchFamily="18" charset="0"/>
              </a:rPr>
              <a:t> $46,250,000</a:t>
            </a:r>
          </a:p>
          <a:p>
            <a:pPr>
              <a:lnSpc>
                <a:spcPct val="107000"/>
              </a:lnSpc>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Exterior building Size:</a:t>
            </a:r>
            <a:r>
              <a:rPr lang="en-US" sz="1200" dirty="0">
                <a:effectLst/>
                <a:latin typeface="Calibri" panose="020F0502020204030204" pitchFamily="34" charset="0"/>
                <a:ea typeface="Calibri" panose="020F0502020204030204" pitchFamily="34" charset="0"/>
                <a:cs typeface="Times New Roman" panose="02020603050405020304" pitchFamily="18" charset="0"/>
              </a:rPr>
              <a:t> 250,000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sqft</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b="1" dirty="0">
                <a:latin typeface="Calibri" panose="020F0502020204030204" pitchFamily="34" charset="0"/>
                <a:ea typeface="Calibri" panose="020F0502020204030204" pitchFamily="34" charset="0"/>
                <a:cs typeface="Times New Roman" panose="02020603050405020304" pitchFamily="18" charset="0"/>
              </a:rPr>
              <a:t>Land Size: </a:t>
            </a:r>
            <a:r>
              <a:rPr lang="en-US" sz="1200" dirty="0">
                <a:latin typeface="Calibri" panose="020F0502020204030204" pitchFamily="34" charset="0"/>
                <a:ea typeface="Calibri" panose="020F0502020204030204" pitchFamily="34" charset="0"/>
                <a:cs typeface="Times New Roman" panose="02020603050405020304" pitchFamily="18" charset="0"/>
              </a:rPr>
              <a:t>55.57 acre</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9651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TOKENIZATION</a:t>
            </a:r>
            <a:endParaRPr lang="en-US" dirty="0"/>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16</a:t>
            </a:fld>
            <a:endParaRPr lang="en-US" b="1" dirty="0">
              <a:solidFill>
                <a:schemeClr val="bg1"/>
              </a:solidFill>
            </a:endParaRPr>
          </a:p>
        </p:txBody>
      </p:sp>
    </p:spTree>
    <p:extLst>
      <p:ext uri="{BB962C8B-B14F-4D97-AF65-F5344CB8AC3E}">
        <p14:creationId xmlns:p14="http://schemas.microsoft.com/office/powerpoint/2010/main" val="4201819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9">
            <a:extLst>
              <a:ext uri="{FF2B5EF4-FFF2-40B4-BE49-F238E27FC236}">
                <a16:creationId xmlns:a16="http://schemas.microsoft.com/office/drawing/2014/main" id="{875F973C-E987-4FFA-81D2-719CB34C3255}"/>
              </a:ext>
            </a:extLst>
          </p:cNvPr>
          <p:cNvSpPr txBox="1">
            <a:spLocks/>
          </p:cNvSpPr>
          <p:nvPr/>
        </p:nvSpPr>
        <p:spPr>
          <a:xfrm>
            <a:off x="598714" y="652259"/>
            <a:ext cx="11174186" cy="5909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GB" sz="3600" b="1" kern="1200" spc="-60" baseline="0" dirty="0">
                <a:solidFill>
                  <a:schemeClr val="tx1"/>
                </a:solidFill>
                <a:latin typeface="+mj-lt"/>
                <a:ea typeface="+mj-ea"/>
                <a:cs typeface="+mj-cs"/>
              </a:defRPr>
            </a:lvl1p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TOKENIZATION PROCESS</a:t>
            </a:r>
          </a:p>
        </p:txBody>
      </p:sp>
      <p:pic>
        <p:nvPicPr>
          <p:cNvPr id="3" name="Graphic 2" descr="Office worker male outline">
            <a:extLst>
              <a:ext uri="{FF2B5EF4-FFF2-40B4-BE49-F238E27FC236}">
                <a16:creationId xmlns:a16="http://schemas.microsoft.com/office/drawing/2014/main" id="{FA4318EE-9242-4547-ABFD-7741E7F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99066" y="1816290"/>
            <a:ext cx="914400" cy="914400"/>
          </a:xfrm>
          <a:prstGeom prst="rect">
            <a:avLst/>
          </a:prstGeom>
        </p:spPr>
      </p:pic>
      <p:pic>
        <p:nvPicPr>
          <p:cNvPr id="54" name="Graphic 53" descr="Office worker male outline">
            <a:extLst>
              <a:ext uri="{FF2B5EF4-FFF2-40B4-BE49-F238E27FC236}">
                <a16:creationId xmlns:a16="http://schemas.microsoft.com/office/drawing/2014/main" id="{D48E572B-6E1C-4853-830C-CFD652B43C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99066" y="2655626"/>
            <a:ext cx="914400" cy="914400"/>
          </a:xfrm>
          <a:prstGeom prst="rect">
            <a:avLst/>
          </a:prstGeom>
        </p:spPr>
      </p:pic>
      <p:pic>
        <p:nvPicPr>
          <p:cNvPr id="55" name="Graphic 54" descr="Office worker male outline">
            <a:extLst>
              <a:ext uri="{FF2B5EF4-FFF2-40B4-BE49-F238E27FC236}">
                <a16:creationId xmlns:a16="http://schemas.microsoft.com/office/drawing/2014/main" id="{E98AFF11-CD0D-4864-92DF-3F9A67FE99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99066" y="3533631"/>
            <a:ext cx="914400" cy="914400"/>
          </a:xfrm>
          <a:prstGeom prst="rect">
            <a:avLst/>
          </a:prstGeom>
        </p:spPr>
      </p:pic>
      <p:cxnSp>
        <p:nvCxnSpPr>
          <p:cNvPr id="5" name="Straight Arrow Connector 4">
            <a:extLst>
              <a:ext uri="{FF2B5EF4-FFF2-40B4-BE49-F238E27FC236}">
                <a16:creationId xmlns:a16="http://schemas.microsoft.com/office/drawing/2014/main" id="{7F41CD90-520F-4CB5-97F7-F8F998F73716}"/>
              </a:ext>
            </a:extLst>
          </p:cNvPr>
          <p:cNvCxnSpPr>
            <a:cxnSpLocks/>
          </p:cNvCxnSpPr>
          <p:nvPr/>
        </p:nvCxnSpPr>
        <p:spPr>
          <a:xfrm flipH="1">
            <a:off x="2536211" y="3188521"/>
            <a:ext cx="1073624"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0E814FC2-34F2-4D12-A10A-4C482D104247}"/>
              </a:ext>
            </a:extLst>
          </p:cNvPr>
          <p:cNvSpPr txBox="1"/>
          <p:nvPr/>
        </p:nvSpPr>
        <p:spPr>
          <a:xfrm flipH="1">
            <a:off x="2559799" y="2911522"/>
            <a:ext cx="1187358" cy="276999"/>
          </a:xfrm>
          <a:prstGeom prst="rect">
            <a:avLst/>
          </a:prstGeom>
          <a:noFill/>
        </p:spPr>
        <p:txBody>
          <a:bodyPr wrap="square" rtlCol="0">
            <a:spAutoFit/>
          </a:bodyPr>
          <a:lstStyle/>
          <a:p>
            <a:r>
              <a:rPr lang="en-US" sz="1200" dirty="0"/>
              <a:t>Tokens issued</a:t>
            </a:r>
            <a:endParaRPr lang="en-CA" dirty="0"/>
          </a:p>
        </p:txBody>
      </p:sp>
      <p:pic>
        <p:nvPicPr>
          <p:cNvPr id="58" name="Graphic 57" descr="Contract outline">
            <a:extLst>
              <a:ext uri="{FF2B5EF4-FFF2-40B4-BE49-F238E27FC236}">
                <a16:creationId xmlns:a16="http://schemas.microsoft.com/office/drawing/2014/main" id="{7FC95C5B-4A63-427F-8A33-73CD1398F2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66782" y="2422478"/>
            <a:ext cx="1476233" cy="1442111"/>
          </a:xfrm>
          <a:prstGeom prst="rect">
            <a:avLst/>
          </a:prstGeom>
        </p:spPr>
      </p:pic>
      <p:sp>
        <p:nvSpPr>
          <p:cNvPr id="60" name="TextBox 59">
            <a:extLst>
              <a:ext uri="{FF2B5EF4-FFF2-40B4-BE49-F238E27FC236}">
                <a16:creationId xmlns:a16="http://schemas.microsoft.com/office/drawing/2014/main" id="{99C63125-9382-4CBB-BB43-BBA5944111F2}"/>
              </a:ext>
            </a:extLst>
          </p:cNvPr>
          <p:cNvSpPr txBox="1"/>
          <p:nvPr/>
        </p:nvSpPr>
        <p:spPr>
          <a:xfrm flipH="1">
            <a:off x="3850941" y="3814550"/>
            <a:ext cx="1307915" cy="276999"/>
          </a:xfrm>
          <a:prstGeom prst="rect">
            <a:avLst/>
          </a:prstGeom>
          <a:noFill/>
        </p:spPr>
        <p:txBody>
          <a:bodyPr wrap="square" rtlCol="0">
            <a:spAutoFit/>
          </a:bodyPr>
          <a:lstStyle/>
          <a:p>
            <a:r>
              <a:rPr lang="en-US" sz="1200" dirty="0"/>
              <a:t>Smart contract</a:t>
            </a:r>
            <a:endParaRPr lang="en-CA" dirty="0"/>
          </a:p>
        </p:txBody>
      </p:sp>
      <p:sp>
        <p:nvSpPr>
          <p:cNvPr id="63" name="TextBox 62">
            <a:extLst>
              <a:ext uri="{FF2B5EF4-FFF2-40B4-BE49-F238E27FC236}">
                <a16:creationId xmlns:a16="http://schemas.microsoft.com/office/drawing/2014/main" id="{C1B99783-F4EA-4026-AD8E-754B12F35DFD}"/>
              </a:ext>
            </a:extLst>
          </p:cNvPr>
          <p:cNvSpPr txBox="1"/>
          <p:nvPr/>
        </p:nvSpPr>
        <p:spPr>
          <a:xfrm flipH="1">
            <a:off x="6809058" y="3791686"/>
            <a:ext cx="1869749" cy="461665"/>
          </a:xfrm>
          <a:prstGeom prst="rect">
            <a:avLst/>
          </a:prstGeom>
          <a:noFill/>
        </p:spPr>
        <p:txBody>
          <a:bodyPr wrap="square" rtlCol="0">
            <a:spAutoFit/>
          </a:bodyPr>
          <a:lstStyle/>
          <a:p>
            <a:pPr algn="ctr"/>
            <a:r>
              <a:rPr lang="en-US" sz="1200" dirty="0"/>
              <a:t>Proprietary platform / certified partners</a:t>
            </a:r>
            <a:endParaRPr lang="en-CA" dirty="0"/>
          </a:p>
        </p:txBody>
      </p:sp>
      <p:pic>
        <p:nvPicPr>
          <p:cNvPr id="64" name="Graphic 63" descr="Court outline">
            <a:extLst>
              <a:ext uri="{FF2B5EF4-FFF2-40B4-BE49-F238E27FC236}">
                <a16:creationId xmlns:a16="http://schemas.microsoft.com/office/drawing/2014/main" id="{06C26B9A-0B17-44D9-9BA8-B47319E836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94641" y="4920262"/>
            <a:ext cx="1091540" cy="975291"/>
          </a:xfrm>
          <a:prstGeom prst="rect">
            <a:avLst/>
          </a:prstGeom>
        </p:spPr>
      </p:pic>
      <p:cxnSp>
        <p:nvCxnSpPr>
          <p:cNvPr id="66" name="Straight Arrow Connector 65">
            <a:extLst>
              <a:ext uri="{FF2B5EF4-FFF2-40B4-BE49-F238E27FC236}">
                <a16:creationId xmlns:a16="http://schemas.microsoft.com/office/drawing/2014/main" id="{6892E75C-6B45-41D4-835F-77FD563A21ED}"/>
              </a:ext>
            </a:extLst>
          </p:cNvPr>
          <p:cNvCxnSpPr>
            <a:cxnSpLocks/>
          </p:cNvCxnSpPr>
          <p:nvPr/>
        </p:nvCxnSpPr>
        <p:spPr>
          <a:xfrm flipH="1">
            <a:off x="5036295" y="3188521"/>
            <a:ext cx="2300510" cy="1541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7" name="TextBox 66">
            <a:extLst>
              <a:ext uri="{FF2B5EF4-FFF2-40B4-BE49-F238E27FC236}">
                <a16:creationId xmlns:a16="http://schemas.microsoft.com/office/drawing/2014/main" id="{15BADDD1-FD20-49C7-A895-72CFF5EA3671}"/>
              </a:ext>
            </a:extLst>
          </p:cNvPr>
          <p:cNvSpPr txBox="1"/>
          <p:nvPr/>
        </p:nvSpPr>
        <p:spPr>
          <a:xfrm flipH="1">
            <a:off x="5158856" y="2862863"/>
            <a:ext cx="2081565" cy="276999"/>
          </a:xfrm>
          <a:prstGeom prst="rect">
            <a:avLst/>
          </a:prstGeom>
          <a:noFill/>
        </p:spPr>
        <p:txBody>
          <a:bodyPr wrap="square" rtlCol="0">
            <a:spAutoFit/>
          </a:bodyPr>
          <a:lstStyle/>
          <a:p>
            <a:r>
              <a:rPr lang="en-US" sz="1200" dirty="0"/>
              <a:t>Token contract created</a:t>
            </a:r>
            <a:endParaRPr lang="en-CA" dirty="0"/>
          </a:p>
        </p:txBody>
      </p:sp>
      <p:cxnSp>
        <p:nvCxnSpPr>
          <p:cNvPr id="70" name="Straight Connector 69">
            <a:extLst>
              <a:ext uri="{FF2B5EF4-FFF2-40B4-BE49-F238E27FC236}">
                <a16:creationId xmlns:a16="http://schemas.microsoft.com/office/drawing/2014/main" id="{A3B16906-11B5-4848-881A-7C07466EC823}"/>
              </a:ext>
            </a:extLst>
          </p:cNvPr>
          <p:cNvCxnSpPr>
            <a:cxnSpLocks/>
          </p:cNvCxnSpPr>
          <p:nvPr/>
        </p:nvCxnSpPr>
        <p:spPr>
          <a:xfrm flipV="1">
            <a:off x="7738281" y="1569494"/>
            <a:ext cx="0" cy="852984"/>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1" name="Straight Connector 70">
            <a:extLst>
              <a:ext uri="{FF2B5EF4-FFF2-40B4-BE49-F238E27FC236}">
                <a16:creationId xmlns:a16="http://schemas.microsoft.com/office/drawing/2014/main" id="{F6B57350-5624-43CC-A140-FC42C33B1EC2}"/>
              </a:ext>
            </a:extLst>
          </p:cNvPr>
          <p:cNvCxnSpPr>
            <a:cxnSpLocks/>
          </p:cNvCxnSpPr>
          <p:nvPr/>
        </p:nvCxnSpPr>
        <p:spPr>
          <a:xfrm flipH="1">
            <a:off x="4504899" y="1552169"/>
            <a:ext cx="3233382" cy="1839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157F8363-74B8-4336-B9C2-E2E6301EAC62}"/>
              </a:ext>
            </a:extLst>
          </p:cNvPr>
          <p:cNvCxnSpPr>
            <a:cxnSpLocks/>
          </p:cNvCxnSpPr>
          <p:nvPr/>
        </p:nvCxnSpPr>
        <p:spPr>
          <a:xfrm flipV="1">
            <a:off x="4505470" y="1569493"/>
            <a:ext cx="1" cy="81833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9" name="TextBox 78">
            <a:extLst>
              <a:ext uri="{FF2B5EF4-FFF2-40B4-BE49-F238E27FC236}">
                <a16:creationId xmlns:a16="http://schemas.microsoft.com/office/drawing/2014/main" id="{1D4819E7-38E2-4A59-A3A6-8B4FC2B96A46}"/>
              </a:ext>
            </a:extLst>
          </p:cNvPr>
          <p:cNvSpPr txBox="1"/>
          <p:nvPr/>
        </p:nvSpPr>
        <p:spPr>
          <a:xfrm flipH="1">
            <a:off x="4855763" y="1636339"/>
            <a:ext cx="2532226" cy="646331"/>
          </a:xfrm>
          <a:prstGeom prst="rect">
            <a:avLst/>
          </a:prstGeom>
          <a:noFill/>
        </p:spPr>
        <p:txBody>
          <a:bodyPr wrap="square" rtlCol="0">
            <a:spAutoFit/>
          </a:bodyPr>
          <a:lstStyle/>
          <a:p>
            <a:pPr algn="ctr"/>
            <a:r>
              <a:rPr lang="en-US" sz="1200" dirty="0"/>
              <a:t>Token issuance instructions through proprietary platform dashboard</a:t>
            </a:r>
            <a:endParaRPr lang="en-CA" dirty="0"/>
          </a:p>
        </p:txBody>
      </p:sp>
      <p:pic>
        <p:nvPicPr>
          <p:cNvPr id="81" name="Graphic 80" descr="House outline">
            <a:extLst>
              <a:ext uri="{FF2B5EF4-FFF2-40B4-BE49-F238E27FC236}">
                <a16:creationId xmlns:a16="http://schemas.microsoft.com/office/drawing/2014/main" id="{EF7362D9-983F-4603-93D5-45C9E55A2A2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09833" y="4647302"/>
            <a:ext cx="914400" cy="914400"/>
          </a:xfrm>
          <a:prstGeom prst="rect">
            <a:avLst/>
          </a:prstGeom>
        </p:spPr>
      </p:pic>
      <p:sp>
        <p:nvSpPr>
          <p:cNvPr id="82" name="TextBox 81">
            <a:extLst>
              <a:ext uri="{FF2B5EF4-FFF2-40B4-BE49-F238E27FC236}">
                <a16:creationId xmlns:a16="http://schemas.microsoft.com/office/drawing/2014/main" id="{30434FE8-73FE-4811-9FFA-96CE954D0DD7}"/>
              </a:ext>
            </a:extLst>
          </p:cNvPr>
          <p:cNvSpPr txBox="1"/>
          <p:nvPr/>
        </p:nvSpPr>
        <p:spPr>
          <a:xfrm flipH="1">
            <a:off x="3557526" y="5517258"/>
            <a:ext cx="1966001" cy="276999"/>
          </a:xfrm>
          <a:prstGeom prst="rect">
            <a:avLst/>
          </a:prstGeom>
          <a:noFill/>
        </p:spPr>
        <p:txBody>
          <a:bodyPr wrap="square" rtlCol="0">
            <a:spAutoFit/>
          </a:bodyPr>
          <a:lstStyle/>
          <a:p>
            <a:r>
              <a:rPr lang="en-US" sz="1200" dirty="0"/>
              <a:t>Commercial real estate </a:t>
            </a:r>
            <a:endParaRPr lang="en-CA" dirty="0"/>
          </a:p>
        </p:txBody>
      </p:sp>
      <p:pic>
        <p:nvPicPr>
          <p:cNvPr id="83" name="Graphic 82" descr="House outline">
            <a:extLst>
              <a:ext uri="{FF2B5EF4-FFF2-40B4-BE49-F238E27FC236}">
                <a16:creationId xmlns:a16="http://schemas.microsoft.com/office/drawing/2014/main" id="{0E57C73D-9981-4534-97F1-559C318FAC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88983" y="4644277"/>
            <a:ext cx="914400" cy="914400"/>
          </a:xfrm>
          <a:prstGeom prst="rect">
            <a:avLst/>
          </a:prstGeom>
        </p:spPr>
      </p:pic>
      <p:cxnSp>
        <p:nvCxnSpPr>
          <p:cNvPr id="85" name="Straight Arrow Connector 84">
            <a:extLst>
              <a:ext uri="{FF2B5EF4-FFF2-40B4-BE49-F238E27FC236}">
                <a16:creationId xmlns:a16="http://schemas.microsoft.com/office/drawing/2014/main" id="{1C92DD71-C520-4B38-A595-DAA41571F560}"/>
              </a:ext>
            </a:extLst>
          </p:cNvPr>
          <p:cNvCxnSpPr>
            <a:cxnSpLocks/>
          </p:cNvCxnSpPr>
          <p:nvPr/>
        </p:nvCxnSpPr>
        <p:spPr>
          <a:xfrm flipV="1">
            <a:off x="8260302" y="4253351"/>
            <a:ext cx="0" cy="211222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3" name="Straight Connector 92">
            <a:extLst>
              <a:ext uri="{FF2B5EF4-FFF2-40B4-BE49-F238E27FC236}">
                <a16:creationId xmlns:a16="http://schemas.microsoft.com/office/drawing/2014/main" id="{EA8BA198-3341-48CD-8411-60AED9EDCE27}"/>
              </a:ext>
            </a:extLst>
          </p:cNvPr>
          <p:cNvCxnSpPr>
            <a:cxnSpLocks/>
          </p:cNvCxnSpPr>
          <p:nvPr/>
        </p:nvCxnSpPr>
        <p:spPr>
          <a:xfrm>
            <a:off x="5403383" y="5044213"/>
            <a:ext cx="1933422" cy="0"/>
          </a:xfrm>
          <a:prstGeom prst="line">
            <a:avLst/>
          </a:prstGeom>
        </p:spPr>
        <p:style>
          <a:lnRef idx="3">
            <a:schemeClr val="accent6"/>
          </a:lnRef>
          <a:fillRef idx="0">
            <a:schemeClr val="accent6"/>
          </a:fillRef>
          <a:effectRef idx="2">
            <a:schemeClr val="accent6"/>
          </a:effectRef>
          <a:fontRef idx="minor">
            <a:schemeClr val="tx1"/>
          </a:fontRef>
        </p:style>
      </p:cxnSp>
      <p:sp>
        <p:nvSpPr>
          <p:cNvPr id="97" name="TextBox 96">
            <a:extLst>
              <a:ext uri="{FF2B5EF4-FFF2-40B4-BE49-F238E27FC236}">
                <a16:creationId xmlns:a16="http://schemas.microsoft.com/office/drawing/2014/main" id="{FDB77BFD-2EB3-4923-9395-70A0F8AF7223}"/>
              </a:ext>
            </a:extLst>
          </p:cNvPr>
          <p:cNvSpPr txBox="1"/>
          <p:nvPr/>
        </p:nvSpPr>
        <p:spPr>
          <a:xfrm flipH="1">
            <a:off x="5506867" y="4756664"/>
            <a:ext cx="1187358" cy="276999"/>
          </a:xfrm>
          <a:prstGeom prst="rect">
            <a:avLst/>
          </a:prstGeom>
          <a:noFill/>
        </p:spPr>
        <p:txBody>
          <a:bodyPr wrap="square" rtlCol="0">
            <a:spAutoFit/>
          </a:bodyPr>
          <a:lstStyle/>
          <a:p>
            <a:pPr algn="ctr"/>
            <a:r>
              <a:rPr lang="en-US" sz="1200" dirty="0"/>
              <a:t>Title</a:t>
            </a:r>
            <a:endParaRPr lang="en-CA" dirty="0"/>
          </a:p>
        </p:txBody>
      </p:sp>
      <p:pic>
        <p:nvPicPr>
          <p:cNvPr id="103" name="Graphic 102" descr="Building outline">
            <a:extLst>
              <a:ext uri="{FF2B5EF4-FFF2-40B4-BE49-F238E27FC236}">
                <a16:creationId xmlns:a16="http://schemas.microsoft.com/office/drawing/2014/main" id="{1C22D5B8-D2B4-47EB-A15E-9F660714A5A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719250" y="2493863"/>
            <a:ext cx="2247330" cy="1370725"/>
          </a:xfrm>
          <a:prstGeom prst="rect">
            <a:avLst/>
          </a:prstGeom>
        </p:spPr>
      </p:pic>
      <p:cxnSp>
        <p:nvCxnSpPr>
          <p:cNvPr id="105" name="Straight Arrow Connector 104">
            <a:extLst>
              <a:ext uri="{FF2B5EF4-FFF2-40B4-BE49-F238E27FC236}">
                <a16:creationId xmlns:a16="http://schemas.microsoft.com/office/drawing/2014/main" id="{147A45EA-005A-49D0-B299-93BAAC019C27}"/>
              </a:ext>
            </a:extLst>
          </p:cNvPr>
          <p:cNvCxnSpPr>
            <a:cxnSpLocks/>
            <a:endCxn id="64" idx="1"/>
          </p:cNvCxnSpPr>
          <p:nvPr/>
        </p:nvCxnSpPr>
        <p:spPr>
          <a:xfrm>
            <a:off x="5472746" y="5407908"/>
            <a:ext cx="172189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18" name="TextBox 117">
            <a:extLst>
              <a:ext uri="{FF2B5EF4-FFF2-40B4-BE49-F238E27FC236}">
                <a16:creationId xmlns:a16="http://schemas.microsoft.com/office/drawing/2014/main" id="{043869AE-4305-4B2A-9E53-E01836640BCA}"/>
              </a:ext>
            </a:extLst>
          </p:cNvPr>
          <p:cNvSpPr txBox="1"/>
          <p:nvPr/>
        </p:nvSpPr>
        <p:spPr>
          <a:xfrm flipH="1">
            <a:off x="5633132" y="5452421"/>
            <a:ext cx="1187358" cy="276999"/>
          </a:xfrm>
          <a:prstGeom prst="rect">
            <a:avLst/>
          </a:prstGeom>
          <a:noFill/>
        </p:spPr>
        <p:txBody>
          <a:bodyPr wrap="square" rtlCol="0">
            <a:spAutoFit/>
          </a:bodyPr>
          <a:lstStyle/>
          <a:p>
            <a:pPr algn="ctr"/>
            <a:r>
              <a:rPr lang="en-US" sz="1200" dirty="0"/>
              <a:t>Mortgage</a:t>
            </a:r>
            <a:endParaRPr lang="en-CA" dirty="0"/>
          </a:p>
        </p:txBody>
      </p:sp>
      <p:cxnSp>
        <p:nvCxnSpPr>
          <p:cNvPr id="120" name="Straight Connector 119">
            <a:extLst>
              <a:ext uri="{FF2B5EF4-FFF2-40B4-BE49-F238E27FC236}">
                <a16:creationId xmlns:a16="http://schemas.microsoft.com/office/drawing/2014/main" id="{C83BBFCF-AF5A-415A-AC8D-2EBE114E1825}"/>
              </a:ext>
            </a:extLst>
          </p:cNvPr>
          <p:cNvCxnSpPr/>
          <p:nvPr/>
        </p:nvCxnSpPr>
        <p:spPr>
          <a:xfrm>
            <a:off x="10003812" y="4091549"/>
            <a:ext cx="0" cy="2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C019AE3-D099-44B0-B238-5F14A6AA7236}"/>
              </a:ext>
            </a:extLst>
          </p:cNvPr>
          <p:cNvCxnSpPr>
            <a:cxnSpLocks/>
          </p:cNvCxnSpPr>
          <p:nvPr/>
        </p:nvCxnSpPr>
        <p:spPr>
          <a:xfrm flipH="1">
            <a:off x="7738282" y="4285194"/>
            <a:ext cx="5650" cy="666911"/>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124" name="Straight Arrow Connector 123">
            <a:extLst>
              <a:ext uri="{FF2B5EF4-FFF2-40B4-BE49-F238E27FC236}">
                <a16:creationId xmlns:a16="http://schemas.microsoft.com/office/drawing/2014/main" id="{A223A665-A50A-4615-9AAC-79292FEEEDC1}"/>
              </a:ext>
            </a:extLst>
          </p:cNvPr>
          <p:cNvCxnSpPr/>
          <p:nvPr/>
        </p:nvCxnSpPr>
        <p:spPr>
          <a:xfrm>
            <a:off x="4524233" y="4091549"/>
            <a:ext cx="0" cy="632347"/>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125" name="TextBox 124">
            <a:extLst>
              <a:ext uri="{FF2B5EF4-FFF2-40B4-BE49-F238E27FC236}">
                <a16:creationId xmlns:a16="http://schemas.microsoft.com/office/drawing/2014/main" id="{7A6D57D1-6D4F-4B11-8528-1002A2FD3C50}"/>
              </a:ext>
            </a:extLst>
          </p:cNvPr>
          <p:cNvSpPr txBox="1"/>
          <p:nvPr/>
        </p:nvSpPr>
        <p:spPr>
          <a:xfrm flipH="1">
            <a:off x="1462587" y="4446644"/>
            <a:ext cx="1187358" cy="276999"/>
          </a:xfrm>
          <a:prstGeom prst="rect">
            <a:avLst/>
          </a:prstGeom>
          <a:noFill/>
        </p:spPr>
        <p:txBody>
          <a:bodyPr wrap="square" rtlCol="0">
            <a:spAutoFit/>
          </a:bodyPr>
          <a:lstStyle/>
          <a:p>
            <a:pPr algn="ctr"/>
            <a:r>
              <a:rPr lang="en-US" sz="1200" dirty="0"/>
              <a:t>Investors</a:t>
            </a:r>
            <a:endParaRPr lang="en-CA" dirty="0"/>
          </a:p>
        </p:txBody>
      </p:sp>
      <p:sp>
        <p:nvSpPr>
          <p:cNvPr id="132" name="TextBox 131">
            <a:extLst>
              <a:ext uri="{FF2B5EF4-FFF2-40B4-BE49-F238E27FC236}">
                <a16:creationId xmlns:a16="http://schemas.microsoft.com/office/drawing/2014/main" id="{93E70802-0797-4DD9-83C9-1B823118433F}"/>
              </a:ext>
            </a:extLst>
          </p:cNvPr>
          <p:cNvSpPr txBox="1"/>
          <p:nvPr/>
        </p:nvSpPr>
        <p:spPr>
          <a:xfrm flipH="1">
            <a:off x="8194926" y="5267755"/>
            <a:ext cx="1443219" cy="461665"/>
          </a:xfrm>
          <a:prstGeom prst="rect">
            <a:avLst/>
          </a:prstGeom>
          <a:noFill/>
        </p:spPr>
        <p:txBody>
          <a:bodyPr wrap="square" rtlCol="0">
            <a:spAutoFit/>
          </a:bodyPr>
          <a:lstStyle/>
          <a:p>
            <a:pPr algn="ctr"/>
            <a:r>
              <a:rPr lang="en-US" sz="1200" dirty="0"/>
              <a:t>Bank/ Insurance company</a:t>
            </a:r>
            <a:endParaRPr lang="en-CA" dirty="0"/>
          </a:p>
        </p:txBody>
      </p:sp>
      <p:cxnSp>
        <p:nvCxnSpPr>
          <p:cNvPr id="134" name="Straight Connector 133">
            <a:extLst>
              <a:ext uri="{FF2B5EF4-FFF2-40B4-BE49-F238E27FC236}">
                <a16:creationId xmlns:a16="http://schemas.microsoft.com/office/drawing/2014/main" id="{4839587E-E217-40E1-BF1C-E4F967D57E98}"/>
              </a:ext>
            </a:extLst>
          </p:cNvPr>
          <p:cNvCxnSpPr>
            <a:cxnSpLocks/>
          </p:cNvCxnSpPr>
          <p:nvPr/>
        </p:nvCxnSpPr>
        <p:spPr>
          <a:xfrm flipH="1">
            <a:off x="2056266" y="6360553"/>
            <a:ext cx="6204036"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36" name="Straight Connector 135">
            <a:extLst>
              <a:ext uri="{FF2B5EF4-FFF2-40B4-BE49-F238E27FC236}">
                <a16:creationId xmlns:a16="http://schemas.microsoft.com/office/drawing/2014/main" id="{7787B28B-2C86-4243-86D7-820D8EA893CE}"/>
              </a:ext>
            </a:extLst>
          </p:cNvPr>
          <p:cNvCxnSpPr>
            <a:cxnSpLocks/>
          </p:cNvCxnSpPr>
          <p:nvPr/>
        </p:nvCxnSpPr>
        <p:spPr>
          <a:xfrm flipV="1">
            <a:off x="2056266" y="4756664"/>
            <a:ext cx="0" cy="1608907"/>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44" name="Straight Arrow Connector 143">
            <a:extLst>
              <a:ext uri="{FF2B5EF4-FFF2-40B4-BE49-F238E27FC236}">
                <a16:creationId xmlns:a16="http://schemas.microsoft.com/office/drawing/2014/main" id="{803C7D9B-39DC-462F-8512-39C59D0CECC9}"/>
              </a:ext>
            </a:extLst>
          </p:cNvPr>
          <p:cNvCxnSpPr>
            <a:cxnSpLocks/>
          </p:cNvCxnSpPr>
          <p:nvPr/>
        </p:nvCxnSpPr>
        <p:spPr>
          <a:xfrm flipV="1">
            <a:off x="7336805" y="4253351"/>
            <a:ext cx="0" cy="78031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51" name="TextBox 150">
            <a:extLst>
              <a:ext uri="{FF2B5EF4-FFF2-40B4-BE49-F238E27FC236}">
                <a16:creationId xmlns:a16="http://schemas.microsoft.com/office/drawing/2014/main" id="{7486DF63-80DD-46E6-A6F7-0129B3FBE4C6}"/>
              </a:ext>
            </a:extLst>
          </p:cNvPr>
          <p:cNvSpPr txBox="1"/>
          <p:nvPr/>
        </p:nvSpPr>
        <p:spPr>
          <a:xfrm flipH="1">
            <a:off x="3413938" y="6360553"/>
            <a:ext cx="3419894" cy="276999"/>
          </a:xfrm>
          <a:prstGeom prst="rect">
            <a:avLst/>
          </a:prstGeom>
          <a:noFill/>
        </p:spPr>
        <p:txBody>
          <a:bodyPr wrap="square" rtlCol="0">
            <a:spAutoFit/>
          </a:bodyPr>
          <a:lstStyle/>
          <a:p>
            <a:pPr algn="ctr"/>
            <a:r>
              <a:rPr lang="en-US" sz="1200" dirty="0"/>
              <a:t>Bank transfer &amp; Escrow contract</a:t>
            </a:r>
            <a:endParaRPr lang="en-CA" dirty="0"/>
          </a:p>
        </p:txBody>
      </p:sp>
      <p:pic>
        <p:nvPicPr>
          <p:cNvPr id="152" name="Graphic 151" descr="Office worker male outline">
            <a:extLst>
              <a:ext uri="{FF2B5EF4-FFF2-40B4-BE49-F238E27FC236}">
                <a16:creationId xmlns:a16="http://schemas.microsoft.com/office/drawing/2014/main" id="{331A0ADB-12DD-4D35-8D2E-0B74814451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64303" y="2656764"/>
            <a:ext cx="914400" cy="914400"/>
          </a:xfrm>
          <a:prstGeom prst="rect">
            <a:avLst/>
          </a:prstGeom>
        </p:spPr>
      </p:pic>
      <p:cxnSp>
        <p:nvCxnSpPr>
          <p:cNvPr id="153" name="Straight Arrow Connector 152">
            <a:extLst>
              <a:ext uri="{FF2B5EF4-FFF2-40B4-BE49-F238E27FC236}">
                <a16:creationId xmlns:a16="http://schemas.microsoft.com/office/drawing/2014/main" id="{19317278-F50E-4348-82B6-CC7D719E787C}"/>
              </a:ext>
            </a:extLst>
          </p:cNvPr>
          <p:cNvCxnSpPr>
            <a:cxnSpLocks/>
          </p:cNvCxnSpPr>
          <p:nvPr/>
        </p:nvCxnSpPr>
        <p:spPr>
          <a:xfrm>
            <a:off x="8587821" y="3203938"/>
            <a:ext cx="124649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55" name="TextBox 154">
            <a:extLst>
              <a:ext uri="{FF2B5EF4-FFF2-40B4-BE49-F238E27FC236}">
                <a16:creationId xmlns:a16="http://schemas.microsoft.com/office/drawing/2014/main" id="{C85881D4-5A52-4422-A695-956A874AD84E}"/>
              </a:ext>
            </a:extLst>
          </p:cNvPr>
          <p:cNvSpPr txBox="1"/>
          <p:nvPr/>
        </p:nvSpPr>
        <p:spPr>
          <a:xfrm flipH="1">
            <a:off x="8553441" y="2862863"/>
            <a:ext cx="1187358" cy="276999"/>
          </a:xfrm>
          <a:prstGeom prst="rect">
            <a:avLst/>
          </a:prstGeom>
          <a:noFill/>
        </p:spPr>
        <p:txBody>
          <a:bodyPr wrap="square" rtlCol="0">
            <a:spAutoFit/>
          </a:bodyPr>
          <a:lstStyle/>
          <a:p>
            <a:pPr algn="ctr"/>
            <a:r>
              <a:rPr lang="en-US" sz="1200" dirty="0"/>
              <a:t>Bank transfer</a:t>
            </a:r>
            <a:endParaRPr lang="en-CA" dirty="0"/>
          </a:p>
        </p:txBody>
      </p:sp>
      <p:sp>
        <p:nvSpPr>
          <p:cNvPr id="156" name="TextBox 155">
            <a:extLst>
              <a:ext uri="{FF2B5EF4-FFF2-40B4-BE49-F238E27FC236}">
                <a16:creationId xmlns:a16="http://schemas.microsoft.com/office/drawing/2014/main" id="{B1ADE6EF-91D4-407D-BD81-C936D59682BA}"/>
              </a:ext>
            </a:extLst>
          </p:cNvPr>
          <p:cNvSpPr txBox="1"/>
          <p:nvPr/>
        </p:nvSpPr>
        <p:spPr>
          <a:xfrm flipH="1">
            <a:off x="9849136" y="3533631"/>
            <a:ext cx="1187358" cy="276999"/>
          </a:xfrm>
          <a:prstGeom prst="rect">
            <a:avLst/>
          </a:prstGeom>
          <a:noFill/>
        </p:spPr>
        <p:txBody>
          <a:bodyPr wrap="square" rtlCol="0">
            <a:spAutoFit/>
          </a:bodyPr>
          <a:lstStyle/>
          <a:p>
            <a:pPr algn="ctr"/>
            <a:r>
              <a:rPr lang="en-US" sz="1200" dirty="0"/>
              <a:t>Seller</a:t>
            </a:r>
            <a:endParaRPr lang="en-CA" dirty="0"/>
          </a:p>
        </p:txBody>
      </p:sp>
      <p:cxnSp>
        <p:nvCxnSpPr>
          <p:cNvPr id="159" name="Straight Arrow Connector 158">
            <a:extLst>
              <a:ext uri="{FF2B5EF4-FFF2-40B4-BE49-F238E27FC236}">
                <a16:creationId xmlns:a16="http://schemas.microsoft.com/office/drawing/2014/main" id="{74D2F4DB-5A9F-492E-B5D6-5FA090A0B3C2}"/>
              </a:ext>
            </a:extLst>
          </p:cNvPr>
          <p:cNvCxnSpPr>
            <a:cxnSpLocks/>
          </p:cNvCxnSpPr>
          <p:nvPr/>
        </p:nvCxnSpPr>
        <p:spPr>
          <a:xfrm flipH="1" flipV="1">
            <a:off x="2333767" y="4794403"/>
            <a:ext cx="4" cy="132944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2" name="Straight Connector 161">
            <a:extLst>
              <a:ext uri="{FF2B5EF4-FFF2-40B4-BE49-F238E27FC236}">
                <a16:creationId xmlns:a16="http://schemas.microsoft.com/office/drawing/2014/main" id="{BF9D7170-60D7-4BEE-BCEB-D64800B4FFBB}"/>
              </a:ext>
            </a:extLst>
          </p:cNvPr>
          <p:cNvCxnSpPr>
            <a:cxnSpLocks/>
          </p:cNvCxnSpPr>
          <p:nvPr/>
        </p:nvCxnSpPr>
        <p:spPr>
          <a:xfrm flipV="1">
            <a:off x="7491191" y="5832044"/>
            <a:ext cx="0" cy="27699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65" name="Straight Connector 164">
            <a:extLst>
              <a:ext uri="{FF2B5EF4-FFF2-40B4-BE49-F238E27FC236}">
                <a16:creationId xmlns:a16="http://schemas.microsoft.com/office/drawing/2014/main" id="{7BA2275F-C3D6-4F35-843E-DBEFB2F32228}"/>
              </a:ext>
            </a:extLst>
          </p:cNvPr>
          <p:cNvCxnSpPr>
            <a:cxnSpLocks/>
          </p:cNvCxnSpPr>
          <p:nvPr/>
        </p:nvCxnSpPr>
        <p:spPr>
          <a:xfrm flipH="1">
            <a:off x="2333767" y="6109042"/>
            <a:ext cx="5157424"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70" name="TextBox 169">
            <a:extLst>
              <a:ext uri="{FF2B5EF4-FFF2-40B4-BE49-F238E27FC236}">
                <a16:creationId xmlns:a16="http://schemas.microsoft.com/office/drawing/2014/main" id="{757B8425-74EC-4C35-B90B-8F56AA90639E}"/>
              </a:ext>
            </a:extLst>
          </p:cNvPr>
          <p:cNvSpPr txBox="1"/>
          <p:nvPr/>
        </p:nvSpPr>
        <p:spPr>
          <a:xfrm flipH="1">
            <a:off x="2869998" y="6069189"/>
            <a:ext cx="4621194" cy="276999"/>
          </a:xfrm>
          <a:prstGeom prst="rect">
            <a:avLst/>
          </a:prstGeom>
          <a:noFill/>
        </p:spPr>
        <p:txBody>
          <a:bodyPr wrap="square" rtlCol="0">
            <a:spAutoFit/>
          </a:bodyPr>
          <a:lstStyle/>
          <a:p>
            <a:pPr algn="ctr"/>
            <a:r>
              <a:rPr lang="en-US" sz="1200" dirty="0"/>
              <a:t>Investor Protection through bank and insurance company</a:t>
            </a:r>
            <a:endParaRPr lang="en-CA" dirty="0"/>
          </a:p>
        </p:txBody>
      </p:sp>
    </p:spTree>
    <p:extLst>
      <p:ext uri="{BB962C8B-B14F-4D97-AF65-F5344CB8AC3E}">
        <p14:creationId xmlns:p14="http://schemas.microsoft.com/office/powerpoint/2010/main" val="2244405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9">
            <a:extLst>
              <a:ext uri="{FF2B5EF4-FFF2-40B4-BE49-F238E27FC236}">
                <a16:creationId xmlns:a16="http://schemas.microsoft.com/office/drawing/2014/main" id="{875F973C-E987-4FFA-81D2-719CB34C3255}"/>
              </a:ext>
            </a:extLst>
          </p:cNvPr>
          <p:cNvSpPr txBox="1">
            <a:spLocks/>
          </p:cNvSpPr>
          <p:nvPr/>
        </p:nvSpPr>
        <p:spPr>
          <a:xfrm>
            <a:off x="598714" y="652259"/>
            <a:ext cx="11174186" cy="5909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GB" sz="3600" b="1" kern="1200" spc="-60" baseline="0" dirty="0">
                <a:solidFill>
                  <a:schemeClr val="tx1"/>
                </a:solidFill>
                <a:latin typeface="+mj-lt"/>
                <a:ea typeface="+mj-ea"/>
                <a:cs typeface="+mj-cs"/>
              </a:defRPr>
            </a:lvl1p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TOKEN PURCHASE PROCESS</a:t>
            </a:r>
          </a:p>
        </p:txBody>
      </p:sp>
      <p:sp>
        <p:nvSpPr>
          <p:cNvPr id="54" name="Rectangle 53">
            <a:extLst>
              <a:ext uri="{FF2B5EF4-FFF2-40B4-BE49-F238E27FC236}">
                <a16:creationId xmlns:a16="http://schemas.microsoft.com/office/drawing/2014/main" id="{D65A07E7-C2C7-4FD4-B530-135E732ED438}"/>
              </a:ext>
            </a:extLst>
          </p:cNvPr>
          <p:cNvSpPr/>
          <p:nvPr/>
        </p:nvSpPr>
        <p:spPr>
          <a:xfrm>
            <a:off x="186911" y="3466386"/>
            <a:ext cx="1436914" cy="822476"/>
          </a:xfrm>
          <a:prstGeom prst="rect">
            <a:avLst/>
          </a:prstGeom>
          <a:effectLst>
            <a:glow rad="228600">
              <a:schemeClr val="accent1">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Investment Disclosure</a:t>
            </a:r>
            <a:endParaRPr lang="en-CA" sz="1200" dirty="0"/>
          </a:p>
        </p:txBody>
      </p:sp>
      <p:sp>
        <p:nvSpPr>
          <p:cNvPr id="55" name="Rectangle 54">
            <a:extLst>
              <a:ext uri="{FF2B5EF4-FFF2-40B4-BE49-F238E27FC236}">
                <a16:creationId xmlns:a16="http://schemas.microsoft.com/office/drawing/2014/main" id="{87867301-9FD0-4D6A-B0AF-12F7DCB69441}"/>
              </a:ext>
            </a:extLst>
          </p:cNvPr>
          <p:cNvSpPr/>
          <p:nvPr/>
        </p:nvSpPr>
        <p:spPr>
          <a:xfrm>
            <a:off x="1913590" y="3466386"/>
            <a:ext cx="1436914" cy="822476"/>
          </a:xfrm>
          <a:prstGeom prst="rect">
            <a:avLst/>
          </a:prstGeom>
          <a:effectLst>
            <a:glow rad="228600">
              <a:schemeClr val="accent1">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dirty="0"/>
          </a:p>
          <a:p>
            <a:pPr algn="ctr"/>
            <a:r>
              <a:rPr lang="en-US" sz="1200" dirty="0"/>
              <a:t>Investor </a:t>
            </a:r>
          </a:p>
          <a:p>
            <a:pPr algn="ctr"/>
            <a:r>
              <a:rPr lang="en-US" sz="1200" dirty="0"/>
              <a:t>KYC </a:t>
            </a:r>
          </a:p>
          <a:p>
            <a:pPr algn="ctr"/>
            <a:r>
              <a:rPr lang="en-US" sz="1200" dirty="0"/>
              <a:t>Pre-application</a:t>
            </a:r>
            <a:endParaRPr lang="en-CA" sz="1200" dirty="0"/>
          </a:p>
          <a:p>
            <a:pPr algn="ctr"/>
            <a:endParaRPr lang="en-CA" sz="1200" dirty="0"/>
          </a:p>
        </p:txBody>
      </p:sp>
      <p:sp>
        <p:nvSpPr>
          <p:cNvPr id="56" name="Rectangle 55">
            <a:extLst>
              <a:ext uri="{FF2B5EF4-FFF2-40B4-BE49-F238E27FC236}">
                <a16:creationId xmlns:a16="http://schemas.microsoft.com/office/drawing/2014/main" id="{51112968-9AA0-440E-8A40-9DD7FFA0B813}"/>
              </a:ext>
            </a:extLst>
          </p:cNvPr>
          <p:cNvSpPr/>
          <p:nvPr/>
        </p:nvSpPr>
        <p:spPr>
          <a:xfrm>
            <a:off x="3668546" y="3466386"/>
            <a:ext cx="1436914" cy="822476"/>
          </a:xfrm>
          <a:prstGeom prst="rect">
            <a:avLst/>
          </a:prstGeom>
          <a:effectLst>
            <a:glow rad="228600">
              <a:schemeClr val="accent1">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dirty="0"/>
          </a:p>
          <a:p>
            <a:pPr algn="ctr"/>
            <a:r>
              <a:rPr lang="en-US" sz="1100" dirty="0"/>
              <a:t>Accredited Investor </a:t>
            </a:r>
          </a:p>
          <a:p>
            <a:pPr algn="ctr"/>
            <a:r>
              <a:rPr lang="en-US" sz="1100" dirty="0"/>
              <a:t>Added to whitelist &amp; tokens purchased</a:t>
            </a:r>
            <a:endParaRPr lang="en-CA" sz="1100" dirty="0"/>
          </a:p>
          <a:p>
            <a:pPr algn="ctr"/>
            <a:endParaRPr lang="en-CA" sz="1200" dirty="0"/>
          </a:p>
        </p:txBody>
      </p:sp>
      <p:sp>
        <p:nvSpPr>
          <p:cNvPr id="57" name="Rectangle 56">
            <a:extLst>
              <a:ext uri="{FF2B5EF4-FFF2-40B4-BE49-F238E27FC236}">
                <a16:creationId xmlns:a16="http://schemas.microsoft.com/office/drawing/2014/main" id="{FE7C065B-BE63-4B1A-83CF-7E9B278F2011}"/>
              </a:ext>
            </a:extLst>
          </p:cNvPr>
          <p:cNvSpPr/>
          <p:nvPr/>
        </p:nvSpPr>
        <p:spPr>
          <a:xfrm>
            <a:off x="5423505" y="3466386"/>
            <a:ext cx="1436914" cy="822476"/>
          </a:xfrm>
          <a:prstGeom prst="rect">
            <a:avLst/>
          </a:prstGeom>
          <a:effectLst>
            <a:glow rad="228600">
              <a:schemeClr val="accent1">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Funds are kept in escrow</a:t>
            </a:r>
            <a:endParaRPr lang="en-CA" sz="1200" dirty="0"/>
          </a:p>
        </p:txBody>
      </p:sp>
      <p:sp>
        <p:nvSpPr>
          <p:cNvPr id="58" name="Rectangle 57">
            <a:extLst>
              <a:ext uri="{FF2B5EF4-FFF2-40B4-BE49-F238E27FC236}">
                <a16:creationId xmlns:a16="http://schemas.microsoft.com/office/drawing/2014/main" id="{00988583-9FC8-4E90-9677-0DA2780769EF}"/>
              </a:ext>
            </a:extLst>
          </p:cNvPr>
          <p:cNvSpPr/>
          <p:nvPr/>
        </p:nvSpPr>
        <p:spPr>
          <a:xfrm>
            <a:off x="7197314" y="2435722"/>
            <a:ext cx="1436914" cy="822476"/>
          </a:xfrm>
          <a:prstGeom prst="rect">
            <a:avLst/>
          </a:prstGeom>
          <a:effectLst>
            <a:glow rad="228600">
              <a:schemeClr val="accent1">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Transaction completed. Tokens can be traded in </a:t>
            </a:r>
          </a:p>
          <a:p>
            <a:pPr algn="ctr"/>
            <a:r>
              <a:rPr lang="en-US" sz="1100" dirty="0"/>
              <a:t>Secondary market</a:t>
            </a:r>
            <a:endParaRPr lang="en-CA" sz="1100" dirty="0"/>
          </a:p>
        </p:txBody>
      </p:sp>
      <p:sp>
        <p:nvSpPr>
          <p:cNvPr id="59" name="Rectangle 58">
            <a:extLst>
              <a:ext uri="{FF2B5EF4-FFF2-40B4-BE49-F238E27FC236}">
                <a16:creationId xmlns:a16="http://schemas.microsoft.com/office/drawing/2014/main" id="{03A62225-B8AB-4515-8249-B3508B356ADD}"/>
              </a:ext>
            </a:extLst>
          </p:cNvPr>
          <p:cNvSpPr/>
          <p:nvPr/>
        </p:nvSpPr>
        <p:spPr>
          <a:xfrm>
            <a:off x="7197314" y="4369788"/>
            <a:ext cx="1436914" cy="822476"/>
          </a:xfrm>
          <a:prstGeom prst="rect">
            <a:avLst/>
          </a:prstGeom>
          <a:effectLst>
            <a:glow rad="228600">
              <a:schemeClr val="accent1">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Money released to investors if funding  goal not met </a:t>
            </a:r>
          </a:p>
        </p:txBody>
      </p:sp>
      <p:sp>
        <p:nvSpPr>
          <p:cNvPr id="60" name="Rectangle 59">
            <a:extLst>
              <a:ext uri="{FF2B5EF4-FFF2-40B4-BE49-F238E27FC236}">
                <a16:creationId xmlns:a16="http://schemas.microsoft.com/office/drawing/2014/main" id="{AC019A3E-19BD-441C-9EE4-0386299283F6}"/>
              </a:ext>
            </a:extLst>
          </p:cNvPr>
          <p:cNvSpPr/>
          <p:nvPr/>
        </p:nvSpPr>
        <p:spPr>
          <a:xfrm>
            <a:off x="8933418" y="2435722"/>
            <a:ext cx="1436914" cy="822476"/>
          </a:xfrm>
          <a:prstGeom prst="rect">
            <a:avLst/>
          </a:prstGeom>
          <a:effectLst>
            <a:glow rad="228600">
              <a:schemeClr val="accent1">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Token holder receive distribution and voting rights from  asset</a:t>
            </a:r>
            <a:endParaRPr lang="en-CA" sz="1100" dirty="0"/>
          </a:p>
        </p:txBody>
      </p:sp>
      <p:sp>
        <p:nvSpPr>
          <p:cNvPr id="61" name="Rectangle 60">
            <a:extLst>
              <a:ext uri="{FF2B5EF4-FFF2-40B4-BE49-F238E27FC236}">
                <a16:creationId xmlns:a16="http://schemas.microsoft.com/office/drawing/2014/main" id="{71323E73-4317-4D8E-A21D-00024105B381}"/>
              </a:ext>
            </a:extLst>
          </p:cNvPr>
          <p:cNvSpPr/>
          <p:nvPr/>
        </p:nvSpPr>
        <p:spPr>
          <a:xfrm>
            <a:off x="10567394" y="2435722"/>
            <a:ext cx="1436914" cy="822476"/>
          </a:xfrm>
          <a:prstGeom prst="rect">
            <a:avLst/>
          </a:prstGeom>
          <a:effectLst>
            <a:glow rad="228600">
              <a:schemeClr val="accent1">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50" dirty="0"/>
              <a:t>Investor can chose to hold tokens or sell in secondary market or our marketplace</a:t>
            </a:r>
            <a:endParaRPr lang="en-CA" sz="1050" dirty="0"/>
          </a:p>
        </p:txBody>
      </p:sp>
      <p:cxnSp>
        <p:nvCxnSpPr>
          <p:cNvPr id="62" name="Straight Arrow Connector 61">
            <a:extLst>
              <a:ext uri="{FF2B5EF4-FFF2-40B4-BE49-F238E27FC236}">
                <a16:creationId xmlns:a16="http://schemas.microsoft.com/office/drawing/2014/main" id="{BAB68547-F226-40F5-8E9E-9D17D4210CBF}"/>
              </a:ext>
            </a:extLst>
          </p:cNvPr>
          <p:cNvCxnSpPr>
            <a:cxnSpLocks/>
            <a:endCxn id="55" idx="1"/>
          </p:cNvCxnSpPr>
          <p:nvPr/>
        </p:nvCxnSpPr>
        <p:spPr>
          <a:xfrm>
            <a:off x="1623825" y="3877624"/>
            <a:ext cx="2897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4EA1132-6D94-4DEA-9D93-C4DE9304FB83}"/>
              </a:ext>
            </a:extLst>
          </p:cNvPr>
          <p:cNvCxnSpPr/>
          <p:nvPr/>
        </p:nvCxnSpPr>
        <p:spPr>
          <a:xfrm>
            <a:off x="3378781" y="3931043"/>
            <a:ext cx="2897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3B7F855-C5FE-4713-B544-5FF12C34AB0F}"/>
              </a:ext>
            </a:extLst>
          </p:cNvPr>
          <p:cNvCxnSpPr/>
          <p:nvPr/>
        </p:nvCxnSpPr>
        <p:spPr>
          <a:xfrm>
            <a:off x="5133740" y="3931043"/>
            <a:ext cx="2897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0E881D3-8E58-43A2-80BA-8D878BA5446E}"/>
              </a:ext>
            </a:extLst>
          </p:cNvPr>
          <p:cNvCxnSpPr>
            <a:cxnSpLocks/>
            <a:stCxn id="57" idx="0"/>
            <a:endCxn id="58" idx="1"/>
          </p:cNvCxnSpPr>
          <p:nvPr/>
        </p:nvCxnSpPr>
        <p:spPr>
          <a:xfrm flipV="1">
            <a:off x="6141962" y="2846960"/>
            <a:ext cx="1055352" cy="619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F82D892-4BB6-4B73-9AEC-A0099501D73D}"/>
              </a:ext>
            </a:extLst>
          </p:cNvPr>
          <p:cNvCxnSpPr>
            <a:cxnSpLocks/>
            <a:stCxn id="57" idx="2"/>
            <a:endCxn id="59" idx="1"/>
          </p:cNvCxnSpPr>
          <p:nvPr/>
        </p:nvCxnSpPr>
        <p:spPr>
          <a:xfrm>
            <a:off x="6141962" y="4288862"/>
            <a:ext cx="1055352" cy="492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8DF0B36-A43A-4A4F-B54C-BC5EDCABC466}"/>
              </a:ext>
            </a:extLst>
          </p:cNvPr>
          <p:cNvCxnSpPr/>
          <p:nvPr/>
        </p:nvCxnSpPr>
        <p:spPr>
          <a:xfrm>
            <a:off x="8643653" y="2919233"/>
            <a:ext cx="2897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A1E3FCA-B7C8-44AE-B254-5A12B23B77E3}"/>
              </a:ext>
            </a:extLst>
          </p:cNvPr>
          <p:cNvCxnSpPr>
            <a:cxnSpLocks/>
            <a:endCxn id="61" idx="1"/>
          </p:cNvCxnSpPr>
          <p:nvPr/>
        </p:nvCxnSpPr>
        <p:spPr>
          <a:xfrm>
            <a:off x="10445294" y="2846960"/>
            <a:ext cx="122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57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a:xfrm>
            <a:off x="446314" y="527915"/>
            <a:ext cx="11174186" cy="535531"/>
          </a:xfrm>
        </p:spPr>
        <p:txBody>
          <a:bodyPr/>
          <a:lstStyle/>
          <a:p>
            <a:r>
              <a:rPr lang="en-US" sz="3200"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TOKENIZATION PROCESS DETAILS</a:t>
            </a:r>
          </a:p>
        </p:txBody>
      </p:sp>
      <p:sp>
        <p:nvSpPr>
          <p:cNvPr id="8" name="TextBox 7">
            <a:extLst>
              <a:ext uri="{FF2B5EF4-FFF2-40B4-BE49-F238E27FC236}">
                <a16:creationId xmlns:a16="http://schemas.microsoft.com/office/drawing/2014/main" id="{D368F08C-4036-4F3A-A490-5934DEF797E4}"/>
              </a:ext>
            </a:extLst>
          </p:cNvPr>
          <p:cNvSpPr txBox="1"/>
          <p:nvPr/>
        </p:nvSpPr>
        <p:spPr>
          <a:xfrm>
            <a:off x="1878841" y="3688634"/>
            <a:ext cx="7432939" cy="670312"/>
          </a:xfrm>
          <a:prstGeom prst="rect">
            <a:avLst/>
          </a:prstGeom>
          <a:noFill/>
        </p:spPr>
        <p:txBody>
          <a:bodyPr wrap="square">
            <a:spAutoFit/>
          </a:bodyPr>
          <a:lstStyle/>
          <a:p>
            <a:pPr>
              <a:lnSpc>
                <a:spcPct val="107000"/>
              </a:lnSpc>
              <a:spcAft>
                <a:spcPts val="800"/>
              </a:spcAft>
            </a:pPr>
            <a:r>
              <a:rPr lang="en-IN" dirty="0">
                <a:solidFill>
                  <a:srgbClr val="000000"/>
                </a:solidFill>
                <a:latin typeface="Georgia" panose="02040502050405020303" pitchFamily="18" charset="0"/>
                <a:ea typeface="Calibri" panose="020F0502020204030204" pitchFamily="34" charset="0"/>
                <a:cs typeface="Times New Roman" panose="02020603050405020304" pitchFamily="18" charset="0"/>
              </a:rPr>
              <a:t>Maximum &amp; Minimum cap would be defined for each of the assets to be tokenized per wallet/ investor </a:t>
            </a:r>
            <a:endParaRPr lang="en-CA"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50D3C61F-0434-431A-BD8B-C48D92A05565}"/>
              </a:ext>
            </a:extLst>
          </p:cNvPr>
          <p:cNvSpPr txBox="1"/>
          <p:nvPr/>
        </p:nvSpPr>
        <p:spPr>
          <a:xfrm>
            <a:off x="1878841" y="1316095"/>
            <a:ext cx="7432939" cy="664413"/>
          </a:xfrm>
          <a:prstGeom prst="rect">
            <a:avLst/>
          </a:prstGeom>
          <a:noFill/>
        </p:spPr>
        <p:txBody>
          <a:bodyPr wrap="square">
            <a:spAutoFit/>
          </a:bodyPr>
          <a:lstStyle/>
          <a:p>
            <a:pPr>
              <a:lnSpc>
                <a:spcPct val="107000"/>
              </a:lnSpc>
              <a:spcAft>
                <a:spcPts val="800"/>
              </a:spcAft>
            </a:pPr>
            <a:r>
              <a:rPr lang="en-US" dirty="0">
                <a:solidFill>
                  <a:srgbClr val="000000"/>
                </a:solidFill>
                <a:latin typeface="Georgia" panose="02040502050405020303" pitchFamily="18" charset="0"/>
                <a:cs typeface="Times New Roman" panose="02020603050405020304" pitchFamily="18" charset="0"/>
              </a:rPr>
              <a:t>Smart Contracts works in Ethereum blockchain that automatically implements and enforces agreements between users.  </a:t>
            </a:r>
            <a:endParaRPr lang="en-CA" dirty="0">
              <a:solidFill>
                <a:srgbClr val="000000"/>
              </a:solidFill>
              <a:latin typeface="Georgia" panose="02040502050405020303"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B5523C2-129F-4C7B-A51B-1C6576A91741}"/>
              </a:ext>
            </a:extLst>
          </p:cNvPr>
          <p:cNvSpPr txBox="1"/>
          <p:nvPr/>
        </p:nvSpPr>
        <p:spPr>
          <a:xfrm>
            <a:off x="1878841" y="2090188"/>
            <a:ext cx="7432939" cy="646331"/>
          </a:xfrm>
          <a:prstGeom prst="rect">
            <a:avLst/>
          </a:prstGeom>
          <a:noFill/>
        </p:spPr>
        <p:txBody>
          <a:bodyPr wrap="square">
            <a:spAutoFit/>
          </a:bodyPr>
          <a:lstStyle/>
          <a:p>
            <a:r>
              <a:rPr lang="en-IN" dirty="0">
                <a:solidFill>
                  <a:srgbClr val="000000"/>
                </a:solidFill>
                <a:latin typeface="Georgia" panose="02040502050405020303" pitchFamily="18" charset="0"/>
                <a:cs typeface="Times New Roman" panose="02020603050405020304" pitchFamily="18" charset="0"/>
              </a:rPr>
              <a:t>C</a:t>
            </a:r>
            <a:r>
              <a:rPr lang="en-CA" dirty="0" err="1">
                <a:solidFill>
                  <a:srgbClr val="000000"/>
                </a:solidFill>
                <a:latin typeface="Georgia" panose="02040502050405020303" pitchFamily="18" charset="0"/>
                <a:cs typeface="Times New Roman" panose="02020603050405020304" pitchFamily="18" charset="0"/>
              </a:rPr>
              <a:t>ontracts</a:t>
            </a:r>
            <a:r>
              <a:rPr lang="en-CA" dirty="0">
                <a:solidFill>
                  <a:srgbClr val="000000"/>
                </a:solidFill>
                <a:latin typeface="Georgia" panose="02040502050405020303" pitchFamily="18" charset="0"/>
                <a:cs typeface="Times New Roman" panose="02020603050405020304" pitchFamily="18" charset="0"/>
              </a:rPr>
              <a:t> are built on ERC20 Standard (Minting &amp; Burning token, Capped &amp; Timed crowd sale) </a:t>
            </a:r>
          </a:p>
        </p:txBody>
      </p:sp>
      <p:sp>
        <p:nvSpPr>
          <p:cNvPr id="22" name="TextBox 21">
            <a:extLst>
              <a:ext uri="{FF2B5EF4-FFF2-40B4-BE49-F238E27FC236}">
                <a16:creationId xmlns:a16="http://schemas.microsoft.com/office/drawing/2014/main" id="{45191127-411F-4F58-B26B-02F6F2E03AAB}"/>
              </a:ext>
            </a:extLst>
          </p:cNvPr>
          <p:cNvSpPr txBox="1"/>
          <p:nvPr/>
        </p:nvSpPr>
        <p:spPr>
          <a:xfrm>
            <a:off x="1878841" y="2846200"/>
            <a:ext cx="7432939" cy="923330"/>
          </a:xfrm>
          <a:prstGeom prst="rect">
            <a:avLst/>
          </a:prstGeom>
          <a:noFill/>
        </p:spPr>
        <p:txBody>
          <a:bodyPr wrap="square">
            <a:spAutoFit/>
          </a:bodyPr>
          <a:lstStyle/>
          <a:p>
            <a:r>
              <a:rPr lang="en-IN" dirty="0">
                <a:latin typeface="Georgia" panose="02040502050405020303" pitchFamily="18" charset="0"/>
              </a:rPr>
              <a:t>Purchase of rents Stable coin so that periodic appraisal in the value of the property to that of each token would be consistent </a:t>
            </a:r>
            <a:endParaRPr lang="en-CA" dirty="0">
              <a:latin typeface="Georgia" panose="02040502050405020303" pitchFamily="18" charset="0"/>
            </a:endParaRPr>
          </a:p>
          <a:p>
            <a:endParaRPr lang="en-CA" dirty="0">
              <a:latin typeface="Georgia" panose="02040502050405020303" pitchFamily="18" charset="0"/>
            </a:endParaRPr>
          </a:p>
        </p:txBody>
      </p:sp>
      <p:sp>
        <p:nvSpPr>
          <p:cNvPr id="20" name="TextBox 19">
            <a:extLst>
              <a:ext uri="{FF2B5EF4-FFF2-40B4-BE49-F238E27FC236}">
                <a16:creationId xmlns:a16="http://schemas.microsoft.com/office/drawing/2014/main" id="{99DC1863-955C-4B03-BA6F-86B59F972871}"/>
              </a:ext>
            </a:extLst>
          </p:cNvPr>
          <p:cNvSpPr txBox="1"/>
          <p:nvPr/>
        </p:nvSpPr>
        <p:spPr>
          <a:xfrm>
            <a:off x="1878841" y="4605696"/>
            <a:ext cx="7432939" cy="923330"/>
          </a:xfrm>
          <a:prstGeom prst="rect">
            <a:avLst/>
          </a:prstGeom>
          <a:noFill/>
        </p:spPr>
        <p:txBody>
          <a:bodyPr wrap="square">
            <a:spAutoFit/>
          </a:bodyPr>
          <a:lstStyle/>
          <a:p>
            <a:r>
              <a:rPr lang="en-IN" dirty="0">
                <a:solidFill>
                  <a:srgbClr val="000000"/>
                </a:solidFill>
                <a:latin typeface="Georgia" panose="02040502050405020303" pitchFamily="18" charset="0"/>
                <a:cs typeface="Times New Roman" panose="02020603050405020304" pitchFamily="18" charset="0"/>
              </a:rPr>
              <a:t>Any investors who are interested to participate in the offering would require to disclose wallet address and personnel details  through whitelist smart contract</a:t>
            </a:r>
            <a:endParaRPr lang="en-CA" dirty="0">
              <a:solidFill>
                <a:srgbClr val="000000"/>
              </a:solidFill>
              <a:latin typeface="Georgia" panose="02040502050405020303"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C0AB336-286B-49B4-B341-512DFA4F6291}"/>
              </a:ext>
            </a:extLst>
          </p:cNvPr>
          <p:cNvSpPr txBox="1"/>
          <p:nvPr/>
        </p:nvSpPr>
        <p:spPr>
          <a:xfrm>
            <a:off x="1878841" y="5592542"/>
            <a:ext cx="7432938" cy="646331"/>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Token holder would be having voting rights if the property has achieved it targeted sales value</a:t>
            </a:r>
          </a:p>
        </p:txBody>
      </p:sp>
      <p:pic>
        <p:nvPicPr>
          <p:cNvPr id="3" name="Graphic 2" descr="Coins outline">
            <a:extLst>
              <a:ext uri="{FF2B5EF4-FFF2-40B4-BE49-F238E27FC236}">
                <a16:creationId xmlns:a16="http://schemas.microsoft.com/office/drawing/2014/main" id="{2D1CAE58-A246-4EE1-9DB8-03659AC1A9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77" y="1199964"/>
            <a:ext cx="914400" cy="628073"/>
          </a:xfrm>
          <a:prstGeom prst="rect">
            <a:avLst/>
          </a:prstGeom>
        </p:spPr>
      </p:pic>
      <p:pic>
        <p:nvPicPr>
          <p:cNvPr id="21" name="Graphic 20" descr="Coins outline">
            <a:extLst>
              <a:ext uri="{FF2B5EF4-FFF2-40B4-BE49-F238E27FC236}">
                <a16:creationId xmlns:a16="http://schemas.microsoft.com/office/drawing/2014/main" id="{C34CE639-20A0-494F-8116-7E11F87375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77" y="2036336"/>
            <a:ext cx="914400" cy="628073"/>
          </a:xfrm>
          <a:prstGeom prst="rect">
            <a:avLst/>
          </a:prstGeom>
        </p:spPr>
      </p:pic>
      <p:pic>
        <p:nvPicPr>
          <p:cNvPr id="24" name="Graphic 23" descr="Coins outline">
            <a:extLst>
              <a:ext uri="{FF2B5EF4-FFF2-40B4-BE49-F238E27FC236}">
                <a16:creationId xmlns:a16="http://schemas.microsoft.com/office/drawing/2014/main" id="{22E65062-EF09-4308-AEDC-BF5BE85910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77" y="2800927"/>
            <a:ext cx="914400" cy="628073"/>
          </a:xfrm>
          <a:prstGeom prst="rect">
            <a:avLst/>
          </a:prstGeom>
        </p:spPr>
      </p:pic>
      <p:pic>
        <p:nvPicPr>
          <p:cNvPr id="26" name="Graphic 25" descr="Coins outline">
            <a:extLst>
              <a:ext uri="{FF2B5EF4-FFF2-40B4-BE49-F238E27FC236}">
                <a16:creationId xmlns:a16="http://schemas.microsoft.com/office/drawing/2014/main" id="{D53DAC5B-9600-43F2-B948-CBDDAE1C5C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77" y="3654074"/>
            <a:ext cx="914400" cy="628073"/>
          </a:xfrm>
          <a:prstGeom prst="rect">
            <a:avLst/>
          </a:prstGeom>
        </p:spPr>
      </p:pic>
      <p:pic>
        <p:nvPicPr>
          <p:cNvPr id="28" name="Graphic 27" descr="Coins outline">
            <a:extLst>
              <a:ext uri="{FF2B5EF4-FFF2-40B4-BE49-F238E27FC236}">
                <a16:creationId xmlns:a16="http://schemas.microsoft.com/office/drawing/2014/main" id="{CE301A19-0190-473C-ACDF-77B612AD78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77" y="4560905"/>
            <a:ext cx="914400" cy="628073"/>
          </a:xfrm>
          <a:prstGeom prst="rect">
            <a:avLst/>
          </a:prstGeom>
        </p:spPr>
      </p:pic>
      <p:pic>
        <p:nvPicPr>
          <p:cNvPr id="32" name="Graphic 31" descr="Coins outline">
            <a:extLst>
              <a:ext uri="{FF2B5EF4-FFF2-40B4-BE49-F238E27FC236}">
                <a16:creationId xmlns:a16="http://schemas.microsoft.com/office/drawing/2014/main" id="{39BC9093-E2FE-49CB-B629-16FABA0B70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7646" y="5463171"/>
            <a:ext cx="914400" cy="628073"/>
          </a:xfrm>
          <a:prstGeom prst="rect">
            <a:avLst/>
          </a:prstGeom>
        </p:spPr>
      </p:pic>
      <p:pic>
        <p:nvPicPr>
          <p:cNvPr id="19" name="Picture 18">
            <a:extLst>
              <a:ext uri="{FF2B5EF4-FFF2-40B4-BE49-F238E27FC236}">
                <a16:creationId xmlns:a16="http://schemas.microsoft.com/office/drawing/2014/main" id="{14B906BE-CCFA-4FA4-8A48-6C448FD4E5F5}"/>
              </a:ext>
            </a:extLst>
          </p:cNvPr>
          <p:cNvPicPr>
            <a:picLocks noChangeAspect="1"/>
          </p:cNvPicPr>
          <p:nvPr/>
        </p:nvPicPr>
        <p:blipFill>
          <a:blip r:embed="rId4"/>
          <a:stretch>
            <a:fillRect/>
          </a:stretch>
        </p:blipFill>
        <p:spPr>
          <a:xfrm>
            <a:off x="9370503" y="375466"/>
            <a:ext cx="2642532" cy="5812310"/>
          </a:xfrm>
          <a:prstGeom prst="rect">
            <a:avLst/>
          </a:prstGeom>
        </p:spPr>
      </p:pic>
    </p:spTree>
    <p:extLst>
      <p:ext uri="{BB962C8B-B14F-4D97-AF65-F5344CB8AC3E}">
        <p14:creationId xmlns:p14="http://schemas.microsoft.com/office/powerpoint/2010/main" val="1215111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WHY REAL ESTATE</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2</a:t>
            </a:fld>
            <a:endParaRPr lang="en-US" b="1" dirty="0">
              <a:solidFill>
                <a:schemeClr val="bg1"/>
              </a:solidFill>
            </a:endParaRPr>
          </a:p>
        </p:txBody>
      </p:sp>
    </p:spTree>
    <p:extLst>
      <p:ext uri="{BB962C8B-B14F-4D97-AF65-F5344CB8AC3E}">
        <p14:creationId xmlns:p14="http://schemas.microsoft.com/office/powerpoint/2010/main" val="3159085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LIMITATIONS</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20</a:t>
            </a:fld>
            <a:endParaRPr lang="en-US" b="1" dirty="0">
              <a:solidFill>
                <a:schemeClr val="bg1"/>
              </a:solidFill>
            </a:endParaRPr>
          </a:p>
        </p:txBody>
      </p:sp>
    </p:spTree>
    <p:extLst>
      <p:ext uri="{BB962C8B-B14F-4D97-AF65-F5344CB8AC3E}">
        <p14:creationId xmlns:p14="http://schemas.microsoft.com/office/powerpoint/2010/main" val="82295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a:xfrm>
            <a:off x="446314" y="527915"/>
            <a:ext cx="11174186" cy="535531"/>
          </a:xfrm>
        </p:spPr>
        <p:txBody>
          <a:bodyPr/>
          <a:lstStyle/>
          <a:p>
            <a:r>
              <a:rPr lang="en-US" sz="3200"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LEGAL AND TECHNOLOGY LIMITATIONS OF BLOCKCHAIN</a:t>
            </a:r>
          </a:p>
        </p:txBody>
      </p:sp>
      <p:sp>
        <p:nvSpPr>
          <p:cNvPr id="8" name="TextBox 7">
            <a:extLst>
              <a:ext uri="{FF2B5EF4-FFF2-40B4-BE49-F238E27FC236}">
                <a16:creationId xmlns:a16="http://schemas.microsoft.com/office/drawing/2014/main" id="{D368F08C-4036-4F3A-A490-5934DEF797E4}"/>
              </a:ext>
            </a:extLst>
          </p:cNvPr>
          <p:cNvSpPr txBox="1"/>
          <p:nvPr/>
        </p:nvSpPr>
        <p:spPr>
          <a:xfrm>
            <a:off x="1878841" y="3409495"/>
            <a:ext cx="9940120" cy="373949"/>
          </a:xfrm>
          <a:prstGeom prst="rect">
            <a:avLst/>
          </a:prstGeom>
          <a:noFill/>
        </p:spPr>
        <p:txBody>
          <a:bodyPr wrap="square">
            <a:spAutoFit/>
          </a:bodyPr>
          <a:lstStyle/>
          <a:p>
            <a:pPr>
              <a:lnSpc>
                <a:spcPct val="107000"/>
              </a:lnSpc>
              <a:spcAft>
                <a:spcPts val="800"/>
              </a:spcAft>
            </a:pPr>
            <a:r>
              <a:rPr lang="en-CA"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Cyber security and reputational damage</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50D3C61F-0434-431A-BD8B-C48D92A05565}"/>
              </a:ext>
            </a:extLst>
          </p:cNvPr>
          <p:cNvSpPr txBox="1"/>
          <p:nvPr/>
        </p:nvSpPr>
        <p:spPr>
          <a:xfrm>
            <a:off x="1878841" y="1316095"/>
            <a:ext cx="8147714" cy="375552"/>
          </a:xfrm>
          <a:prstGeom prst="rect">
            <a:avLst/>
          </a:prstGeom>
          <a:noFill/>
        </p:spPr>
        <p:txBody>
          <a:bodyPr wrap="square">
            <a:spAutoFit/>
          </a:bodyPr>
          <a:lstStyle/>
          <a:p>
            <a:pPr>
              <a:lnSpc>
                <a:spcPct val="107000"/>
              </a:lnSpc>
              <a:spcAft>
                <a:spcPts val="800"/>
              </a:spcAft>
            </a:pPr>
            <a:r>
              <a:rPr lang="en-CA" dirty="0">
                <a:solidFill>
                  <a:srgbClr val="000000"/>
                </a:solidFill>
                <a:latin typeface="Georgia" panose="02040502050405020303" pitchFamily="18" charset="0"/>
                <a:cs typeface="Times New Roman" panose="02020603050405020304" pitchFamily="18" charset="0"/>
              </a:rPr>
              <a:t>Smart contracts not be able to address complex issues i.e. force majeure</a:t>
            </a:r>
          </a:p>
        </p:txBody>
      </p:sp>
      <p:sp>
        <p:nvSpPr>
          <p:cNvPr id="17" name="TextBox 16">
            <a:extLst>
              <a:ext uri="{FF2B5EF4-FFF2-40B4-BE49-F238E27FC236}">
                <a16:creationId xmlns:a16="http://schemas.microsoft.com/office/drawing/2014/main" id="{FB5523C2-129F-4C7B-A51B-1C6576A91741}"/>
              </a:ext>
            </a:extLst>
          </p:cNvPr>
          <p:cNvSpPr txBox="1"/>
          <p:nvPr/>
        </p:nvSpPr>
        <p:spPr>
          <a:xfrm>
            <a:off x="1878841" y="1975888"/>
            <a:ext cx="814771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Land registry in many countries is not digitized</a:t>
            </a:r>
          </a:p>
        </p:txBody>
      </p:sp>
      <p:sp>
        <p:nvSpPr>
          <p:cNvPr id="22" name="TextBox 21">
            <a:extLst>
              <a:ext uri="{FF2B5EF4-FFF2-40B4-BE49-F238E27FC236}">
                <a16:creationId xmlns:a16="http://schemas.microsoft.com/office/drawing/2014/main" id="{45191127-411F-4F58-B26B-02F6F2E03AAB}"/>
              </a:ext>
            </a:extLst>
          </p:cNvPr>
          <p:cNvSpPr txBox="1"/>
          <p:nvPr/>
        </p:nvSpPr>
        <p:spPr>
          <a:xfrm>
            <a:off x="1878841" y="2705225"/>
            <a:ext cx="9112156" cy="369332"/>
          </a:xfrm>
          <a:prstGeom prst="rect">
            <a:avLst/>
          </a:prstGeom>
          <a:noFill/>
        </p:spPr>
        <p:txBody>
          <a:bodyPr wrap="square">
            <a:spAutoFit/>
          </a:bodyPr>
          <a:lstStyle/>
          <a:p>
            <a:r>
              <a:rPr lang="en-US" dirty="0">
                <a:solidFill>
                  <a:srgbClr val="000000"/>
                </a:solidFill>
                <a:latin typeface="Georgia" panose="02040502050405020303" pitchFamily="18" charset="0"/>
                <a:cs typeface="Times New Roman" panose="02020603050405020304" pitchFamily="18" charset="0"/>
              </a:rPr>
              <a:t>Data protection jurisdictions and cross-border data transfer compliance</a:t>
            </a:r>
            <a:endParaRPr lang="en-CA" dirty="0"/>
          </a:p>
        </p:txBody>
      </p:sp>
      <p:sp>
        <p:nvSpPr>
          <p:cNvPr id="20" name="TextBox 19">
            <a:extLst>
              <a:ext uri="{FF2B5EF4-FFF2-40B4-BE49-F238E27FC236}">
                <a16:creationId xmlns:a16="http://schemas.microsoft.com/office/drawing/2014/main" id="{99DC1863-955C-4B03-BA6F-86B59F972871}"/>
              </a:ext>
            </a:extLst>
          </p:cNvPr>
          <p:cNvSpPr txBox="1"/>
          <p:nvPr/>
        </p:nvSpPr>
        <p:spPr>
          <a:xfrm>
            <a:off x="1878841" y="4163302"/>
            <a:ext cx="6096000"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Legal ecosystem in yet ready to cater to blockchain</a:t>
            </a:r>
          </a:p>
        </p:txBody>
      </p:sp>
      <p:sp>
        <p:nvSpPr>
          <p:cNvPr id="14" name="TextBox 13">
            <a:extLst>
              <a:ext uri="{FF2B5EF4-FFF2-40B4-BE49-F238E27FC236}">
                <a16:creationId xmlns:a16="http://schemas.microsoft.com/office/drawing/2014/main" id="{E7AB8B6D-8E94-4396-9152-8AFE731A4A5D}"/>
              </a:ext>
            </a:extLst>
          </p:cNvPr>
          <p:cNvSpPr txBox="1"/>
          <p:nvPr/>
        </p:nvSpPr>
        <p:spPr>
          <a:xfrm>
            <a:off x="1878841" y="4877922"/>
            <a:ext cx="680568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Litigation &amp; dispute resolution – centralised or decentralised?</a:t>
            </a:r>
          </a:p>
        </p:txBody>
      </p:sp>
      <p:sp>
        <p:nvSpPr>
          <p:cNvPr id="15" name="TextBox 14">
            <a:extLst>
              <a:ext uri="{FF2B5EF4-FFF2-40B4-BE49-F238E27FC236}">
                <a16:creationId xmlns:a16="http://schemas.microsoft.com/office/drawing/2014/main" id="{3C0AB336-286B-49B4-B341-512DFA4F6291}"/>
              </a:ext>
            </a:extLst>
          </p:cNvPr>
          <p:cNvSpPr txBox="1"/>
          <p:nvPr/>
        </p:nvSpPr>
        <p:spPr>
          <a:xfrm>
            <a:off x="1878841" y="5592542"/>
            <a:ext cx="680568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Securities regulations are evolving in many jurisdictions</a:t>
            </a:r>
          </a:p>
        </p:txBody>
      </p:sp>
      <p:sp>
        <p:nvSpPr>
          <p:cNvPr id="16" name="TextBox 15">
            <a:extLst>
              <a:ext uri="{FF2B5EF4-FFF2-40B4-BE49-F238E27FC236}">
                <a16:creationId xmlns:a16="http://schemas.microsoft.com/office/drawing/2014/main" id="{C1D8B31F-9CC3-4BF6-A019-313F4CD042A3}"/>
              </a:ext>
            </a:extLst>
          </p:cNvPr>
          <p:cNvSpPr txBox="1"/>
          <p:nvPr/>
        </p:nvSpPr>
        <p:spPr>
          <a:xfrm>
            <a:off x="1878840" y="6208966"/>
            <a:ext cx="7670043"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Tax &amp; reporting, corporate codes, KYC/AML, international investors </a:t>
            </a:r>
          </a:p>
        </p:txBody>
      </p:sp>
      <p:pic>
        <p:nvPicPr>
          <p:cNvPr id="6" name="Graphic 5" descr="Thought outline">
            <a:extLst>
              <a:ext uri="{FF2B5EF4-FFF2-40B4-BE49-F238E27FC236}">
                <a16:creationId xmlns:a16="http://schemas.microsoft.com/office/drawing/2014/main" id="{D851F3CC-9F02-4238-A8F7-B25D9E10BE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8796" y="1236105"/>
            <a:ext cx="914400" cy="535531"/>
          </a:xfrm>
          <a:prstGeom prst="rect">
            <a:avLst/>
          </a:prstGeom>
        </p:spPr>
      </p:pic>
      <p:pic>
        <p:nvPicPr>
          <p:cNvPr id="11" name="Graphic 10" descr="Hammer outline">
            <a:extLst>
              <a:ext uri="{FF2B5EF4-FFF2-40B4-BE49-F238E27FC236}">
                <a16:creationId xmlns:a16="http://schemas.microsoft.com/office/drawing/2014/main" id="{D0DC4CE7-8075-443E-A78C-E610BB0136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8796" y="1867696"/>
            <a:ext cx="914400" cy="585716"/>
          </a:xfrm>
          <a:prstGeom prst="rect">
            <a:avLst/>
          </a:prstGeom>
        </p:spPr>
      </p:pic>
      <p:pic>
        <p:nvPicPr>
          <p:cNvPr id="24" name="Graphic 23" descr="Umbrella outline">
            <a:extLst>
              <a:ext uri="{FF2B5EF4-FFF2-40B4-BE49-F238E27FC236}">
                <a16:creationId xmlns:a16="http://schemas.microsoft.com/office/drawing/2014/main" id="{E5B85F0A-02BD-402E-938F-2212B238AFE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8796" y="2567946"/>
            <a:ext cx="914400" cy="643890"/>
          </a:xfrm>
          <a:prstGeom prst="rect">
            <a:avLst/>
          </a:prstGeom>
        </p:spPr>
      </p:pic>
      <p:pic>
        <p:nvPicPr>
          <p:cNvPr id="26" name="Graphic 25" descr="Shield Cross outline">
            <a:extLst>
              <a:ext uri="{FF2B5EF4-FFF2-40B4-BE49-F238E27FC236}">
                <a16:creationId xmlns:a16="http://schemas.microsoft.com/office/drawing/2014/main" id="{D170CB67-AA41-43E4-BF49-E646AC89C1A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8796" y="3303611"/>
            <a:ext cx="914400" cy="585716"/>
          </a:xfrm>
          <a:prstGeom prst="rect">
            <a:avLst/>
          </a:prstGeom>
        </p:spPr>
      </p:pic>
      <p:pic>
        <p:nvPicPr>
          <p:cNvPr id="28" name="Graphic 27" descr="Sustainability outline">
            <a:extLst>
              <a:ext uri="{FF2B5EF4-FFF2-40B4-BE49-F238E27FC236}">
                <a16:creationId xmlns:a16="http://schemas.microsoft.com/office/drawing/2014/main" id="{433E3F32-2D4F-47FB-85B0-FC178C23E8E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98796" y="4009626"/>
            <a:ext cx="914400" cy="676683"/>
          </a:xfrm>
          <a:prstGeom prst="rect">
            <a:avLst/>
          </a:prstGeom>
        </p:spPr>
      </p:pic>
      <p:pic>
        <p:nvPicPr>
          <p:cNvPr id="30" name="Graphic 29" descr="Brainstorm outline">
            <a:extLst>
              <a:ext uri="{FF2B5EF4-FFF2-40B4-BE49-F238E27FC236}">
                <a16:creationId xmlns:a16="http://schemas.microsoft.com/office/drawing/2014/main" id="{4A462C54-4752-4505-8918-8566BB0B2CA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8796" y="4754340"/>
            <a:ext cx="914400" cy="616495"/>
          </a:xfrm>
          <a:prstGeom prst="rect">
            <a:avLst/>
          </a:prstGeom>
        </p:spPr>
      </p:pic>
      <p:pic>
        <p:nvPicPr>
          <p:cNvPr id="32" name="Graphic 31" descr="Police male outline">
            <a:extLst>
              <a:ext uri="{FF2B5EF4-FFF2-40B4-BE49-F238E27FC236}">
                <a16:creationId xmlns:a16="http://schemas.microsoft.com/office/drawing/2014/main" id="{61C3E82A-2065-4295-BDE7-CB83FA231A2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98796" y="5489584"/>
            <a:ext cx="914400" cy="575247"/>
          </a:xfrm>
          <a:prstGeom prst="rect">
            <a:avLst/>
          </a:prstGeom>
        </p:spPr>
      </p:pic>
      <p:pic>
        <p:nvPicPr>
          <p:cNvPr id="34" name="Graphic 33" descr="Globe outline">
            <a:extLst>
              <a:ext uri="{FF2B5EF4-FFF2-40B4-BE49-F238E27FC236}">
                <a16:creationId xmlns:a16="http://schemas.microsoft.com/office/drawing/2014/main" id="{402B7658-386F-4D25-AA92-094E224E954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98796" y="6125866"/>
            <a:ext cx="914400" cy="535531"/>
          </a:xfrm>
          <a:prstGeom prst="rect">
            <a:avLst/>
          </a:prstGeom>
        </p:spPr>
      </p:pic>
    </p:spTree>
    <p:extLst>
      <p:ext uri="{BB962C8B-B14F-4D97-AF65-F5344CB8AC3E}">
        <p14:creationId xmlns:p14="http://schemas.microsoft.com/office/powerpoint/2010/main" val="551922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GOING FORWARD</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22</a:t>
            </a:fld>
            <a:endParaRPr lang="en-US" b="1" dirty="0">
              <a:solidFill>
                <a:schemeClr val="bg1"/>
              </a:solidFill>
            </a:endParaRPr>
          </a:p>
        </p:txBody>
      </p:sp>
    </p:spTree>
    <p:extLst>
      <p:ext uri="{BB962C8B-B14F-4D97-AF65-F5344CB8AC3E}">
        <p14:creationId xmlns:p14="http://schemas.microsoft.com/office/powerpoint/2010/main" val="1024071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a:xfrm>
            <a:off x="446314" y="527915"/>
            <a:ext cx="11174186" cy="535531"/>
          </a:xfrm>
        </p:spPr>
        <p:txBody>
          <a:bodyPr/>
          <a:lstStyle/>
          <a:p>
            <a:r>
              <a:rPr lang="en-US" sz="3200"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PROJECT GOING FORWARD</a:t>
            </a:r>
          </a:p>
        </p:txBody>
      </p:sp>
      <p:sp>
        <p:nvSpPr>
          <p:cNvPr id="8" name="TextBox 7">
            <a:extLst>
              <a:ext uri="{FF2B5EF4-FFF2-40B4-BE49-F238E27FC236}">
                <a16:creationId xmlns:a16="http://schemas.microsoft.com/office/drawing/2014/main" id="{D368F08C-4036-4F3A-A490-5934DEF797E4}"/>
              </a:ext>
            </a:extLst>
          </p:cNvPr>
          <p:cNvSpPr txBox="1"/>
          <p:nvPr/>
        </p:nvSpPr>
        <p:spPr>
          <a:xfrm>
            <a:off x="1878840" y="3428919"/>
            <a:ext cx="9940120" cy="373949"/>
          </a:xfrm>
          <a:prstGeom prst="rect">
            <a:avLst/>
          </a:prstGeom>
          <a:noFill/>
        </p:spPr>
        <p:txBody>
          <a:bodyPr wrap="square">
            <a:spAutoFit/>
          </a:bodyPr>
          <a:lstStyle/>
          <a:p>
            <a:pPr>
              <a:lnSpc>
                <a:spcPct val="107000"/>
              </a:lnSpc>
              <a:spcAft>
                <a:spcPts val="800"/>
              </a:spcAft>
            </a:pPr>
            <a:r>
              <a:rPr lang="en-IN" dirty="0">
                <a:solidFill>
                  <a:srgbClr val="000000"/>
                </a:solidFill>
                <a:latin typeface="Georgia" panose="02040502050405020303" pitchFamily="18" charset="0"/>
                <a:ea typeface="Calibri" panose="020F0502020204030204" pitchFamily="34" charset="0"/>
                <a:cs typeface="Times New Roman" panose="02020603050405020304" pitchFamily="18" charset="0"/>
              </a:rPr>
              <a:t>U</a:t>
            </a:r>
            <a:r>
              <a:rPr lang="en-CA" dirty="0">
                <a:solidFill>
                  <a:srgbClr val="000000"/>
                </a:solidFill>
                <a:latin typeface="Georgia" panose="02040502050405020303" pitchFamily="18" charset="0"/>
                <a:ea typeface="Calibri" panose="020F0502020204030204" pitchFamily="34" charset="0"/>
                <a:cs typeface="Times New Roman" panose="02020603050405020304" pitchFamily="18" charset="0"/>
              </a:rPr>
              <a:t>se Machine learning for properties selection, valuation &amp; risk management </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50D3C61F-0434-431A-BD8B-C48D92A05565}"/>
              </a:ext>
            </a:extLst>
          </p:cNvPr>
          <p:cNvSpPr txBox="1"/>
          <p:nvPr/>
        </p:nvSpPr>
        <p:spPr>
          <a:xfrm>
            <a:off x="1878841" y="1316095"/>
            <a:ext cx="8147714" cy="664413"/>
          </a:xfrm>
          <a:prstGeom prst="rect">
            <a:avLst/>
          </a:prstGeom>
          <a:noFill/>
        </p:spPr>
        <p:txBody>
          <a:bodyPr wrap="square">
            <a:spAutoFit/>
          </a:bodyPr>
          <a:lstStyle/>
          <a:p>
            <a:pPr>
              <a:lnSpc>
                <a:spcPct val="107000"/>
              </a:lnSpc>
              <a:spcAft>
                <a:spcPts val="800"/>
              </a:spcAft>
            </a:pPr>
            <a:r>
              <a:rPr lang="en-IN" dirty="0">
                <a:solidFill>
                  <a:srgbClr val="000000"/>
                </a:solidFill>
                <a:latin typeface="Georgia" panose="02040502050405020303" pitchFamily="18" charset="0"/>
                <a:cs typeface="Times New Roman" panose="02020603050405020304" pitchFamily="18" charset="0"/>
              </a:rPr>
              <a:t>To create a user </a:t>
            </a:r>
            <a:r>
              <a:rPr lang="en-IN" dirty="0">
                <a:latin typeface="Georgia" panose="02040502050405020303" pitchFamily="18" charset="0"/>
              </a:rPr>
              <a:t>experience that is streamlined and easy for the everyday user is a challenge that all blockchain-based solution required (Secondary market)</a:t>
            </a:r>
            <a:endParaRPr lang="en-CA" dirty="0">
              <a:solidFill>
                <a:srgbClr val="000000"/>
              </a:solidFill>
              <a:latin typeface="Georgia" panose="02040502050405020303"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B5523C2-129F-4C7B-A51B-1C6576A91741}"/>
              </a:ext>
            </a:extLst>
          </p:cNvPr>
          <p:cNvSpPr txBox="1"/>
          <p:nvPr/>
        </p:nvSpPr>
        <p:spPr>
          <a:xfrm>
            <a:off x="1878841" y="1975888"/>
            <a:ext cx="8147714" cy="923330"/>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Gas price transaction on Ethereum blockchain is high. Alternative blockchain which utilize less to no gas fee, less latency and more customize feature  (Neo Blockchain)</a:t>
            </a:r>
          </a:p>
        </p:txBody>
      </p:sp>
      <p:sp>
        <p:nvSpPr>
          <p:cNvPr id="22" name="TextBox 21">
            <a:extLst>
              <a:ext uri="{FF2B5EF4-FFF2-40B4-BE49-F238E27FC236}">
                <a16:creationId xmlns:a16="http://schemas.microsoft.com/office/drawing/2014/main" id="{45191127-411F-4F58-B26B-02F6F2E03AAB}"/>
              </a:ext>
            </a:extLst>
          </p:cNvPr>
          <p:cNvSpPr txBox="1"/>
          <p:nvPr/>
        </p:nvSpPr>
        <p:spPr>
          <a:xfrm>
            <a:off x="1878840" y="2890320"/>
            <a:ext cx="9112156" cy="369332"/>
          </a:xfrm>
          <a:prstGeom prst="rect">
            <a:avLst/>
          </a:prstGeom>
          <a:noFill/>
        </p:spPr>
        <p:txBody>
          <a:bodyPr wrap="square">
            <a:spAutoFit/>
          </a:bodyPr>
          <a:lstStyle/>
          <a:p>
            <a:r>
              <a:rPr lang="en-IN" dirty="0">
                <a:latin typeface="Georgia" panose="02040502050405020303" pitchFamily="18" charset="0"/>
              </a:rPr>
              <a:t>Inter-operability with legacy banking system</a:t>
            </a:r>
            <a:endParaRPr lang="en-CA" dirty="0">
              <a:latin typeface="Georgia" panose="02040502050405020303" pitchFamily="18" charset="0"/>
            </a:endParaRPr>
          </a:p>
        </p:txBody>
      </p:sp>
      <p:sp>
        <p:nvSpPr>
          <p:cNvPr id="20" name="TextBox 19">
            <a:extLst>
              <a:ext uri="{FF2B5EF4-FFF2-40B4-BE49-F238E27FC236}">
                <a16:creationId xmlns:a16="http://schemas.microsoft.com/office/drawing/2014/main" id="{99DC1863-955C-4B03-BA6F-86B59F972871}"/>
              </a:ext>
            </a:extLst>
          </p:cNvPr>
          <p:cNvSpPr txBox="1"/>
          <p:nvPr/>
        </p:nvSpPr>
        <p:spPr>
          <a:xfrm>
            <a:off x="1878841" y="4163302"/>
            <a:ext cx="6096000"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Explore opportunities international market</a:t>
            </a:r>
          </a:p>
        </p:txBody>
      </p:sp>
      <p:pic>
        <p:nvPicPr>
          <p:cNvPr id="5" name="Graphic 4" descr="Fast Forward outline">
            <a:extLst>
              <a:ext uri="{FF2B5EF4-FFF2-40B4-BE49-F238E27FC236}">
                <a16:creationId xmlns:a16="http://schemas.microsoft.com/office/drawing/2014/main" id="{1FE321D2-E822-4C30-B34A-D384CCB935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7368" y="1165529"/>
            <a:ext cx="914400" cy="676684"/>
          </a:xfrm>
          <a:prstGeom prst="rect">
            <a:avLst/>
          </a:prstGeom>
        </p:spPr>
      </p:pic>
      <p:pic>
        <p:nvPicPr>
          <p:cNvPr id="23" name="Graphic 22" descr="Fast Forward outline">
            <a:extLst>
              <a:ext uri="{FF2B5EF4-FFF2-40B4-BE49-F238E27FC236}">
                <a16:creationId xmlns:a16="http://schemas.microsoft.com/office/drawing/2014/main" id="{B08A4E47-CA76-4432-850F-3E83DEE9AE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2831" y="2033171"/>
            <a:ext cx="914400" cy="676684"/>
          </a:xfrm>
          <a:prstGeom prst="rect">
            <a:avLst/>
          </a:prstGeom>
        </p:spPr>
      </p:pic>
      <p:pic>
        <p:nvPicPr>
          <p:cNvPr id="25" name="Graphic 24" descr="Fast Forward outline">
            <a:extLst>
              <a:ext uri="{FF2B5EF4-FFF2-40B4-BE49-F238E27FC236}">
                <a16:creationId xmlns:a16="http://schemas.microsoft.com/office/drawing/2014/main" id="{FCC0B4CF-76E1-4FFE-9C28-617B36532F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2831" y="2752316"/>
            <a:ext cx="914400" cy="676684"/>
          </a:xfrm>
          <a:prstGeom prst="rect">
            <a:avLst/>
          </a:prstGeom>
        </p:spPr>
      </p:pic>
      <p:pic>
        <p:nvPicPr>
          <p:cNvPr id="27" name="Graphic 26" descr="Fast Forward outline">
            <a:extLst>
              <a:ext uri="{FF2B5EF4-FFF2-40B4-BE49-F238E27FC236}">
                <a16:creationId xmlns:a16="http://schemas.microsoft.com/office/drawing/2014/main" id="{ED46DB84-70CF-48FE-96BB-F30B0FEF24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7368" y="3344078"/>
            <a:ext cx="914400" cy="676684"/>
          </a:xfrm>
          <a:prstGeom prst="rect">
            <a:avLst/>
          </a:prstGeom>
        </p:spPr>
      </p:pic>
      <p:pic>
        <p:nvPicPr>
          <p:cNvPr id="29" name="Graphic 28" descr="Fast Forward outline">
            <a:extLst>
              <a:ext uri="{FF2B5EF4-FFF2-40B4-BE49-F238E27FC236}">
                <a16:creationId xmlns:a16="http://schemas.microsoft.com/office/drawing/2014/main" id="{DB45B5B8-0CFB-425D-8DC8-01E03D9AEB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7368" y="4009626"/>
            <a:ext cx="914400" cy="676684"/>
          </a:xfrm>
          <a:prstGeom prst="rect">
            <a:avLst/>
          </a:prstGeom>
        </p:spPr>
      </p:pic>
    </p:spTree>
    <p:extLst>
      <p:ext uri="{BB962C8B-B14F-4D97-AF65-F5344CB8AC3E}">
        <p14:creationId xmlns:p14="http://schemas.microsoft.com/office/powerpoint/2010/main" val="3325934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urtle in ocean">
            <a:extLst>
              <a:ext uri="{FF2B5EF4-FFF2-40B4-BE49-F238E27FC236}">
                <a16:creationId xmlns:a16="http://schemas.microsoft.com/office/drawing/2014/main" id="{C7A54B61-8541-AB40-BD1C-F80E8A424061}"/>
              </a:ext>
            </a:extLst>
          </p:cNvPr>
          <p:cNvPicPr>
            <a:picLocks noGrp="1" noChangeAspect="1"/>
          </p:cNvPicPr>
          <p:nvPr>
            <p:ph type="pic" sz="quarter" idx="13"/>
          </p:nvPr>
        </p:nvPicPr>
        <p:blipFill rotWithShape="1">
          <a:blip r:embed="rId2"/>
          <a:srcRect t="20921" b="4079"/>
          <a:stretch/>
        </p:blipFill>
        <p:spPr>
          <a:xfrm>
            <a:off x="0" y="0"/>
            <a:ext cx="12192000" cy="6858000"/>
          </a:xfrm>
        </p:spPr>
      </p:pic>
      <p:sp>
        <p:nvSpPr>
          <p:cNvPr id="32" name="Picture Placeholder 13">
            <a:extLst>
              <a:ext uri="{FF2B5EF4-FFF2-40B4-BE49-F238E27FC236}">
                <a16:creationId xmlns:a16="http://schemas.microsoft.com/office/drawing/2014/main" id="{8DBDD9F7-3B84-F743-95F4-C9FA74DA597F}"/>
              </a:ext>
            </a:extLst>
          </p:cNvPr>
          <p:cNvSpPr txBox="1">
            <a:spLocks/>
          </p:cNvSpPr>
          <p:nvPr/>
        </p:nvSpPr>
        <p:spPr>
          <a:xfrm flipH="1">
            <a:off x="0" y="3895249"/>
            <a:ext cx="12192000" cy="2962751"/>
          </a:xfrm>
          <a:custGeom>
            <a:avLst/>
            <a:gdLst>
              <a:gd name="connsiteX0" fmla="*/ 12486732 w 13339868"/>
              <a:gd name="connsiteY0" fmla="*/ 1914 h 2962751"/>
              <a:gd name="connsiteX1" fmla="*/ 6703529 w 13339868"/>
              <a:gd name="connsiteY1" fmla="*/ 827870 h 2962751"/>
              <a:gd name="connsiteX2" fmla="*/ 704617 w 13339868"/>
              <a:gd name="connsiteY2" fmla="*/ 1735152 h 2962751"/>
              <a:gd name="connsiteX3" fmla="*/ 0 w 13339868"/>
              <a:gd name="connsiteY3" fmla="*/ 1775657 h 2962751"/>
              <a:gd name="connsiteX4" fmla="*/ 0 w 13339868"/>
              <a:gd name="connsiteY4" fmla="*/ 2962751 h 2962751"/>
              <a:gd name="connsiteX5" fmla="*/ 13339868 w 13339868"/>
              <a:gd name="connsiteY5" fmla="*/ 2962751 h 2962751"/>
              <a:gd name="connsiteX6" fmla="*/ 13339868 w 13339868"/>
              <a:gd name="connsiteY6" fmla="*/ 13763 h 2962751"/>
              <a:gd name="connsiteX7" fmla="*/ 12991874 w 13339868"/>
              <a:gd name="connsiteY7" fmla="*/ 2211 h 2962751"/>
              <a:gd name="connsiteX8" fmla="*/ 12486732 w 13339868"/>
              <a:gd name="connsiteY8" fmla="*/ 1914 h 296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868" h="2962751">
                <a:moveTo>
                  <a:pt x="12486732" y="1914"/>
                </a:moveTo>
                <a:cubicBezTo>
                  <a:pt x="11089145" y="23578"/>
                  <a:pt x="9273241" y="233112"/>
                  <a:pt x="6703529" y="827870"/>
                </a:cubicBezTo>
                <a:cubicBezTo>
                  <a:pt x="4500510" y="1337758"/>
                  <a:pt x="2693772" y="1601336"/>
                  <a:pt x="704617" y="1735152"/>
                </a:cubicBezTo>
                <a:lnTo>
                  <a:pt x="0" y="1775657"/>
                </a:lnTo>
                <a:lnTo>
                  <a:pt x="0" y="2962751"/>
                </a:lnTo>
                <a:lnTo>
                  <a:pt x="13339868" y="2962751"/>
                </a:lnTo>
                <a:lnTo>
                  <a:pt x="13339868" y="13763"/>
                </a:lnTo>
                <a:lnTo>
                  <a:pt x="12991874" y="2211"/>
                </a:lnTo>
                <a:cubicBezTo>
                  <a:pt x="12829592" y="-567"/>
                  <a:pt x="12661430" y="-794"/>
                  <a:pt x="12486732" y="1914"/>
                </a:cubicBezTo>
                <a:close/>
              </a:path>
            </a:pathLst>
          </a:custGeom>
          <a:solidFill>
            <a:schemeClr val="tx1">
              <a:alpha val="62000"/>
            </a:schemeClr>
          </a:solidFill>
        </p:spPr>
        <p:txBody>
          <a:bodyPr vert="horz" wrap="square"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GB" sz="1800" b="0" kern="1200" dirty="0">
                <a:solidFill>
                  <a:schemeClr val="tx1">
                    <a:alpha val="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Insert Image</a:t>
            </a:r>
          </a:p>
        </p:txBody>
      </p:sp>
      <p:sp>
        <p:nvSpPr>
          <p:cNvPr id="12" name="Rectangle 11">
            <a:extLst>
              <a:ext uri="{FF2B5EF4-FFF2-40B4-BE49-F238E27FC236}">
                <a16:creationId xmlns:a16="http://schemas.microsoft.com/office/drawing/2014/main" id="{D7F67FDF-D697-3249-AD21-75F6353FFBA5}"/>
              </a:ext>
              <a:ext uri="{C183D7F6-B498-43B3-948B-1728B52AA6E4}">
                <adec:decorative xmlns:adec="http://schemas.microsoft.com/office/drawing/2017/decorative" val="1"/>
              </a:ext>
            </a:extLst>
          </p:cNvPr>
          <p:cNvSpPr/>
          <p:nvPr/>
        </p:nvSpPr>
        <p:spPr>
          <a:xfrm>
            <a:off x="438912" y="4690872"/>
            <a:ext cx="73152"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1" name="Title 50">
            <a:extLst>
              <a:ext uri="{FF2B5EF4-FFF2-40B4-BE49-F238E27FC236}">
                <a16:creationId xmlns:a16="http://schemas.microsoft.com/office/drawing/2014/main" id="{D8694222-4D81-4A9A-93A2-23C89102F234}"/>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08218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p:txBody>
          <a:body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REAL ESTATE ASSET CLASS</a:t>
            </a:r>
          </a:p>
        </p:txBody>
      </p:sp>
      <p:sp>
        <p:nvSpPr>
          <p:cNvPr id="8" name="TextBox 7">
            <a:extLst>
              <a:ext uri="{FF2B5EF4-FFF2-40B4-BE49-F238E27FC236}">
                <a16:creationId xmlns:a16="http://schemas.microsoft.com/office/drawing/2014/main" id="{D368F08C-4036-4F3A-A490-5934DEF797E4}"/>
              </a:ext>
            </a:extLst>
          </p:cNvPr>
          <p:cNvSpPr txBox="1"/>
          <p:nvPr/>
        </p:nvSpPr>
        <p:spPr>
          <a:xfrm>
            <a:off x="1878841" y="5127516"/>
            <a:ext cx="9940120" cy="373949"/>
          </a:xfrm>
          <a:prstGeom prst="rect">
            <a:avLst/>
          </a:prstGeom>
          <a:noFill/>
        </p:spPr>
        <p:txBody>
          <a:bodyPr wrap="square">
            <a:spAutoFit/>
          </a:bodyPr>
          <a:lstStyle/>
          <a:p>
            <a:pPr>
              <a:lnSpc>
                <a:spcPct val="107000"/>
              </a:lnSpc>
              <a:spcAft>
                <a:spcPts val="800"/>
              </a:spcAft>
            </a:pPr>
            <a:r>
              <a:rPr lang="en-CA"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3% of the global population invested in commercial real estate</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Graphic 6" descr="Asian Temple outline">
            <a:extLst>
              <a:ext uri="{FF2B5EF4-FFF2-40B4-BE49-F238E27FC236}">
                <a16:creationId xmlns:a16="http://schemas.microsoft.com/office/drawing/2014/main" id="{B0F68920-EB79-4927-957B-77F80238E5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0973" y="1539404"/>
            <a:ext cx="914400" cy="914400"/>
          </a:xfrm>
          <a:prstGeom prst="rect">
            <a:avLst/>
          </a:prstGeom>
        </p:spPr>
      </p:pic>
      <p:sp>
        <p:nvSpPr>
          <p:cNvPr id="12" name="TextBox 11">
            <a:extLst>
              <a:ext uri="{FF2B5EF4-FFF2-40B4-BE49-F238E27FC236}">
                <a16:creationId xmlns:a16="http://schemas.microsoft.com/office/drawing/2014/main" id="{50D3C61F-0434-431A-BD8B-C48D92A05565}"/>
              </a:ext>
            </a:extLst>
          </p:cNvPr>
          <p:cNvSpPr txBox="1"/>
          <p:nvPr/>
        </p:nvSpPr>
        <p:spPr>
          <a:xfrm>
            <a:off x="1878841" y="1885771"/>
            <a:ext cx="814771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A heterogeneous phenomenon with several intermediaries and public services</a:t>
            </a:r>
            <a:endParaRPr lang="en-CA" dirty="0"/>
          </a:p>
        </p:txBody>
      </p:sp>
      <p:pic>
        <p:nvPicPr>
          <p:cNvPr id="16" name="Graphic 15" descr="Lighthouse scene outline">
            <a:extLst>
              <a:ext uri="{FF2B5EF4-FFF2-40B4-BE49-F238E27FC236}">
                <a16:creationId xmlns:a16="http://schemas.microsoft.com/office/drawing/2014/main" id="{88C60149-98C1-41EF-AFB0-93BD2C57CE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636" y="2653352"/>
            <a:ext cx="914400" cy="914400"/>
          </a:xfrm>
          <a:prstGeom prst="rect">
            <a:avLst/>
          </a:prstGeom>
        </p:spPr>
      </p:pic>
      <p:sp>
        <p:nvSpPr>
          <p:cNvPr id="17" name="TextBox 16">
            <a:extLst>
              <a:ext uri="{FF2B5EF4-FFF2-40B4-BE49-F238E27FC236}">
                <a16:creationId xmlns:a16="http://schemas.microsoft.com/office/drawing/2014/main" id="{FB5523C2-129F-4C7B-A51B-1C6576A91741}"/>
              </a:ext>
            </a:extLst>
          </p:cNvPr>
          <p:cNvSpPr txBox="1"/>
          <p:nvPr/>
        </p:nvSpPr>
        <p:spPr>
          <a:xfrm>
            <a:off x="1878841" y="2954398"/>
            <a:ext cx="814771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Biggest asset class that can be tokenized</a:t>
            </a:r>
            <a:endParaRPr lang="en-CA" dirty="0"/>
          </a:p>
        </p:txBody>
      </p:sp>
      <p:pic>
        <p:nvPicPr>
          <p:cNvPr id="21" name="Graphic 20" descr="Tax outline">
            <a:extLst>
              <a:ext uri="{FF2B5EF4-FFF2-40B4-BE49-F238E27FC236}">
                <a16:creationId xmlns:a16="http://schemas.microsoft.com/office/drawing/2014/main" id="{CFBD8B4B-209A-4BBC-B986-B8B46E45F80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6314" y="3797336"/>
            <a:ext cx="914400" cy="914400"/>
          </a:xfrm>
          <a:prstGeom prst="rect">
            <a:avLst/>
          </a:prstGeom>
        </p:spPr>
      </p:pic>
      <p:sp>
        <p:nvSpPr>
          <p:cNvPr id="22" name="TextBox 21">
            <a:extLst>
              <a:ext uri="{FF2B5EF4-FFF2-40B4-BE49-F238E27FC236}">
                <a16:creationId xmlns:a16="http://schemas.microsoft.com/office/drawing/2014/main" id="{45191127-411F-4F58-B26B-02F6F2E03AAB}"/>
              </a:ext>
            </a:extLst>
          </p:cNvPr>
          <p:cNvSpPr txBox="1"/>
          <p:nvPr/>
        </p:nvSpPr>
        <p:spPr>
          <a:xfrm>
            <a:off x="1878840" y="4069870"/>
            <a:ext cx="8789159"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Global real estate is $280 trillion of which $33 trillion is commercial real estate</a:t>
            </a:r>
            <a:endParaRPr lang="en-CA" dirty="0"/>
          </a:p>
        </p:txBody>
      </p:sp>
      <p:pic>
        <p:nvPicPr>
          <p:cNvPr id="24" name="Graphic 23" descr="Alien Face outline">
            <a:extLst>
              <a:ext uri="{FF2B5EF4-FFF2-40B4-BE49-F238E27FC236}">
                <a16:creationId xmlns:a16="http://schemas.microsoft.com/office/drawing/2014/main" id="{6CA402E3-58E3-4EFC-AFB7-DC6DD2E2BB5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6314" y="4882771"/>
            <a:ext cx="914400" cy="914400"/>
          </a:xfrm>
          <a:prstGeom prst="rect">
            <a:avLst/>
          </a:prstGeom>
        </p:spPr>
      </p:pic>
      <p:sp>
        <p:nvSpPr>
          <p:cNvPr id="11" name="TextBox 10">
            <a:extLst>
              <a:ext uri="{FF2B5EF4-FFF2-40B4-BE49-F238E27FC236}">
                <a16:creationId xmlns:a16="http://schemas.microsoft.com/office/drawing/2014/main" id="{19AB914A-CD03-47B8-823A-4263D5069F2C}"/>
              </a:ext>
            </a:extLst>
          </p:cNvPr>
          <p:cNvSpPr txBox="1"/>
          <p:nvPr/>
        </p:nvSpPr>
        <p:spPr>
          <a:xfrm>
            <a:off x="1878840" y="6076172"/>
            <a:ext cx="6669208" cy="368049"/>
          </a:xfrm>
          <a:prstGeom prst="rect">
            <a:avLst/>
          </a:prstGeom>
          <a:noFill/>
        </p:spPr>
        <p:txBody>
          <a:bodyPr wrap="square">
            <a:spAutoFit/>
          </a:bodyPr>
          <a:lstStyle/>
          <a:p>
            <a:pPr>
              <a:lnSpc>
                <a:spcPct val="107000"/>
              </a:lnSpc>
              <a:spcAft>
                <a:spcPts val="800"/>
              </a:spcAft>
            </a:pPr>
            <a:r>
              <a:rPr lang="en-US" dirty="0">
                <a:solidFill>
                  <a:srgbClr val="000000"/>
                </a:solidFill>
                <a:latin typeface="Georgia" panose="02040502050405020303" pitchFamily="18" charset="0"/>
                <a:cs typeface="Times New Roman" panose="02020603050405020304" pitchFamily="18" charset="0"/>
              </a:rPr>
              <a:t>Attractive to millennial cohort as tokenized asset class</a:t>
            </a:r>
            <a:endParaRPr lang="en-CA" dirty="0">
              <a:solidFill>
                <a:srgbClr val="000000"/>
              </a:solidFill>
              <a:latin typeface="Georgia" panose="02040502050405020303" pitchFamily="18" charset="0"/>
              <a:cs typeface="Times New Roman" panose="02020603050405020304" pitchFamily="18" charset="0"/>
            </a:endParaRPr>
          </a:p>
        </p:txBody>
      </p:sp>
      <p:pic>
        <p:nvPicPr>
          <p:cNvPr id="3" name="Graphic 2" descr="Children outline">
            <a:extLst>
              <a:ext uri="{FF2B5EF4-FFF2-40B4-BE49-F238E27FC236}">
                <a16:creationId xmlns:a16="http://schemas.microsoft.com/office/drawing/2014/main" id="{B4AA39D3-170A-4215-AA43-DA1A57A79A4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84496" y="5802995"/>
            <a:ext cx="914400" cy="914400"/>
          </a:xfrm>
          <a:prstGeom prst="rect">
            <a:avLst/>
          </a:prstGeom>
        </p:spPr>
      </p:pic>
    </p:spTree>
    <p:extLst>
      <p:ext uri="{BB962C8B-B14F-4D97-AF65-F5344CB8AC3E}">
        <p14:creationId xmlns:p14="http://schemas.microsoft.com/office/powerpoint/2010/main" val="32542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p:txBody>
          <a:body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REAL ESTATE ASSET ALLOCATION</a:t>
            </a:r>
          </a:p>
        </p:txBody>
      </p:sp>
      <p:pic>
        <p:nvPicPr>
          <p:cNvPr id="5" name="Picture 4">
            <a:extLst>
              <a:ext uri="{FF2B5EF4-FFF2-40B4-BE49-F238E27FC236}">
                <a16:creationId xmlns:a16="http://schemas.microsoft.com/office/drawing/2014/main" id="{AC6CECDB-6671-4BEB-95F8-279342D2CDA5}"/>
              </a:ext>
            </a:extLst>
          </p:cNvPr>
          <p:cNvPicPr>
            <a:picLocks noChangeAspect="1"/>
          </p:cNvPicPr>
          <p:nvPr/>
        </p:nvPicPr>
        <p:blipFill>
          <a:blip r:embed="rId2"/>
          <a:stretch>
            <a:fillRect/>
          </a:stretch>
        </p:blipFill>
        <p:spPr>
          <a:xfrm>
            <a:off x="446314" y="1272209"/>
            <a:ext cx="5382986" cy="2438951"/>
          </a:xfrm>
          <a:prstGeom prst="rect">
            <a:avLst/>
          </a:prstGeom>
        </p:spPr>
      </p:pic>
      <p:pic>
        <p:nvPicPr>
          <p:cNvPr id="9" name="Picture 8">
            <a:extLst>
              <a:ext uri="{FF2B5EF4-FFF2-40B4-BE49-F238E27FC236}">
                <a16:creationId xmlns:a16="http://schemas.microsoft.com/office/drawing/2014/main" id="{5992D1D0-52E9-4390-A230-D27403E5D60D}"/>
              </a:ext>
            </a:extLst>
          </p:cNvPr>
          <p:cNvPicPr>
            <a:picLocks noChangeAspect="1"/>
          </p:cNvPicPr>
          <p:nvPr/>
        </p:nvPicPr>
        <p:blipFill>
          <a:blip r:embed="rId3"/>
          <a:stretch>
            <a:fillRect/>
          </a:stretch>
        </p:blipFill>
        <p:spPr>
          <a:xfrm>
            <a:off x="528897" y="3892223"/>
            <a:ext cx="5300403" cy="2792412"/>
          </a:xfrm>
          <a:prstGeom prst="rect">
            <a:avLst/>
          </a:prstGeom>
        </p:spPr>
      </p:pic>
      <p:pic>
        <p:nvPicPr>
          <p:cNvPr id="13" name="Picture 12">
            <a:extLst>
              <a:ext uri="{FF2B5EF4-FFF2-40B4-BE49-F238E27FC236}">
                <a16:creationId xmlns:a16="http://schemas.microsoft.com/office/drawing/2014/main" id="{B3ED7EA4-121D-4610-B7E2-2FBD8AE5D91C}"/>
              </a:ext>
            </a:extLst>
          </p:cNvPr>
          <p:cNvPicPr>
            <a:picLocks noChangeAspect="1"/>
          </p:cNvPicPr>
          <p:nvPr/>
        </p:nvPicPr>
        <p:blipFill>
          <a:blip r:embed="rId4"/>
          <a:stretch>
            <a:fillRect/>
          </a:stretch>
        </p:blipFill>
        <p:spPr>
          <a:xfrm>
            <a:off x="6229350" y="1204585"/>
            <a:ext cx="4920628" cy="5480050"/>
          </a:xfrm>
          <a:prstGeom prst="rect">
            <a:avLst/>
          </a:prstGeom>
        </p:spPr>
      </p:pic>
    </p:spTree>
    <p:extLst>
      <p:ext uri="{BB962C8B-B14F-4D97-AF65-F5344CB8AC3E}">
        <p14:creationId xmlns:p14="http://schemas.microsoft.com/office/powerpoint/2010/main" val="2225169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PAIN POINTS</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5</a:t>
            </a:fld>
            <a:endParaRPr lang="en-US" b="1" dirty="0">
              <a:solidFill>
                <a:schemeClr val="bg1"/>
              </a:solidFill>
            </a:endParaRPr>
          </a:p>
        </p:txBody>
      </p:sp>
    </p:spTree>
    <p:extLst>
      <p:ext uri="{BB962C8B-B14F-4D97-AF65-F5344CB8AC3E}">
        <p14:creationId xmlns:p14="http://schemas.microsoft.com/office/powerpoint/2010/main" val="103532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p:txBody>
          <a:body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PAIN POINTS IN COMMERCIAL REAL ESTATE</a:t>
            </a:r>
          </a:p>
        </p:txBody>
      </p:sp>
      <p:sp>
        <p:nvSpPr>
          <p:cNvPr id="8" name="TextBox 7">
            <a:extLst>
              <a:ext uri="{FF2B5EF4-FFF2-40B4-BE49-F238E27FC236}">
                <a16:creationId xmlns:a16="http://schemas.microsoft.com/office/drawing/2014/main" id="{D368F08C-4036-4F3A-A490-5934DEF797E4}"/>
              </a:ext>
            </a:extLst>
          </p:cNvPr>
          <p:cNvSpPr txBox="1"/>
          <p:nvPr/>
        </p:nvSpPr>
        <p:spPr>
          <a:xfrm>
            <a:off x="1878841" y="4800458"/>
            <a:ext cx="9940120" cy="373949"/>
          </a:xfrm>
          <a:prstGeom prst="rect">
            <a:avLst/>
          </a:prstGeom>
          <a:noFill/>
        </p:spPr>
        <p:txBody>
          <a:bodyPr wrap="square">
            <a:spAutoFit/>
          </a:bodyPr>
          <a:lstStyle/>
          <a:p>
            <a:pPr>
              <a:lnSpc>
                <a:spcPct val="107000"/>
              </a:lnSpc>
              <a:spcAft>
                <a:spcPts val="800"/>
              </a:spcAft>
            </a:pPr>
            <a:r>
              <a:rPr lang="en-CA"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Multiple dislocated and expensive intermediaries </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50D3C61F-0434-431A-BD8B-C48D92A05565}"/>
              </a:ext>
            </a:extLst>
          </p:cNvPr>
          <p:cNvSpPr txBox="1"/>
          <p:nvPr/>
        </p:nvSpPr>
        <p:spPr>
          <a:xfrm>
            <a:off x="1878841" y="1616347"/>
            <a:ext cx="8147714" cy="375552"/>
          </a:xfrm>
          <a:prstGeom prst="rect">
            <a:avLst/>
          </a:prstGeom>
          <a:noFill/>
        </p:spPr>
        <p:txBody>
          <a:bodyPr wrap="square">
            <a:spAutoFit/>
          </a:bodyPr>
          <a:lstStyle/>
          <a:p>
            <a:pPr>
              <a:lnSpc>
                <a:spcPct val="107000"/>
              </a:lnSpc>
              <a:spcAft>
                <a:spcPts val="800"/>
              </a:spcAft>
            </a:pPr>
            <a:r>
              <a:rPr lang="en-CA" dirty="0">
                <a:solidFill>
                  <a:srgbClr val="000000"/>
                </a:solidFill>
                <a:latin typeface="Georgia" panose="02040502050405020303" pitchFamily="18" charset="0"/>
                <a:cs typeface="Times New Roman" panose="02020603050405020304" pitchFamily="18" charset="0"/>
              </a:rPr>
              <a:t>Cumbersome and costly maintenance of investor registry</a:t>
            </a:r>
          </a:p>
        </p:txBody>
      </p:sp>
      <p:sp>
        <p:nvSpPr>
          <p:cNvPr id="17" name="TextBox 16">
            <a:extLst>
              <a:ext uri="{FF2B5EF4-FFF2-40B4-BE49-F238E27FC236}">
                <a16:creationId xmlns:a16="http://schemas.microsoft.com/office/drawing/2014/main" id="{FB5523C2-129F-4C7B-A51B-1C6576A91741}"/>
              </a:ext>
            </a:extLst>
          </p:cNvPr>
          <p:cNvSpPr txBox="1"/>
          <p:nvPr/>
        </p:nvSpPr>
        <p:spPr>
          <a:xfrm>
            <a:off x="1878841" y="2681864"/>
            <a:ext cx="814771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High minimum tickets for investment</a:t>
            </a:r>
          </a:p>
        </p:txBody>
      </p:sp>
      <p:sp>
        <p:nvSpPr>
          <p:cNvPr id="22" name="TextBox 21">
            <a:extLst>
              <a:ext uri="{FF2B5EF4-FFF2-40B4-BE49-F238E27FC236}">
                <a16:creationId xmlns:a16="http://schemas.microsoft.com/office/drawing/2014/main" id="{45191127-411F-4F58-B26B-02F6F2E03AAB}"/>
              </a:ext>
            </a:extLst>
          </p:cNvPr>
          <p:cNvSpPr txBox="1"/>
          <p:nvPr/>
        </p:nvSpPr>
        <p:spPr>
          <a:xfrm>
            <a:off x="1878841" y="3741161"/>
            <a:ext cx="9112156" cy="369332"/>
          </a:xfrm>
          <a:prstGeom prst="rect">
            <a:avLst/>
          </a:prstGeom>
          <a:noFill/>
        </p:spPr>
        <p:txBody>
          <a:bodyPr wrap="square">
            <a:spAutoFit/>
          </a:bodyPr>
          <a:lstStyle/>
          <a:p>
            <a:r>
              <a:rPr lang="en-US" dirty="0">
                <a:solidFill>
                  <a:srgbClr val="000000"/>
                </a:solidFill>
                <a:latin typeface="Georgia" panose="02040502050405020303" pitchFamily="18" charset="0"/>
                <a:cs typeface="Times New Roman" panose="02020603050405020304" pitchFamily="18" charset="0"/>
              </a:rPr>
              <a:t>Illiquid asset class with price swings. Isolated secondary market with manual processing </a:t>
            </a:r>
            <a:endParaRPr lang="en-CA" dirty="0"/>
          </a:p>
        </p:txBody>
      </p:sp>
      <p:pic>
        <p:nvPicPr>
          <p:cNvPr id="3" name="Graphic 2" descr="Artificial Intelligence outline">
            <a:extLst>
              <a:ext uri="{FF2B5EF4-FFF2-40B4-BE49-F238E27FC236}">
                <a16:creationId xmlns:a16="http://schemas.microsoft.com/office/drawing/2014/main" id="{7CC9672F-6B89-4035-A564-1D3AC15F73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636" y="1346923"/>
            <a:ext cx="914400" cy="914400"/>
          </a:xfrm>
          <a:prstGeom prst="rect">
            <a:avLst/>
          </a:prstGeom>
        </p:spPr>
      </p:pic>
      <p:pic>
        <p:nvPicPr>
          <p:cNvPr id="5" name="Graphic 4" descr="Dollar outline">
            <a:extLst>
              <a:ext uri="{FF2B5EF4-FFF2-40B4-BE49-F238E27FC236}">
                <a16:creationId xmlns:a16="http://schemas.microsoft.com/office/drawing/2014/main" id="{8BD594E6-5313-45C1-B880-FA7E4801A5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3594" y="2409330"/>
            <a:ext cx="914400" cy="914400"/>
          </a:xfrm>
          <a:prstGeom prst="rect">
            <a:avLst/>
          </a:prstGeom>
        </p:spPr>
      </p:pic>
      <p:pic>
        <p:nvPicPr>
          <p:cNvPr id="9" name="Graphic 8" descr="Downward trend graph outline">
            <a:extLst>
              <a:ext uri="{FF2B5EF4-FFF2-40B4-BE49-F238E27FC236}">
                <a16:creationId xmlns:a16="http://schemas.microsoft.com/office/drawing/2014/main" id="{31A22EAB-A015-4DD8-BCAC-3AF882A50FD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2735" y="3471737"/>
            <a:ext cx="914400" cy="914400"/>
          </a:xfrm>
          <a:prstGeom prst="rect">
            <a:avLst/>
          </a:prstGeom>
        </p:spPr>
      </p:pic>
      <p:pic>
        <p:nvPicPr>
          <p:cNvPr id="13" name="Graphic 12" descr="Users outline">
            <a:extLst>
              <a:ext uri="{FF2B5EF4-FFF2-40B4-BE49-F238E27FC236}">
                <a16:creationId xmlns:a16="http://schemas.microsoft.com/office/drawing/2014/main" id="{8F370E1D-CDB6-4F93-A499-8168F748299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3636" y="4477122"/>
            <a:ext cx="914400" cy="914400"/>
          </a:xfrm>
          <a:prstGeom prst="rect">
            <a:avLst/>
          </a:prstGeom>
        </p:spPr>
      </p:pic>
      <p:sp>
        <p:nvSpPr>
          <p:cNvPr id="20" name="TextBox 19">
            <a:extLst>
              <a:ext uri="{FF2B5EF4-FFF2-40B4-BE49-F238E27FC236}">
                <a16:creationId xmlns:a16="http://schemas.microsoft.com/office/drawing/2014/main" id="{99DC1863-955C-4B03-BA6F-86B59F972871}"/>
              </a:ext>
            </a:extLst>
          </p:cNvPr>
          <p:cNvSpPr txBox="1"/>
          <p:nvPr/>
        </p:nvSpPr>
        <p:spPr>
          <a:xfrm>
            <a:off x="1878841" y="5783611"/>
            <a:ext cx="6096000"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Low levels of transparency</a:t>
            </a:r>
          </a:p>
        </p:txBody>
      </p:sp>
      <p:pic>
        <p:nvPicPr>
          <p:cNvPr id="18" name="Graphic 17" descr="Sunglasses outline">
            <a:extLst>
              <a:ext uri="{FF2B5EF4-FFF2-40B4-BE49-F238E27FC236}">
                <a16:creationId xmlns:a16="http://schemas.microsoft.com/office/drawing/2014/main" id="{0E2982D2-82A7-4059-AB2D-D2ECB5B12B3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3594" y="5511077"/>
            <a:ext cx="914400" cy="914400"/>
          </a:xfrm>
          <a:prstGeom prst="rect">
            <a:avLst/>
          </a:prstGeom>
        </p:spPr>
      </p:pic>
    </p:spTree>
    <p:extLst>
      <p:ext uri="{BB962C8B-B14F-4D97-AF65-F5344CB8AC3E}">
        <p14:creationId xmlns:p14="http://schemas.microsoft.com/office/powerpoint/2010/main" val="1675648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TRANSACTION PROCESS</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7</a:t>
            </a:fld>
            <a:endParaRPr lang="en-US" b="1" dirty="0">
              <a:solidFill>
                <a:schemeClr val="bg1"/>
              </a:solidFill>
            </a:endParaRPr>
          </a:p>
        </p:txBody>
      </p:sp>
    </p:spTree>
    <p:extLst>
      <p:ext uri="{BB962C8B-B14F-4D97-AF65-F5344CB8AC3E}">
        <p14:creationId xmlns:p14="http://schemas.microsoft.com/office/powerpoint/2010/main" val="462976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p:txBody>
          <a:body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COMMERCIAL REAL ESTATE PROCESS</a:t>
            </a:r>
          </a:p>
        </p:txBody>
      </p:sp>
      <p:pic>
        <p:nvPicPr>
          <p:cNvPr id="3" name="Picture 2">
            <a:extLst>
              <a:ext uri="{FF2B5EF4-FFF2-40B4-BE49-F238E27FC236}">
                <a16:creationId xmlns:a16="http://schemas.microsoft.com/office/drawing/2014/main" id="{F8FF029D-A6C4-4D60-8CF9-20EA7CB2576E}"/>
              </a:ext>
            </a:extLst>
          </p:cNvPr>
          <p:cNvPicPr>
            <a:picLocks noChangeAspect="1"/>
          </p:cNvPicPr>
          <p:nvPr/>
        </p:nvPicPr>
        <p:blipFill>
          <a:blip r:embed="rId2"/>
          <a:stretch>
            <a:fillRect/>
          </a:stretch>
        </p:blipFill>
        <p:spPr>
          <a:xfrm>
            <a:off x="446314" y="1091147"/>
            <a:ext cx="4752000" cy="5230140"/>
          </a:xfrm>
          <a:prstGeom prst="rect">
            <a:avLst/>
          </a:prstGeom>
        </p:spPr>
      </p:pic>
      <p:pic>
        <p:nvPicPr>
          <p:cNvPr id="5" name="Picture 4">
            <a:extLst>
              <a:ext uri="{FF2B5EF4-FFF2-40B4-BE49-F238E27FC236}">
                <a16:creationId xmlns:a16="http://schemas.microsoft.com/office/drawing/2014/main" id="{BB084AC9-97FB-4EFA-BDC2-C1FC86E605B5}"/>
              </a:ext>
            </a:extLst>
          </p:cNvPr>
          <p:cNvPicPr>
            <a:picLocks noChangeAspect="1"/>
          </p:cNvPicPr>
          <p:nvPr/>
        </p:nvPicPr>
        <p:blipFill>
          <a:blip r:embed="rId3"/>
          <a:stretch>
            <a:fillRect/>
          </a:stretch>
        </p:blipFill>
        <p:spPr>
          <a:xfrm>
            <a:off x="6753711" y="1091146"/>
            <a:ext cx="4752000" cy="5230141"/>
          </a:xfrm>
          <a:prstGeom prst="rect">
            <a:avLst/>
          </a:prstGeom>
        </p:spPr>
      </p:pic>
      <p:sp>
        <p:nvSpPr>
          <p:cNvPr id="6" name="Rectangle 5">
            <a:extLst>
              <a:ext uri="{FF2B5EF4-FFF2-40B4-BE49-F238E27FC236}">
                <a16:creationId xmlns:a16="http://schemas.microsoft.com/office/drawing/2014/main" id="{BB883413-E40D-407F-AEB6-62088C316DF9}"/>
              </a:ext>
            </a:extLst>
          </p:cNvPr>
          <p:cNvSpPr/>
          <p:nvPr/>
        </p:nvSpPr>
        <p:spPr>
          <a:xfrm>
            <a:off x="766411" y="6273225"/>
            <a:ext cx="3881191" cy="584775"/>
          </a:xfrm>
          <a:prstGeom prst="rect">
            <a:avLst/>
          </a:prstGeom>
          <a:noFill/>
        </p:spPr>
        <p:txBody>
          <a:bodyPr wrap="none" lIns="91440" tIns="45720" rIns="91440" bIns="45720">
            <a:spAutoFit/>
          </a:bodyPr>
          <a:lstStyle/>
          <a:p>
            <a:pPr algn="ctr"/>
            <a:r>
              <a:rPr 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Sale and Purchase</a:t>
            </a:r>
            <a:endParaRPr 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9" name="Rectangle 8">
            <a:extLst>
              <a:ext uri="{FF2B5EF4-FFF2-40B4-BE49-F238E27FC236}">
                <a16:creationId xmlns:a16="http://schemas.microsoft.com/office/drawing/2014/main" id="{518B78C1-B189-4904-B8DC-CB0D998EE67A}"/>
              </a:ext>
            </a:extLst>
          </p:cNvPr>
          <p:cNvSpPr/>
          <p:nvPr/>
        </p:nvSpPr>
        <p:spPr>
          <a:xfrm>
            <a:off x="8262468" y="6273225"/>
            <a:ext cx="1343637" cy="584775"/>
          </a:xfrm>
          <a:prstGeom prst="rect">
            <a:avLst/>
          </a:prstGeom>
          <a:noFill/>
        </p:spPr>
        <p:txBody>
          <a:bodyPr wrap="none" lIns="91440" tIns="45720" rIns="91440" bIns="45720">
            <a:spAutoFit/>
          </a:bodyPr>
          <a:lstStyle/>
          <a:p>
            <a:pPr algn="ctr"/>
            <a:r>
              <a:rPr 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Lease</a:t>
            </a:r>
            <a:endParaRPr 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280206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THE LANDSCAPE</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9</a:t>
            </a:fld>
            <a:endParaRPr lang="en-US" b="1" dirty="0">
              <a:solidFill>
                <a:schemeClr val="bg1"/>
              </a:solidFill>
            </a:endParaRPr>
          </a:p>
        </p:txBody>
      </p:sp>
    </p:spTree>
    <p:extLst>
      <p:ext uri="{BB962C8B-B14F-4D97-AF65-F5344CB8AC3E}">
        <p14:creationId xmlns:p14="http://schemas.microsoft.com/office/powerpoint/2010/main" val="4285037725"/>
      </p:ext>
    </p:extLst>
  </p:cSld>
  <p:clrMapOvr>
    <a:masterClrMapping/>
  </p:clrMapOvr>
</p:sld>
</file>

<file path=ppt/theme/theme1.xml><?xml version="1.0" encoding="utf-8"?>
<a:theme xmlns:a="http://schemas.openxmlformats.org/drawingml/2006/main" name="Office Theme">
  <a:themeElements>
    <a:clrScheme name="MSFT_01">
      <a:dk1>
        <a:sysClr val="windowText" lastClr="000000"/>
      </a:dk1>
      <a:lt1>
        <a:sysClr val="window" lastClr="FFFFFF"/>
      </a:lt1>
      <a:dk2>
        <a:srgbClr val="3F3F3F"/>
      </a:dk2>
      <a:lt2>
        <a:srgbClr val="FFFFFF"/>
      </a:lt2>
      <a:accent1>
        <a:srgbClr val="01C6FD"/>
      </a:accent1>
      <a:accent2>
        <a:srgbClr val="067F9C"/>
      </a:accent2>
      <a:accent3>
        <a:srgbClr val="014E52"/>
      </a:accent3>
      <a:accent4>
        <a:srgbClr val="ED7D31"/>
      </a:accent4>
      <a:accent5>
        <a:srgbClr val="79AE02"/>
      </a:accent5>
      <a:accent6>
        <a:srgbClr val="0070C0"/>
      </a:accent6>
      <a:hlink>
        <a:srgbClr val="01C6FD"/>
      </a:hlink>
      <a:folHlink>
        <a:srgbClr val="954F72"/>
      </a:folHlink>
    </a:clrScheme>
    <a:fontScheme name="MSFT_0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715846_Ocean presentation_RVA_v4.potx" id="{354FE8D4-E883-4E79-A422-6A1915D44872}" vid="{AAC9F203-D7BC-4B95-936D-67F55828A5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9B7651-08C1-49A1-AFE9-4E4CD342176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C3D7A05-DE9A-4773-A113-AAE964924F7A}">
  <ds:schemaRefs>
    <ds:schemaRef ds:uri="http://schemas.microsoft.com/sharepoint/v3/contenttype/forms"/>
  </ds:schemaRefs>
</ds:datastoreItem>
</file>

<file path=customXml/itemProps3.xml><?xml version="1.0" encoding="utf-8"?>
<ds:datastoreItem xmlns:ds="http://schemas.openxmlformats.org/officeDocument/2006/customXml" ds:itemID="{B8E2C315-492F-482C-BE04-955377E16A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Ocean presentation</Template>
  <TotalTime>1123</TotalTime>
  <Words>1190</Words>
  <Application>Microsoft Office PowerPoint</Application>
  <PresentationFormat>Widescreen</PresentationFormat>
  <Paragraphs>138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Gothic</vt:lpstr>
      <vt:lpstr>Georgia</vt:lpstr>
      <vt:lpstr>inherit</vt:lpstr>
      <vt:lpstr>Times New Roman</vt:lpstr>
      <vt:lpstr>Office Theme</vt:lpstr>
      <vt:lpstr>BLOCKCHAIN IN COMMERCIAL REAL ESTATE</vt:lpstr>
      <vt:lpstr>WHY REAL ESTATE</vt:lpstr>
      <vt:lpstr>REAL ESTATE ASSET CLASS</vt:lpstr>
      <vt:lpstr>REAL ESTATE ASSET ALLOCATION</vt:lpstr>
      <vt:lpstr>PAIN POINTS</vt:lpstr>
      <vt:lpstr>PAIN POINTS IN COMMERCIAL REAL ESTATE</vt:lpstr>
      <vt:lpstr>TRANSACTION PROCESS</vt:lpstr>
      <vt:lpstr>COMMERCIAL REAL ESTATE PROCESS</vt:lpstr>
      <vt:lpstr>THE LANDSCAPE</vt:lpstr>
      <vt:lpstr>MAJOR COMPANIES USING BLOCKCHAIN IN RE</vt:lpstr>
      <vt:lpstr>TECHNOLOGY PLATFORMS FOR BLOCKCHAIN</vt:lpstr>
      <vt:lpstr>WHY BLOCKCHAIN</vt:lpstr>
      <vt:lpstr>BLOCKCHAIN IN COMMERCIAL REAL ESTATE</vt:lpstr>
      <vt:lpstr>ASSET IDENTIFICATION METHODOLOGY</vt:lpstr>
      <vt:lpstr>METHODOLGY TO IDENTIFY ASSETS</vt:lpstr>
      <vt:lpstr>TOKENIZATION</vt:lpstr>
      <vt:lpstr>PowerPoint Presentation</vt:lpstr>
      <vt:lpstr>PowerPoint Presentation</vt:lpstr>
      <vt:lpstr>TOKENIZATION PROCESS DETAILS</vt:lpstr>
      <vt:lpstr>LIMITATIONS</vt:lpstr>
      <vt:lpstr>LEGAL AND TECHNOLOGY LIMITATIONS OF BLOCKCHAIN</vt:lpstr>
      <vt:lpstr>GOING FORWARD</vt:lpstr>
      <vt:lpstr>PROJECT GOING FORWARD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In Commercial Real Estate</dc:title>
  <dc:creator>Maxx Makani</dc:creator>
  <cp:lastModifiedBy>Maxx Makani</cp:lastModifiedBy>
  <cp:revision>79</cp:revision>
  <dcterms:created xsi:type="dcterms:W3CDTF">2021-05-29T02:00:34Z</dcterms:created>
  <dcterms:modified xsi:type="dcterms:W3CDTF">2021-06-07T19:11:32Z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