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7C7D7-73C6-7946-8656-4B7E2739EED0}" type="datetimeFigureOut">
              <a:rPr lang="en-US" smtClean="0"/>
              <a:t>5/31/25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27A84-6D03-734A-9EEC-1166E247D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8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7A84-6D03-734A-9EEC-1166E247D1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79DA87D-9C72-1C45-A050-3869EA6E0997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11212CD-2CDD-3B40-B414-963E1A1D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5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A87D-9C72-1C45-A050-3869EA6E0997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12CD-2CDD-3B40-B414-963E1A1D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3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A87D-9C72-1C45-A050-3869EA6E0997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12CD-2CDD-3B40-B414-963E1A1D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70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A87D-9C72-1C45-A050-3869EA6E0997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12CD-2CDD-3B40-B414-963E1A1D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3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A87D-9C72-1C45-A050-3869EA6E0997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12CD-2CDD-3B40-B414-963E1A1D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45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A87D-9C72-1C45-A050-3869EA6E0997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12CD-2CDD-3B40-B414-963E1A1D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1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A87D-9C72-1C45-A050-3869EA6E0997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12CD-2CDD-3B40-B414-963E1A1D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50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79DA87D-9C72-1C45-A050-3869EA6E0997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12CD-2CDD-3B40-B414-963E1A1D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3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79DA87D-9C72-1C45-A050-3869EA6E0997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12CD-2CDD-3B40-B414-963E1A1D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0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A87D-9C72-1C45-A050-3869EA6E0997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12CD-2CDD-3B40-B414-963E1A1D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5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A87D-9C72-1C45-A050-3869EA6E0997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12CD-2CDD-3B40-B414-963E1A1D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A87D-9C72-1C45-A050-3869EA6E0997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12CD-2CDD-3B40-B414-963E1A1D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9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A87D-9C72-1C45-A050-3869EA6E0997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12CD-2CDD-3B40-B414-963E1A1D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2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A87D-9C72-1C45-A050-3869EA6E0997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12CD-2CDD-3B40-B414-963E1A1D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5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A87D-9C72-1C45-A050-3869EA6E0997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12CD-2CDD-3B40-B414-963E1A1D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1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A87D-9C72-1C45-A050-3869EA6E0997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12CD-2CDD-3B40-B414-963E1A1D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A87D-9C72-1C45-A050-3869EA6E0997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12CD-2CDD-3B40-B414-963E1A1D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79DA87D-9C72-1C45-A050-3869EA6E0997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11212CD-2CDD-3B40-B414-963E1A1D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F345-C079-7FD2-5D0B-013C891D3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/>
              <a:t>CI/CD – Integração Contínua e Entrega Contínua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36B06-D58F-62B6-CBE3-D828502BB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5400"/>
              <a:t>GitHub Actions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56633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FE3946-F628-3732-ABEF-5BE329DC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é</a:t>
            </a:r>
            <a:r>
              <a:rPr lang="en-US" dirty="0"/>
              <a:t> GitHub Actions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C832E-4C9A-707B-E9A8-B67ED82D3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automatizar</a:t>
            </a:r>
            <a:r>
              <a:rPr lang="en-US" dirty="0"/>
              <a:t> workflows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repositórios</a:t>
            </a:r>
            <a:r>
              <a:rPr lang="en-US" dirty="0"/>
              <a:t> GitHub</a:t>
            </a:r>
          </a:p>
          <a:p>
            <a:r>
              <a:rPr lang="en-US" dirty="0" err="1"/>
              <a:t>Automação</a:t>
            </a:r>
            <a:r>
              <a:rPr lang="en-US" dirty="0"/>
              <a:t>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30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A70F-F80C-7DFC-B399-E334DADF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59C4-78A1-9DAA-E2CD-FDA9F481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Integração</a:t>
            </a:r>
            <a:r>
              <a:rPr lang="en-US" dirty="0"/>
              <a:t> com o </a:t>
            </a:r>
            <a:r>
              <a:rPr lang="en-US" dirty="0" err="1"/>
              <a:t>ecossistema</a:t>
            </a:r>
            <a:r>
              <a:rPr lang="en-US" dirty="0"/>
              <a:t> GitHub.</a:t>
            </a:r>
          </a:p>
          <a:p>
            <a:r>
              <a:rPr lang="en-US" dirty="0"/>
              <a:t>Workflows </a:t>
            </a:r>
            <a:r>
              <a:rPr lang="en-US" dirty="0" err="1"/>
              <a:t>personalizáveis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YAML.</a:t>
            </a:r>
          </a:p>
          <a:p>
            <a:r>
              <a:rPr lang="en-US" dirty="0"/>
              <a:t>Marketplace para </a:t>
            </a:r>
            <a:r>
              <a:rPr lang="en-US" dirty="0" err="1"/>
              <a:t>ações</a:t>
            </a:r>
            <a:r>
              <a:rPr lang="en-US" dirty="0"/>
              <a:t> </a:t>
            </a:r>
            <a:r>
              <a:rPr lang="en-US" dirty="0" err="1"/>
              <a:t>reutilizáveis</a:t>
            </a:r>
            <a:r>
              <a:rPr lang="en-US" dirty="0"/>
              <a:t>.</a:t>
            </a:r>
          </a:p>
          <a:p>
            <a:r>
              <a:rPr lang="en-US" dirty="0" err="1"/>
              <a:t>Suporte</a:t>
            </a:r>
            <a:r>
              <a:rPr lang="en-US" dirty="0"/>
              <a:t> para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linguagens</a:t>
            </a:r>
            <a:r>
              <a:rPr lang="en-US" dirty="0"/>
              <a:t> e ambientes.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5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2FCB1-3710-5913-2D7F-E430084C6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BD5B4-FCEE-FD22-D566-7C817F85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Anatomia</a:t>
            </a:r>
            <a:r>
              <a:rPr lang="en-US" dirty="0"/>
              <a:t> de um Workflow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8B745-2971-E3AA-90DD-8AFA045C0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7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24736-3976-B1BD-B0DA-22FE0B66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GitHub 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35F221-AE05-E6A3-5202-5A6D66B0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Eventos</a:t>
            </a:r>
            <a:r>
              <a:rPr lang="en-US" dirty="0"/>
              <a:t>: </a:t>
            </a:r>
            <a:r>
              <a:rPr lang="en-US" dirty="0" err="1"/>
              <a:t>Gatilhos</a:t>
            </a:r>
            <a:r>
              <a:rPr lang="en-US" dirty="0"/>
              <a:t> para workflows (ex.: push, </a:t>
            </a:r>
            <a:r>
              <a:rPr lang="en-US" dirty="0" err="1"/>
              <a:t>pull_request</a:t>
            </a:r>
            <a:r>
              <a:rPr lang="en-US" dirty="0"/>
              <a:t>, schedule).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Tarefas</a:t>
            </a:r>
            <a:r>
              <a:rPr lang="en-US" b="1" dirty="0"/>
              <a:t> (Jobs): </a:t>
            </a:r>
            <a:r>
              <a:rPr lang="en-US" dirty="0"/>
              <a:t>Conjunto de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executadas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paralelo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sequencialmente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Exemplo</a:t>
            </a:r>
            <a:r>
              <a:rPr lang="en-US" dirty="0"/>
              <a:t>: build, test, deploy.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Passos (Steps):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individuais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tarefa</a:t>
            </a:r>
            <a:r>
              <a:rPr lang="en-US" dirty="0"/>
              <a:t> (ex.: </a:t>
            </a:r>
            <a:r>
              <a:rPr lang="en-US" dirty="0" err="1"/>
              <a:t>fazer</a:t>
            </a:r>
            <a:r>
              <a:rPr lang="en-US" dirty="0"/>
              <a:t> checkout do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executar</a:t>
            </a:r>
            <a:r>
              <a:rPr lang="en-US" dirty="0"/>
              <a:t> testes).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9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0FA5-AF4D-939E-AE9F-7ED0E491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en-US" dirty="0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DCC8501-CDE8-22B1-4486-D07DAC0B7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003" y="2603500"/>
            <a:ext cx="5188306" cy="3416300"/>
          </a:xfrm>
        </p:spPr>
      </p:pic>
    </p:spTree>
    <p:extLst>
      <p:ext uri="{BB962C8B-B14F-4D97-AF65-F5344CB8AC3E}">
        <p14:creationId xmlns:p14="http://schemas.microsoft.com/office/powerpoint/2010/main" val="3313909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B0741-3CD4-0528-7433-48E9997A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Mão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- 1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3DAD5-9A5A-AB3B-26B5-FE62E642E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Primeiro Workflow CI</a:t>
            </a:r>
          </a:p>
        </p:txBody>
      </p:sp>
    </p:spTree>
    <p:extLst>
      <p:ext uri="{BB962C8B-B14F-4D97-AF65-F5344CB8AC3E}">
        <p14:creationId xmlns:p14="http://schemas.microsoft.com/office/powerpoint/2010/main" val="399175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1724-AAD8-EB70-71A6-B0A477BB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: Actions, Contexts e Secrets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68DFC-2B87-FE42-EBDE-38B43D11F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84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9CDC02-E79C-28A5-0C9F-01AB0628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832C49-09C0-E275-DBE4-4F196CF50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Unidades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reutilizáveis</a:t>
            </a:r>
            <a:r>
              <a:rPr lang="en-US" dirty="0"/>
              <a:t> (ex.: actions/checkout@v3).</a:t>
            </a:r>
          </a:p>
          <a:p>
            <a:pPr lvl="1"/>
            <a:r>
              <a:rPr lang="en-US" dirty="0" err="1"/>
              <a:t>Ações</a:t>
            </a:r>
            <a:r>
              <a:rPr lang="en-US" dirty="0"/>
              <a:t> </a:t>
            </a:r>
            <a:r>
              <a:rPr lang="en-US" dirty="0" err="1"/>
              <a:t>oficiais</a:t>
            </a:r>
            <a:r>
              <a:rPr lang="en-US" dirty="0"/>
              <a:t> vs. </a:t>
            </a:r>
            <a:r>
              <a:rPr lang="en-US" dirty="0" err="1"/>
              <a:t>ações</a:t>
            </a:r>
            <a:r>
              <a:rPr lang="en-US" dirty="0"/>
              <a:t> da </a:t>
            </a:r>
            <a:r>
              <a:rPr lang="en-US" dirty="0" err="1"/>
              <a:t>comunidade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ações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/actions/checkout</a:t>
            </a:r>
          </a:p>
        </p:txBody>
      </p:sp>
    </p:spTree>
    <p:extLst>
      <p:ext uri="{BB962C8B-B14F-4D97-AF65-F5344CB8AC3E}">
        <p14:creationId xmlns:p14="http://schemas.microsoft.com/office/powerpoint/2010/main" val="1146113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DCD6-47C4-871D-8E30-90D27B10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0466-29A7-C57C-7D84-B99258DA5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tempo de </a:t>
            </a:r>
            <a:r>
              <a:rPr lang="en-US" dirty="0" err="1"/>
              <a:t>execução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ex.: ${{ </a:t>
            </a:r>
            <a:r>
              <a:rPr lang="en-US" dirty="0" err="1"/>
              <a:t>github.sha</a:t>
            </a:r>
            <a:r>
              <a:rPr lang="en-US" dirty="0"/>
              <a:t> }}, ${{ </a:t>
            </a:r>
            <a:r>
              <a:rPr lang="en-US" dirty="0" err="1"/>
              <a:t>secrets.MY_SECRET</a:t>
            </a:r>
            <a:r>
              <a:rPr lang="en-US" dirty="0"/>
              <a:t> }}).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Contextos</a:t>
            </a:r>
            <a:r>
              <a:rPr lang="en-US" dirty="0"/>
              <a:t> </a:t>
            </a:r>
            <a:r>
              <a:rPr lang="en-US" dirty="0" err="1"/>
              <a:t>comuns</a:t>
            </a:r>
            <a:r>
              <a:rPr lang="en-US" dirty="0"/>
              <a:t>: </a:t>
            </a:r>
            <a:r>
              <a:rPr lang="en-US" i="1" dirty="0" err="1"/>
              <a:t>github</a:t>
            </a:r>
            <a:r>
              <a:rPr lang="en-US" i="1" dirty="0"/>
              <a:t>, env, secrets, runner.</a:t>
            </a:r>
          </a:p>
        </p:txBody>
      </p:sp>
    </p:spTree>
    <p:extLst>
      <p:ext uri="{BB962C8B-B14F-4D97-AF65-F5344CB8AC3E}">
        <p14:creationId xmlns:p14="http://schemas.microsoft.com/office/powerpoint/2010/main" val="408683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CB6D-9741-A802-4C70-5C9BCD0F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E330-50D7-CBDE-6FE0-91E7A5D23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Armazenamento</a:t>
            </a:r>
            <a:r>
              <a:rPr lang="en-US" dirty="0"/>
              <a:t> dados </a:t>
            </a:r>
            <a:r>
              <a:rPr lang="en-US" dirty="0" err="1"/>
              <a:t>sensíveis</a:t>
            </a:r>
            <a:r>
              <a:rPr lang="en-US" dirty="0"/>
              <a:t> de forma </a:t>
            </a:r>
            <a:r>
              <a:rPr lang="en-US" dirty="0" err="1"/>
              <a:t>segura</a:t>
            </a:r>
            <a:r>
              <a:rPr lang="en-US" dirty="0"/>
              <a:t> (ex.: </a:t>
            </a:r>
            <a:r>
              <a:rPr lang="en-US" dirty="0" err="1"/>
              <a:t>chaves</a:t>
            </a:r>
            <a:r>
              <a:rPr lang="en-US" dirty="0"/>
              <a:t> de API, </a:t>
            </a:r>
            <a:r>
              <a:rPr lang="en-US" dirty="0" err="1"/>
              <a:t>credenciais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4EC357C-9BBB-9F95-E3BB-A4530E80E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29261"/>
            <a:ext cx="7772400" cy="28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9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C8C1-9E9C-BF5B-717F-4EF58946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0A8F-4A14-6EDF-C2A8-AE124A11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à CI/CD</a:t>
            </a:r>
          </a:p>
          <a:p>
            <a:r>
              <a:rPr lang="en-US" dirty="0"/>
              <a:t>GitHub Actions</a:t>
            </a:r>
          </a:p>
          <a:p>
            <a:r>
              <a:rPr lang="en-US" dirty="0" err="1"/>
              <a:t>Anatomia</a:t>
            </a:r>
            <a:r>
              <a:rPr lang="en-US" dirty="0"/>
              <a:t> de um Workflow (Events, Jobs e Steps)</a:t>
            </a:r>
          </a:p>
          <a:p>
            <a:r>
              <a:rPr lang="en-US" dirty="0"/>
              <a:t>Mão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1 – O </a:t>
            </a:r>
            <a:r>
              <a:rPr lang="en-US" dirty="0" err="1"/>
              <a:t>primeiro</a:t>
            </a:r>
            <a:r>
              <a:rPr lang="en-US" dirty="0"/>
              <a:t> workflow de CI</a:t>
            </a:r>
          </a:p>
          <a:p>
            <a:r>
              <a:rPr lang="en-US" dirty="0" err="1"/>
              <a:t>Aprofundar</a:t>
            </a:r>
            <a:r>
              <a:rPr lang="en-US" dirty="0"/>
              <a:t> um </a:t>
            </a:r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: Actions, Contexts e Secrets</a:t>
            </a:r>
          </a:p>
          <a:p>
            <a:r>
              <a:rPr lang="en-US" dirty="0"/>
              <a:t>Mão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2 – </a:t>
            </a:r>
            <a:r>
              <a:rPr lang="en-US" dirty="0" err="1"/>
              <a:t>Automatizar</a:t>
            </a:r>
            <a:r>
              <a:rPr lang="en-US" dirty="0"/>
              <a:t> o deployment para o K8s</a:t>
            </a:r>
          </a:p>
          <a:p>
            <a:r>
              <a:rPr lang="en-US" dirty="0" err="1"/>
              <a:t>Alternativas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GitHub Actions</a:t>
            </a:r>
          </a:p>
          <a:p>
            <a:r>
              <a:rPr lang="en-US" dirty="0"/>
              <a:t>Boas </a:t>
            </a:r>
            <a:r>
              <a:rPr lang="en-US" dirty="0" err="1"/>
              <a:t>práticas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12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DF957-924E-7759-6F9F-24D42A652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266B4A-FC65-F344-00DC-A6F9CCE5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Mão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- 2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C5DE1-D2F8-A374-E986-3D8257759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 CD – Deploy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Ambiente</a:t>
            </a:r>
            <a:r>
              <a:rPr lang="en-US" dirty="0"/>
              <a:t> K8s</a:t>
            </a:r>
          </a:p>
        </p:txBody>
      </p:sp>
    </p:spTree>
    <p:extLst>
      <p:ext uri="{BB962C8B-B14F-4D97-AF65-F5344CB8AC3E}">
        <p14:creationId xmlns:p14="http://schemas.microsoft.com/office/powerpoint/2010/main" val="375516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AE577E-4830-5F5A-4480-72A69598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à CI/CD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0DDA7-FD75-8093-4342-8FFEEE4EB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2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diagram of a manual&#10;&#10;AI-generated content may be incorrect.">
            <a:extLst>
              <a:ext uri="{FF2B5EF4-FFF2-40B4-BE49-F238E27FC236}">
                <a16:creationId xmlns:a16="http://schemas.microsoft.com/office/drawing/2014/main" id="{80B63B80-8EDF-228E-2241-6FEA362F0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556"/>
          <a:stretch>
            <a:fillRect/>
          </a:stretch>
        </p:blipFill>
        <p:spPr bwMode="auto">
          <a:xfrm>
            <a:off x="2239812" y="257663"/>
            <a:ext cx="7423172" cy="634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92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4404-AE91-C389-1419-A0657031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– Continuous Integration (</a:t>
            </a:r>
            <a:r>
              <a:rPr lang="en-US" dirty="0" err="1"/>
              <a:t>Integração</a:t>
            </a:r>
            <a:r>
              <a:rPr lang="en-US" dirty="0"/>
              <a:t> </a:t>
            </a:r>
            <a:r>
              <a:rPr lang="en-US" dirty="0" err="1"/>
              <a:t>Contínua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D889-F474-9DB2-6054-A1B74EF04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	</a:t>
            </a:r>
            <a:r>
              <a:rPr lang="en-US" sz="4400" dirty="0" err="1"/>
              <a:t>Automatizar</a:t>
            </a:r>
            <a:r>
              <a:rPr lang="en-US" sz="4400" dirty="0"/>
              <a:t> a </a:t>
            </a:r>
            <a:r>
              <a:rPr lang="en-US" sz="4400" dirty="0" err="1"/>
              <a:t>integração</a:t>
            </a:r>
            <a:r>
              <a:rPr lang="en-US" sz="4400" dirty="0"/>
              <a:t>, testes e </a:t>
            </a:r>
            <a:r>
              <a:rPr lang="en-US" sz="4400" dirty="0" err="1"/>
              <a:t>validação</a:t>
            </a:r>
            <a:r>
              <a:rPr lang="en-US" sz="4400" dirty="0"/>
              <a:t> do Código.</a:t>
            </a:r>
          </a:p>
        </p:txBody>
      </p:sp>
    </p:spTree>
    <p:extLst>
      <p:ext uri="{BB962C8B-B14F-4D97-AF65-F5344CB8AC3E}">
        <p14:creationId xmlns:p14="http://schemas.microsoft.com/office/powerpoint/2010/main" val="232186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BC7EA-32E5-0923-16FF-270E99C4F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94BB-EF75-74CD-8D80-6B4289DC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 – Continuous Deployment (Deploy </a:t>
            </a:r>
            <a:r>
              <a:rPr lang="en-US" dirty="0" err="1"/>
              <a:t>Contínua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57448-E7EC-F172-CE53-39344C05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	</a:t>
            </a:r>
            <a:r>
              <a:rPr lang="en-US" sz="4400" dirty="0" err="1"/>
              <a:t>Automatizar</a:t>
            </a:r>
            <a:r>
              <a:rPr lang="en-US" sz="4400" dirty="0"/>
              <a:t> a </a:t>
            </a:r>
            <a:r>
              <a:rPr lang="en-US" sz="4400" dirty="0" err="1"/>
              <a:t>entrega</a:t>
            </a:r>
            <a:r>
              <a:rPr lang="en-US" sz="4400" dirty="0"/>
              <a:t> para ambientes de teste </a:t>
            </a:r>
            <a:r>
              <a:rPr lang="en-US" sz="4400" dirty="0" err="1"/>
              <a:t>ou</a:t>
            </a:r>
            <a:r>
              <a:rPr lang="en-US" sz="4400" dirty="0"/>
              <a:t> </a:t>
            </a:r>
            <a:r>
              <a:rPr lang="en-US" sz="4400" dirty="0" err="1"/>
              <a:t>produção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138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A3A4-4B17-EFEF-F634-7B02657D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CI/CD – Benefícios	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F02A1-601C-A4DB-F46D-E45458EE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Ciclos de feedback mais rápidos</a:t>
            </a:r>
          </a:p>
          <a:p>
            <a:r>
              <a:rPr lang="en-US"/>
              <a:t>Redução de problemas de integração</a:t>
            </a:r>
          </a:p>
          <a:p>
            <a:r>
              <a:rPr lang="en-US"/>
              <a:t>Melhor qualidade e fiabilidade do Código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ntro To DevOps: What is a CI/CD Pipeline? | by Purity Maina | AWS in Plain  English">
            <a:extLst>
              <a:ext uri="{FF2B5EF4-FFF2-40B4-BE49-F238E27FC236}">
                <a16:creationId xmlns:a16="http://schemas.microsoft.com/office/drawing/2014/main" id="{681F833D-0D63-535B-D418-894B26882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919" y="3577281"/>
            <a:ext cx="6005384" cy="308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36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8E0B5-967F-D734-607B-58160275C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97C3E-BB79-C36A-ED63-9B37D07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6D0E4-D260-ED9F-EB81-33E057CE3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4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74A3E2-7323-2BBD-5B01-87AC63ED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26" y="1661643"/>
            <a:ext cx="11898548" cy="353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48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404</TotalTime>
  <Words>361</Words>
  <Application>Microsoft Macintosh PowerPoint</Application>
  <PresentationFormat>Widescreen</PresentationFormat>
  <Paragraphs>63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Century Gothic</vt:lpstr>
      <vt:lpstr>Wingdings 3</vt:lpstr>
      <vt:lpstr>Ion Boardroom</vt:lpstr>
      <vt:lpstr>CI/CD – Integração Contínua e Entrega Contínua</vt:lpstr>
      <vt:lpstr>Agenda</vt:lpstr>
      <vt:lpstr>Introdução à CI/CD</vt:lpstr>
      <vt:lpstr>PowerPoint Presentation</vt:lpstr>
      <vt:lpstr>CI – Continuous Integration (Integração Contínua)</vt:lpstr>
      <vt:lpstr>CD – Continuous Deployment (Deploy Contínua)</vt:lpstr>
      <vt:lpstr>CI/CD – Benefícios </vt:lpstr>
      <vt:lpstr>GitHub Actions</vt:lpstr>
      <vt:lpstr>PowerPoint Presentation</vt:lpstr>
      <vt:lpstr>O que é GitHub Actions</vt:lpstr>
      <vt:lpstr>Principais funcionalidades</vt:lpstr>
      <vt:lpstr>Anatomia de um Workflow</vt:lpstr>
      <vt:lpstr>Workflow GitHub Actions</vt:lpstr>
      <vt:lpstr>Exemplo</vt:lpstr>
      <vt:lpstr>Mão na massa - 1</vt:lpstr>
      <vt:lpstr>Um pouco mais: Actions, Contexts e Secrets</vt:lpstr>
      <vt:lpstr>Actions</vt:lpstr>
      <vt:lpstr>Contexts </vt:lpstr>
      <vt:lpstr>Secrets</vt:lpstr>
      <vt:lpstr>Mão na massa - 2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Patrício dos Santos</dc:creator>
  <cp:lastModifiedBy>Patrício dos Santos</cp:lastModifiedBy>
  <cp:revision>3</cp:revision>
  <dcterms:created xsi:type="dcterms:W3CDTF">2025-05-30T17:54:52Z</dcterms:created>
  <dcterms:modified xsi:type="dcterms:W3CDTF">2025-05-31T00:38:55Z</dcterms:modified>
</cp:coreProperties>
</file>