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4830"/>
  </p:normalViewPr>
  <p:slideViewPr>
    <p:cSldViewPr snapToGrid="0">
      <p:cViewPr varScale="1">
        <p:scale>
          <a:sx n="80" d="100"/>
          <a:sy n="80" d="100"/>
        </p:scale>
        <p:origin x="23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F128D-7FD9-0A4C-AD14-3D90526FC13A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267F4-9F5A-5A49-855F-58CB5441C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4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operativo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operacional</a:t>
            </a:r>
            <a:r>
              <a:rPr lang="en-US" dirty="0"/>
              <a:t>) </a:t>
            </a:r>
            <a:r>
              <a:rPr lang="en-US" dirty="0" err="1"/>
              <a:t>é</a:t>
            </a:r>
            <a:r>
              <a:rPr lang="en-US" dirty="0"/>
              <a:t> um software fundamental que </a:t>
            </a:r>
            <a:r>
              <a:rPr lang="en-US" dirty="0" err="1"/>
              <a:t>gerencia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de hardware e software de um </a:t>
            </a:r>
            <a:r>
              <a:rPr lang="en-US" dirty="0" err="1"/>
              <a:t>computador</a:t>
            </a:r>
            <a:r>
              <a:rPr lang="en-US" dirty="0"/>
              <a:t>, </a:t>
            </a:r>
            <a:r>
              <a:rPr lang="en-US" dirty="0" err="1"/>
              <a:t>servindo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intermediário</a:t>
            </a:r>
            <a:r>
              <a:rPr lang="en-US" dirty="0"/>
              <a:t> entre o </a:t>
            </a:r>
            <a:r>
              <a:rPr lang="en-US" dirty="0" err="1"/>
              <a:t>utilizador</a:t>
            </a:r>
            <a:r>
              <a:rPr lang="en-US" dirty="0"/>
              <a:t> e o hardware do </a:t>
            </a:r>
            <a:r>
              <a:rPr lang="en-US" dirty="0" err="1"/>
              <a:t>computador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267F4-9F5A-5A49-855F-58CB5441C4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63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 – Command Line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267F4-9F5A-5A49-855F-58CB5441C4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5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abstração</a:t>
            </a:r>
            <a:r>
              <a:rPr lang="en-US" dirty="0"/>
              <a:t> entre </a:t>
            </a:r>
            <a:r>
              <a:rPr lang="en-US" dirty="0" err="1"/>
              <a:t>aplicações</a:t>
            </a:r>
            <a:r>
              <a:rPr lang="en-US" dirty="0"/>
              <a:t> e hardware Em </a:t>
            </a:r>
            <a:r>
              <a:rPr lang="en-US" dirty="0" err="1"/>
              <a:t>vez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navegador</a:t>
            </a:r>
            <a:r>
              <a:rPr lang="en-US" dirty="0"/>
              <a:t>) </a:t>
            </a:r>
            <a:r>
              <a:rPr lang="en-US" dirty="0" err="1"/>
              <a:t>interagirem</a:t>
            </a:r>
            <a:r>
              <a:rPr lang="en-US" dirty="0"/>
              <a:t> com o hardware do </a:t>
            </a:r>
            <a:r>
              <a:rPr lang="en-US" dirty="0" err="1"/>
              <a:t>computador</a:t>
            </a:r>
            <a:r>
              <a:rPr lang="en-US" dirty="0"/>
              <a:t> </a:t>
            </a:r>
            <a:r>
              <a:rPr lang="en-US" dirty="0" err="1"/>
              <a:t>diretamente</a:t>
            </a:r>
            <a:r>
              <a:rPr lang="en-US" dirty="0"/>
              <a:t>, </a:t>
            </a:r>
            <a:r>
              <a:rPr lang="en-US" dirty="0" err="1"/>
              <a:t>elas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usar o SO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camada</a:t>
            </a:r>
            <a:r>
              <a:rPr lang="en-US" dirty="0"/>
              <a:t> de </a:t>
            </a:r>
            <a:r>
              <a:rPr lang="en-US" dirty="0" err="1"/>
              <a:t>abstração</a:t>
            </a:r>
            <a:r>
              <a:rPr lang="en-US" dirty="0"/>
              <a:t> 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(</a:t>
            </a:r>
            <a:r>
              <a:rPr lang="en-US" dirty="0" err="1"/>
              <a:t>aplicação</a:t>
            </a:r>
            <a:r>
              <a:rPr lang="en-US" dirty="0"/>
              <a:t> e o hardware) Seria </a:t>
            </a:r>
            <a:r>
              <a:rPr lang="en-US" dirty="0" err="1"/>
              <a:t>confuso</a:t>
            </a:r>
            <a:r>
              <a:rPr lang="en-US" dirty="0"/>
              <a:t> se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tivesse</a:t>
            </a:r>
            <a:r>
              <a:rPr lang="en-US" dirty="0"/>
              <a:t> que </a:t>
            </a:r>
            <a:r>
              <a:rPr lang="en-US" dirty="0" err="1"/>
              <a:t>comunicar</a:t>
            </a:r>
            <a:r>
              <a:rPr lang="en-US" dirty="0"/>
              <a:t> </a:t>
            </a:r>
            <a:r>
              <a:rPr lang="en-US" dirty="0" err="1"/>
              <a:t>diretamente</a:t>
            </a:r>
            <a:r>
              <a:rPr lang="en-US" dirty="0"/>
              <a:t> com as partes do hardware </a:t>
            </a:r>
            <a:r>
              <a:rPr lang="en-US" dirty="0" err="1"/>
              <a:t>Aplicações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navegador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instaladas</a:t>
            </a:r>
            <a:r>
              <a:rPr lang="en-US" dirty="0"/>
              <a:t> </a:t>
            </a:r>
            <a:r>
              <a:rPr lang="en-US" dirty="0" err="1"/>
              <a:t>diretamente</a:t>
            </a:r>
            <a:r>
              <a:rPr lang="en-US" dirty="0"/>
              <a:t> no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267F4-9F5A-5A49-855F-58CB5441C4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8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267F4-9F5A-5A49-855F-58CB5441C4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267F4-9F5A-5A49-855F-58CB5441C4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56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Exemplos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r>
              <a:rPr lang="en-US" b="1" dirty="0"/>
              <a:t> </a:t>
            </a:r>
            <a:r>
              <a:rPr lang="en-US" b="1" dirty="0" err="1"/>
              <a:t>operativos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Windows</a:t>
            </a:r>
            <a:r>
              <a:rPr lang="en-US" dirty="0"/>
              <a:t> (da Microsoft)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macOS</a:t>
            </a:r>
            <a:r>
              <a:rPr lang="en-US" dirty="0"/>
              <a:t> (da Apple)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Linux</a:t>
            </a:r>
            <a:r>
              <a:rPr lang="en-US" dirty="0"/>
              <a:t> (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distribuições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Ubuntu, Fedora,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Android</a:t>
            </a:r>
            <a:r>
              <a:rPr lang="en-US" dirty="0"/>
              <a:t> (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Linux, para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móveis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iOS</a:t>
            </a:r>
            <a:r>
              <a:rPr lang="en-US" dirty="0"/>
              <a:t> (da Apple, para iPhones e iPads)</a:t>
            </a:r>
          </a:p>
          <a:p>
            <a:r>
              <a:rPr lang="en-US" dirty="0" err="1"/>
              <a:t>Queres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explicação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voltada</a:t>
            </a:r>
            <a:r>
              <a:rPr lang="en-US" dirty="0"/>
              <a:t> para o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prático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267F4-9F5A-5A49-855F-58CB5441C4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 </a:t>
            </a:r>
            <a:r>
              <a:rPr lang="en-US" b="1" dirty="0"/>
              <a:t>Linux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b="1" dirty="0" err="1"/>
              <a:t>sistema</a:t>
            </a:r>
            <a:r>
              <a:rPr lang="en-US" b="1" dirty="0"/>
              <a:t> </a:t>
            </a:r>
            <a:r>
              <a:rPr lang="en-US" b="1" dirty="0" err="1"/>
              <a:t>operativo</a:t>
            </a:r>
            <a:r>
              <a:rPr lang="en-US" b="1" dirty="0"/>
              <a:t> de </a:t>
            </a:r>
            <a:r>
              <a:rPr lang="en-US" b="1" dirty="0" err="1"/>
              <a:t>código</a:t>
            </a:r>
            <a:r>
              <a:rPr lang="en-US" b="1" dirty="0"/>
              <a:t> </a:t>
            </a:r>
            <a:r>
              <a:rPr lang="en-US" b="1" dirty="0" err="1"/>
              <a:t>aberto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Unix, </a:t>
            </a: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Linus Torvalds </a:t>
            </a:r>
            <a:r>
              <a:rPr lang="en-US" dirty="0" err="1"/>
              <a:t>em</a:t>
            </a:r>
            <a:r>
              <a:rPr lang="en-US" dirty="0"/>
              <a:t> 1991. Ele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núcleo</a:t>
            </a:r>
            <a:r>
              <a:rPr lang="en-US" dirty="0"/>
              <a:t> (kernel)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distribuições</a:t>
            </a:r>
            <a:r>
              <a:rPr lang="en-US" dirty="0"/>
              <a:t> — </a:t>
            </a:r>
            <a:r>
              <a:rPr lang="en-US" dirty="0" err="1"/>
              <a:t>como</a:t>
            </a:r>
            <a:r>
              <a:rPr lang="en-US" dirty="0"/>
              <a:t> Ubuntu, CentOS, Debian, Fedora, entre </a:t>
            </a:r>
            <a:r>
              <a:rPr lang="en-US" dirty="0" err="1"/>
              <a:t>outras</a:t>
            </a:r>
            <a:r>
              <a:rPr lang="en-US" dirty="0"/>
              <a:t> — que </a:t>
            </a:r>
            <a:r>
              <a:rPr lang="en-US" dirty="0" err="1"/>
              <a:t>oferecem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ambientes e ferramentas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cima</a:t>
            </a:r>
            <a:r>
              <a:rPr lang="en-US" dirty="0"/>
              <a:t> </a:t>
            </a:r>
            <a:r>
              <a:rPr lang="en-US" dirty="0" err="1"/>
              <a:t>desse</a:t>
            </a:r>
            <a:r>
              <a:rPr lang="en-US" dirty="0"/>
              <a:t> kernel.</a:t>
            </a:r>
          </a:p>
          <a:p>
            <a:r>
              <a:rPr lang="en-US" dirty="0" err="1"/>
              <a:t>Diferente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Windows, o Linux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altamente</a:t>
            </a:r>
            <a:r>
              <a:rPr lang="en-US" dirty="0"/>
              <a:t> </a:t>
            </a:r>
            <a:r>
              <a:rPr lang="en-US" dirty="0" err="1"/>
              <a:t>personalizável</a:t>
            </a:r>
            <a:r>
              <a:rPr lang="en-US" dirty="0"/>
              <a:t>, </a:t>
            </a:r>
            <a:r>
              <a:rPr lang="en-US" dirty="0" err="1"/>
              <a:t>leve</a:t>
            </a:r>
            <a:r>
              <a:rPr lang="en-US" dirty="0"/>
              <a:t>, e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usado</a:t>
            </a:r>
            <a:r>
              <a:rPr lang="en-US" dirty="0"/>
              <a:t> tanto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servidores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desktops,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móveis</a:t>
            </a:r>
            <a:r>
              <a:rPr lang="en-US" dirty="0"/>
              <a:t>, routers, IoT,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267F4-9F5A-5A49-855F-58CB5441C4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80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Por que o Linux </a:t>
            </a:r>
            <a:r>
              <a:rPr lang="en-US" b="1" dirty="0" err="1"/>
              <a:t>é</a:t>
            </a:r>
            <a:r>
              <a:rPr lang="en-US" b="1" dirty="0"/>
              <a:t> </a:t>
            </a:r>
            <a:r>
              <a:rPr lang="en-US" b="1" dirty="0" err="1"/>
              <a:t>essencial</a:t>
            </a:r>
            <a:r>
              <a:rPr lang="en-US" b="1" dirty="0"/>
              <a:t> para DevOps?</a:t>
            </a:r>
          </a:p>
          <a:p>
            <a:pPr>
              <a:buNone/>
            </a:pPr>
            <a:r>
              <a:rPr lang="en-US" dirty="0"/>
              <a:t>O DevOps </a:t>
            </a:r>
            <a:r>
              <a:rPr lang="en-US" dirty="0" err="1"/>
              <a:t>foca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integração</a:t>
            </a:r>
            <a:r>
              <a:rPr lang="en-US" dirty="0"/>
              <a:t> </a:t>
            </a:r>
            <a:r>
              <a:rPr lang="en-US" dirty="0" err="1"/>
              <a:t>contínua</a:t>
            </a:r>
            <a:r>
              <a:rPr lang="en-US" dirty="0"/>
              <a:t> entre </a:t>
            </a:r>
            <a:r>
              <a:rPr lang="en-US" b="1" dirty="0" err="1"/>
              <a:t>desenvolvimento</a:t>
            </a:r>
            <a:r>
              <a:rPr lang="en-US" b="1" dirty="0"/>
              <a:t> (Dev)</a:t>
            </a:r>
            <a:r>
              <a:rPr lang="en-US" dirty="0"/>
              <a:t> e </a:t>
            </a:r>
            <a:r>
              <a:rPr lang="en-US" b="1" dirty="0" err="1"/>
              <a:t>operações</a:t>
            </a:r>
            <a:r>
              <a:rPr lang="en-US" b="1" dirty="0"/>
              <a:t> (Ops)</a:t>
            </a:r>
            <a:r>
              <a:rPr lang="en-US" dirty="0"/>
              <a:t> — e o Linux se </a:t>
            </a:r>
            <a:r>
              <a:rPr lang="en-US" dirty="0" err="1"/>
              <a:t>tornou</a:t>
            </a:r>
            <a:r>
              <a:rPr lang="en-US" dirty="0"/>
              <a:t> a base de </a:t>
            </a:r>
            <a:r>
              <a:rPr lang="en-US" dirty="0" err="1"/>
              <a:t>quase</a:t>
            </a:r>
            <a:r>
              <a:rPr lang="en-US" dirty="0"/>
              <a:t>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ecossistema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várias</a:t>
            </a:r>
            <a:r>
              <a:rPr lang="en-US" dirty="0"/>
              <a:t> </a:t>
            </a:r>
            <a:r>
              <a:rPr lang="en-US" dirty="0" err="1"/>
              <a:t>razões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b="1" dirty="0"/>
              <a:t>🔧 1. </a:t>
            </a:r>
            <a:r>
              <a:rPr lang="en-US" b="1" dirty="0" err="1"/>
              <a:t>Presença</a:t>
            </a:r>
            <a:r>
              <a:rPr lang="en-US" b="1" dirty="0"/>
              <a:t> </a:t>
            </a:r>
            <a:r>
              <a:rPr lang="en-US" b="1" dirty="0" err="1"/>
              <a:t>massiva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servidores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 err="1"/>
              <a:t>maioria</a:t>
            </a:r>
            <a:r>
              <a:rPr lang="en-US" b="1" dirty="0"/>
              <a:t> dos </a:t>
            </a:r>
            <a:r>
              <a:rPr lang="en-US" b="1" dirty="0" err="1"/>
              <a:t>servidores</a:t>
            </a:r>
            <a:r>
              <a:rPr lang="en-US" b="1" dirty="0"/>
              <a:t> web e cloud</a:t>
            </a:r>
            <a:r>
              <a:rPr lang="en-US" dirty="0"/>
              <a:t> (</a:t>
            </a:r>
            <a:r>
              <a:rPr lang="en-US" dirty="0" err="1"/>
              <a:t>como</a:t>
            </a:r>
            <a:r>
              <a:rPr lang="en-US" dirty="0"/>
              <a:t> AWS, Azure, Google Cloud) </a:t>
            </a:r>
            <a:r>
              <a:rPr lang="en-US" dirty="0" err="1"/>
              <a:t>roda</a:t>
            </a:r>
            <a:r>
              <a:rPr lang="en-US" dirty="0"/>
              <a:t> Linux.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Ferramentas de </a:t>
            </a:r>
            <a:r>
              <a:rPr lang="en-US" dirty="0" err="1"/>
              <a:t>orquestração</a:t>
            </a:r>
            <a:r>
              <a:rPr lang="en-US" dirty="0"/>
              <a:t> (Kubernetes, Docker) e </a:t>
            </a:r>
            <a:r>
              <a:rPr lang="en-US" dirty="0" err="1"/>
              <a:t>automação</a:t>
            </a:r>
            <a:r>
              <a:rPr lang="en-US" dirty="0"/>
              <a:t> (Ansible, Terraform)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otimizadas</a:t>
            </a:r>
            <a:r>
              <a:rPr lang="en-US" dirty="0"/>
              <a:t> para Linux.</a:t>
            </a:r>
          </a:p>
          <a:p>
            <a:pPr>
              <a:buNone/>
            </a:pPr>
            <a:r>
              <a:rPr lang="en-US" b="1" dirty="0"/>
              <a:t>💡 2. Terminal e </a:t>
            </a:r>
            <a:r>
              <a:rPr lang="en-US" b="1" dirty="0" err="1"/>
              <a:t>automação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 err="1"/>
              <a:t>linha</a:t>
            </a:r>
            <a:r>
              <a:rPr lang="en-US" b="1" dirty="0"/>
              <a:t> de </a:t>
            </a:r>
            <a:r>
              <a:rPr lang="en-US" b="1" dirty="0" err="1"/>
              <a:t>comandos</a:t>
            </a:r>
            <a:r>
              <a:rPr lang="en-US" b="1" dirty="0"/>
              <a:t> (shell/bash)</a:t>
            </a:r>
            <a:r>
              <a:rPr lang="en-US" dirty="0"/>
              <a:t> do Linux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poderosa</a:t>
            </a:r>
            <a:r>
              <a:rPr lang="en-US" dirty="0"/>
              <a:t> e </a:t>
            </a:r>
            <a:r>
              <a:rPr lang="en-US" dirty="0" err="1"/>
              <a:t>scriptável</a:t>
            </a:r>
            <a:r>
              <a:rPr lang="en-US" dirty="0"/>
              <a:t> — </a:t>
            </a:r>
            <a:r>
              <a:rPr lang="en-US" dirty="0" err="1"/>
              <a:t>perfeita</a:t>
            </a:r>
            <a:r>
              <a:rPr lang="en-US" dirty="0"/>
              <a:t> para </a:t>
            </a:r>
            <a:r>
              <a:rPr lang="en-US" dirty="0" err="1"/>
              <a:t>automação</a:t>
            </a:r>
            <a:r>
              <a:rPr lang="en-US" dirty="0"/>
              <a:t> de </a:t>
            </a:r>
            <a:r>
              <a:rPr lang="en-US" dirty="0" err="1"/>
              <a:t>tarefas</a:t>
            </a:r>
            <a:r>
              <a:rPr lang="en-US" dirty="0"/>
              <a:t> e deploys.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ssh, </a:t>
            </a:r>
            <a:r>
              <a:rPr lang="en-US" dirty="0" err="1"/>
              <a:t>scp</a:t>
            </a:r>
            <a:r>
              <a:rPr lang="en-US" dirty="0"/>
              <a:t>, curl, grep, awk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essenciais</a:t>
            </a:r>
            <a:r>
              <a:rPr lang="en-US" dirty="0"/>
              <a:t> para pipelines DevOps.</a:t>
            </a:r>
          </a:p>
          <a:p>
            <a:pPr>
              <a:buNone/>
            </a:pPr>
            <a:r>
              <a:rPr lang="en-US" b="1" dirty="0"/>
              <a:t>📦 3. Containers e </a:t>
            </a:r>
            <a:r>
              <a:rPr lang="en-US" b="1" dirty="0" err="1"/>
              <a:t>virtualização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b="1" dirty="0"/>
              <a:t>Docker</a:t>
            </a:r>
            <a:r>
              <a:rPr lang="en-US" dirty="0"/>
              <a:t>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do kernel Linux 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cgroups</a:t>
            </a:r>
            <a:r>
              <a:rPr lang="en-US" dirty="0"/>
              <a:t> e namespaces).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b="1" dirty="0"/>
              <a:t>Kubernetes</a:t>
            </a:r>
            <a:r>
              <a:rPr lang="en-US" dirty="0"/>
              <a:t>, a principal </a:t>
            </a:r>
            <a:r>
              <a:rPr lang="en-US" dirty="0" err="1"/>
              <a:t>plataforma</a:t>
            </a:r>
            <a:r>
              <a:rPr lang="en-US" dirty="0"/>
              <a:t> de </a:t>
            </a:r>
            <a:r>
              <a:rPr lang="en-US" dirty="0" err="1"/>
              <a:t>orquestração</a:t>
            </a:r>
            <a:r>
              <a:rPr lang="en-US" dirty="0"/>
              <a:t> de containers,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nativamente</a:t>
            </a:r>
            <a:r>
              <a:rPr lang="en-US" dirty="0"/>
              <a:t> Linux-first.</a:t>
            </a:r>
          </a:p>
          <a:p>
            <a:pPr>
              <a:buNone/>
            </a:pPr>
            <a:r>
              <a:rPr lang="en-US" b="1" dirty="0"/>
              <a:t>🛠️ 4. Ferramentas DevOps </a:t>
            </a:r>
            <a:r>
              <a:rPr lang="en-US" b="1" dirty="0" err="1"/>
              <a:t>são</a:t>
            </a:r>
            <a:r>
              <a:rPr lang="en-US" b="1" dirty="0"/>
              <a:t> </a:t>
            </a:r>
            <a:r>
              <a:rPr lang="en-US" b="1" dirty="0" err="1"/>
              <a:t>feitas</a:t>
            </a:r>
            <a:r>
              <a:rPr lang="en-US" b="1" dirty="0"/>
              <a:t> para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Jenkins, GitLab CI/CD, Prometheus, Grafana, Ansible, Terraform, etc. </a:t>
            </a:r>
            <a:r>
              <a:rPr lang="en-US" dirty="0" err="1"/>
              <a:t>rodam</a:t>
            </a:r>
            <a:r>
              <a:rPr lang="en-US" dirty="0"/>
              <a:t> </a:t>
            </a:r>
            <a:r>
              <a:rPr lang="en-US" dirty="0" err="1"/>
              <a:t>nativamente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Linux.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Muitos</a:t>
            </a:r>
            <a:r>
              <a:rPr lang="en-US" dirty="0"/>
              <a:t> scripts de </a:t>
            </a:r>
            <a:r>
              <a:rPr lang="en-US" dirty="0" err="1"/>
              <a:t>infraestrutura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escritos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bash/shell.</a:t>
            </a:r>
          </a:p>
          <a:p>
            <a:pPr>
              <a:buNone/>
            </a:pPr>
            <a:r>
              <a:rPr lang="en-US" b="1" dirty="0"/>
              <a:t>🔐 5. </a:t>
            </a:r>
            <a:r>
              <a:rPr lang="en-US" b="1" dirty="0" err="1"/>
              <a:t>Segurança</a:t>
            </a:r>
            <a:r>
              <a:rPr lang="en-US" b="1" dirty="0"/>
              <a:t> e </a:t>
            </a:r>
            <a:r>
              <a:rPr lang="en-US" b="1" dirty="0" err="1"/>
              <a:t>permissões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permissões</a:t>
            </a:r>
            <a:r>
              <a:rPr lang="en-US" dirty="0"/>
              <a:t> e </a:t>
            </a:r>
            <a:r>
              <a:rPr lang="en-US" dirty="0" err="1"/>
              <a:t>utilizadores</a:t>
            </a:r>
            <a:r>
              <a:rPr lang="en-US" dirty="0"/>
              <a:t> do Linux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b="1" dirty="0" err="1"/>
              <a:t>gestão</a:t>
            </a:r>
            <a:r>
              <a:rPr lang="en-US" b="1" dirty="0"/>
              <a:t> </a:t>
            </a:r>
            <a:r>
              <a:rPr lang="en-US" b="1" dirty="0" err="1"/>
              <a:t>segura</a:t>
            </a:r>
            <a:r>
              <a:rPr lang="en-US" b="1" dirty="0"/>
              <a:t> de </a:t>
            </a:r>
            <a:r>
              <a:rPr lang="en-US" b="1" dirty="0" err="1"/>
              <a:t>acesso</a:t>
            </a:r>
            <a:r>
              <a:rPr lang="en-US" b="1" dirty="0"/>
              <a:t> e </a:t>
            </a:r>
            <a:r>
              <a:rPr lang="en-US" b="1" dirty="0" err="1"/>
              <a:t>serviços</a:t>
            </a:r>
            <a:r>
              <a:rPr lang="en-US" dirty="0"/>
              <a:t>, fundamental para </a:t>
            </a:r>
            <a:r>
              <a:rPr lang="en-US" dirty="0" err="1"/>
              <a:t>produção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267F4-9F5A-5A49-855F-58CB5441C4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 </a:t>
            </a:r>
            <a:r>
              <a:rPr lang="en-US" b="1" dirty="0" err="1"/>
              <a:t>sistema</a:t>
            </a:r>
            <a:r>
              <a:rPr lang="en-US" b="1" dirty="0"/>
              <a:t> de </a:t>
            </a:r>
            <a:r>
              <a:rPr lang="en-US" b="1" dirty="0" err="1"/>
              <a:t>arquivos</a:t>
            </a:r>
            <a:r>
              <a:rPr lang="en-US" b="1" dirty="0"/>
              <a:t> do Linux</a:t>
            </a:r>
            <a:r>
              <a:rPr lang="en-US" dirty="0"/>
              <a:t> </a:t>
            </a:r>
            <a:r>
              <a:rPr lang="en-US" dirty="0" err="1"/>
              <a:t>organiza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e </a:t>
            </a:r>
            <a:r>
              <a:rPr lang="en-US" dirty="0" err="1"/>
              <a:t>diretórios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b="1" dirty="0" err="1"/>
              <a:t>hierárquica</a:t>
            </a:r>
            <a:r>
              <a:rPr lang="en-US" dirty="0"/>
              <a:t> que </a:t>
            </a:r>
            <a:r>
              <a:rPr lang="en-US" dirty="0" err="1"/>
              <a:t>começa</a:t>
            </a:r>
            <a:r>
              <a:rPr lang="en-US" dirty="0"/>
              <a:t> com a </a:t>
            </a:r>
            <a:r>
              <a:rPr lang="en-US" dirty="0" err="1"/>
              <a:t>raiz</a:t>
            </a:r>
            <a:r>
              <a:rPr lang="en-US" dirty="0"/>
              <a:t>, </a:t>
            </a:r>
            <a:r>
              <a:rPr lang="en-US" dirty="0" err="1"/>
              <a:t>representada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b="1" dirty="0"/>
              <a:t>/</a:t>
            </a:r>
            <a:r>
              <a:rPr lang="en-US" dirty="0"/>
              <a:t>. Ele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do Windows, que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letras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C:\.</a:t>
            </a:r>
          </a:p>
          <a:p>
            <a:pPr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🛠️ </a:t>
            </a:r>
            <a:r>
              <a:rPr lang="en-US" b="1" dirty="0" err="1"/>
              <a:t>Características</a:t>
            </a:r>
            <a:r>
              <a:rPr lang="en-US" b="1" dirty="0"/>
              <a:t> </a:t>
            </a:r>
            <a:r>
              <a:rPr lang="en-US" b="1" dirty="0" err="1"/>
              <a:t>importantes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Tudo</a:t>
            </a:r>
            <a:r>
              <a:rPr lang="en-US" b="1" dirty="0"/>
              <a:t> </a:t>
            </a:r>
            <a:r>
              <a:rPr lang="en-US" b="1" dirty="0" err="1"/>
              <a:t>é</a:t>
            </a:r>
            <a:r>
              <a:rPr lang="en-US" b="1" dirty="0"/>
              <a:t> </a:t>
            </a:r>
            <a:r>
              <a:rPr lang="en-US" b="1" dirty="0" err="1"/>
              <a:t>arquivo</a:t>
            </a:r>
            <a:r>
              <a:rPr lang="en-US" dirty="0"/>
              <a:t>: </a:t>
            </a:r>
            <a:r>
              <a:rPr lang="en-US" dirty="0" err="1"/>
              <a:t>dispositivos</a:t>
            </a:r>
            <a:r>
              <a:rPr lang="en-US" dirty="0"/>
              <a:t>, </a:t>
            </a:r>
            <a:r>
              <a:rPr lang="en-US" dirty="0" err="1"/>
              <a:t>diretórios</a:t>
            </a:r>
            <a:r>
              <a:rPr lang="en-US" dirty="0"/>
              <a:t>, </a:t>
            </a:r>
            <a:r>
              <a:rPr lang="en-US" dirty="0" err="1"/>
              <a:t>processos</a:t>
            </a:r>
            <a:r>
              <a:rPr lang="en-US" dirty="0"/>
              <a:t> —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tratados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Permissões</a:t>
            </a:r>
            <a:r>
              <a:rPr lang="en-US" b="1" dirty="0"/>
              <a:t> de </a:t>
            </a:r>
            <a:r>
              <a:rPr lang="en-US" b="1" dirty="0" err="1"/>
              <a:t>arquivos</a:t>
            </a:r>
            <a:r>
              <a:rPr lang="en-US" dirty="0"/>
              <a:t>: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permissões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b="1" dirty="0" err="1"/>
              <a:t>dono</a:t>
            </a:r>
            <a:r>
              <a:rPr lang="en-US" dirty="0"/>
              <a:t>, </a:t>
            </a:r>
            <a:r>
              <a:rPr lang="en-US" b="1" dirty="0" err="1"/>
              <a:t>grupo</a:t>
            </a:r>
            <a:r>
              <a:rPr lang="en-US" dirty="0"/>
              <a:t> e </a:t>
            </a:r>
            <a:r>
              <a:rPr lang="en-US" b="1" dirty="0"/>
              <a:t>outros</a:t>
            </a:r>
            <a:r>
              <a:rPr lang="en-US" dirty="0"/>
              <a:t> (</a:t>
            </a:r>
            <a:r>
              <a:rPr lang="en-US" dirty="0" err="1"/>
              <a:t>rwx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Sistema de </a:t>
            </a:r>
            <a:r>
              <a:rPr lang="en-US" b="1" dirty="0" err="1"/>
              <a:t>arquivos</a:t>
            </a:r>
            <a:r>
              <a:rPr lang="en-US" b="1" dirty="0"/>
              <a:t> </a:t>
            </a:r>
            <a:r>
              <a:rPr lang="en-US" b="1" dirty="0" err="1"/>
              <a:t>montável</a:t>
            </a:r>
            <a:r>
              <a:rPr lang="en-US" dirty="0"/>
              <a:t>: discos e </a:t>
            </a:r>
            <a:r>
              <a:rPr lang="en-US" dirty="0" err="1"/>
              <a:t>partições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"</a:t>
            </a:r>
            <a:r>
              <a:rPr lang="en-US" dirty="0" err="1"/>
              <a:t>montados</a:t>
            </a:r>
            <a:r>
              <a:rPr lang="en-US" dirty="0"/>
              <a:t>"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da </a:t>
            </a:r>
            <a:r>
              <a:rPr lang="en-US" dirty="0" err="1"/>
              <a:t>hierarquia</a:t>
            </a:r>
            <a:r>
              <a:rPr lang="en-US" dirty="0"/>
              <a:t> (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no Windows).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Suporte</a:t>
            </a:r>
            <a:r>
              <a:rPr lang="en-US" b="1" dirty="0"/>
              <a:t> a </a:t>
            </a:r>
            <a:r>
              <a:rPr lang="en-US" b="1" dirty="0" err="1"/>
              <a:t>vários</a:t>
            </a:r>
            <a:r>
              <a:rPr lang="en-US" b="1" dirty="0"/>
              <a:t> </a:t>
            </a:r>
            <a:r>
              <a:rPr lang="en-US" b="1" dirty="0" err="1"/>
              <a:t>sistemas</a:t>
            </a:r>
            <a:r>
              <a:rPr lang="en-US" b="1" dirty="0"/>
              <a:t> de </a:t>
            </a:r>
            <a:r>
              <a:rPr lang="en-US" b="1" dirty="0" err="1"/>
              <a:t>arquivos</a:t>
            </a:r>
            <a:r>
              <a:rPr lang="en-US" dirty="0"/>
              <a:t>: ext4, </a:t>
            </a:r>
            <a:r>
              <a:rPr lang="en-US" dirty="0" err="1"/>
              <a:t>xfs</a:t>
            </a:r>
            <a:r>
              <a:rPr lang="en-US" dirty="0"/>
              <a:t>, </a:t>
            </a:r>
            <a:r>
              <a:rPr lang="en-US" dirty="0" err="1"/>
              <a:t>btrfs</a:t>
            </a:r>
            <a:r>
              <a:rPr lang="en-US" dirty="0"/>
              <a:t>, entre outros.</a:t>
            </a:r>
          </a:p>
          <a:p>
            <a:pPr>
              <a:buNone/>
            </a:pPr>
            <a:r>
              <a:rPr lang="en-US" b="1" dirty="0"/>
              <a:t>📌 </a:t>
            </a:r>
            <a:r>
              <a:rPr lang="en-US" b="1" dirty="0" err="1"/>
              <a:t>Exemplo</a:t>
            </a:r>
            <a:r>
              <a:rPr lang="en-US" b="1" dirty="0"/>
              <a:t>: </a:t>
            </a:r>
            <a:r>
              <a:rPr lang="en-US" b="1" dirty="0" err="1"/>
              <a:t>caminho</a:t>
            </a:r>
            <a:r>
              <a:rPr lang="en-US" b="1" dirty="0"/>
              <a:t> </a:t>
            </a:r>
            <a:r>
              <a:rPr lang="en-US" b="1" dirty="0" err="1"/>
              <a:t>completo</a:t>
            </a:r>
            <a:endParaRPr lang="en-US" b="1" dirty="0"/>
          </a:p>
          <a:p>
            <a:pPr>
              <a:buNone/>
            </a:pPr>
            <a:r>
              <a:rPr lang="en-US" dirty="0"/>
              <a:t>/home/</a:t>
            </a:r>
            <a:r>
              <a:rPr lang="en-US" dirty="0" err="1"/>
              <a:t>joao</a:t>
            </a:r>
            <a:r>
              <a:rPr lang="en-US" dirty="0"/>
              <a:t>/</a:t>
            </a:r>
            <a:r>
              <a:rPr lang="en-US" dirty="0" err="1"/>
              <a:t>projetos</a:t>
            </a:r>
            <a:r>
              <a:rPr lang="en-US" dirty="0"/>
              <a:t>/</a:t>
            </a:r>
            <a:r>
              <a:rPr lang="en-US" dirty="0" err="1"/>
              <a:t>devops</a:t>
            </a:r>
            <a:r>
              <a:rPr lang="en-US" dirty="0"/>
              <a:t>/</a:t>
            </a:r>
            <a:r>
              <a:rPr lang="en-US" dirty="0" err="1"/>
              <a:t>script.sh</a:t>
            </a:r>
            <a:r>
              <a:rPr lang="en-US" dirty="0"/>
              <a:t> Esse </a:t>
            </a:r>
            <a:r>
              <a:rPr lang="en-US" dirty="0" err="1"/>
              <a:t>caminho</a:t>
            </a:r>
            <a:r>
              <a:rPr lang="en-US" dirty="0"/>
              <a:t> </a:t>
            </a:r>
            <a:r>
              <a:rPr lang="en-US" dirty="0" err="1"/>
              <a:t>refere</a:t>
            </a:r>
            <a:r>
              <a:rPr lang="en-US" dirty="0"/>
              <a:t>-se a um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script.sh</a:t>
            </a:r>
            <a:r>
              <a:rPr lang="en-US" dirty="0"/>
              <a:t> no </a:t>
            </a:r>
            <a:r>
              <a:rPr lang="en-US" dirty="0" err="1"/>
              <a:t>diretório</a:t>
            </a:r>
            <a:r>
              <a:rPr lang="en-US" dirty="0"/>
              <a:t> </a:t>
            </a:r>
            <a:r>
              <a:rPr lang="en-US" dirty="0" err="1"/>
              <a:t>projetos</a:t>
            </a:r>
            <a:r>
              <a:rPr lang="en-US" dirty="0"/>
              <a:t> do </a:t>
            </a:r>
            <a:r>
              <a:rPr lang="en-US" dirty="0" err="1"/>
              <a:t>utilizador</a:t>
            </a:r>
            <a:r>
              <a:rPr lang="en-US" dirty="0"/>
              <a:t> </a:t>
            </a:r>
            <a:r>
              <a:rPr lang="en-US" dirty="0" err="1"/>
              <a:t>joao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267F4-9F5A-5A49-855F-58CB5441C4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99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📁 </a:t>
            </a:r>
            <a:r>
              <a:rPr lang="en-US" b="1" dirty="0" err="1"/>
              <a:t>Estrutura</a:t>
            </a:r>
            <a:r>
              <a:rPr lang="en-US" b="1" dirty="0"/>
              <a:t> </a:t>
            </a:r>
            <a:r>
              <a:rPr lang="en-US" b="1" dirty="0" err="1"/>
              <a:t>básica</a:t>
            </a:r>
            <a:r>
              <a:rPr lang="en-US" b="1" dirty="0"/>
              <a:t> do </a:t>
            </a:r>
            <a:r>
              <a:rPr lang="en-US" b="1" dirty="0" err="1"/>
              <a:t>sistema</a:t>
            </a:r>
            <a:r>
              <a:rPr lang="en-US" b="1" dirty="0"/>
              <a:t> de </a:t>
            </a:r>
            <a:r>
              <a:rPr lang="en-US" b="1" dirty="0" err="1"/>
              <a:t>arquivos</a:t>
            </a:r>
            <a:r>
              <a:rPr lang="en-US" b="1" dirty="0"/>
              <a:t> Linux</a:t>
            </a:r>
          </a:p>
          <a:p>
            <a:pPr>
              <a:buNone/>
            </a:pPr>
            <a:r>
              <a:rPr lang="en-US" dirty="0"/>
              <a:t>Aqui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diretórios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:</a:t>
            </a:r>
          </a:p>
          <a:p>
            <a:r>
              <a:rPr lang="en-US" dirty="0" err="1"/>
              <a:t>DiretórioDescrição</a:t>
            </a:r>
            <a:r>
              <a:rPr lang="en-US" dirty="0"/>
              <a:t>/Raiz do </a:t>
            </a:r>
            <a:r>
              <a:rPr lang="en-US" dirty="0" err="1"/>
              <a:t>sistema</a:t>
            </a:r>
            <a:r>
              <a:rPr lang="en-US" dirty="0"/>
              <a:t>.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começa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./</a:t>
            </a:r>
            <a:r>
              <a:rPr lang="en-US" dirty="0" err="1"/>
              <a:t>binBinários</a:t>
            </a:r>
            <a:r>
              <a:rPr lang="en-US" dirty="0"/>
              <a:t> </a:t>
            </a:r>
            <a:r>
              <a:rPr lang="en-US" dirty="0" err="1"/>
              <a:t>essenciais</a:t>
            </a:r>
            <a:r>
              <a:rPr lang="en-US" dirty="0"/>
              <a:t> (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ls, cp, mv, rm, </a:t>
            </a:r>
            <a:r>
              <a:rPr lang="en-US" dirty="0" err="1"/>
              <a:t>etc</a:t>
            </a:r>
            <a:r>
              <a:rPr lang="en-US" dirty="0"/>
              <a:t>)./</a:t>
            </a:r>
            <a:r>
              <a:rPr lang="en-US" dirty="0" err="1"/>
              <a:t>sbinBinários</a:t>
            </a:r>
            <a:r>
              <a:rPr lang="en-US" dirty="0"/>
              <a:t> de </a:t>
            </a:r>
            <a:r>
              <a:rPr lang="en-US" dirty="0" err="1"/>
              <a:t>administração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/>
              <a:t> (ex: reboot, iptables)./</a:t>
            </a:r>
            <a:r>
              <a:rPr lang="en-US" dirty="0" err="1"/>
              <a:t>usrAplicações</a:t>
            </a:r>
            <a:r>
              <a:rPr lang="en-US" dirty="0"/>
              <a:t> de </a:t>
            </a:r>
            <a:r>
              <a:rPr lang="en-US" dirty="0" err="1"/>
              <a:t>usuário</a:t>
            </a:r>
            <a:r>
              <a:rPr lang="en-US" dirty="0"/>
              <a:t> e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binários</a:t>
            </a:r>
            <a:r>
              <a:rPr lang="en-US" dirty="0"/>
              <a:t> (/</a:t>
            </a:r>
            <a:r>
              <a:rPr lang="en-US" dirty="0" err="1"/>
              <a:t>usr</a:t>
            </a:r>
            <a:r>
              <a:rPr lang="en-US" dirty="0"/>
              <a:t>/bin, /</a:t>
            </a:r>
            <a:r>
              <a:rPr lang="en-US" dirty="0" err="1"/>
              <a:t>usr</a:t>
            </a:r>
            <a:r>
              <a:rPr lang="en-US" dirty="0"/>
              <a:t>/lib, </a:t>
            </a:r>
            <a:r>
              <a:rPr lang="en-US" dirty="0" err="1"/>
              <a:t>etc</a:t>
            </a:r>
            <a:r>
              <a:rPr lang="en-US" dirty="0"/>
              <a:t>)./</a:t>
            </a:r>
            <a:r>
              <a:rPr lang="en-US" dirty="0" err="1"/>
              <a:t>homeDiretórios</a:t>
            </a:r>
            <a:r>
              <a:rPr lang="en-US" dirty="0"/>
              <a:t> dos </a:t>
            </a:r>
            <a:r>
              <a:rPr lang="en-US" dirty="0" err="1"/>
              <a:t>utilizadores</a:t>
            </a:r>
            <a:r>
              <a:rPr lang="en-US" dirty="0"/>
              <a:t> (ex: /home/maria, /home/</a:t>
            </a:r>
            <a:r>
              <a:rPr lang="en-US" dirty="0" err="1"/>
              <a:t>joao</a:t>
            </a:r>
            <a:r>
              <a:rPr lang="en-US" dirty="0"/>
              <a:t>)./</a:t>
            </a:r>
            <a:r>
              <a:rPr lang="en-US" dirty="0" err="1"/>
              <a:t>rootDiretório</a:t>
            </a:r>
            <a:r>
              <a:rPr lang="en-US" dirty="0"/>
              <a:t> do </a:t>
            </a:r>
            <a:r>
              <a:rPr lang="en-US" dirty="0" err="1"/>
              <a:t>superusuário</a:t>
            </a:r>
            <a:r>
              <a:rPr lang="en-US" dirty="0"/>
              <a:t> (root)./</a:t>
            </a:r>
            <a:r>
              <a:rPr lang="en-US" dirty="0" err="1"/>
              <a:t>etcArquivos</a:t>
            </a:r>
            <a:r>
              <a:rPr lang="en-US" dirty="0"/>
              <a:t> de </a:t>
            </a:r>
            <a:r>
              <a:rPr lang="en-US" dirty="0" err="1"/>
              <a:t>configuração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/>
              <a:t> (ex: rede, </a:t>
            </a:r>
            <a:r>
              <a:rPr lang="en-US" dirty="0" err="1"/>
              <a:t>utilizadores</a:t>
            </a:r>
            <a:r>
              <a:rPr lang="en-US" dirty="0"/>
              <a:t>, </a:t>
            </a:r>
            <a:r>
              <a:rPr lang="en-US" dirty="0" err="1"/>
              <a:t>serviços</a:t>
            </a:r>
            <a:r>
              <a:rPr lang="en-US" dirty="0"/>
              <a:t>)./</a:t>
            </a:r>
            <a:r>
              <a:rPr lang="en-US" dirty="0" err="1"/>
              <a:t>varArquivos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 (logs, cache, fila de emails, </a:t>
            </a:r>
            <a:r>
              <a:rPr lang="en-US" dirty="0" err="1"/>
              <a:t>etc</a:t>
            </a:r>
            <a:r>
              <a:rPr lang="en-US" dirty="0"/>
              <a:t>)./</a:t>
            </a:r>
            <a:r>
              <a:rPr lang="en-US" dirty="0" err="1"/>
              <a:t>tmpArquivos</a:t>
            </a:r>
            <a:r>
              <a:rPr lang="en-US" dirty="0"/>
              <a:t> </a:t>
            </a:r>
            <a:r>
              <a:rPr lang="en-US" dirty="0" err="1"/>
              <a:t>temporários</a:t>
            </a:r>
            <a:r>
              <a:rPr lang="en-US" dirty="0"/>
              <a:t> (</a:t>
            </a:r>
            <a:r>
              <a:rPr lang="en-US" dirty="0" err="1"/>
              <a:t>limpos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reinício</a:t>
            </a:r>
            <a:r>
              <a:rPr lang="en-US" dirty="0"/>
              <a:t> </a:t>
            </a:r>
            <a:r>
              <a:rPr lang="en-US" dirty="0" err="1"/>
              <a:t>normalmente</a:t>
            </a:r>
            <a:r>
              <a:rPr lang="en-US" dirty="0"/>
              <a:t>)./</a:t>
            </a:r>
            <a:r>
              <a:rPr lang="en-US" dirty="0" err="1"/>
              <a:t>devDispositivos</a:t>
            </a:r>
            <a:r>
              <a:rPr lang="en-US" dirty="0"/>
              <a:t> (ex: /dev/</a:t>
            </a:r>
            <a:r>
              <a:rPr lang="en-US" dirty="0" err="1"/>
              <a:t>sda</a:t>
            </a:r>
            <a:r>
              <a:rPr lang="en-US" dirty="0"/>
              <a:t> para discos, /dev/</a:t>
            </a:r>
            <a:r>
              <a:rPr lang="en-US" dirty="0" err="1"/>
              <a:t>tty</a:t>
            </a:r>
            <a:r>
              <a:rPr lang="en-US" dirty="0"/>
              <a:t> para terminal)./</a:t>
            </a:r>
            <a:r>
              <a:rPr lang="en-US" dirty="0" err="1"/>
              <a:t>procInformações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/>
              <a:t> e </a:t>
            </a:r>
            <a:r>
              <a:rPr lang="en-US" dirty="0" err="1"/>
              <a:t>processos</a:t>
            </a:r>
            <a:r>
              <a:rPr lang="en-US" dirty="0"/>
              <a:t> (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arquivos</a:t>
            </a:r>
            <a:r>
              <a:rPr lang="en-US" dirty="0"/>
              <a:t> virtual)./</a:t>
            </a:r>
            <a:r>
              <a:rPr lang="en-US" dirty="0" err="1"/>
              <a:t>libBibliotecas</a:t>
            </a:r>
            <a:r>
              <a:rPr lang="en-US" dirty="0"/>
              <a:t> </a:t>
            </a:r>
            <a:r>
              <a:rPr lang="en-US" dirty="0" err="1"/>
              <a:t>compartilhadas</a:t>
            </a:r>
            <a:r>
              <a:rPr lang="en-US" dirty="0"/>
              <a:t> para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essenciais</a:t>
            </a:r>
            <a:r>
              <a:rPr lang="en-US" dirty="0"/>
              <a:t>./</a:t>
            </a:r>
            <a:r>
              <a:rPr lang="en-US" dirty="0" err="1"/>
              <a:t>mnt</a:t>
            </a:r>
            <a:r>
              <a:rPr lang="en-US" dirty="0"/>
              <a:t> e /</a:t>
            </a:r>
            <a:r>
              <a:rPr lang="en-US" dirty="0" err="1"/>
              <a:t>mediaPontos</a:t>
            </a:r>
            <a:r>
              <a:rPr lang="en-US" dirty="0"/>
              <a:t> de </a:t>
            </a:r>
            <a:r>
              <a:rPr lang="en-US" dirty="0" err="1"/>
              <a:t>montagem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arquivos</a:t>
            </a:r>
            <a:r>
              <a:rPr lang="en-US" dirty="0"/>
              <a:t> (ex: pen drives, discos </a:t>
            </a:r>
            <a:r>
              <a:rPr lang="en-US" dirty="0" err="1"/>
              <a:t>externos</a:t>
            </a:r>
            <a:r>
              <a:rPr lang="en-US" dirty="0"/>
              <a:t>)./</a:t>
            </a:r>
            <a:r>
              <a:rPr lang="en-US" dirty="0" err="1"/>
              <a:t>optAplicações</a:t>
            </a:r>
            <a:r>
              <a:rPr lang="en-US" dirty="0"/>
              <a:t> </a:t>
            </a:r>
            <a:r>
              <a:rPr lang="en-US" dirty="0" err="1"/>
              <a:t>adicionais</a:t>
            </a:r>
            <a:r>
              <a:rPr lang="en-US" dirty="0"/>
              <a:t> </a:t>
            </a:r>
            <a:r>
              <a:rPr lang="en-US" dirty="0" err="1"/>
              <a:t>instaladas</a:t>
            </a:r>
            <a:r>
              <a:rPr lang="en-US" dirty="0"/>
              <a:t> </a:t>
            </a:r>
            <a:r>
              <a:rPr lang="en-US" dirty="0" err="1"/>
              <a:t>manualmente</a:t>
            </a:r>
            <a:r>
              <a:rPr lang="en-US" dirty="0"/>
              <a:t>./</a:t>
            </a:r>
            <a:r>
              <a:rPr lang="en-US" dirty="0" err="1"/>
              <a:t>bootArquivos</a:t>
            </a:r>
            <a:r>
              <a:rPr lang="en-US" dirty="0"/>
              <a:t> </a:t>
            </a:r>
            <a:r>
              <a:rPr lang="en-US" dirty="0" err="1"/>
              <a:t>necessários</a:t>
            </a:r>
            <a:r>
              <a:rPr lang="en-US" dirty="0"/>
              <a:t> para </a:t>
            </a:r>
            <a:r>
              <a:rPr lang="en-US" dirty="0" err="1"/>
              <a:t>iniciar</a:t>
            </a:r>
            <a:r>
              <a:rPr lang="en-US" dirty="0"/>
              <a:t> o </a:t>
            </a:r>
            <a:r>
              <a:rPr lang="en-US" dirty="0" err="1"/>
              <a:t>sistema</a:t>
            </a:r>
            <a:r>
              <a:rPr lang="en-US" dirty="0"/>
              <a:t> (ex: kernel, GRUB).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267F4-9F5A-5A49-855F-58CB5441C4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2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3A11-2FB7-4117-27AA-CE45766E5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21153-6335-5DFC-A7ED-B34F85D34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806B7-50E1-5225-9CC9-85E32F1A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80DD-828A-AB4D-8D3B-226BEA589F4A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49556-173A-C7CF-93F9-EDADA21D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A1022-172A-CE17-A4FC-F3FA580B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7009-E280-214D-9106-A04488CE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1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7739-90AB-301D-2E12-8482FB39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1BEF1-CE60-0EC9-51AC-A8AB0D9DB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D9F1-4056-1E8E-C470-D276DA68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80DD-828A-AB4D-8D3B-226BEA589F4A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40AF1-47D5-D8F1-F320-D525C8C5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122FC-ED3A-654D-15B3-14BB90AC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7009-E280-214D-9106-A04488CE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2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7C49C-AC79-8047-61E0-955A38664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D5B0A-2D27-21C2-BA2D-DECAAFEAA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2276B-F8FA-3EC2-BC24-6DCA3CBE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80DD-828A-AB4D-8D3B-226BEA589F4A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F04D-668D-C94F-908C-FFFB3E4C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D422F-394D-30BF-866E-D2B8589F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7009-E280-214D-9106-A04488CE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1300-E7AC-1F5E-AFC5-9B065ADC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888D-79AB-5D9E-856D-885782A77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E1E24-6FC2-92E4-55B3-4E5E9FD8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80DD-828A-AB4D-8D3B-226BEA589F4A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D3CA4-ED5C-8CC7-4CFF-7C228DB7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A5CD3-B261-6578-829F-35A988A5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7009-E280-214D-9106-A04488CE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6F6D-E930-3E99-E9AC-72B65163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2DA95-A7A8-B979-E7B6-44AD5DE72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673FC-3111-EEDB-2F91-4D65CBD9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80DD-828A-AB4D-8D3B-226BEA589F4A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D5B07-143C-F1AE-DD33-55AE809F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F68F2-7747-38CE-5C8E-FB8B44CC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7009-E280-214D-9106-A04488CE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1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B813-8175-329A-434A-862974DB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6F19-299A-D7D9-D048-893294E55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43346-26DD-2FBE-D4F8-E9194AE43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3A9AF-8A83-196A-24EB-B7C33921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80DD-828A-AB4D-8D3B-226BEA589F4A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C0BDB-7A7E-D597-A727-D10B9E00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B4550-2473-7982-794E-EF47BF8C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7009-E280-214D-9106-A04488CE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4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040B-EC7C-587C-4B9D-461B98FC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9B90F-60BD-4A32-FA82-BD174034E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CC3C0-0199-C7AD-ACAC-571689F97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30765-0471-9551-F279-1FAC707F7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C7D13-F907-6600-F1BB-2BC355D36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E1BB6-A02E-A333-1E05-BDBB0636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80DD-828A-AB4D-8D3B-226BEA589F4A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4212C-39B2-D5E2-21AE-83B6C743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E89E6-266D-A760-E531-23C15F72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7009-E280-214D-9106-A04488CE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0495-C242-D081-FED9-2C6235E9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86B8-BFC8-6F79-8B0D-8E110D03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80DD-828A-AB4D-8D3B-226BEA589F4A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94D37-B807-D2DB-5021-26063BB0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12D9D-60D2-AADD-EA09-C0BBA9FF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7009-E280-214D-9106-A04488CE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40666-57E9-6E64-0126-3865973B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80DD-828A-AB4D-8D3B-226BEA589F4A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CB3C7-02FB-898A-BCAA-182C7BE9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97591-3EDC-7B49-F1EB-83E3E6D7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7009-E280-214D-9106-A04488CE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1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8887-D15F-3CA4-55BB-0B8F3782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6615-D90B-2B33-C69E-7699DC0CF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C89FC-DB76-8A09-AD32-EBA26DECF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798E1-9BCD-92A6-7E1B-9FA9FD0C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80DD-828A-AB4D-8D3B-226BEA589F4A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7C260-EE69-8926-2BCF-EB5364B0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68BF1-630F-F21D-1329-35BD58F7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7009-E280-214D-9106-A04488CE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5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D407-8C81-2DFC-37A4-9B830144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7A680-66F1-5280-8C9E-498BB3C31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2A978-119A-C72F-7123-4FF5667F4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77E3E-D651-82D5-36D3-E662C01E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80DD-828A-AB4D-8D3B-226BEA589F4A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B8B6C-A9A9-441F-F3B9-4FCB8640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47FC7-6484-694D-6A8C-248920FA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7009-E280-214D-9106-A04488CE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2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90FAB-05E5-533B-DAFC-4C2ABCF1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5F4EF-8D08-3D5E-08D3-5CE8637BF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D3C55-641F-A6ED-B24A-07F3E7B38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D280DD-828A-AB4D-8D3B-226BEA589F4A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A1D0-6A37-28DB-6E6A-187332FD1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72098-F404-96F1-0713-D1D7632E2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4D7009-E280-214D-9106-A04488CEB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6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8A77-C10A-1CBE-4A49-FB2BD1DD5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Sistemas </a:t>
            </a:r>
            <a:r>
              <a:rPr lang="en-US" dirty="0" err="1"/>
              <a:t>Operativos</a:t>
            </a:r>
            <a:r>
              <a:rPr lang="en-US" dirty="0"/>
              <a:t> e </a:t>
            </a:r>
            <a:r>
              <a:rPr lang="en-US" dirty="0" err="1"/>
              <a:t>Fundamentos</a:t>
            </a:r>
            <a:r>
              <a:rPr lang="en-US" dirty="0"/>
              <a:t> de Linux</a:t>
            </a:r>
          </a:p>
        </p:txBody>
      </p:sp>
      <p:pic>
        <p:nvPicPr>
          <p:cNvPr id="7" name="Picture 6" descr="A penguin with a yellow beak and black text&#10;&#10;AI-generated content may be incorrect.">
            <a:extLst>
              <a:ext uri="{FF2B5EF4-FFF2-40B4-BE49-F238E27FC236}">
                <a16:creationId xmlns:a16="http://schemas.microsoft.com/office/drawing/2014/main" id="{5E7C1637-4EBD-2902-475C-FF5428B6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654" y="3803564"/>
            <a:ext cx="4547286" cy="2557848"/>
          </a:xfrm>
          <a:prstGeom prst="rect">
            <a:avLst/>
          </a:prstGeom>
        </p:spPr>
      </p:pic>
      <p:pic>
        <p:nvPicPr>
          <p:cNvPr id="8" name="Imagem 14">
            <a:extLst>
              <a:ext uri="{FF2B5EF4-FFF2-40B4-BE49-F238E27FC236}">
                <a16:creationId xmlns:a16="http://schemas.microsoft.com/office/drawing/2014/main" id="{8D7E1714-8706-FF3A-84BE-85E24CD47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-62027"/>
            <a:ext cx="4267200" cy="1037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550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FA8A-14E6-FA20-E237-43514465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Por que o Linux </a:t>
            </a:r>
            <a:r>
              <a:rPr lang="en-US" b="1" dirty="0" err="1"/>
              <a:t>é</a:t>
            </a:r>
            <a:r>
              <a:rPr lang="en-US" b="1" dirty="0"/>
              <a:t> </a:t>
            </a:r>
            <a:r>
              <a:rPr lang="en-US" b="1" dirty="0" err="1"/>
              <a:t>essencial</a:t>
            </a:r>
            <a:r>
              <a:rPr lang="en-US" b="1" dirty="0"/>
              <a:t> para DevOps?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CD59-9D03-1430-97B7-80DAA976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Presença</a:t>
            </a:r>
            <a:r>
              <a:rPr lang="en-US" sz="4000" dirty="0"/>
              <a:t> </a:t>
            </a:r>
            <a:r>
              <a:rPr lang="en-US" sz="4000" dirty="0" err="1"/>
              <a:t>massiva</a:t>
            </a:r>
            <a:r>
              <a:rPr lang="en-US" sz="4000" dirty="0"/>
              <a:t> </a:t>
            </a:r>
            <a:r>
              <a:rPr lang="en-US" sz="4000" dirty="0" err="1"/>
              <a:t>em</a:t>
            </a:r>
            <a:r>
              <a:rPr lang="en-US" sz="4000" dirty="0"/>
              <a:t> </a:t>
            </a:r>
            <a:r>
              <a:rPr lang="en-US" sz="4000" dirty="0" err="1"/>
              <a:t>servidores</a:t>
            </a:r>
            <a:endParaRPr lang="en-US" sz="4000" dirty="0"/>
          </a:p>
          <a:p>
            <a:r>
              <a:rPr lang="en-US" sz="4000" dirty="0"/>
              <a:t>Terminal e </a:t>
            </a:r>
            <a:r>
              <a:rPr lang="en-US" sz="4000" dirty="0" err="1"/>
              <a:t>automação</a:t>
            </a:r>
            <a:endParaRPr lang="en-US" sz="4000" dirty="0"/>
          </a:p>
          <a:p>
            <a:r>
              <a:rPr lang="en-US" sz="4000" dirty="0"/>
              <a:t>Containers e </a:t>
            </a:r>
            <a:r>
              <a:rPr lang="en-US" sz="4000" dirty="0" err="1"/>
              <a:t>virtualização</a:t>
            </a:r>
            <a:endParaRPr lang="en-US" sz="4000" dirty="0"/>
          </a:p>
          <a:p>
            <a:r>
              <a:rPr lang="en-US" sz="4000" dirty="0"/>
              <a:t>Ferramentas DevOps </a:t>
            </a:r>
            <a:r>
              <a:rPr lang="en-US" sz="4000" dirty="0" err="1"/>
              <a:t>são</a:t>
            </a:r>
            <a:r>
              <a:rPr lang="en-US" sz="4000" dirty="0"/>
              <a:t> </a:t>
            </a:r>
            <a:r>
              <a:rPr lang="en-US" sz="4000" dirty="0" err="1"/>
              <a:t>feitas</a:t>
            </a:r>
            <a:r>
              <a:rPr lang="en-US" sz="4000" dirty="0"/>
              <a:t> para Linux</a:t>
            </a:r>
          </a:p>
          <a:p>
            <a:r>
              <a:rPr lang="en-US" sz="4000" dirty="0" err="1"/>
              <a:t>Segurança</a:t>
            </a:r>
            <a:r>
              <a:rPr lang="en-US" sz="4000" dirty="0"/>
              <a:t> e </a:t>
            </a:r>
            <a:r>
              <a:rPr lang="en-US" sz="4000" dirty="0" err="1"/>
              <a:t>Permissões</a:t>
            </a:r>
            <a:endParaRPr lang="en-US" sz="4000" dirty="0"/>
          </a:p>
        </p:txBody>
      </p:sp>
      <p:pic>
        <p:nvPicPr>
          <p:cNvPr id="4" name="Imagem 14">
            <a:extLst>
              <a:ext uri="{FF2B5EF4-FFF2-40B4-BE49-F238E27FC236}">
                <a16:creationId xmlns:a16="http://schemas.microsoft.com/office/drawing/2014/main" id="{910809E0-5743-754E-A8BA-542ACE25D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456" y="5455285"/>
            <a:ext cx="4267200" cy="1037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88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F434-AE1B-3137-72F2-10DCB008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Sistema de </a:t>
            </a:r>
            <a:r>
              <a:rPr lang="en-US" b="1" dirty="0" err="1"/>
              <a:t>Arquivos</a:t>
            </a:r>
            <a:r>
              <a:rPr lang="en-US" b="1" dirty="0"/>
              <a:t>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068E-17D0-36BC-FB8B-C50E5A6B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Sistema de </a:t>
            </a:r>
            <a:r>
              <a:rPr lang="en-US" dirty="0" err="1"/>
              <a:t>Arquivo</a:t>
            </a:r>
            <a:r>
              <a:rPr lang="en-US" dirty="0"/>
              <a:t> do Linux </a:t>
            </a:r>
            <a:r>
              <a:rPr lang="en-US" dirty="0" err="1"/>
              <a:t>organiza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aquivos</a:t>
            </a:r>
            <a:r>
              <a:rPr lang="en-US" dirty="0"/>
              <a:t> e </a:t>
            </a:r>
            <a:r>
              <a:rPr lang="en-US" dirty="0" err="1"/>
              <a:t>diretorios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hierárquca</a:t>
            </a:r>
            <a:r>
              <a:rPr lang="en-US" dirty="0"/>
              <a:t> que </a:t>
            </a:r>
            <a:r>
              <a:rPr lang="en-US" dirty="0" err="1"/>
              <a:t>começa</a:t>
            </a:r>
            <a:r>
              <a:rPr lang="en-US" dirty="0"/>
              <a:t> com a </a:t>
            </a:r>
            <a:r>
              <a:rPr lang="en-US" dirty="0" err="1"/>
              <a:t>raiz</a:t>
            </a:r>
            <a:r>
              <a:rPr lang="en-US" dirty="0"/>
              <a:t>, </a:t>
            </a:r>
            <a:r>
              <a:rPr lang="en-US" dirty="0" err="1"/>
              <a:t>representada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“/”. Ele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diferente</a:t>
            </a:r>
            <a:r>
              <a:rPr lang="en-US" dirty="0"/>
              <a:t> do Windows, que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letras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C:\.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 Linux </a:t>
            </a:r>
            <a:r>
              <a:rPr lang="en-US" dirty="0" err="1"/>
              <a:t>tudo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arquivo</a:t>
            </a:r>
            <a:r>
              <a:rPr lang="en-US" dirty="0"/>
              <a:t>. </a:t>
            </a:r>
            <a:r>
              <a:rPr lang="en-US" dirty="0" err="1"/>
              <a:t>Diretórios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, e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.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referidos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nódulos</a:t>
            </a:r>
            <a:r>
              <a:rPr lang="en-US" dirty="0"/>
              <a:t>, mas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7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2D33-56A9-2A39-35E8-005B6CE1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Sistema de </a:t>
            </a:r>
            <a:r>
              <a:rPr lang="en-US" sz="4800" dirty="0" err="1"/>
              <a:t>Arquivos</a:t>
            </a:r>
            <a:r>
              <a:rPr lang="en-US" sz="4800" dirty="0"/>
              <a:t> Linux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A1B1CA-DB98-9DCD-DEF6-2D30770B7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1121" y="1690688"/>
            <a:ext cx="8289758" cy="5115751"/>
          </a:xfrm>
        </p:spPr>
      </p:pic>
    </p:spTree>
    <p:extLst>
      <p:ext uri="{BB962C8B-B14F-4D97-AF65-F5344CB8AC3E}">
        <p14:creationId xmlns:p14="http://schemas.microsoft.com/office/powerpoint/2010/main" val="311491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6889-A58D-6E99-808F-9B5AAC13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en-US" dirty="0" err="1"/>
              <a:t>Práticos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50656-C056-7CF5-FE2F-51D1B3BB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Linha</a:t>
            </a:r>
            <a:r>
              <a:rPr lang="en-US" dirty="0"/>
              <a:t> de </a:t>
            </a:r>
            <a:r>
              <a:rPr lang="en-US" dirty="0" err="1"/>
              <a:t>Comandos</a:t>
            </a:r>
            <a:r>
              <a:rPr lang="en-US" dirty="0"/>
              <a:t> (CLI)</a:t>
            </a:r>
          </a:p>
          <a:p>
            <a:r>
              <a:rPr lang="en-US" dirty="0"/>
              <a:t>Gestor de </a:t>
            </a:r>
            <a:r>
              <a:rPr lang="en-US" dirty="0" err="1"/>
              <a:t>Pacotes</a:t>
            </a:r>
            <a:r>
              <a:rPr lang="en-US" dirty="0"/>
              <a:t> (APT)</a:t>
            </a:r>
          </a:p>
          <a:p>
            <a:r>
              <a:rPr lang="en-US" dirty="0" err="1"/>
              <a:t>Instalação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F508-DF98-8307-B26D-7A46E990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CDA3-78FE-E596-C484-8101D1B37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Sistemas </a:t>
            </a:r>
            <a:r>
              <a:rPr lang="en-US" dirty="0" err="1"/>
              <a:t>Operativos</a:t>
            </a:r>
            <a:endParaRPr lang="en-US" dirty="0"/>
          </a:p>
          <a:p>
            <a:r>
              <a:rPr lang="en-US" dirty="0"/>
              <a:t>O que </a:t>
            </a:r>
            <a:r>
              <a:rPr lang="en-US" dirty="0" err="1"/>
              <a:t>é</a:t>
            </a:r>
            <a:r>
              <a:rPr lang="en-US" dirty="0"/>
              <a:t> Linux e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essencial</a:t>
            </a:r>
            <a:r>
              <a:rPr lang="en-US" dirty="0"/>
              <a:t> para DevOps</a:t>
            </a:r>
          </a:p>
          <a:p>
            <a:r>
              <a:rPr lang="en-US" dirty="0" err="1"/>
              <a:t>Fundamentos</a:t>
            </a:r>
            <a:r>
              <a:rPr lang="en-US" dirty="0"/>
              <a:t> do Linux</a:t>
            </a:r>
          </a:p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Linux</a:t>
            </a:r>
          </a:p>
          <a:p>
            <a:r>
              <a:rPr lang="en-US" dirty="0"/>
              <a:t>Gestor de </a:t>
            </a:r>
            <a:r>
              <a:rPr lang="en-US" dirty="0" err="1"/>
              <a:t>Pacotes</a:t>
            </a:r>
            <a:r>
              <a:rPr lang="en-US" dirty="0"/>
              <a:t> (APT)</a:t>
            </a:r>
          </a:p>
        </p:txBody>
      </p:sp>
      <p:pic>
        <p:nvPicPr>
          <p:cNvPr id="4" name="Imagem 14">
            <a:extLst>
              <a:ext uri="{FF2B5EF4-FFF2-40B4-BE49-F238E27FC236}">
                <a16:creationId xmlns:a16="http://schemas.microsoft.com/office/drawing/2014/main" id="{AAEBEA84-A55F-694F-A102-D31F1D7D4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0"/>
            <a:ext cx="4267200" cy="1037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130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210F-5EBF-F2EE-E23C-7D4B68A9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Sistema </a:t>
            </a:r>
            <a:r>
              <a:rPr lang="en-US" sz="5400" b="1" dirty="0" err="1"/>
              <a:t>Operativo</a:t>
            </a:r>
            <a:r>
              <a:rPr lang="en-US" sz="5400" b="1" dirty="0"/>
              <a:t> (SO)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32C2-C40A-24A1-359D-D53B24162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err="1"/>
              <a:t>É</a:t>
            </a:r>
            <a:r>
              <a:rPr lang="en-US" sz="4000" dirty="0"/>
              <a:t> um software que </a:t>
            </a:r>
            <a:r>
              <a:rPr lang="en-US" sz="4000" dirty="0" err="1"/>
              <a:t>faz</a:t>
            </a:r>
            <a:r>
              <a:rPr lang="en-US" sz="4000" dirty="0"/>
              <a:t> a </a:t>
            </a:r>
            <a:r>
              <a:rPr lang="en-US" sz="4000" dirty="0" err="1"/>
              <a:t>gestão</a:t>
            </a:r>
            <a:r>
              <a:rPr lang="en-US" sz="4000" dirty="0"/>
              <a:t> de </a:t>
            </a:r>
            <a:r>
              <a:rPr lang="en-US" sz="4000" dirty="0" err="1"/>
              <a:t>todos</a:t>
            </a:r>
            <a:r>
              <a:rPr lang="en-US" sz="4000" dirty="0"/>
              <a:t> </a:t>
            </a:r>
            <a:r>
              <a:rPr lang="en-US" sz="4000" dirty="0" err="1"/>
              <a:t>os</a:t>
            </a:r>
            <a:r>
              <a:rPr lang="en-US" sz="4000" dirty="0"/>
              <a:t> </a:t>
            </a:r>
            <a:r>
              <a:rPr lang="en-US" sz="4000" dirty="0" err="1"/>
              <a:t>recursos</a:t>
            </a:r>
            <a:r>
              <a:rPr lang="en-US" sz="4000" dirty="0"/>
              <a:t> de um </a:t>
            </a:r>
            <a:r>
              <a:rPr lang="en-US" sz="4000" dirty="0" err="1"/>
              <a:t>computador</a:t>
            </a:r>
            <a:r>
              <a:rPr lang="en-US" sz="4000" dirty="0"/>
              <a:t> – tanto de hardware (</a:t>
            </a:r>
            <a:r>
              <a:rPr lang="en-US" sz="4000" dirty="0" err="1"/>
              <a:t>como</a:t>
            </a:r>
            <a:r>
              <a:rPr lang="en-US" sz="4000" dirty="0"/>
              <a:t> CPU, </a:t>
            </a:r>
            <a:r>
              <a:rPr lang="en-US" sz="4000" dirty="0" err="1"/>
              <a:t>memória</a:t>
            </a:r>
            <a:r>
              <a:rPr lang="en-US" sz="4000" dirty="0"/>
              <a:t>, disco, </a:t>
            </a:r>
            <a:r>
              <a:rPr lang="en-US" sz="4000" dirty="0" err="1"/>
              <a:t>dispositivos</a:t>
            </a:r>
            <a:r>
              <a:rPr lang="en-US" sz="4000" dirty="0"/>
              <a:t> de entrada/</a:t>
            </a:r>
            <a:r>
              <a:rPr lang="en-US" sz="4000" dirty="0" err="1"/>
              <a:t>saída</a:t>
            </a:r>
            <a:r>
              <a:rPr lang="en-US" sz="4000" dirty="0"/>
              <a:t>) </a:t>
            </a:r>
            <a:r>
              <a:rPr lang="en-US" sz="4000" dirty="0" err="1"/>
              <a:t>quanto</a:t>
            </a:r>
            <a:r>
              <a:rPr lang="en-US" sz="4000" dirty="0"/>
              <a:t> de software (</a:t>
            </a:r>
            <a:r>
              <a:rPr lang="en-US" sz="4000" dirty="0" err="1"/>
              <a:t>programas</a:t>
            </a:r>
            <a:r>
              <a:rPr lang="en-US" sz="4000" dirty="0"/>
              <a:t> e </a:t>
            </a:r>
            <a:r>
              <a:rPr lang="en-US" sz="4000" dirty="0" err="1"/>
              <a:t>aplicações</a:t>
            </a:r>
            <a:r>
              <a:rPr lang="en-US" sz="4000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m 14">
            <a:extLst>
              <a:ext uri="{FF2B5EF4-FFF2-40B4-BE49-F238E27FC236}">
                <a16:creationId xmlns:a16="http://schemas.microsoft.com/office/drawing/2014/main" id="{3F6AF297-9AB0-6C17-8CBF-DDB217607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4" y="5455285"/>
            <a:ext cx="4267200" cy="1037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52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CC3D0-246E-4F7B-DDA0-9AB7DFF48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265"/>
            <a:ext cx="10515600" cy="550969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O SO atua </a:t>
            </a:r>
            <a:r>
              <a:rPr lang="en-US" sz="4000" dirty="0" err="1"/>
              <a:t>como</a:t>
            </a:r>
            <a:r>
              <a:rPr lang="en-US" sz="4000" dirty="0"/>
              <a:t> </a:t>
            </a:r>
            <a:r>
              <a:rPr lang="en-US" sz="4000" dirty="0" err="1"/>
              <a:t>uma</a:t>
            </a:r>
            <a:r>
              <a:rPr lang="en-US" sz="4000" dirty="0"/>
              <a:t> </a:t>
            </a:r>
            <a:r>
              <a:rPr lang="en-US" sz="4000" dirty="0" err="1"/>
              <a:t>ponte</a:t>
            </a:r>
            <a:r>
              <a:rPr lang="en-US" sz="4000" dirty="0"/>
              <a:t> entre o </a:t>
            </a:r>
            <a:r>
              <a:rPr lang="en-US" sz="4000" dirty="0" err="1"/>
              <a:t>utilizador</a:t>
            </a:r>
            <a:r>
              <a:rPr lang="en-US" sz="4000" dirty="0"/>
              <a:t> e o hardware, </a:t>
            </a:r>
            <a:r>
              <a:rPr lang="en-US" sz="4000" dirty="0" err="1"/>
              <a:t>permitindo</a:t>
            </a:r>
            <a:r>
              <a:rPr lang="en-US" sz="4000" dirty="0"/>
              <a:t> que </a:t>
            </a:r>
            <a:r>
              <a:rPr lang="en-US" sz="4000" dirty="0" err="1"/>
              <a:t>programas</a:t>
            </a:r>
            <a:r>
              <a:rPr lang="en-US" sz="4000" dirty="0"/>
              <a:t> </a:t>
            </a:r>
            <a:r>
              <a:rPr lang="en-US" sz="4000" dirty="0" err="1"/>
              <a:t>sejam</a:t>
            </a:r>
            <a:r>
              <a:rPr lang="en-US" sz="4000" dirty="0"/>
              <a:t> </a:t>
            </a:r>
            <a:r>
              <a:rPr lang="en-US" sz="4000" dirty="0" err="1"/>
              <a:t>executados</a:t>
            </a:r>
            <a:r>
              <a:rPr lang="en-US" sz="4000" dirty="0"/>
              <a:t> de forma Segura e </a:t>
            </a:r>
            <a:r>
              <a:rPr lang="en-US" sz="4000" dirty="0" err="1"/>
              <a:t>eficiente</a:t>
            </a:r>
            <a:r>
              <a:rPr lang="en-US" sz="4000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1B49C-8BA7-29C1-AF12-5406BACEB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664" y="2766849"/>
            <a:ext cx="4887955" cy="3942681"/>
          </a:xfrm>
          <a:prstGeom prst="rect">
            <a:avLst/>
          </a:prstGeom>
        </p:spPr>
      </p:pic>
      <p:pic>
        <p:nvPicPr>
          <p:cNvPr id="6" name="Imagem 14">
            <a:extLst>
              <a:ext uri="{FF2B5EF4-FFF2-40B4-BE49-F238E27FC236}">
                <a16:creationId xmlns:a16="http://schemas.microsoft.com/office/drawing/2014/main" id="{E67BE441-FD00-A8D0-5D51-719437758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289" y="5671940"/>
            <a:ext cx="4267200" cy="1037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287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620C-C59E-B247-8178-CD86BD65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Funções</a:t>
            </a:r>
            <a:r>
              <a:rPr lang="en-US" b="1" dirty="0"/>
              <a:t> </a:t>
            </a:r>
            <a:r>
              <a:rPr lang="en-US" b="1" dirty="0" err="1"/>
              <a:t>principais</a:t>
            </a:r>
            <a:r>
              <a:rPr lang="en-US" b="1" dirty="0"/>
              <a:t> de um 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0993-7C0D-03F3-32C2-E2DEB7EEF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825625"/>
            <a:ext cx="10680032" cy="435133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br>
              <a:rPr lang="en-US" b="1" dirty="0"/>
            </a:br>
            <a:r>
              <a:rPr lang="en-US" b="1" dirty="0" err="1"/>
              <a:t>Gestão</a:t>
            </a:r>
            <a:r>
              <a:rPr lang="en-US" b="1" dirty="0"/>
              <a:t> de </a:t>
            </a:r>
            <a:r>
              <a:rPr lang="en-US" b="1" dirty="0" err="1"/>
              <a:t>processos</a:t>
            </a:r>
            <a:r>
              <a:rPr lang="en-US" dirty="0"/>
              <a:t>: </a:t>
            </a:r>
            <a:r>
              <a:rPr lang="en-US" dirty="0" err="1"/>
              <a:t>controla</a:t>
            </a:r>
            <a:r>
              <a:rPr lang="en-US" dirty="0"/>
              <a:t> a </a:t>
            </a:r>
            <a:r>
              <a:rPr lang="en-US" dirty="0" err="1"/>
              <a:t>execução</a:t>
            </a:r>
            <a:r>
              <a:rPr lang="en-US" dirty="0"/>
              <a:t> dos </a:t>
            </a:r>
            <a:r>
              <a:rPr lang="en-US" dirty="0" err="1"/>
              <a:t>programas</a:t>
            </a:r>
            <a:r>
              <a:rPr lang="en-US" dirty="0"/>
              <a:t> 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multitarefa</a:t>
            </a:r>
            <a:r>
              <a:rPr lang="en-US" dirty="0"/>
              <a:t> (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processos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tempo).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Gestão</a:t>
            </a:r>
            <a:r>
              <a:rPr lang="en-US" b="1" dirty="0"/>
              <a:t> de </a:t>
            </a:r>
            <a:r>
              <a:rPr lang="en-US" b="1" dirty="0" err="1"/>
              <a:t>memória</a:t>
            </a:r>
            <a:r>
              <a:rPr lang="en-US" dirty="0"/>
              <a:t>: </a:t>
            </a:r>
            <a:r>
              <a:rPr lang="en-US" dirty="0" err="1"/>
              <a:t>aloca</a:t>
            </a:r>
            <a:r>
              <a:rPr lang="en-US" dirty="0"/>
              <a:t> e libera </a:t>
            </a:r>
            <a:r>
              <a:rPr lang="en-US" dirty="0" err="1"/>
              <a:t>memória</a:t>
            </a:r>
            <a:r>
              <a:rPr lang="en-US" dirty="0"/>
              <a:t> para </a:t>
            </a:r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execução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Gestão</a:t>
            </a:r>
            <a:r>
              <a:rPr lang="en-US" b="1" dirty="0"/>
              <a:t> de </a:t>
            </a:r>
            <a:r>
              <a:rPr lang="en-US" b="1" dirty="0" err="1"/>
              <a:t>ficheiros</a:t>
            </a:r>
            <a:r>
              <a:rPr lang="en-US" dirty="0"/>
              <a:t>: </a:t>
            </a:r>
            <a:r>
              <a:rPr lang="en-US" dirty="0" err="1"/>
              <a:t>organiza</a:t>
            </a:r>
            <a:r>
              <a:rPr lang="en-US" dirty="0"/>
              <a:t> e </a:t>
            </a:r>
            <a:r>
              <a:rPr lang="en-US" dirty="0" err="1"/>
              <a:t>controla</a:t>
            </a:r>
            <a:r>
              <a:rPr lang="en-US" dirty="0"/>
              <a:t> o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dados no disco (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ficheiros</a:t>
            </a:r>
            <a:r>
              <a:rPr lang="en-US" dirty="0"/>
              <a:t>).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Gestão</a:t>
            </a:r>
            <a:r>
              <a:rPr lang="en-US" b="1" dirty="0"/>
              <a:t> de </a:t>
            </a:r>
            <a:r>
              <a:rPr lang="en-US" b="1" dirty="0" err="1"/>
              <a:t>dispositivos</a:t>
            </a:r>
            <a:r>
              <a:rPr lang="en-US" dirty="0"/>
              <a:t>: </a:t>
            </a:r>
            <a:r>
              <a:rPr lang="en-US" dirty="0" err="1"/>
              <a:t>faz</a:t>
            </a:r>
            <a:r>
              <a:rPr lang="en-US" dirty="0"/>
              <a:t> a interface com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impressoras</a:t>
            </a:r>
            <a:r>
              <a:rPr lang="en-US" dirty="0"/>
              <a:t>, </a:t>
            </a:r>
            <a:r>
              <a:rPr lang="en-US" dirty="0" err="1"/>
              <a:t>teclados</a:t>
            </a:r>
            <a:r>
              <a:rPr lang="en-US" dirty="0"/>
              <a:t>, e discos </a:t>
            </a:r>
            <a:r>
              <a:rPr lang="en-US" dirty="0" err="1"/>
              <a:t>rígidos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Interface com o </a:t>
            </a:r>
            <a:r>
              <a:rPr lang="en-US" b="1" dirty="0" err="1"/>
              <a:t>utilizador</a:t>
            </a:r>
            <a:r>
              <a:rPr lang="en-US" dirty="0"/>
              <a:t>: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uma</a:t>
            </a:r>
            <a:r>
              <a:rPr lang="en-US" dirty="0"/>
              <a:t> interface </a:t>
            </a:r>
            <a:r>
              <a:rPr lang="en-US" dirty="0" err="1"/>
              <a:t>gráfica</a:t>
            </a:r>
            <a:r>
              <a:rPr lang="en-US" dirty="0"/>
              <a:t> (GUI)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de </a:t>
            </a:r>
            <a:r>
              <a:rPr lang="en-US" dirty="0" err="1"/>
              <a:t>comandos</a:t>
            </a:r>
            <a:r>
              <a:rPr lang="en-US" dirty="0"/>
              <a:t> (CLI).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Segurança</a:t>
            </a:r>
            <a:r>
              <a:rPr lang="en-US" b="1" dirty="0"/>
              <a:t> e </a:t>
            </a:r>
            <a:r>
              <a:rPr lang="en-US" b="1" dirty="0" err="1"/>
              <a:t>controlo</a:t>
            </a:r>
            <a:r>
              <a:rPr lang="en-US" b="1" dirty="0"/>
              <a:t> de </a:t>
            </a:r>
            <a:r>
              <a:rPr lang="en-US" b="1" dirty="0" err="1"/>
              <a:t>acessos</a:t>
            </a:r>
            <a:r>
              <a:rPr lang="en-US" dirty="0"/>
              <a:t>: protege dados e </a:t>
            </a:r>
            <a:r>
              <a:rPr lang="en-US" dirty="0" err="1"/>
              <a:t>recursos</a:t>
            </a:r>
            <a:r>
              <a:rPr lang="en-US" dirty="0"/>
              <a:t> contra </a:t>
            </a:r>
            <a:r>
              <a:rPr lang="en-US" dirty="0" err="1"/>
              <a:t>acessos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autorizados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Imagem 14">
            <a:extLst>
              <a:ext uri="{FF2B5EF4-FFF2-40B4-BE49-F238E27FC236}">
                <a16:creationId xmlns:a16="http://schemas.microsoft.com/office/drawing/2014/main" id="{6A91B2CF-7095-784B-5550-7CF74B614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0"/>
            <a:ext cx="4267200" cy="1037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629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22A9-5434-0BF8-CA12-875DA758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do Sistema </a:t>
            </a:r>
            <a:r>
              <a:rPr lang="en-US" dirty="0" err="1"/>
              <a:t>Operativo</a:t>
            </a:r>
            <a:endParaRPr lang="en-US" dirty="0"/>
          </a:p>
        </p:txBody>
      </p:sp>
      <p:pic>
        <p:nvPicPr>
          <p:cNvPr id="2050" name="Picture 2" descr="O que é esse tal de Kernel? - GrowthCode">
            <a:extLst>
              <a:ext uri="{FF2B5EF4-FFF2-40B4-BE49-F238E27FC236}">
                <a16:creationId xmlns:a16="http://schemas.microsoft.com/office/drawing/2014/main" id="{A8D0E7FC-4174-BCD8-F1A1-E39079C8CA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22" y="1690688"/>
            <a:ext cx="6789821" cy="49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14">
            <a:extLst>
              <a:ext uri="{FF2B5EF4-FFF2-40B4-BE49-F238E27FC236}">
                <a16:creationId xmlns:a16="http://schemas.microsoft.com/office/drawing/2014/main" id="{F79D37BD-88BD-36AE-D194-70F844B04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168" y="5455285"/>
            <a:ext cx="4267200" cy="1037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907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D27BD-C159-3060-0363-50B3F530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 </a:t>
            </a:r>
            <a:r>
              <a:rPr lang="en-US" b="1" dirty="0" err="1"/>
              <a:t>Principais</a:t>
            </a:r>
            <a:r>
              <a:rPr lang="en-US" b="1" dirty="0"/>
              <a:t> Sistemas </a:t>
            </a:r>
            <a:r>
              <a:rPr lang="en-US" b="1" dirty="0" err="1"/>
              <a:t>Operativos</a:t>
            </a:r>
            <a:endParaRPr lang="en-US" b="1" dirty="0"/>
          </a:p>
        </p:txBody>
      </p:sp>
      <p:pic>
        <p:nvPicPr>
          <p:cNvPr id="3074" name="Picture 2" descr="sistemas_operativos">
            <a:extLst>
              <a:ext uri="{FF2B5EF4-FFF2-40B4-BE49-F238E27FC236}">
                <a16:creationId xmlns:a16="http://schemas.microsoft.com/office/drawing/2014/main" id="{D25E5A99-BECD-BA80-0888-CE00B01A57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38" y="1421069"/>
            <a:ext cx="6959267" cy="488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14">
            <a:extLst>
              <a:ext uri="{FF2B5EF4-FFF2-40B4-BE49-F238E27FC236}">
                <a16:creationId xmlns:a16="http://schemas.microsoft.com/office/drawing/2014/main" id="{DA345E23-DC52-C9A6-AB18-F70A3AC89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62" y="5455285"/>
            <a:ext cx="4267200" cy="1037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04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EE62-2838-C10E-8F49-27176275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 que </a:t>
            </a:r>
            <a:r>
              <a:rPr lang="en-US" b="1" dirty="0" err="1"/>
              <a:t>é</a:t>
            </a:r>
            <a:r>
              <a:rPr lang="en-US" b="1" dirty="0"/>
              <a:t> o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1400-C9A0-B021-88EE-D70D40AA7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336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Linux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é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um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sistema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operacional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de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código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aberto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baseado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em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Unix,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desenvolvido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por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Linus Torvalds. Ao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contrário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de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sistemas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proprietários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como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Windows e macOS,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é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distribuído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sob a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Licença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Pública Geral GNU (GPL) e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permite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que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qualquer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pessoa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utilize,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modifique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e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distribua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seu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código</a:t>
            </a:r>
            <a:r>
              <a:rPr lang="en-US" sz="3200" b="0" i="0" dirty="0">
                <a:solidFill>
                  <a:srgbClr val="4D4C4C"/>
                </a:solidFill>
                <a:effectLst/>
                <a:latin typeface="system-ui"/>
              </a:rPr>
              <a:t> </a:t>
            </a:r>
            <a:r>
              <a:rPr lang="en-US" sz="3200" b="0" i="0" dirty="0" err="1">
                <a:solidFill>
                  <a:srgbClr val="4D4C4C"/>
                </a:solidFill>
                <a:effectLst/>
                <a:latin typeface="system-ui"/>
              </a:rPr>
              <a:t>gratuitamente</a:t>
            </a:r>
            <a:endParaRPr lang="en-US" sz="3200" dirty="0"/>
          </a:p>
        </p:txBody>
      </p:sp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99538341-5AF9-703B-F969-8EF98947E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570" y="1257551"/>
            <a:ext cx="2876383" cy="340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14">
            <a:extLst>
              <a:ext uri="{FF2B5EF4-FFF2-40B4-BE49-F238E27FC236}">
                <a16:creationId xmlns:a16="http://schemas.microsoft.com/office/drawing/2014/main" id="{AA697EE6-9322-AD1A-3F5E-98F3E1779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61" y="5041164"/>
            <a:ext cx="4267200" cy="1037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50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D874-A564-31B7-97F4-83A24DD6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Distribuições</a:t>
            </a:r>
            <a:r>
              <a:rPr lang="en-US" dirty="0"/>
              <a:t> Linux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D2BB110-E894-E632-CCE7-DF181D77BC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56" y="1178218"/>
            <a:ext cx="5148009" cy="584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0A4AFBA-E4E2-375F-BD82-1CD395D49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442" y="1178218"/>
            <a:ext cx="3560402" cy="581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65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1264</Words>
  <Application>Microsoft Macintosh PowerPoint</Application>
  <PresentationFormat>Widescreen</PresentationFormat>
  <Paragraphs>79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system-ui</vt:lpstr>
      <vt:lpstr>Office Theme</vt:lpstr>
      <vt:lpstr>Sistemas Operativos e Fundamentos de Linux</vt:lpstr>
      <vt:lpstr>Agenda</vt:lpstr>
      <vt:lpstr>Sistema Operativo (SO)</vt:lpstr>
      <vt:lpstr>PowerPoint Presentation</vt:lpstr>
      <vt:lpstr>Funções principais de um SO</vt:lpstr>
      <vt:lpstr>Componentes do Sistema Operativo</vt:lpstr>
      <vt:lpstr>3 Principais Sistemas Operativos</vt:lpstr>
      <vt:lpstr>O que é o Linux?</vt:lpstr>
      <vt:lpstr>Distribuições Linux</vt:lpstr>
      <vt:lpstr>Por que o Linux é essencial para DevOps?</vt:lpstr>
      <vt:lpstr>Sistema de Arquivos Linux</vt:lpstr>
      <vt:lpstr>Sistema de Arquivos Linux</vt:lpstr>
      <vt:lpstr>Exercícios Práticos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Patrício dos Santos</dc:creator>
  <cp:lastModifiedBy>Patrício dos Santos</cp:lastModifiedBy>
  <cp:revision>6</cp:revision>
  <dcterms:created xsi:type="dcterms:W3CDTF">2025-05-02T14:59:30Z</dcterms:created>
  <dcterms:modified xsi:type="dcterms:W3CDTF">2025-05-03T16:18:33Z</dcterms:modified>
</cp:coreProperties>
</file>