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5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91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2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9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0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1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66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2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5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48C5-D6F4-4BDA-9410-95E7563405A9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458-F7C2-4034-A536-FA1023A90E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01313" y="435978"/>
            <a:ext cx="1159536" cy="1099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IMM</a:t>
            </a:r>
          </a:p>
        </p:txBody>
      </p:sp>
      <p:sp>
        <p:nvSpPr>
          <p:cNvPr id="5" name="Ellipse 4"/>
          <p:cNvSpPr/>
          <p:nvPr/>
        </p:nvSpPr>
        <p:spPr>
          <a:xfrm>
            <a:off x="780660" y="2332059"/>
            <a:ext cx="1215194" cy="115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Arburg</a:t>
            </a:r>
            <a:endParaRPr lang="de-DE" sz="1600" dirty="0" smtClean="0"/>
          </a:p>
          <a:p>
            <a:pPr algn="ctr"/>
            <a:r>
              <a:rPr lang="de-DE" sz="1600" dirty="0" smtClean="0"/>
              <a:t>XXX</a:t>
            </a:r>
          </a:p>
        </p:txBody>
      </p:sp>
      <p:sp>
        <p:nvSpPr>
          <p:cNvPr id="6" name="Ellipse 5"/>
          <p:cNvSpPr/>
          <p:nvPr/>
        </p:nvSpPr>
        <p:spPr>
          <a:xfrm>
            <a:off x="4856284" y="465993"/>
            <a:ext cx="1159536" cy="1099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Mold</a:t>
            </a:r>
            <a:endParaRPr lang="de-DE" sz="1600" dirty="0" smtClean="0"/>
          </a:p>
        </p:txBody>
      </p:sp>
      <p:sp>
        <p:nvSpPr>
          <p:cNvPr id="7" name="Ellipse 6"/>
          <p:cNvSpPr/>
          <p:nvPr/>
        </p:nvSpPr>
        <p:spPr>
          <a:xfrm>
            <a:off x="4856284" y="2384813"/>
            <a:ext cx="1159536" cy="1099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SG024</a:t>
            </a:r>
          </a:p>
        </p:txBody>
      </p:sp>
      <p:cxnSp>
        <p:nvCxnSpPr>
          <p:cNvPr id="9" name="Gerade Verbindung mit Pfeil 8"/>
          <p:cNvCxnSpPr>
            <a:stCxn id="4" idx="6"/>
            <a:endCxn id="6" idx="2"/>
          </p:cNvCxnSpPr>
          <p:nvPr/>
        </p:nvCxnSpPr>
        <p:spPr>
          <a:xfrm>
            <a:off x="2160849" y="985497"/>
            <a:ext cx="2695435" cy="3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279530" y="646180"/>
            <a:ext cx="1644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Equipped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5" idx="7"/>
            <a:endCxn id="4" idx="3"/>
          </p:cNvCxnSpPr>
          <p:nvPr/>
        </p:nvCxnSpPr>
        <p:spPr>
          <a:xfrm flipH="1" flipV="1">
            <a:off x="1171123" y="1374066"/>
            <a:ext cx="646770" cy="112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95811" y="1755355"/>
            <a:ext cx="1644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Is</a:t>
            </a:r>
            <a:r>
              <a:rPr lang="de-DE" sz="1600" dirty="0" smtClean="0"/>
              <a:t> a</a:t>
            </a:r>
            <a:endParaRPr lang="de-DE" sz="1600" dirty="0"/>
          </a:p>
        </p:txBody>
      </p:sp>
      <p:cxnSp>
        <p:nvCxnSpPr>
          <p:cNvPr id="15" name="Gerade Verbindung mit Pfeil 14"/>
          <p:cNvCxnSpPr>
            <a:stCxn id="7" idx="1"/>
            <a:endCxn id="6" idx="4"/>
          </p:cNvCxnSpPr>
          <p:nvPr/>
        </p:nvCxnSpPr>
        <p:spPr>
          <a:xfrm flipV="1">
            <a:off x="5026094" y="1565031"/>
            <a:ext cx="409958" cy="98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539445" y="1678349"/>
            <a:ext cx="1644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Is</a:t>
            </a:r>
            <a:r>
              <a:rPr lang="de-DE" sz="1600" dirty="0" smtClean="0"/>
              <a:t> a</a:t>
            </a:r>
            <a:endParaRPr lang="de-DE" sz="16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477273" y="345098"/>
            <a:ext cx="7743534" cy="1410257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0" name="Abgerundetes Rechteck 19"/>
          <p:cNvSpPr/>
          <p:nvPr/>
        </p:nvSpPr>
        <p:spPr>
          <a:xfrm>
            <a:off x="388171" y="2120153"/>
            <a:ext cx="7982105" cy="160109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3" name="Textfeld 22"/>
          <p:cNvSpPr txBox="1"/>
          <p:nvPr/>
        </p:nvSpPr>
        <p:spPr>
          <a:xfrm>
            <a:off x="498661" y="3747549"/>
            <a:ext cx="2681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“</a:t>
            </a:r>
            <a:r>
              <a:rPr lang="de-DE" sz="1600" dirty="0" err="1" smtClean="0"/>
              <a:t>asset</a:t>
            </a:r>
            <a:r>
              <a:rPr lang="de-DE" sz="1600" dirty="0" smtClean="0"/>
              <a:t>“:“IMM“</a:t>
            </a:r>
          </a:p>
          <a:p>
            <a:r>
              <a:rPr lang="de-DE" sz="1600" dirty="0" smtClean="0"/>
              <a:t>“</a:t>
            </a:r>
            <a:r>
              <a:rPr lang="de-DE" sz="1600" dirty="0" err="1" smtClean="0"/>
              <a:t>manufacturer</a:t>
            </a:r>
            <a:r>
              <a:rPr lang="de-DE" sz="1600" dirty="0" smtClean="0"/>
              <a:t>“:“</a:t>
            </a:r>
            <a:r>
              <a:rPr lang="de-DE" sz="1600" dirty="0" err="1" smtClean="0"/>
              <a:t>Arburg</a:t>
            </a:r>
            <a:r>
              <a:rPr lang="de-DE" sz="1600" dirty="0" smtClean="0"/>
              <a:t>“</a:t>
            </a:r>
          </a:p>
          <a:p>
            <a:r>
              <a:rPr lang="de-DE" sz="1600" dirty="0"/>
              <a:t>}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141233" y="1065125"/>
            <a:ext cx="268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Asset: IMM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083227" y="781925"/>
            <a:ext cx="268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Asset: </a:t>
            </a:r>
            <a:r>
              <a:rPr lang="de-DE" sz="1600" dirty="0" err="1" smtClean="0"/>
              <a:t>Mold</a:t>
            </a:r>
            <a:endParaRPr lang="de-DE" sz="16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7820782" y="589737"/>
            <a:ext cx="2042746" cy="7284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/>
              <a:t>Defined</a:t>
            </a:r>
            <a:r>
              <a:rPr lang="de-DE" sz="1600" dirty="0" smtClean="0"/>
              <a:t> in neo4j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Cypher</a:t>
            </a:r>
            <a:endParaRPr lang="de-DE" sz="16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930030" y="2500735"/>
            <a:ext cx="2042746" cy="7284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/>
              <a:t>Defined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JSON</a:t>
            </a:r>
            <a:endParaRPr lang="de-DE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4923691" y="3702617"/>
            <a:ext cx="2681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“</a:t>
            </a:r>
            <a:r>
              <a:rPr lang="de-DE" sz="1600" dirty="0" err="1" smtClean="0"/>
              <a:t>asset</a:t>
            </a:r>
            <a:r>
              <a:rPr lang="de-DE" sz="1600" dirty="0" smtClean="0"/>
              <a:t>“:“</a:t>
            </a:r>
            <a:r>
              <a:rPr lang="de-DE" sz="1600" dirty="0" err="1" smtClean="0"/>
              <a:t>Mold</a:t>
            </a:r>
            <a:r>
              <a:rPr lang="de-DE" sz="1600" dirty="0" smtClean="0"/>
              <a:t>“</a:t>
            </a:r>
          </a:p>
          <a:p>
            <a:r>
              <a:rPr lang="de-DE" sz="1600" dirty="0" smtClean="0"/>
              <a:t>“name“:“SG024“</a:t>
            </a:r>
          </a:p>
          <a:p>
            <a:r>
              <a:rPr lang="de-DE" sz="1600" dirty="0"/>
              <a:t>}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1467723" y="4851072"/>
            <a:ext cx="9033980" cy="17785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/>
              <a:t>Goal:</a:t>
            </a:r>
          </a:p>
          <a:p>
            <a:r>
              <a:rPr lang="de-DE" sz="1200" dirty="0" smtClean="0"/>
              <a:t>Insert </a:t>
            </a:r>
            <a:r>
              <a:rPr lang="de-DE" sz="1200" dirty="0" err="1" smtClean="0"/>
              <a:t>new</a:t>
            </a:r>
            <a:r>
              <a:rPr lang="de-DE" sz="1200" dirty="0" smtClean="0"/>
              <a:t> Instance </a:t>
            </a:r>
            <a:r>
              <a:rPr lang="de-DE" sz="1200" dirty="0" err="1" smtClean="0"/>
              <a:t>to</a:t>
            </a:r>
            <a:r>
              <a:rPr lang="de-DE" sz="1200" dirty="0" smtClean="0"/>
              <a:t> neo4j DB, </a:t>
            </a:r>
            <a:r>
              <a:rPr lang="de-DE" sz="1200" dirty="0" err="1" smtClean="0"/>
              <a:t>based</a:t>
            </a:r>
            <a:r>
              <a:rPr lang="de-DE" sz="1200" dirty="0" smtClean="0"/>
              <a:t> on JSON </a:t>
            </a:r>
            <a:r>
              <a:rPr lang="de-DE" sz="1200" dirty="0" err="1" smtClean="0"/>
              <a:t>file</a:t>
            </a:r>
            <a:r>
              <a:rPr lang="de-DE" sz="1200" dirty="0" smtClean="0"/>
              <a:t>. The </a:t>
            </a:r>
            <a:r>
              <a:rPr lang="de-DE" sz="1200" dirty="0" err="1" smtClean="0"/>
              <a:t>connection</a:t>
            </a:r>
            <a:r>
              <a:rPr lang="de-DE" sz="1200" dirty="0" smtClean="0"/>
              <a:t> / </a:t>
            </a:r>
            <a:r>
              <a:rPr lang="de-DE" sz="1200" dirty="0" err="1" smtClean="0"/>
              <a:t>mapping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made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definition</a:t>
            </a:r>
            <a:r>
              <a:rPr lang="de-DE" sz="1200" dirty="0" smtClean="0"/>
              <a:t> of </a:t>
            </a:r>
            <a:r>
              <a:rPr lang="de-DE" sz="1200" dirty="0" err="1" smtClean="0"/>
              <a:t>the</a:t>
            </a:r>
            <a:r>
              <a:rPr lang="de-DE" sz="1200" dirty="0" smtClean="0"/>
              <a:t> type in Neo4j (e.g., IMM) </a:t>
            </a:r>
            <a:r>
              <a:rPr lang="de-DE" sz="1200" dirty="0" err="1" smtClean="0"/>
              <a:t>and</a:t>
            </a:r>
            <a:r>
              <a:rPr lang="de-DE" sz="1200" dirty="0" smtClean="0"/>
              <a:t> JSON </a:t>
            </a:r>
            <a:r>
              <a:rPr lang="de-DE" sz="1200" dirty="0" err="1" smtClean="0"/>
              <a:t>file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identificator</a:t>
            </a:r>
            <a:r>
              <a:rPr lang="de-DE" sz="1200" dirty="0" smtClean="0"/>
              <a:t> (</a:t>
            </a:r>
            <a:r>
              <a:rPr lang="de-DE" sz="1200" dirty="0" err="1" smtClean="0"/>
              <a:t>here</a:t>
            </a:r>
            <a:r>
              <a:rPr lang="de-DE" sz="1200" dirty="0" smtClean="0"/>
              <a:t>: IMM), so </a:t>
            </a:r>
            <a:r>
              <a:rPr lang="de-DE" sz="1200" dirty="0" err="1" smtClean="0"/>
              <a:t>the</a:t>
            </a:r>
            <a:r>
              <a:rPr lang="de-DE" sz="1200" dirty="0" smtClean="0"/>
              <a:t> Neo4j „</a:t>
            </a:r>
            <a:r>
              <a:rPr lang="de-DE" sz="1200" dirty="0" err="1" smtClean="0"/>
              <a:t>knows</a:t>
            </a:r>
            <a:r>
              <a:rPr lang="de-DE" sz="1200" dirty="0" smtClean="0"/>
              <a:t>“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Arburg</a:t>
            </a:r>
            <a:r>
              <a:rPr lang="de-DE" sz="1200" dirty="0" smtClean="0"/>
              <a:t> XXX </a:t>
            </a:r>
            <a:r>
              <a:rPr lang="de-DE" sz="1200" dirty="0" err="1" smtClean="0"/>
              <a:t>is</a:t>
            </a:r>
            <a:r>
              <a:rPr lang="de-DE" sz="1200" dirty="0" smtClean="0"/>
              <a:t> an </a:t>
            </a:r>
            <a:r>
              <a:rPr lang="de-DE" sz="1200" dirty="0" err="1" smtClean="0"/>
              <a:t>injection</a:t>
            </a:r>
            <a:r>
              <a:rPr lang="de-DE" sz="1200" dirty="0" smtClean="0"/>
              <a:t> </a:t>
            </a:r>
            <a:r>
              <a:rPr lang="de-DE" sz="1200" dirty="0" err="1" smtClean="0"/>
              <a:t>molding</a:t>
            </a:r>
            <a:r>
              <a:rPr lang="de-DE" sz="1200" dirty="0" smtClean="0"/>
              <a:t> </a:t>
            </a:r>
            <a:r>
              <a:rPr lang="de-DE" sz="1200" dirty="0" err="1" smtClean="0"/>
              <a:t>machine</a:t>
            </a:r>
            <a:r>
              <a:rPr lang="de-DE" sz="1200" dirty="0" smtClean="0"/>
              <a:t>. The </a:t>
            </a:r>
            <a:r>
              <a:rPr lang="de-DE" sz="1200" dirty="0" err="1" smtClean="0"/>
              <a:t>relationship</a:t>
            </a:r>
            <a:r>
              <a:rPr lang="de-DE" sz="1200" dirty="0" smtClean="0"/>
              <a:t> of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their</a:t>
            </a:r>
            <a:r>
              <a:rPr lang="de-DE" sz="1200" dirty="0" smtClean="0"/>
              <a:t> </a:t>
            </a:r>
            <a:r>
              <a:rPr lang="de-DE" sz="1200" dirty="0" err="1" smtClean="0"/>
              <a:t>corresponding</a:t>
            </a:r>
            <a:r>
              <a:rPr lang="de-DE" sz="1200" dirty="0" smtClean="0"/>
              <a:t> </a:t>
            </a:r>
            <a:r>
              <a:rPr lang="de-DE" sz="1200" dirty="0" err="1" smtClean="0"/>
              <a:t>types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always</a:t>
            </a:r>
            <a:r>
              <a:rPr lang="de-DE" sz="1200" dirty="0" smtClean="0"/>
              <a:t> </a:t>
            </a:r>
            <a:r>
              <a:rPr lang="de-DE" sz="1200" dirty="0" err="1" smtClean="0"/>
              <a:t>defined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„</a:t>
            </a:r>
            <a:r>
              <a:rPr lang="de-DE" sz="1200" dirty="0" err="1" smtClean="0"/>
              <a:t>is</a:t>
            </a:r>
            <a:r>
              <a:rPr lang="de-DE" sz="1200" dirty="0" smtClean="0"/>
              <a:t> a“.</a:t>
            </a:r>
          </a:p>
          <a:p>
            <a:endParaRPr lang="de-DE" sz="1200" dirty="0"/>
          </a:p>
          <a:p>
            <a:pPr marL="228600" indent="-228600">
              <a:buAutoNum type="arabicPeriod"/>
            </a:pPr>
            <a:r>
              <a:rPr lang="de-DE" sz="1200" dirty="0" err="1" smtClean="0"/>
              <a:t>Build</a:t>
            </a:r>
            <a:r>
              <a:rPr lang="de-DE" sz="1200" dirty="0" smtClean="0"/>
              <a:t> DB </a:t>
            </a:r>
            <a:r>
              <a:rPr lang="de-DE" sz="1200" dirty="0" err="1" smtClean="0"/>
              <a:t>structure</a:t>
            </a:r>
            <a:r>
              <a:rPr lang="de-DE" sz="1200" dirty="0" smtClean="0"/>
              <a:t> in Neo4J (IMM &gt; </a:t>
            </a:r>
            <a:r>
              <a:rPr lang="de-DE" sz="1200" dirty="0" err="1" smtClean="0"/>
              <a:t>Mold</a:t>
            </a:r>
            <a:r>
              <a:rPr lang="de-DE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Build</a:t>
            </a:r>
            <a:r>
              <a:rPr lang="de-DE" sz="1200" dirty="0" smtClean="0"/>
              <a:t> </a:t>
            </a:r>
            <a:r>
              <a:rPr lang="de-DE" sz="1200" dirty="0" err="1" smtClean="0"/>
              <a:t>example</a:t>
            </a:r>
            <a:r>
              <a:rPr lang="de-DE" sz="1200" dirty="0" smtClean="0"/>
              <a:t> JSONS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Expand</a:t>
            </a:r>
            <a:r>
              <a:rPr lang="de-DE" sz="1200" dirty="0" smtClean="0"/>
              <a:t> DB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instances</a:t>
            </a:r>
            <a:r>
              <a:rPr lang="de-DE" sz="1200" dirty="0" smtClean="0"/>
              <a:t> </a:t>
            </a:r>
            <a:r>
              <a:rPr lang="de-DE" sz="1200" dirty="0" err="1" smtClean="0"/>
              <a:t>originated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JSON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Documentation</a:t>
            </a:r>
            <a:r>
              <a:rPr lang="de-DE" sz="1200" dirty="0" smtClean="0"/>
              <a:t> of all </a:t>
            </a:r>
            <a:r>
              <a:rPr lang="de-DE" sz="1200" dirty="0" err="1" smtClean="0"/>
              <a:t>steps</a:t>
            </a:r>
            <a:r>
              <a:rPr lang="de-DE" sz="1200" dirty="0" smtClean="0"/>
              <a:t>, </a:t>
            </a:r>
            <a:r>
              <a:rPr lang="de-DE" sz="1200" dirty="0" err="1" smtClean="0"/>
              <a:t>especially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statements</a:t>
            </a:r>
            <a:r>
              <a:rPr lang="de-DE" sz="1200" dirty="0" smtClean="0"/>
              <a:t> (</a:t>
            </a:r>
            <a:r>
              <a:rPr lang="de-DE" sz="1200" dirty="0" err="1" smtClean="0"/>
              <a:t>cypher</a:t>
            </a:r>
            <a:r>
              <a:rPr lang="de-DE" sz="1200" dirty="0" smtClean="0"/>
              <a:t>) </a:t>
            </a:r>
            <a:r>
              <a:rPr lang="de-DE" sz="1200" dirty="0" err="1" smtClean="0"/>
              <a:t>you</a:t>
            </a:r>
            <a:r>
              <a:rPr lang="de-DE" sz="1200" dirty="0" smtClean="0"/>
              <a:t> </a:t>
            </a:r>
            <a:r>
              <a:rPr lang="de-DE" sz="1200" dirty="0" err="1" smtClean="0"/>
              <a:t>used</a:t>
            </a:r>
            <a:endParaRPr lang="de-DE" sz="1200" dirty="0"/>
          </a:p>
        </p:txBody>
      </p:sp>
      <p:sp>
        <p:nvSpPr>
          <p:cNvPr id="34" name="Ellipse 33"/>
          <p:cNvSpPr/>
          <p:nvPr/>
        </p:nvSpPr>
        <p:spPr>
          <a:xfrm>
            <a:off x="6668243" y="681938"/>
            <a:ext cx="589085" cy="487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5675225" y="3824494"/>
            <a:ext cx="589085" cy="487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1228807" y="3878907"/>
            <a:ext cx="589085" cy="487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695830" y="1036447"/>
            <a:ext cx="589085" cy="487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/>
          <p:cNvCxnSpPr>
            <a:stCxn id="37" idx="4"/>
            <a:endCxn id="36" idx="0"/>
          </p:cNvCxnSpPr>
          <p:nvPr/>
        </p:nvCxnSpPr>
        <p:spPr>
          <a:xfrm flipH="1">
            <a:off x="1523350" y="1523854"/>
            <a:ext cx="1467023" cy="2355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4" idx="4"/>
            <a:endCxn id="35" idx="7"/>
          </p:cNvCxnSpPr>
          <p:nvPr/>
        </p:nvCxnSpPr>
        <p:spPr>
          <a:xfrm flipH="1">
            <a:off x="6178040" y="1169345"/>
            <a:ext cx="784746" cy="2726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712427" y="1291004"/>
            <a:ext cx="4454769" cy="269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AAS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manufacturerName</a:t>
            </a:r>
            <a:r>
              <a:rPr lang="de-DE" dirty="0" smtClean="0"/>
              <a:t> &gt; 0173-#65749-jrgzu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81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Sapel, Patrick</dc:creator>
  <cp:lastModifiedBy>Sapel, Patrick</cp:lastModifiedBy>
  <cp:revision>9</cp:revision>
  <dcterms:created xsi:type="dcterms:W3CDTF">2023-02-15T09:45:57Z</dcterms:created>
  <dcterms:modified xsi:type="dcterms:W3CDTF">2023-03-16T10:05:15Z</dcterms:modified>
</cp:coreProperties>
</file>