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chivo Black" charset="1" panose="020B0A03020202020B04"/>
      <p:regular r:id="rId16"/>
    </p:embeddedFon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League Spartan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353277" cy="10287000"/>
            <a:chOff x="0" y="0"/>
            <a:chExt cx="6197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9793" cy="2709333"/>
            </a:xfrm>
            <a:custGeom>
              <a:avLst/>
              <a:gdLst/>
              <a:ahLst/>
              <a:cxnLst/>
              <a:rect r="r" b="b" t="t" l="l"/>
              <a:pathLst>
                <a:path h="2709333" w="619793">
                  <a:moveTo>
                    <a:pt x="0" y="0"/>
                  </a:moveTo>
                  <a:lnTo>
                    <a:pt x="619793" y="0"/>
                  </a:lnTo>
                  <a:lnTo>
                    <a:pt x="6197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197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3219260" y="2333110"/>
            <a:ext cx="9687995" cy="20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698255" y="435387"/>
            <a:ext cx="15053301" cy="1704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Deja Vu: Continual Model Generalization for Unseen Domains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68758" y="2888132"/>
            <a:ext cx="14400491" cy="98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Authors: Chenxi Liu, Lixu Wang, Lingjuan Lv, Chen Sun, Xiao Wang, Qi Zhu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Venue: ICLR 2023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68758" y="4169563"/>
            <a:ext cx="2592119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Overview: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98255" y="4962678"/>
            <a:ext cx="14561045" cy="255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Continual learning models often fail in dynamic environments where data distribution changes over time.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This paper introduces RaTP, a framework designed to handle continual domain shifts effectively by focusing on generalization, adaptation, and knowledge retention.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98255" y="7813194"/>
            <a:ext cx="2430819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Objective: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98255" y="8606310"/>
            <a:ext cx="14561045" cy="101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Highlight the problem of poor model performance during domain shifts and propose a solution that surpasses existing methods.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184799"/>
            <a:ext cx="16230600" cy="5965451"/>
            <a:chOff x="0" y="0"/>
            <a:chExt cx="4274726" cy="15711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1571148"/>
            </a:xfrm>
            <a:custGeom>
              <a:avLst/>
              <a:gdLst/>
              <a:ahLst/>
              <a:cxnLst/>
              <a:rect r="r" b="b" t="t" l="l"/>
              <a:pathLst>
                <a:path h="157114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571148"/>
                  </a:lnTo>
                  <a:lnTo>
                    <a:pt x="0" y="1571148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1618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504501" y="1238788"/>
            <a:ext cx="7278998" cy="811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6631259" y="2368463"/>
            <a:ext cx="5025481" cy="208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041059" y="2972813"/>
            <a:ext cx="4205883" cy="552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8"/>
              </a:lnSpc>
              <a:spcBef>
                <a:spcPct val="0"/>
              </a:spcBef>
            </a:pPr>
            <a:r>
              <a:rPr lang="en-US" b="true" sz="3006">
                <a:solidFill>
                  <a:srgbClr val="593C8F"/>
                </a:solidFill>
                <a:latin typeface="Poppins Bold"/>
                <a:ea typeface="Poppins Bold"/>
                <a:cs typeface="Poppins Bold"/>
                <a:sym typeface="Poppins Bold"/>
              </a:rPr>
              <a:t>Why RaTP Stands 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86094" y="5993862"/>
            <a:ext cx="14115812" cy="1754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3825" indent="-356913" lvl="1">
              <a:lnSpc>
                <a:spcPts val="4628"/>
              </a:lnSpc>
              <a:buFont typeface="Arial"/>
              <a:buChar char="•"/>
            </a:pPr>
            <a:r>
              <a:rPr lang="en-US" sz="33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Combines generalization, adaptation, and forgetting alleviation.</a:t>
            </a:r>
          </a:p>
          <a:p>
            <a:pPr algn="l" marL="713825" indent="-356913" lvl="1">
              <a:lnSpc>
                <a:spcPts val="4628"/>
              </a:lnSpc>
              <a:buFont typeface="Arial"/>
              <a:buChar char="•"/>
            </a:pPr>
            <a:r>
              <a:rPr lang="en-US" sz="33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Achieves superior performance across datasets.</a:t>
            </a:r>
          </a:p>
          <a:p>
            <a:pPr algn="l" marL="713825" indent="-356913" lvl="1">
              <a:lnSpc>
                <a:spcPts val="4628"/>
              </a:lnSpc>
              <a:buFont typeface="Arial"/>
              <a:buChar char="•"/>
            </a:pPr>
            <a:r>
              <a:rPr lang="en-US" sz="33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Practical applicability in non-stationary environments.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2356687" cy="10287000"/>
            <a:chOff x="0" y="0"/>
            <a:chExt cx="620691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0691" cy="2709333"/>
            </a:xfrm>
            <a:custGeom>
              <a:avLst/>
              <a:gdLst/>
              <a:ahLst/>
              <a:cxnLst/>
              <a:rect r="r" b="b" t="t" l="l"/>
              <a:pathLst>
                <a:path h="2709333" w="620691">
                  <a:moveTo>
                    <a:pt x="0" y="0"/>
                  </a:moveTo>
                  <a:lnTo>
                    <a:pt x="620691" y="0"/>
                  </a:lnTo>
                  <a:lnTo>
                    <a:pt x="62069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2069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3180965" y="1687399"/>
            <a:ext cx="9687995" cy="20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704528" y="562292"/>
            <a:ext cx="14899243" cy="83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Challenges in Non-stationary Environments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47494" y="2310520"/>
            <a:ext cx="15687368" cy="133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Deep learning m</a:t>
            </a: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odels struggle when trained on a single domain and deployed in unseen, dynamically changing domains.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Models experience a sharp drop in performance during unfamiliar periods, i.e., before adapting to the new domain.</a:t>
            </a:r>
          </a:p>
          <a:p>
            <a:pPr algn="l">
              <a:lnSpc>
                <a:spcPts val="26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600632" y="3719585"/>
            <a:ext cx="7890546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Limitations of existing Approaches</a:t>
            </a:r>
            <a:r>
              <a:rPr lang="en-US" sz="2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0632" y="4286567"/>
            <a:ext cx="14561045" cy="166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0071BC"/>
                </a:solidFill>
                <a:latin typeface="Archivo Black"/>
                <a:ea typeface="Archivo Black"/>
                <a:cs typeface="Archivo Black"/>
                <a:sym typeface="Archivo Black"/>
              </a:rPr>
              <a:t>Domain Adaptation (DA):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Performs well after long adaptation periods, but is ineffective during domain shifts.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0071BC"/>
                </a:solidFill>
                <a:latin typeface="Archivo Black"/>
                <a:ea typeface="Archivo Black"/>
                <a:cs typeface="Archivo Black"/>
                <a:sym typeface="Archivo Black"/>
              </a:rPr>
              <a:t>Domain Generalization (DG):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Focuses on cross-domain generalization but often suffers from catastrophic forgetting in continually changing environments.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0632" y="6352858"/>
            <a:ext cx="4828639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Real-World Scenarios</a:t>
            </a:r>
            <a:r>
              <a:rPr lang="en-US" sz="2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47494" y="6936423"/>
            <a:ext cx="15355854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Surveillance: Systems fail under unfamiliar weather/lighting conditions.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Medical Imaging: Inability to detect new virus strains without extensive data.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0632" y="1803154"/>
            <a:ext cx="2194669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issue: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00632" y="8240713"/>
            <a:ext cx="4828639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313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47494" y="8775780"/>
            <a:ext cx="14345766" cy="88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8"/>
              </a:lnSpc>
              <a:spcBef>
                <a:spcPct val="0"/>
              </a:spcBef>
            </a:pPr>
            <a:r>
              <a:rPr lang="en-US" b="true" sz="25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How can we improve performance before and during domain shifts while retaining knowledge of past domains?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3180965" y="1687399"/>
            <a:ext cx="9687995" cy="20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08986" y="4771188"/>
            <a:ext cx="9498674" cy="3680736"/>
          </a:xfrm>
          <a:custGeom>
            <a:avLst/>
            <a:gdLst/>
            <a:ahLst/>
            <a:cxnLst/>
            <a:rect r="r" b="b" t="t" l="l"/>
            <a:pathLst>
              <a:path h="3680736" w="9498674">
                <a:moveTo>
                  <a:pt x="0" y="0"/>
                </a:moveTo>
                <a:lnTo>
                  <a:pt x="9498674" y="0"/>
                </a:lnTo>
                <a:lnTo>
                  <a:pt x="9498674" y="3680736"/>
                </a:lnTo>
                <a:lnTo>
                  <a:pt x="0" y="36807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13640" y="449782"/>
            <a:ext cx="8124111" cy="83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Proposed solution RaTP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8037" y="2885952"/>
            <a:ext cx="1050726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Enhance model performance during and after domain shifts.</a:t>
            </a:r>
          </a:p>
          <a:p>
            <a:pPr algn="l">
              <a:lnSpc>
                <a:spcPts val="224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407527" y="3635489"/>
            <a:ext cx="7646860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Challenges Addressed</a:t>
            </a:r>
            <a:r>
              <a:rPr lang="en-US" sz="2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07527" y="4247630"/>
            <a:ext cx="6385861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Gen</a:t>
            </a: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eralize to unseen target domains (TDG).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</a:t>
            </a: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dapt quickly to new domains (TDA).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Prevent knowledge loss (FA).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07527" y="2273811"/>
            <a:ext cx="2194669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Objective: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07527" y="5570970"/>
            <a:ext cx="5889227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Components: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07527" y="6183111"/>
            <a:ext cx="5889227" cy="266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RandMix: Generates augmented data to improve generalization.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T2PL: Reliable pseudo-labeling mechanism for accurate domain adaptation.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PCA: Aligns domain prototypes to reduce adaptation gaps.</a:t>
            </a:r>
          </a:p>
          <a:p>
            <a:pPr algn="just">
              <a:lnSpc>
                <a:spcPts val="265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0"/>
            <a:ext cx="2308037" cy="10287000"/>
            <a:chOff x="0" y="0"/>
            <a:chExt cx="607878" cy="27093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7878" cy="2709333"/>
            </a:xfrm>
            <a:custGeom>
              <a:avLst/>
              <a:gdLst/>
              <a:ahLst/>
              <a:cxnLst/>
              <a:rect r="r" b="b" t="t" l="l"/>
              <a:pathLst>
                <a:path h="2709333" w="607878">
                  <a:moveTo>
                    <a:pt x="0" y="0"/>
                  </a:moveTo>
                  <a:lnTo>
                    <a:pt x="607878" y="0"/>
                  </a:lnTo>
                  <a:lnTo>
                    <a:pt x="6078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60787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2392753" y="1737257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324224" y="2961186"/>
            <a:ext cx="10684751" cy="4837939"/>
          </a:xfrm>
          <a:custGeom>
            <a:avLst/>
            <a:gdLst/>
            <a:ahLst/>
            <a:cxnLst/>
            <a:rect r="r" b="b" t="t" l="l"/>
            <a:pathLst>
              <a:path h="4837939" w="10684751">
                <a:moveTo>
                  <a:pt x="0" y="0"/>
                </a:moveTo>
                <a:lnTo>
                  <a:pt x="10684750" y="0"/>
                </a:lnTo>
                <a:lnTo>
                  <a:pt x="10684750" y="4837939"/>
                </a:lnTo>
                <a:lnTo>
                  <a:pt x="0" y="4837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52" t="-1939" r="0" b="-76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92753" y="2941639"/>
            <a:ext cx="4769516" cy="60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Fine-Tuning: Requires labeled target data but struggles with catastrophic forgetting.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92753" y="3817514"/>
            <a:ext cx="4769516" cy="60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Continual Learning: Handles forgetting but fails to adapt without labeled data.</a:t>
            </a: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92753" y="4549768"/>
            <a:ext cx="4769516" cy="121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omain Generalization:Effective for stationary domains but ineffective during continual shifts.</a:t>
            </a:r>
          </a:p>
          <a:p>
            <a:pPr algn="l">
              <a:lnSpc>
                <a:spcPts val="244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392753" y="588755"/>
            <a:ext cx="10171971" cy="60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71BC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Comparison with Existing Approaches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92753" y="6222468"/>
            <a:ext cx="4769516" cy="60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Integrates DA and DG techniques for continual learning.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92753" y="2212659"/>
            <a:ext cx="2824162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Prior Methods: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92753" y="7052750"/>
            <a:ext cx="4769516" cy="60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Simultaneously addresses generalization, adaptation, and forgetting alleviation.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92753" y="5607788"/>
            <a:ext cx="349579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How RaTP differs</a:t>
            </a:r>
            <a:r>
              <a:rPr lang="en-US" sz="27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: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0" y="0"/>
            <a:ext cx="2230828" cy="10287000"/>
            <a:chOff x="0" y="0"/>
            <a:chExt cx="587543" cy="2709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87543" cy="2709333"/>
            </a:xfrm>
            <a:custGeom>
              <a:avLst/>
              <a:gdLst/>
              <a:ahLst/>
              <a:cxnLst/>
              <a:rect r="r" b="b" t="t" l="l"/>
              <a:pathLst>
                <a:path h="2709333" w="587543">
                  <a:moveTo>
                    <a:pt x="0" y="0"/>
                  </a:moveTo>
                  <a:lnTo>
                    <a:pt x="587543" y="0"/>
                  </a:lnTo>
                  <a:lnTo>
                    <a:pt x="5875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8754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410637" y="2059003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2292463" cy="10287000"/>
            <a:chOff x="0" y="0"/>
            <a:chExt cx="603776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37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603776">
                  <a:moveTo>
                    <a:pt x="0" y="0"/>
                  </a:moveTo>
                  <a:lnTo>
                    <a:pt x="603776" y="0"/>
                  </a:lnTo>
                  <a:lnTo>
                    <a:pt x="6037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0377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34183" y="2557818"/>
            <a:ext cx="7238368" cy="6077190"/>
          </a:xfrm>
          <a:custGeom>
            <a:avLst/>
            <a:gdLst/>
            <a:ahLst/>
            <a:cxnLst/>
            <a:rect r="r" b="b" t="t" l="l"/>
            <a:pathLst>
              <a:path h="6077190" w="7238368">
                <a:moveTo>
                  <a:pt x="0" y="0"/>
                </a:moveTo>
                <a:lnTo>
                  <a:pt x="7238367" y="0"/>
                </a:lnTo>
                <a:lnTo>
                  <a:pt x="7238367" y="6077191"/>
                </a:lnTo>
                <a:lnTo>
                  <a:pt x="0" y="6077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17605" y="5732666"/>
            <a:ext cx="7597915" cy="1519583"/>
          </a:xfrm>
          <a:custGeom>
            <a:avLst/>
            <a:gdLst/>
            <a:ahLst/>
            <a:cxnLst/>
            <a:rect r="r" b="b" t="t" l="l"/>
            <a:pathLst>
              <a:path h="1519583" w="7597915">
                <a:moveTo>
                  <a:pt x="0" y="0"/>
                </a:moveTo>
                <a:lnTo>
                  <a:pt x="7597915" y="0"/>
                </a:lnTo>
                <a:lnTo>
                  <a:pt x="7597915" y="1519583"/>
                </a:lnTo>
                <a:lnTo>
                  <a:pt x="0" y="1519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11043" y="235868"/>
            <a:ext cx="14047091" cy="149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RANDMIX: TRAINING-FREE DATA AUGMENTATION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17605" y="2166572"/>
            <a:ext cx="7023546" cy="191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8"/>
              </a:lnSpc>
            </a:pPr>
            <a:r>
              <a:rPr lang="en-US" sz="2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Objective:</a:t>
            </a:r>
          </a:p>
          <a:p>
            <a:pPr algn="l" marL="463910" indent="-231955" lvl="1">
              <a:lnSpc>
                <a:spcPts val="3008"/>
              </a:lnSpc>
              <a:buFont typeface="Arial"/>
              <a:buChar char="•"/>
            </a:pPr>
            <a:r>
              <a:rPr lang="en-US" sz="2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Gene</a:t>
            </a:r>
            <a:r>
              <a:rPr lang="en-US" sz="2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rate diverse data to improve generalization from the source domain to target domains.</a:t>
            </a:r>
          </a:p>
          <a:p>
            <a:pPr algn="l">
              <a:lnSpc>
                <a:spcPts val="300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517605" y="3814429"/>
            <a:ext cx="7267488" cy="217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0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ow It Works:</a:t>
            </a:r>
          </a:p>
          <a:p>
            <a:pPr algn="l" marL="442321" indent="-221160" lvl="1">
              <a:lnSpc>
                <a:spcPts val="2868"/>
              </a:lnSpc>
              <a:buFont typeface="Arial"/>
              <a:buChar char="•"/>
            </a:pPr>
            <a:r>
              <a:rPr lang="en-US" sz="20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Uses autoencoders for augmenting data with added noise.</a:t>
            </a:r>
          </a:p>
          <a:p>
            <a:pPr algn="l" marL="442321" indent="-221160" lvl="1">
              <a:lnSpc>
                <a:spcPts val="2868"/>
              </a:lnSpc>
              <a:buFont typeface="Arial"/>
              <a:buChar char="•"/>
            </a:pPr>
            <a:r>
              <a:rPr lang="en-US" sz="20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Ensures robustness by creating variations in the target data.</a:t>
            </a:r>
          </a:p>
          <a:p>
            <a:pPr algn="l">
              <a:lnSpc>
                <a:spcPts val="286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517605" y="7739782"/>
            <a:ext cx="6391624" cy="217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0"/>
              </a:lnSpc>
            </a:pPr>
            <a:r>
              <a:rPr lang="en-US" sz="20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Advan</a:t>
            </a:r>
            <a:r>
              <a:rPr lang="en-US" sz="20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tages:</a:t>
            </a:r>
          </a:p>
          <a:p>
            <a:pPr algn="l" marL="441189" indent="-220594" lvl="1">
              <a:lnSpc>
                <a:spcPts val="2860"/>
              </a:lnSpc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Improves cross-domain transferability.</a:t>
            </a:r>
          </a:p>
          <a:p>
            <a:pPr algn="l" marL="441189" indent="-220594" lvl="1">
              <a:lnSpc>
                <a:spcPts val="2860"/>
              </a:lnSpc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</a:t>
            </a:r>
            <a:r>
              <a:rPr lang="en-US" sz="20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ndles low-quality target domains effectively.</a:t>
            </a:r>
          </a:p>
          <a:p>
            <a:pPr algn="l">
              <a:lnSpc>
                <a:spcPts val="2860"/>
              </a:lnSpc>
            </a:pPr>
          </a:p>
          <a:p>
            <a:pPr algn="l">
              <a:lnSpc>
                <a:spcPts val="28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410637" y="1150650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2633026" cy="10287000"/>
            <a:chOff x="0" y="0"/>
            <a:chExt cx="693472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34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693472">
                  <a:moveTo>
                    <a:pt x="0" y="0"/>
                  </a:moveTo>
                  <a:lnTo>
                    <a:pt x="693472" y="0"/>
                  </a:lnTo>
                  <a:lnTo>
                    <a:pt x="6934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93472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876953" y="4316877"/>
            <a:ext cx="6109297" cy="1380739"/>
          </a:xfrm>
          <a:custGeom>
            <a:avLst/>
            <a:gdLst/>
            <a:ahLst/>
            <a:cxnLst/>
            <a:rect r="r" b="b" t="t" l="l"/>
            <a:pathLst>
              <a:path h="1380739" w="6109297">
                <a:moveTo>
                  <a:pt x="0" y="0"/>
                </a:moveTo>
                <a:lnTo>
                  <a:pt x="6109297" y="0"/>
                </a:lnTo>
                <a:lnTo>
                  <a:pt x="6109297" y="1380739"/>
                </a:lnTo>
                <a:lnTo>
                  <a:pt x="0" y="13807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00702" y="2448883"/>
            <a:ext cx="7053616" cy="5893688"/>
          </a:xfrm>
          <a:custGeom>
            <a:avLst/>
            <a:gdLst/>
            <a:ahLst/>
            <a:cxnLst/>
            <a:rect r="r" b="b" t="t" l="l"/>
            <a:pathLst>
              <a:path h="5893688" w="7053616">
                <a:moveTo>
                  <a:pt x="0" y="0"/>
                </a:moveTo>
                <a:lnTo>
                  <a:pt x="7053615" y="0"/>
                </a:lnTo>
                <a:lnTo>
                  <a:pt x="7053615" y="5893688"/>
                </a:lnTo>
                <a:lnTo>
                  <a:pt x="0" y="5893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10637" y="378292"/>
            <a:ext cx="8846766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T2PL: TOP-PSEUDO LABELING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76953" y="2624806"/>
            <a:ext cx="7289432" cy="182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ow It Works:</a:t>
            </a:r>
          </a:p>
          <a:p>
            <a:pPr algn="l" marL="454751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Selects top 50% samples based on softmax confidence.</a:t>
            </a:r>
          </a:p>
          <a:p>
            <a:pPr algn="l" marL="454751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Constructs class centroids using cosine similarity: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76953" y="1285187"/>
            <a:ext cx="5744744" cy="146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</a:t>
            </a: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ective:</a:t>
            </a:r>
          </a:p>
          <a:p>
            <a:pPr algn="l" marL="454751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 reliable pseudo-labels to improve domain adaptation accuracy.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876953" y="5869066"/>
            <a:ext cx="5744744" cy="74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4752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Assigns labels using kNN on centroid-aligned features.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76953" y="6729966"/>
            <a:ext cx="7278051" cy="223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Advantages:</a:t>
            </a:r>
          </a:p>
          <a:p>
            <a:pPr algn="l" marL="454752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Reduces misclassification by focusing on high-confidence samples.</a:t>
            </a:r>
          </a:p>
          <a:p>
            <a:pPr algn="l" marL="454752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Ensures better alignment with target domain features.</a:t>
            </a:r>
          </a:p>
          <a:p>
            <a:pPr algn="l">
              <a:lnSpc>
                <a:spcPts val="294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312669" y="2137901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2526931" cy="10287000"/>
            <a:chOff x="0" y="0"/>
            <a:chExt cx="665529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55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665529">
                  <a:moveTo>
                    <a:pt x="0" y="0"/>
                  </a:moveTo>
                  <a:lnTo>
                    <a:pt x="665529" y="0"/>
                  </a:lnTo>
                  <a:lnTo>
                    <a:pt x="66552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65529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742853" y="2137901"/>
            <a:ext cx="7216331" cy="6194943"/>
          </a:xfrm>
          <a:custGeom>
            <a:avLst/>
            <a:gdLst/>
            <a:ahLst/>
            <a:cxnLst/>
            <a:rect r="r" b="b" t="t" l="l"/>
            <a:pathLst>
              <a:path h="6194943" w="7216331">
                <a:moveTo>
                  <a:pt x="0" y="0"/>
                </a:moveTo>
                <a:lnTo>
                  <a:pt x="7216332" y="0"/>
                </a:lnTo>
                <a:lnTo>
                  <a:pt x="7216332" y="6194943"/>
                </a:lnTo>
                <a:lnTo>
                  <a:pt x="0" y="61949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90365" y="5143500"/>
            <a:ext cx="7173295" cy="1302656"/>
          </a:xfrm>
          <a:custGeom>
            <a:avLst/>
            <a:gdLst/>
            <a:ahLst/>
            <a:cxnLst/>
            <a:rect r="r" b="b" t="t" l="l"/>
            <a:pathLst>
              <a:path h="1302656" w="7173295">
                <a:moveTo>
                  <a:pt x="0" y="0"/>
                </a:moveTo>
                <a:lnTo>
                  <a:pt x="7173295" y="0"/>
                </a:lnTo>
                <a:lnTo>
                  <a:pt x="7173295" y="1302656"/>
                </a:lnTo>
                <a:lnTo>
                  <a:pt x="0" y="1302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90365" y="390313"/>
            <a:ext cx="11662662" cy="149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PCA: PROTOTYPE CONTRASTIVE ALIGNMENT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90365" y="2395076"/>
            <a:ext cx="5744744" cy="146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</a:t>
            </a: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ective:</a:t>
            </a:r>
          </a:p>
          <a:p>
            <a:pPr algn="l" marL="454751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Align domain prototypes to reduce the adaptation gap.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790365" y="3601651"/>
            <a:ext cx="5744744" cy="109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I</a:t>
            </a: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 Works:</a:t>
            </a:r>
          </a:p>
          <a:p>
            <a:pPr algn="l" marL="454751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Prototypes are computed using: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876953" y="7755042"/>
            <a:ext cx="5744744" cy="109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4751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Aligns source and target prototypes while maintaining class distinctions.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790365" y="8498030"/>
            <a:ext cx="7561451" cy="146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</a:t>
            </a: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vantages:</a:t>
            </a:r>
          </a:p>
          <a:p>
            <a:pPr algn="l" marL="454751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Bridges the gap between domain-specific features.</a:t>
            </a:r>
          </a:p>
          <a:p>
            <a:pPr algn="l" marL="454751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Improves distinguishability between classes.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790365" y="4768375"/>
            <a:ext cx="5667256" cy="37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8"/>
              </a:lnSpc>
              <a:spcBef>
                <a:spcPct val="0"/>
              </a:spcBef>
            </a:pPr>
            <a:r>
              <a:rPr lang="en-US" b="true" sz="21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Contrastive loss for prototype alignment: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90365" y="6512831"/>
            <a:ext cx="7173295" cy="37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sim(zi​,zj​) measures similarity between embeddings.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90365" y="6954631"/>
            <a:ext cx="7173295" cy="37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τ is a temperature scaling factor.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17167" y="942975"/>
            <a:ext cx="7771001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DATASETS AND METRICS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3617167" y="1943739"/>
            <a:ext cx="325469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2559302" cy="10287000"/>
            <a:chOff x="0" y="0"/>
            <a:chExt cx="674055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40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674055">
                  <a:moveTo>
                    <a:pt x="0" y="0"/>
                  </a:moveTo>
                  <a:lnTo>
                    <a:pt x="674055" y="0"/>
                  </a:lnTo>
                  <a:lnTo>
                    <a:pt x="6740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74055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617055" y="2372364"/>
            <a:ext cx="9523712" cy="228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60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</a:t>
            </a:r>
            <a:r>
              <a:rPr lang="en-US" sz="260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tasets:</a:t>
            </a:r>
          </a:p>
          <a:p>
            <a:pPr algn="l" marL="562699" indent="-281350" lvl="1">
              <a:lnSpc>
                <a:spcPts val="3648"/>
              </a:lnSpc>
              <a:buFont typeface="Arial"/>
              <a:buChar char="•"/>
            </a:pPr>
            <a:r>
              <a:rPr lang="en-US" b="true" sz="26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Digits: MNIST, USPS, SVHN, etc.</a:t>
            </a:r>
          </a:p>
          <a:p>
            <a:pPr algn="l" marL="562699" indent="-281350" lvl="1">
              <a:lnSpc>
                <a:spcPts val="3648"/>
              </a:lnSpc>
              <a:buFont typeface="Arial"/>
              <a:buChar char="•"/>
            </a:pPr>
            <a:r>
              <a:rPr lang="en-US" b="true" sz="26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PACS: Photo, Art, Cartoon, Sketch.</a:t>
            </a:r>
          </a:p>
          <a:p>
            <a:pPr algn="l" marL="562699" indent="-281350" lvl="1">
              <a:lnSpc>
                <a:spcPts val="3648"/>
              </a:lnSpc>
              <a:buFont typeface="Arial"/>
              <a:buChar char="•"/>
            </a:pPr>
            <a:r>
              <a:rPr lang="en-US" b="true" sz="26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DomainNet: Quickdraw, Infograph, Real, etc.</a:t>
            </a:r>
          </a:p>
          <a:p>
            <a:pPr algn="l">
              <a:lnSpc>
                <a:spcPts val="364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541122" y="4819650"/>
            <a:ext cx="9523712" cy="228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60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</a:t>
            </a:r>
            <a:r>
              <a:rPr lang="en-US" sz="260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etrics:</a:t>
            </a:r>
          </a:p>
          <a:p>
            <a:pPr algn="l" marL="562699" indent="-281350" lvl="1">
              <a:lnSpc>
                <a:spcPts val="3648"/>
              </a:lnSpc>
              <a:buFont typeface="Arial"/>
              <a:buChar char="•"/>
            </a:pPr>
            <a:r>
              <a:rPr lang="en-US" b="true" sz="26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TDG: Performance before domain adaptation.</a:t>
            </a:r>
          </a:p>
          <a:p>
            <a:pPr algn="l" marL="562699" indent="-281350" lvl="1">
              <a:lnSpc>
                <a:spcPts val="3648"/>
              </a:lnSpc>
              <a:buFont typeface="Arial"/>
              <a:buChar char="•"/>
            </a:pPr>
            <a:r>
              <a:rPr lang="en-US" b="true" sz="26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TD</a:t>
            </a:r>
            <a:r>
              <a:rPr lang="en-US" b="true" sz="26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A: Performance after immediate adaptation.</a:t>
            </a:r>
          </a:p>
          <a:p>
            <a:pPr algn="l" marL="562699" indent="-281350" lvl="1">
              <a:lnSpc>
                <a:spcPts val="3648"/>
              </a:lnSpc>
              <a:buFont typeface="Arial"/>
              <a:buChar char="•"/>
            </a:pPr>
            <a:r>
              <a:rPr lang="en-US" b="true" sz="26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FA: Perf</a:t>
            </a:r>
            <a:r>
              <a:rPr lang="en-US" b="true" sz="26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ormance after training with other domains.</a:t>
            </a:r>
          </a:p>
          <a:p>
            <a:pPr algn="l">
              <a:lnSpc>
                <a:spcPts val="364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41122" y="7496650"/>
            <a:ext cx="13315213" cy="91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b="true" sz="26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Training Details:</a:t>
            </a:r>
          </a:p>
          <a:p>
            <a:pPr algn="l" marL="562699" indent="-281350" lvl="1">
              <a:lnSpc>
                <a:spcPts val="3648"/>
              </a:lnSpc>
              <a:buFont typeface="Arial"/>
              <a:buChar char="•"/>
            </a:pPr>
            <a:r>
              <a:rPr lang="en-US" b="true" sz="26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Optimized using SGD with specific learning rates and memory constraints.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10358" y="971550"/>
            <a:ext cx="7164413" cy="481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  <a:spcBef>
                <a:spcPct val="0"/>
              </a:spcBef>
            </a:pPr>
            <a:r>
              <a:rPr lang="en-US" sz="27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PERFORMANCE ACROSS DATASETS</a:t>
            </a:r>
          </a:p>
        </p:txBody>
      </p:sp>
      <p:sp>
        <p:nvSpPr>
          <p:cNvPr name="AutoShape 4" id="4"/>
          <p:cNvSpPr/>
          <p:nvPr/>
        </p:nvSpPr>
        <p:spPr>
          <a:xfrm>
            <a:off x="2910358" y="1798871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136685" y="1966786"/>
            <a:ext cx="6286620" cy="234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8"/>
              </a:lnSpc>
            </a:pPr>
            <a:r>
              <a:rPr lang="en-US" sz="264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sz="264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igits:</a:t>
            </a:r>
          </a:p>
          <a:p>
            <a:pPr algn="l" marL="571858" indent="-285929" lvl="1">
              <a:lnSpc>
                <a:spcPts val="3708"/>
              </a:lnSpc>
              <a:buFont typeface="Arial"/>
              <a:buChar char="•"/>
            </a:pPr>
            <a:r>
              <a:rPr lang="en-US" sz="26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RaTP achieves the best scores across TDG(76.8%), TDA(88.7%), and FA(85.0%).</a:t>
            </a:r>
          </a:p>
          <a:p>
            <a:pPr algn="l">
              <a:lnSpc>
                <a:spcPts val="3708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131128" y="6120317"/>
            <a:ext cx="6286620" cy="234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8"/>
              </a:lnSpc>
            </a:pPr>
            <a:r>
              <a:rPr lang="en-US" sz="264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DomainNet:</a:t>
            </a:r>
          </a:p>
          <a:p>
            <a:pPr algn="l" marL="571858" indent="-285929" lvl="1">
              <a:lnSpc>
                <a:spcPts val="3708"/>
              </a:lnSpc>
              <a:buFont typeface="Arial"/>
              <a:buChar char="•"/>
            </a:pPr>
            <a:r>
              <a:rPr lang="en-US" sz="26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Considerable scores in TDG (55.5%), TDA (67.6%), and FA (65.6%).</a:t>
            </a:r>
          </a:p>
          <a:p>
            <a:pPr algn="l">
              <a:lnSpc>
                <a:spcPts val="370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131128" y="4146360"/>
            <a:ext cx="6286620" cy="234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8"/>
              </a:lnSpc>
            </a:pPr>
            <a:r>
              <a:rPr lang="en-US" sz="264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PACS:</a:t>
            </a:r>
          </a:p>
          <a:p>
            <a:pPr algn="l" marL="571858" indent="-285929" lvl="1">
              <a:lnSpc>
                <a:spcPts val="3708"/>
              </a:lnSpc>
              <a:buFont typeface="Arial"/>
              <a:buChar char="•"/>
            </a:pPr>
            <a:r>
              <a:rPr lang="en-US" sz="26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RaTP achieves the best scores across TDG(70.5%), TDA(83.8%), and FA(83.6%).</a:t>
            </a:r>
          </a:p>
          <a:p>
            <a:pPr algn="l">
              <a:lnSpc>
                <a:spcPts val="370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074770" y="971550"/>
            <a:ext cx="6654009" cy="481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  <a:spcBef>
                <a:spcPct val="0"/>
              </a:spcBef>
            </a:pPr>
            <a:r>
              <a:rPr lang="en-US" sz="27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EFFECTIVENESS OF MODULES</a:t>
            </a:r>
          </a:p>
        </p:txBody>
      </p:sp>
      <p:sp>
        <p:nvSpPr>
          <p:cNvPr name="AutoShape 9" id="9"/>
          <p:cNvSpPr/>
          <p:nvPr/>
        </p:nvSpPr>
        <p:spPr>
          <a:xfrm>
            <a:off x="10074770" y="1779821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074770" y="2293237"/>
            <a:ext cx="2023381" cy="51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8"/>
              </a:lnSpc>
              <a:spcBef>
                <a:spcPct val="0"/>
              </a:spcBef>
            </a:pPr>
            <a:r>
              <a:rPr lang="en-US" b="true" sz="29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RandMix: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74770" y="3080910"/>
            <a:ext cx="7546448" cy="218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0646" indent="-335323" lvl="1">
              <a:lnSpc>
                <a:spcPts val="4348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Critical for generalization.</a:t>
            </a:r>
          </a:p>
          <a:p>
            <a:pPr algn="l" marL="670646" indent="-335323" lvl="1">
              <a:lnSpc>
                <a:spcPts val="4348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Removing it causes significant performance drops</a:t>
            </a:r>
          </a:p>
          <a:p>
            <a:pPr algn="l">
              <a:lnSpc>
                <a:spcPts val="434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063658" y="5317837"/>
            <a:ext cx="2629853" cy="51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8"/>
              </a:lnSpc>
              <a:spcBef>
                <a:spcPct val="0"/>
              </a:spcBef>
            </a:pPr>
            <a:r>
              <a:rPr lang="en-US" b="true" sz="290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T2PL and PCA: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74770" y="6110792"/>
            <a:ext cx="6443100" cy="1690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236" indent="-346118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Validate their effectiveness in improving adaptation and alleviation.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0" y="0"/>
            <a:ext cx="2485219" cy="10287000"/>
            <a:chOff x="0" y="0"/>
            <a:chExt cx="654543" cy="2709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54543" cy="2709333"/>
            </a:xfrm>
            <a:custGeom>
              <a:avLst/>
              <a:gdLst/>
              <a:ahLst/>
              <a:cxnLst/>
              <a:rect r="r" b="b" t="t" l="l"/>
              <a:pathLst>
                <a:path h="2709333" w="654543">
                  <a:moveTo>
                    <a:pt x="0" y="0"/>
                  </a:moveTo>
                  <a:lnTo>
                    <a:pt x="654543" y="0"/>
                  </a:lnTo>
                  <a:lnTo>
                    <a:pt x="6545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65454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DAGXTLtl4L4</dc:identifier>
  <dcterms:modified xsi:type="dcterms:W3CDTF">2011-08-01T06:04:30Z</dcterms:modified>
  <cp:revision>1</cp:revision>
  <dc:title>Deja Vu: Continual Model Generalization for Unseen Domains</dc:title>
</cp:coreProperties>
</file>