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21"/>
  </p:notesMasterIdLst>
  <p:handoutMasterIdLst>
    <p:handoutMasterId r:id="rId22"/>
  </p:handoutMasterIdLst>
  <p:sldIdLst>
    <p:sldId id="289" r:id="rId5"/>
    <p:sldId id="288" r:id="rId6"/>
    <p:sldId id="276" r:id="rId7"/>
    <p:sldId id="283" r:id="rId8"/>
    <p:sldId id="293" r:id="rId9"/>
    <p:sldId id="261" r:id="rId10"/>
    <p:sldId id="290" r:id="rId11"/>
    <p:sldId id="291" r:id="rId12"/>
    <p:sldId id="257" r:id="rId13"/>
    <p:sldId id="264" r:id="rId14"/>
    <p:sldId id="265" r:id="rId15"/>
    <p:sldId id="263" r:id="rId16"/>
    <p:sldId id="267" r:id="rId17"/>
    <p:sldId id="292" r:id="rId18"/>
    <p:sldId id="268"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4" autoAdjust="0"/>
  </p:normalViewPr>
  <p:slideViewPr>
    <p:cSldViewPr snapToGrid="0">
      <p:cViewPr varScale="1">
        <p:scale>
          <a:sx n="59" d="100"/>
          <a:sy n="59" d="100"/>
        </p:scale>
        <p:origin x="964"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4/10/2024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4/10/2024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13</a:t>
            </a:fld>
            <a:endParaRPr lang="en-US"/>
          </a:p>
        </p:txBody>
      </p:sp>
    </p:spTree>
    <p:extLst>
      <p:ext uri="{BB962C8B-B14F-4D97-AF65-F5344CB8AC3E}">
        <p14:creationId xmlns:p14="http://schemas.microsoft.com/office/powerpoint/2010/main" val="3281880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15</a:t>
            </a:fld>
            <a:endParaRPr lang="en-US"/>
          </a:p>
        </p:txBody>
      </p:sp>
    </p:spTree>
    <p:extLst>
      <p:ext uri="{BB962C8B-B14F-4D97-AF65-F5344CB8AC3E}">
        <p14:creationId xmlns:p14="http://schemas.microsoft.com/office/powerpoint/2010/main" val="711298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16</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74404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1588769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20650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solidFill>
                  <a:schemeClr val="accent6"/>
                </a:solidFill>
              </a:defRPr>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535595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667566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5204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C45A11E-9896-BD8B-8CC6-A79C124D89BC}"/>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6022B-53D6-6CE0-2093-873FC64A5D34}"/>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D4BD8F-684C-A145-3376-9E69B0E5BEE5}"/>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7C1DA9-2A25-EE21-085B-8857DC1AD722}"/>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36BB3-E567-A8A9-5EC2-BCEF79CFCF06}"/>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A87C9F-C765-C63C-951E-70721DDACDC3}"/>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425665-0C9C-3899-9DB9-ED05D91E26E6}"/>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125"/>
            <a:ext cx="10330405" cy="1325563"/>
          </a:xfrm>
        </p:spPr>
        <p:txBody>
          <a:bodyPr anchor="b" anchorCtr="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137059"/>
            <a:ext cx="2816352" cy="3986246"/>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09014" y="2137059"/>
            <a:ext cx="7059592" cy="3986245"/>
          </a:xfrm>
        </p:spPr>
        <p:txBody>
          <a:bodyPr>
            <a:normAutofit/>
          </a:bodyPr>
          <a:lstStyle>
            <a:lvl1pPr marL="0" indent="0" algn="ctr">
              <a:buNone/>
              <a:defRPr lang="en-US" sz="2000" dirty="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74227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14884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4/10/2024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90" r:id="rId22"/>
    <p:sldLayoutId id="2147483691" r:id="rId23"/>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0.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p:txBody>
          <a:bodyPr/>
          <a:lstStyle/>
          <a:p>
            <a:r>
              <a:rPr lang="en-US" dirty="0"/>
              <a:t>MTH-209 Group Project:</a:t>
            </a:r>
            <a:br>
              <a:rPr lang="en-US" dirty="0"/>
            </a:br>
            <a:r>
              <a:rPr lang="en-US" dirty="0"/>
              <a:t>Vector Victors</a:t>
            </a: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noFill/>
        </p:spPr>
        <p:txBody>
          <a:bodyPr/>
          <a:lstStyle/>
          <a:p>
            <a:r>
              <a:rPr lang="en-US" dirty="0"/>
              <a:t>VIF Values calculation and analysis</a:t>
            </a:r>
          </a:p>
        </p:txBody>
      </p:sp>
      <p:sp>
        <p:nvSpPr>
          <p:cNvPr id="5" name="Content Placeholder 3">
            <a:extLst>
              <a:ext uri="{FF2B5EF4-FFF2-40B4-BE49-F238E27FC236}">
                <a16:creationId xmlns:a16="http://schemas.microsoft.com/office/drawing/2014/main" id="{83302BFD-960F-CBB3-E984-CDC12813A10C}"/>
              </a:ext>
            </a:extLst>
          </p:cNvPr>
          <p:cNvSpPr txBox="1">
            <a:spLocks/>
          </p:cNvSpPr>
          <p:nvPr/>
        </p:nvSpPr>
        <p:spPr>
          <a:xfrm>
            <a:off x="834961" y="2032663"/>
            <a:ext cx="3435628" cy="4067492"/>
          </a:xfrm>
          <a:prstGeom prst="rect">
            <a:avLst/>
          </a:prstGeom>
          <a:noFill/>
        </p:spPr>
        <p:txBody>
          <a:bodyPr>
            <a:normAutofit fontScale="92500" lnSpcReduction="20000"/>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ordinary least square (OLS) regression analysis, multicollinearity exists when two or more of the independent variables demonstrate a linear relationship between them.</a:t>
            </a:r>
          </a:p>
          <a:p>
            <a:r>
              <a:rPr lang="en-US" dirty="0"/>
              <a:t>This cannot affect the model performance, but leads to an unreliable model as we effectively “double count” these variables in our model, leading to inflation of standard errors</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01BA3DF9-B75A-10DA-017C-E86E8EF2984B}"/>
                  </a:ext>
                </a:extLst>
              </p:cNvPr>
              <p:cNvSpPr>
                <a:spLocks noGrp="1"/>
              </p:cNvSpPr>
              <p:nvPr>
                <p:ph sz="half" idx="14"/>
              </p:nvPr>
            </p:nvSpPr>
            <p:spPr>
              <a:xfrm>
                <a:off x="5041739" y="2032663"/>
                <a:ext cx="6007261" cy="4067492"/>
              </a:xfrm>
              <a:noFill/>
            </p:spPr>
            <p:txBody>
              <a:bodyPr>
                <a:norm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𝑉𝐼𝐹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1 −</m:t>
                          </m:r>
                          <m:sSup>
                            <m:sSupPr>
                              <m:ctrlPr>
                                <a:rPr lang="pt-BR" i="1">
                                  <a:latin typeface="Cambria Math" panose="02040503050406030204" pitchFamily="18" charset="0"/>
                                </a:rPr>
                              </m:ctrlPr>
                            </m:sSupPr>
                            <m:e>
                              <m:r>
                                <a:rPr lang="en-US" i="1">
                                  <a:latin typeface="Cambria Math" panose="02040503050406030204" pitchFamily="18" charset="0"/>
                                </a:rPr>
                                <m:t>𝑅𝑖</m:t>
                              </m:r>
                            </m:e>
                            <m:sup>
                              <m:r>
                                <a:rPr lang="pt-BR" i="1">
                                  <a:latin typeface="Cambria Math" panose="02040503050406030204" pitchFamily="18" charset="0"/>
                                </a:rPr>
                                <m:t>2</m:t>
                              </m:r>
                            </m:sup>
                          </m:sSup>
                        </m:den>
                      </m:f>
                    </m:oMath>
                  </m:oMathPara>
                </a14:m>
                <a:endParaRPr lang="en-US" dirty="0"/>
              </a:p>
              <a:p>
                <a:r>
                  <a:rPr lang="en-US" dirty="0"/>
                  <a:t>Where </a:t>
                </a:r>
                <a14:m>
                  <m:oMath xmlns:m="http://schemas.openxmlformats.org/officeDocument/2006/math">
                    <m:sSup>
                      <m:sSupPr>
                        <m:ctrlPr>
                          <a:rPr lang="pt-BR" i="1">
                            <a:latin typeface="Cambria Math" panose="02040503050406030204" pitchFamily="18" charset="0"/>
                          </a:rPr>
                        </m:ctrlPr>
                      </m:sSupPr>
                      <m:e>
                        <m:r>
                          <a:rPr lang="en-US" i="1">
                            <a:latin typeface="Cambria Math" panose="02040503050406030204" pitchFamily="18" charset="0"/>
                          </a:rPr>
                          <m:t>𝑅𝑖</m:t>
                        </m:r>
                      </m:e>
                      <m:sup>
                        <m:r>
                          <a:rPr lang="pt-BR" i="1">
                            <a:latin typeface="Cambria Math" panose="02040503050406030204" pitchFamily="18" charset="0"/>
                          </a:rPr>
                          <m:t>2</m:t>
                        </m:r>
                      </m:sup>
                    </m:sSup>
                  </m:oMath>
                </a14:m>
                <a:r>
                  <a:rPr lang="en-US" dirty="0"/>
                  <a:t> is the </a:t>
                </a:r>
                <a14:m>
                  <m:oMath xmlns:m="http://schemas.openxmlformats.org/officeDocument/2006/math">
                    <m:sSup>
                      <m:sSupPr>
                        <m:ctrlPr>
                          <a:rPr lang="pt-BR" b="0" i="1" smtClean="0">
                            <a:latin typeface="Cambria Math" panose="02040503050406030204" pitchFamily="18" charset="0"/>
                          </a:rPr>
                        </m:ctrlPr>
                      </m:sSupPr>
                      <m:e>
                        <m:r>
                          <a:rPr lang="en-US" b="0" i="1" smtClean="0">
                            <a:latin typeface="Cambria Math" panose="02040503050406030204" pitchFamily="18" charset="0"/>
                          </a:rPr>
                          <m:t>𝑅</m:t>
                        </m:r>
                      </m:e>
                      <m:sup>
                        <m:r>
                          <a:rPr lang="pt-BR" b="0" i="1" smtClean="0">
                            <a:latin typeface="Cambria Math" panose="02040503050406030204" pitchFamily="18" charset="0"/>
                          </a:rPr>
                          <m:t>2</m:t>
                        </m:r>
                      </m:sup>
                    </m:sSup>
                  </m:oMath>
                </a14:m>
                <a:r>
                  <a:rPr lang="en-US" dirty="0"/>
                  <a:t> value of the model taking only the </a:t>
                </a:r>
                <a14:m>
                  <m:oMath xmlns:m="http://schemas.openxmlformats.org/officeDocument/2006/math">
                    <m:sSup>
                      <m:sSupPr>
                        <m:ctrlPr>
                          <a:rPr lang="pt-BR" i="1">
                            <a:latin typeface="Cambria Math" panose="02040503050406030204" pitchFamily="18" charset="0"/>
                          </a:rPr>
                        </m:ctrlPr>
                      </m:sSupPr>
                      <m:e>
                        <m:r>
                          <a:rPr lang="en-US" i="1">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a:t> variable as the dependent variable, and all other variables as predictors.</a:t>
                </a:r>
              </a:p>
              <a:p>
                <a:r>
                  <a:rPr lang="en-US" dirty="0"/>
                  <a:t>VIF = 1 implies no multicollinearity</a:t>
                </a:r>
              </a:p>
              <a:p>
                <a:r>
                  <a:rPr lang="en-US" dirty="0"/>
                  <a:t>VIF &lt; 5 is acceptable, and VIF&gt;10 are seen to be highly correlated</a:t>
                </a:r>
              </a:p>
              <a:p>
                <a:r>
                  <a:rPr lang="en-US" dirty="0"/>
                  <a:t>.</a:t>
                </a:r>
              </a:p>
              <a:p>
                <a:endParaRPr lang="en-US" dirty="0"/>
              </a:p>
            </p:txBody>
          </p:sp>
        </mc:Choice>
        <mc:Fallback xmlns="">
          <p:sp>
            <p:nvSpPr>
              <p:cNvPr id="8" name="Content Placeholder 2">
                <a:extLst>
                  <a:ext uri="{FF2B5EF4-FFF2-40B4-BE49-F238E27FC236}">
                    <a16:creationId xmlns:a16="http://schemas.microsoft.com/office/drawing/2014/main" id="{01BA3DF9-B75A-10DA-017C-E86E8EF2984B}"/>
                  </a:ext>
                </a:extLst>
              </p:cNvPr>
              <p:cNvSpPr>
                <a:spLocks noGrp="1" noRot="1" noChangeAspect="1" noMove="1" noResize="1" noEditPoints="1" noAdjustHandles="1" noChangeArrowheads="1" noChangeShapeType="1" noTextEdit="1"/>
              </p:cNvSpPr>
              <p:nvPr>
                <p:ph sz="half" idx="14"/>
              </p:nvPr>
            </p:nvSpPr>
            <p:spPr>
              <a:xfrm>
                <a:off x="5041739" y="2032663"/>
                <a:ext cx="6007261" cy="4067492"/>
              </a:xfrm>
              <a:blipFill>
                <a:blip r:embed="rId3"/>
                <a:stretch>
                  <a:fillRect l="-811"/>
                </a:stretch>
              </a:blipFill>
            </p:spPr>
            <p:txBody>
              <a:bodyPr/>
              <a:lstStyle/>
              <a:p>
                <a:r>
                  <a:rPr lang="en-US">
                    <a:noFill/>
                  </a:rPr>
                  <a:t> </a:t>
                </a:r>
              </a:p>
            </p:txBody>
          </p:sp>
        </mc:Fallback>
      </mc:AlternateContent>
    </p:spTree>
    <p:extLst>
      <p:ext uri="{BB962C8B-B14F-4D97-AF65-F5344CB8AC3E}">
        <p14:creationId xmlns:p14="http://schemas.microsoft.com/office/powerpoint/2010/main" val="837402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noFill/>
        </p:spPr>
        <p:txBody>
          <a:bodyPr/>
          <a:lstStyle/>
          <a:p>
            <a:r>
              <a:rPr lang="en-US" dirty="0"/>
              <a:t>Handling </a:t>
            </a:r>
            <a:r>
              <a:rPr lang="en-US" dirty="0" err="1"/>
              <a:t>multicolinearity</a:t>
            </a:r>
            <a:endParaRPr lang="en-US" dirty="0"/>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sz="half" idx="14"/>
          </p:nvPr>
        </p:nvSpPr>
        <p:spPr>
          <a:xfrm>
            <a:off x="1143001" y="2087315"/>
            <a:ext cx="9829800" cy="4067492"/>
          </a:xfrm>
          <a:noFill/>
        </p:spPr>
        <p:txBody>
          <a:bodyPr>
            <a:normAutofit/>
          </a:bodyPr>
          <a:lstStyle/>
          <a:p>
            <a:r>
              <a:rPr lang="en-US" sz="2800" dirty="0"/>
              <a:t>To handle multicollinearity:</a:t>
            </a:r>
          </a:p>
          <a:p>
            <a:r>
              <a:rPr lang="en-US" sz="2800" dirty="0"/>
              <a:t>We can either</a:t>
            </a:r>
          </a:p>
          <a:p>
            <a:pPr marL="285750" indent="-285750">
              <a:buFont typeface="Arial" panose="020B0604020202020204" pitchFamily="34" charset="0"/>
              <a:buChar char="•"/>
            </a:pPr>
            <a:r>
              <a:rPr lang="en-US" sz="2800" dirty="0"/>
              <a:t>remove a highly correlated variable</a:t>
            </a:r>
          </a:p>
          <a:p>
            <a:pPr marL="285750" indent="-285750">
              <a:buFont typeface="Arial" panose="020B0604020202020204" pitchFamily="34" charset="0"/>
              <a:buChar char="•"/>
            </a:pPr>
            <a:r>
              <a:rPr lang="en-US" sz="2800" dirty="0"/>
              <a:t>combine or transform the highly related variables into a single one</a:t>
            </a:r>
          </a:p>
          <a:p>
            <a:pPr marL="285750" indent="-285750">
              <a:buFont typeface="Arial" panose="020B0604020202020204" pitchFamily="34" charset="0"/>
              <a:buChar char="•"/>
            </a:pPr>
            <a:r>
              <a:rPr lang="en-US" sz="2800" dirty="0"/>
              <a:t>use PCA to create uncorrelated linear combination of variables</a:t>
            </a:r>
          </a:p>
        </p:txBody>
      </p:sp>
    </p:spTree>
    <p:extLst>
      <p:ext uri="{BB962C8B-B14F-4D97-AF65-F5344CB8AC3E}">
        <p14:creationId xmlns:p14="http://schemas.microsoft.com/office/powerpoint/2010/main" val="72960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noFill/>
        </p:spPr>
        <p:txBody>
          <a:bodyPr/>
          <a:lstStyle/>
          <a:p>
            <a:r>
              <a:rPr lang="en-US" dirty="0"/>
              <a:t>ARMA, ARIMA</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838201" y="2055813"/>
            <a:ext cx="10655807" cy="4067492"/>
          </a:xfrm>
          <a:noFill/>
        </p:spPr>
        <p:txBody>
          <a:bodyPr vert="horz" lIns="91440" tIns="45720" rIns="91440" bIns="45720" rtlCol="0" anchor="t">
            <a:normAutofit/>
          </a:bodyPr>
          <a:lstStyle/>
          <a:p>
            <a:r>
              <a:rPr lang="en-US" dirty="0"/>
              <a:t>ARMA and ARIMA are time series forecasting models that combine:</a:t>
            </a:r>
          </a:p>
          <a:p>
            <a:r>
              <a:rPr lang="en-US" dirty="0"/>
              <a:t>Autoregression[AR], Moving Averages[MA], and Integrated Component which take the difference of two consecutive values[I(d)]</a:t>
            </a:r>
          </a:p>
          <a:p>
            <a:r>
              <a:rPr lang="en-US" dirty="0"/>
              <a:t>When expressed in the probabilistic term, an autoregressive model [AR(p)] distributes independent variables over n-possible steps, assuming that earlier variables conditionally influence the outcome of the next one. It can be expressed as:</a:t>
            </a:r>
          </a:p>
          <a:p>
            <a:r>
              <a:rPr lang="en-US" dirty="0"/>
              <a:t>	</a:t>
            </a:r>
          </a:p>
          <a:p>
            <a:endParaRPr lang="en-US" b="1" dirty="0"/>
          </a:p>
          <a:p>
            <a:endParaRPr lang="en-US" dirty="0"/>
          </a:p>
        </p:txBody>
      </p:sp>
      <p:pic>
        <p:nvPicPr>
          <p:cNvPr id="7" name="Picture 6">
            <a:extLst>
              <a:ext uri="{FF2B5EF4-FFF2-40B4-BE49-F238E27FC236}">
                <a16:creationId xmlns:a16="http://schemas.microsoft.com/office/drawing/2014/main" id="{09521040-431D-7218-CE48-B30FD10EA4F4}"/>
              </a:ext>
            </a:extLst>
          </p:cNvPr>
          <p:cNvPicPr>
            <a:picLocks noChangeAspect="1"/>
          </p:cNvPicPr>
          <p:nvPr/>
        </p:nvPicPr>
        <p:blipFill>
          <a:blip r:embed="rId3"/>
          <a:stretch>
            <a:fillRect/>
          </a:stretch>
        </p:blipFill>
        <p:spPr>
          <a:xfrm>
            <a:off x="912180" y="3909741"/>
            <a:ext cx="4389491" cy="2018222"/>
          </a:xfrm>
          <a:prstGeom prst="rect">
            <a:avLst/>
          </a:prstGeom>
        </p:spPr>
      </p:pic>
    </p:spTree>
    <p:extLst>
      <p:ext uri="{BB962C8B-B14F-4D97-AF65-F5344CB8AC3E}">
        <p14:creationId xmlns:p14="http://schemas.microsoft.com/office/powerpoint/2010/main" val="2737241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1143000" y="533401"/>
            <a:ext cx="9906000" cy="655319"/>
          </a:xfrm>
          <a:noFill/>
        </p:spPr>
        <p:txBody>
          <a:bodyPr/>
          <a:lstStyle/>
          <a:p>
            <a:r>
              <a:rPr lang="en-US" dirty="0"/>
              <a:t>EXPLORING </a:t>
            </a:r>
            <a:r>
              <a:rPr lang="en-US" dirty="0" err="1"/>
              <a:t>arima</a:t>
            </a:r>
            <a:r>
              <a:rPr lang="en-US" dirty="0"/>
              <a:t> and </a:t>
            </a:r>
            <a:r>
              <a:rPr lang="en-US" dirty="0" err="1"/>
              <a:t>arma</a:t>
            </a:r>
            <a:endParaRPr lang="en-US" dirty="0"/>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9903474A-6A39-A8FF-D8A7-3DB363DB2DF8}"/>
                  </a:ext>
                </a:extLst>
              </p:cNvPr>
              <p:cNvSpPr txBox="1">
                <a:spLocks/>
              </p:cNvSpPr>
              <p:nvPr/>
            </p:nvSpPr>
            <p:spPr>
              <a:xfrm>
                <a:off x="768096" y="1188720"/>
                <a:ext cx="10655807" cy="4067492"/>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MA: Moving Average(q), computes the relationship between the current and residual error from a moving average model, it can be expressed as</a:t>
                </a:r>
              </a:p>
              <a:p>
                <a:pPr marL="0" indent="0">
                  <a:buNone/>
                </a:pPr>
                <a:r>
                  <a:rPr lang="en-US" dirty="0"/>
                  <a:t>	</a:t>
                </a:r>
                <a14:m>
                  <m:oMath xmlns:m="http://schemas.openxmlformats.org/officeDocument/2006/math">
                    <m:sSub>
                      <m:sSubPr>
                        <m:ctrlPr>
                          <a:rPr lang="pt-BR" i="1">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pt-BR" i="1" smtClean="0">
                        <a:latin typeface="Cambria Math" panose="02040503050406030204" pitchFamily="18" charset="0"/>
                      </a:rPr>
                      <m:t>=</m:t>
                    </m:r>
                    <m:r>
                      <a:rPr lang="en-US" b="0" i="1" smtClean="0">
                        <a:latin typeface="Cambria Math" panose="02040503050406030204" pitchFamily="18" charset="0"/>
                      </a:rPr>
                      <m:t>𝑐</m:t>
                    </m:r>
                    <m:r>
                      <a:rPr lang="pt-BR" i="1" smtClean="0">
                        <a:latin typeface="Cambria Math" panose="02040503050406030204" pitchFamily="18" charset="0"/>
                      </a:rPr>
                      <m:t>+</m:t>
                    </m:r>
                    <m:nary>
                      <m:naryPr>
                        <m:chr m:val="∑"/>
                        <m:ctrlPr>
                          <a:rPr lang="pt-BR" i="1" smtClean="0">
                            <a:latin typeface="Cambria Math" panose="02040503050406030204" pitchFamily="18" charset="0"/>
                          </a:rPr>
                        </m:ctrlPr>
                      </m:naryPr>
                      <m:sub>
                        <m:r>
                          <a:rPr lang="pt-BR" i="1" smtClean="0">
                            <a:latin typeface="Cambria Math" panose="02040503050406030204" pitchFamily="18" charset="0"/>
                          </a:rPr>
                          <m:t>𝑛</m:t>
                        </m:r>
                        <m:r>
                          <a:rPr lang="pt-BR"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𝑞</m:t>
                        </m:r>
                      </m:sub>
                      <m:sup>
                        <m:r>
                          <a:rPr lang="en-US" b="0" i="1" smtClean="0">
                            <a:latin typeface="Cambria Math" panose="02040503050406030204" pitchFamily="18" charset="0"/>
                          </a:rPr>
                          <m:t>𝑡</m:t>
                        </m:r>
                      </m:sup>
                      <m:e>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i="1" smtClean="0">
                                    <a:latin typeface="Cambria Math" panose="02040503050406030204" pitchFamily="18" charset="0"/>
                                  </a:rPr>
                                  <m:t>𝑎</m:t>
                                </m:r>
                              </m:e>
                              <m:sub>
                                <m:r>
                                  <a:rPr lang="en-US" b="0" i="1" smtClean="0">
                                    <a:latin typeface="Cambria Math" panose="02040503050406030204" pitchFamily="18" charset="0"/>
                                  </a:rPr>
                                  <m:t>𝑖</m:t>
                                </m:r>
                              </m:sub>
                            </m:sSub>
                            <m:sSub>
                              <m:sSubPr>
                                <m:ctrlPr>
                                  <a:rPr lang="pt-BR" i="1">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e>
                        </m:d>
                      </m:e>
                    </m:nary>
                  </m:oMath>
                </a14:m>
                <a:endParaRPr lang="en-US" dirty="0"/>
              </a:p>
              <a:p>
                <a:pPr marL="0" indent="0">
                  <a:buNone/>
                </a:pPr>
                <a:r>
                  <a:rPr lang="en-US" dirty="0"/>
                  <a:t>Here</a:t>
                </a:r>
                <a:r>
                  <a:rPr lang="pt-BR" dirty="0"/>
                  <a:t> </a:t>
                </a: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a:t> are moving average coefficients</a:t>
                </a:r>
              </a:p>
              <a:p>
                <a:pPr marL="0" indent="0">
                  <a:buNone/>
                </a:pPr>
                <a:r>
                  <a:rPr lang="en-US" dirty="0"/>
                  <a:t>Integrated I(d) component is used to make time series stationary; the differentiated series can be denoted as </a:t>
                </a:r>
                <a14:m>
                  <m:oMath xmlns:m="http://schemas.openxmlformats.org/officeDocument/2006/math">
                    <m:sSub>
                      <m:sSubPr>
                        <m:ctrlPr>
                          <a:rPr lang="pt-BR"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pt-BR" i="1" smtClean="0">
                        <a:latin typeface="Cambria Math" panose="02040503050406030204" pitchFamily="18" charset="0"/>
                      </a:rPr>
                      <m:t>=</m:t>
                    </m:r>
                    <m:sSub>
                      <m:sSubPr>
                        <m:ctrlPr>
                          <a:rPr lang="pt-BR"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𝑡</m:t>
                        </m:r>
                      </m:sub>
                    </m:sSub>
                  </m:oMath>
                </a14:m>
                <a:r>
                  <a:rPr lang="en-US" dirty="0"/>
                  <a:t>-</a:t>
                </a:r>
                <a:r>
                  <a:rPr lang="pt-BR" dirty="0"/>
                  <a:t> </a:t>
                </a:r>
                <a14:m>
                  <m:oMath xmlns:m="http://schemas.openxmlformats.org/officeDocument/2006/math">
                    <m:sSub>
                      <m:sSubPr>
                        <m:ctrlPr>
                          <a:rPr lang="pt-BR"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m:t>
                        </m:r>
                      </m:sub>
                    </m:sSub>
                  </m:oMath>
                </a14:m>
                <a:r>
                  <a:rPr lang="en-US" dirty="0"/>
                  <a:t>, d is called the order of differencing</a:t>
                </a:r>
              </a:p>
              <a:p>
                <a:pPr marL="0" indent="0">
                  <a:buNone/>
                </a:pPr>
                <a:r>
                  <a:rPr lang="en-US" dirty="0"/>
                  <a:t>ARIMA(p, q, d)  performed better for forecasting our data, the details of both ARMA(p, q) and ARIMA(p, q, d) are given in the next slide:</a:t>
                </a:r>
                <a:br>
                  <a:rPr lang="en-US" dirty="0"/>
                </a:br>
                <a:endParaRPr lang="en-US" dirty="0"/>
              </a:p>
            </p:txBody>
          </p:sp>
        </mc:Choice>
        <mc:Fallback>
          <p:sp>
            <p:nvSpPr>
              <p:cNvPr id="5" name="Content Placeholder 2">
                <a:extLst>
                  <a:ext uri="{FF2B5EF4-FFF2-40B4-BE49-F238E27FC236}">
                    <a16:creationId xmlns:a16="http://schemas.microsoft.com/office/drawing/2014/main" id="{9903474A-6A39-A8FF-D8A7-3DB363DB2DF8}"/>
                  </a:ext>
                </a:extLst>
              </p:cNvPr>
              <p:cNvSpPr txBox="1">
                <a:spLocks noRot="1" noChangeAspect="1" noMove="1" noResize="1" noEditPoints="1" noAdjustHandles="1" noChangeArrowheads="1" noChangeShapeType="1" noTextEdit="1"/>
              </p:cNvSpPr>
              <p:nvPr/>
            </p:nvSpPr>
            <p:spPr>
              <a:xfrm>
                <a:off x="768096" y="1188720"/>
                <a:ext cx="10655807" cy="4067492"/>
              </a:xfrm>
              <a:prstGeom prst="rect">
                <a:avLst/>
              </a:prstGeom>
              <a:blipFill>
                <a:blip r:embed="rId3"/>
                <a:stretch>
                  <a:fillRect l="-858" t="-1049" r="-57"/>
                </a:stretch>
              </a:blipFill>
            </p:spPr>
            <p:txBody>
              <a:bodyPr/>
              <a:lstStyle/>
              <a:p>
                <a:r>
                  <a:rPr lang="en-IN">
                    <a:noFill/>
                  </a:rPr>
                  <a:t> </a:t>
                </a:r>
              </a:p>
            </p:txBody>
          </p:sp>
        </mc:Fallback>
      </mc:AlternateContent>
    </p:spTree>
    <p:extLst>
      <p:ext uri="{BB962C8B-B14F-4D97-AF65-F5344CB8AC3E}">
        <p14:creationId xmlns:p14="http://schemas.microsoft.com/office/powerpoint/2010/main" val="3604630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639C465-F7C1-E160-FB3D-D9A2B63726CF}"/>
              </a:ext>
            </a:extLst>
          </p:cNvPr>
          <p:cNvPicPr>
            <a:picLocks noChangeAspect="1"/>
          </p:cNvPicPr>
          <p:nvPr/>
        </p:nvPicPr>
        <p:blipFill>
          <a:blip r:embed="rId2"/>
          <a:stretch>
            <a:fillRect/>
          </a:stretch>
        </p:blipFill>
        <p:spPr>
          <a:xfrm>
            <a:off x="0" y="0"/>
            <a:ext cx="6096000" cy="4365477"/>
          </a:xfrm>
          <a:prstGeom prst="rect">
            <a:avLst/>
          </a:prstGeom>
        </p:spPr>
      </p:pic>
      <p:pic>
        <p:nvPicPr>
          <p:cNvPr id="8" name="Picture 7">
            <a:extLst>
              <a:ext uri="{FF2B5EF4-FFF2-40B4-BE49-F238E27FC236}">
                <a16:creationId xmlns:a16="http://schemas.microsoft.com/office/drawing/2014/main" id="{06070C33-2EDF-2BB7-470F-4FEF3DF88EEA}"/>
              </a:ext>
            </a:extLst>
          </p:cNvPr>
          <p:cNvPicPr>
            <a:picLocks noChangeAspect="1"/>
          </p:cNvPicPr>
          <p:nvPr/>
        </p:nvPicPr>
        <p:blipFill>
          <a:blip r:embed="rId3"/>
          <a:stretch>
            <a:fillRect/>
          </a:stretch>
        </p:blipFill>
        <p:spPr>
          <a:xfrm>
            <a:off x="1" y="4365477"/>
            <a:ext cx="6096000" cy="1534559"/>
          </a:xfrm>
          <a:prstGeom prst="rect">
            <a:avLst/>
          </a:prstGeom>
        </p:spPr>
      </p:pic>
      <p:pic>
        <p:nvPicPr>
          <p:cNvPr id="10" name="Picture 9">
            <a:extLst>
              <a:ext uri="{FF2B5EF4-FFF2-40B4-BE49-F238E27FC236}">
                <a16:creationId xmlns:a16="http://schemas.microsoft.com/office/drawing/2014/main" id="{FD9CBDC4-F48C-29B8-5209-20876A38D82F}"/>
              </a:ext>
            </a:extLst>
          </p:cNvPr>
          <p:cNvPicPr>
            <a:picLocks noChangeAspect="1"/>
          </p:cNvPicPr>
          <p:nvPr/>
        </p:nvPicPr>
        <p:blipFill>
          <a:blip r:embed="rId4"/>
          <a:stretch>
            <a:fillRect/>
          </a:stretch>
        </p:blipFill>
        <p:spPr>
          <a:xfrm>
            <a:off x="6095568" y="0"/>
            <a:ext cx="6096431" cy="3777673"/>
          </a:xfrm>
          <a:prstGeom prst="rect">
            <a:avLst/>
          </a:prstGeom>
        </p:spPr>
      </p:pic>
      <p:pic>
        <p:nvPicPr>
          <p:cNvPr id="3" name="Picture 2">
            <a:extLst>
              <a:ext uri="{FF2B5EF4-FFF2-40B4-BE49-F238E27FC236}">
                <a16:creationId xmlns:a16="http://schemas.microsoft.com/office/drawing/2014/main" id="{2CD3C413-E28B-04D8-982E-AF04F6257318}"/>
              </a:ext>
            </a:extLst>
          </p:cNvPr>
          <p:cNvPicPr>
            <a:picLocks noChangeAspect="1"/>
          </p:cNvPicPr>
          <p:nvPr/>
        </p:nvPicPr>
        <p:blipFill>
          <a:blip r:embed="rId5"/>
          <a:stretch>
            <a:fillRect/>
          </a:stretch>
        </p:blipFill>
        <p:spPr>
          <a:xfrm>
            <a:off x="6461717" y="3911216"/>
            <a:ext cx="4515480" cy="2257740"/>
          </a:xfrm>
          <a:prstGeom prst="rect">
            <a:avLst/>
          </a:prstGeom>
        </p:spPr>
      </p:pic>
    </p:spTree>
    <p:extLst>
      <p:ext uri="{BB962C8B-B14F-4D97-AF65-F5344CB8AC3E}">
        <p14:creationId xmlns:p14="http://schemas.microsoft.com/office/powerpoint/2010/main" val="1953750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noFill/>
        </p:spPr>
        <p:txBody>
          <a:bodyPr>
            <a:noAutofit/>
          </a:bodyPr>
          <a:lstStyle/>
          <a:p>
            <a:r>
              <a:rPr lang="en-US" dirty="0"/>
              <a:t>R2 value and adjusted r2 value</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838200" y="2137059"/>
                <a:ext cx="3185160" cy="3986246"/>
              </a:xfrm>
              <a:solidFill>
                <a:schemeClr val="bg1"/>
              </a:solidFill>
            </p:spPr>
            <p:txBody>
              <a:bodyPr vert="horz" lIns="91440" tIns="45720" rIns="91440" bIns="45720" rtlCol="0" anchor="t">
                <a:normAutofit/>
              </a:bodyPr>
              <a:lstStyle/>
              <a:p>
                <a14:m>
                  <m:oMath xmlns:m="http://schemas.openxmlformats.org/officeDocument/2006/math">
                    <m:sSup>
                      <m:sSupPr>
                        <m:ctrlPr>
                          <a:rPr lang="pt-BR" b="0" i="1" smtClean="0">
                            <a:latin typeface="Cambria Math" panose="02040503050406030204" pitchFamily="18" charset="0"/>
                          </a:rPr>
                        </m:ctrlPr>
                      </m:sSupPr>
                      <m:e>
                        <m:r>
                          <a:rPr lang="en-US" b="0" i="1" smtClean="0">
                            <a:latin typeface="Cambria Math" panose="02040503050406030204" pitchFamily="18" charset="0"/>
                          </a:rPr>
                          <m:t>𝑅</m:t>
                        </m:r>
                      </m:e>
                      <m:sup>
                        <m:r>
                          <a:rPr lang="pt-BR" b="0" i="1" smtClean="0">
                            <a:latin typeface="Cambria Math" panose="02040503050406030204" pitchFamily="18" charset="0"/>
                          </a:rPr>
                          <m:t>2</m:t>
                        </m:r>
                      </m:sup>
                    </m:sSup>
                  </m:oMath>
                </a14:m>
                <a:r>
                  <a:rPr lang="en-US" dirty="0"/>
                  <a:t> value is defined as follows:</a:t>
                </a:r>
              </a:p>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1−</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sub>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e>
                          </m:nary>
                        </m:num>
                        <m:den>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sub>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𝑚𝑒𝑎𝑛</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e>
                          </m:nary>
                        </m:den>
                      </m:f>
                    </m:oMath>
                  </m:oMathPara>
                </a14:m>
                <a:endParaRPr lang="en-US" dirty="0"/>
              </a:p>
            </p:txBody>
          </p:sp>
        </mc:Choice>
        <mc:Fallback xmlns="">
          <p:sp>
            <p:nvSpPr>
              <p:cNvPr id="8" name="Content Placeholder 7">
                <a:extLst>
                  <a:ext uri="{FF2B5EF4-FFF2-40B4-BE49-F238E27FC236}">
                    <a16:creationId xmlns:a16="http://schemas.microsoft.com/office/drawing/2014/main" id="{215CE58D-2739-522B-7C3A-6A7C985360C0}"/>
                  </a:ext>
                </a:extLst>
              </p:cNvPr>
              <p:cNvSpPr>
                <a:spLocks noGrp="1" noRot="1" noChangeAspect="1" noMove="1" noResize="1" noEditPoints="1" noAdjustHandles="1" noChangeArrowheads="1" noChangeShapeType="1" noTextEdit="1"/>
              </p:cNvSpPr>
              <p:nvPr>
                <p:ph sz="half" idx="1"/>
              </p:nvPr>
            </p:nvSpPr>
            <p:spPr>
              <a:xfrm>
                <a:off x="838200" y="2137059"/>
                <a:ext cx="3185160" cy="3986246"/>
              </a:xfrm>
              <a:blipFill>
                <a:blip r:embed="rId3"/>
                <a:stretch>
                  <a:fillRect t="-766"/>
                </a:stretch>
              </a:blipFill>
            </p:spPr>
            <p:txBody>
              <a:bodyPr/>
              <a:lstStyle/>
              <a:p>
                <a:r>
                  <a:rPr lang="en-US">
                    <a:noFill/>
                  </a:rPr>
                  <a:t> </a:t>
                </a:r>
              </a:p>
            </p:txBody>
          </p:sp>
        </mc:Fallback>
      </mc:AlternateContent>
      <p:sp>
        <p:nvSpPr>
          <p:cNvPr id="5" name="Table Placeholder 4">
            <a:extLst>
              <a:ext uri="{FF2B5EF4-FFF2-40B4-BE49-F238E27FC236}">
                <a16:creationId xmlns:a16="http://schemas.microsoft.com/office/drawing/2014/main" id="{A06AD519-8604-0FCB-FA43-BF97AAE8E0B6}"/>
              </a:ext>
            </a:extLst>
          </p:cNvPr>
          <p:cNvSpPr>
            <a:spLocks noGrp="1"/>
          </p:cNvSpPr>
          <p:nvPr>
            <p:ph type="tbl" sz="quarter" idx="13"/>
          </p:nvPr>
        </p:nvSpPr>
        <p:spPr/>
        <p:txBody>
          <a:bodyPr/>
          <a:lstStyle/>
          <a:p>
            <a:endParaRPr lang="en-US"/>
          </a:p>
        </p:txBody>
      </p:sp>
      <p:pic>
        <p:nvPicPr>
          <p:cNvPr id="7" name="Picture 6">
            <a:extLst>
              <a:ext uri="{FF2B5EF4-FFF2-40B4-BE49-F238E27FC236}">
                <a16:creationId xmlns:a16="http://schemas.microsoft.com/office/drawing/2014/main" id="{2A7B7AA7-86E2-5748-E243-7A655C787CE3}"/>
              </a:ext>
            </a:extLst>
          </p:cNvPr>
          <p:cNvPicPr>
            <a:picLocks noChangeAspect="1"/>
          </p:cNvPicPr>
          <p:nvPr/>
        </p:nvPicPr>
        <p:blipFill>
          <a:blip r:embed="rId4"/>
          <a:stretch>
            <a:fillRect/>
          </a:stretch>
        </p:blipFill>
        <p:spPr>
          <a:xfrm>
            <a:off x="4109014" y="1981993"/>
            <a:ext cx="7649643" cy="4296375"/>
          </a:xfrm>
          <a:prstGeom prst="rect">
            <a:avLst/>
          </a:prstGeom>
        </p:spPr>
      </p:pic>
    </p:spTree>
    <p:extLst>
      <p:ext uri="{BB962C8B-B14F-4D97-AF65-F5344CB8AC3E}">
        <p14:creationId xmlns:p14="http://schemas.microsoft.com/office/powerpoint/2010/main" val="4259977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anchor="t">
            <a:normAutofit/>
          </a:bodyPr>
          <a:lstStyle/>
          <a:p>
            <a:r>
              <a:rPr lang="en-US" dirty="0"/>
              <a:t>Team Vector Victors</a:t>
            </a:r>
          </a:p>
        </p:txBody>
      </p:sp>
    </p:spTree>
    <p:extLst>
      <p:ext uri="{BB962C8B-B14F-4D97-AF65-F5344CB8AC3E}">
        <p14:creationId xmlns:p14="http://schemas.microsoft.com/office/powerpoint/2010/main" val="12108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4822244" y="1746504"/>
            <a:ext cx="4328932" cy="2825496"/>
          </a:xfrm>
          <a:noFill/>
        </p:spPr>
        <p:txBody>
          <a:bodyPr anchor="ctr">
            <a:normAutofit/>
          </a:bodyPr>
          <a:lstStyle/>
          <a:p>
            <a:r>
              <a:rPr lang="en-US" dirty="0"/>
              <a:t>Raghav Govind - 220852</a:t>
            </a:r>
          </a:p>
          <a:p>
            <a:r>
              <a:rPr lang="en-US" dirty="0" err="1"/>
              <a:t>Parnapalli</a:t>
            </a:r>
            <a:r>
              <a:rPr lang="en-US" dirty="0"/>
              <a:t> </a:t>
            </a:r>
            <a:r>
              <a:rPr lang="en-US" dirty="0" err="1"/>
              <a:t>Sarath</a:t>
            </a:r>
            <a:r>
              <a:rPr lang="en-US" dirty="0"/>
              <a:t> Kumar - 220754</a:t>
            </a:r>
          </a:p>
          <a:p>
            <a:r>
              <a:rPr lang="en-US" dirty="0"/>
              <a:t>Jiya Verma - 220480</a:t>
            </a:r>
          </a:p>
          <a:p>
            <a:r>
              <a:rPr lang="en-US" dirty="0" err="1"/>
              <a:t>Priyanshu</a:t>
            </a:r>
            <a:r>
              <a:rPr lang="en-US" dirty="0"/>
              <a:t> Gupta - 220826</a:t>
            </a:r>
          </a:p>
          <a:p>
            <a:r>
              <a:rPr lang="en-US" dirty="0"/>
              <a:t>Suresh Rana - 231080096</a:t>
            </a:r>
          </a:p>
        </p:txBody>
      </p:sp>
      <p:pic>
        <p:nvPicPr>
          <p:cNvPr id="25" name="Picture Placeholder 6" descr="A city skyline">
            <a:extLst>
              <a:ext uri="{FF2B5EF4-FFF2-40B4-BE49-F238E27FC236}">
                <a16:creationId xmlns:a16="http://schemas.microsoft.com/office/drawing/2014/main" id="{086C9520-C924-5732-CC82-F0C4A533D4E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 r="38"/>
          <a:stretch/>
        </p:blipFill>
        <p:spPr/>
      </p:pic>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b"/>
          <a:lstStyle/>
          <a:p>
            <a:r>
              <a:rPr lang="en-US" dirty="0"/>
              <a:t>Modeling and Forecasting Exchange Rates</a:t>
            </a:r>
          </a:p>
        </p:txBody>
      </p:sp>
      <p:pic>
        <p:nvPicPr>
          <p:cNvPr id="17" name="Picture Placeholder 16" descr="A city with tall buildings">
            <a:extLst>
              <a:ext uri="{FF2B5EF4-FFF2-40B4-BE49-F238E27FC236}">
                <a16:creationId xmlns:a16="http://schemas.microsoft.com/office/drawing/2014/main" id="{4D6EE8D1-247A-B95F-BD1A-A2D76964CF3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3" r="13"/>
          <a:stretch/>
        </p:blipFill>
        <p:spPr/>
      </p:pic>
    </p:spTree>
    <p:extLst>
      <p:ext uri="{BB962C8B-B14F-4D97-AF65-F5344CB8AC3E}">
        <p14:creationId xmlns:p14="http://schemas.microsoft.com/office/powerpoint/2010/main" val="82108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041336" y="533874"/>
            <a:ext cx="6045264" cy="802324"/>
          </a:xfrm>
          <a:noFill/>
        </p:spPr>
        <p:txBody>
          <a:bodyPr>
            <a:noAutofit/>
          </a:bodyPr>
          <a:lstStyle/>
          <a:p>
            <a:r>
              <a:rPr lang="en-US" dirty="0"/>
              <a:t>Project overview</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1041336" y="1336198"/>
            <a:ext cx="5028565" cy="1894972"/>
          </a:xfrm>
          <a:noFill/>
        </p:spPr>
        <p:txBody>
          <a:bodyPr anchor="t"/>
          <a:lstStyle/>
          <a:p>
            <a:r>
              <a:rPr lang="en-US" dirty="0"/>
              <a:t>OBJECTIVE:</a:t>
            </a:r>
          </a:p>
          <a:p>
            <a:r>
              <a:rPr lang="en-US" cap="none" dirty="0"/>
              <a:t>This project aimed to develop robust models for predicting exchange rates (INR/USD) using</a:t>
            </a:r>
          </a:p>
          <a:p>
            <a:r>
              <a:rPr lang="en-US" cap="none" dirty="0"/>
              <a:t>Three different methods and subsequently evaluating their performance metric {Time Series Models, Linear Regression Models, Artificial Neural Networks [1]}</a:t>
            </a:r>
          </a:p>
          <a:p>
            <a:endParaRPr lang="en-US" dirty="0"/>
          </a:p>
        </p:txBody>
      </p:sp>
      <p:pic>
        <p:nvPicPr>
          <p:cNvPr id="43" name="Picture Placeholder 42" descr="A plane flying over a city">
            <a:extLst>
              <a:ext uri="{FF2B5EF4-FFF2-40B4-BE49-F238E27FC236}">
                <a16:creationId xmlns:a16="http://schemas.microsoft.com/office/drawing/2014/main" id="{9100BC91-12A3-DE75-3F38-9C17D39DC5E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9" r="39"/>
          <a:stretch/>
        </p:blipFill>
        <p:spPr/>
      </p:pic>
      <p:sp>
        <p:nvSpPr>
          <p:cNvPr id="4" name="TextBox 3">
            <a:extLst>
              <a:ext uri="{FF2B5EF4-FFF2-40B4-BE49-F238E27FC236}">
                <a16:creationId xmlns:a16="http://schemas.microsoft.com/office/drawing/2014/main" id="{5733B865-9C07-D6BE-2A18-55D093A6FDB1}"/>
              </a:ext>
            </a:extLst>
          </p:cNvPr>
          <p:cNvSpPr txBox="1"/>
          <p:nvPr/>
        </p:nvSpPr>
        <p:spPr>
          <a:xfrm>
            <a:off x="1170432" y="4782312"/>
            <a:ext cx="5522976" cy="276999"/>
          </a:xfrm>
          <a:prstGeom prst="rect">
            <a:avLst/>
          </a:prstGeom>
          <a:noFill/>
        </p:spPr>
        <p:txBody>
          <a:bodyPr wrap="square" rtlCol="0">
            <a:spAutoFit/>
          </a:bodyPr>
          <a:lstStyle/>
          <a:p>
            <a:r>
              <a:rPr lang="en-US" sz="1200" dirty="0"/>
              <a:t>[1]: https://www.kybernetika.cz/content/2002/6/685/paper.pdf</a:t>
            </a:r>
          </a:p>
        </p:txBody>
      </p:sp>
    </p:spTree>
    <p:extLst>
      <p:ext uri="{BB962C8B-B14F-4D97-AF65-F5344CB8AC3E}">
        <p14:creationId xmlns:p14="http://schemas.microsoft.com/office/powerpoint/2010/main" val="424203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DCE9-CA9E-C088-AE54-29A54DC7FEC2}"/>
              </a:ext>
            </a:extLst>
          </p:cNvPr>
          <p:cNvSpPr>
            <a:spLocks noGrp="1"/>
          </p:cNvSpPr>
          <p:nvPr>
            <p:ph type="ctrTitle"/>
          </p:nvPr>
        </p:nvSpPr>
        <p:spPr>
          <a:xfrm>
            <a:off x="1143000" y="371249"/>
            <a:ext cx="9144000" cy="1135529"/>
          </a:xfrm>
        </p:spPr>
        <p:txBody>
          <a:bodyPr/>
          <a:lstStyle/>
          <a:p>
            <a:r>
              <a:rPr lang="en-IN" dirty="0"/>
              <a:t>About the DATASET</a:t>
            </a:r>
          </a:p>
        </p:txBody>
      </p:sp>
      <p:sp>
        <p:nvSpPr>
          <p:cNvPr id="3" name="Subtitle 2">
            <a:extLst>
              <a:ext uri="{FF2B5EF4-FFF2-40B4-BE49-F238E27FC236}">
                <a16:creationId xmlns:a16="http://schemas.microsoft.com/office/drawing/2014/main" id="{4019623B-6764-F385-9163-9BA39106DF54}"/>
              </a:ext>
            </a:extLst>
          </p:cNvPr>
          <p:cNvSpPr>
            <a:spLocks noGrp="1"/>
          </p:cNvSpPr>
          <p:nvPr>
            <p:ph type="subTitle" idx="1"/>
          </p:nvPr>
        </p:nvSpPr>
        <p:spPr>
          <a:xfrm>
            <a:off x="1143000" y="2351315"/>
            <a:ext cx="9144000" cy="2387173"/>
          </a:xfrm>
        </p:spPr>
        <p:txBody>
          <a:bodyPr>
            <a:normAutofit/>
          </a:bodyPr>
          <a:lstStyle/>
          <a:p>
            <a:r>
              <a:rPr lang="en-IN" dirty="0"/>
              <a:t>Over the span of last 45 years, the dataset contains records for eight parameters along with their corresponding values. These parameters are expected to demonstrate a certain degree of correlation with exchange rates. The variable encompass the GDP growth rate, trade deficit, total foreign reserves, foreign direct investment(FDI), inflation rates, population growth rate, interest rate and the price of crude oil.</a:t>
            </a:r>
          </a:p>
        </p:txBody>
      </p:sp>
    </p:spTree>
    <p:extLst>
      <p:ext uri="{BB962C8B-B14F-4D97-AF65-F5344CB8AC3E}">
        <p14:creationId xmlns:p14="http://schemas.microsoft.com/office/powerpoint/2010/main" val="2269338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970116" y="112043"/>
            <a:ext cx="2679193" cy="573757"/>
          </a:xfrm>
          <a:noFill/>
        </p:spPr>
        <p:txBody>
          <a:bodyPr/>
          <a:lstStyle/>
          <a:p>
            <a:r>
              <a:rPr lang="en-US" dirty="0"/>
              <a:t>APPROACH</a:t>
            </a:r>
          </a:p>
        </p:txBody>
      </p:sp>
      <p:pic>
        <p:nvPicPr>
          <p:cNvPr id="24" name="Picture Placeholder 7" descr="Looking up view of tall buildings">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3970116" y="685800"/>
            <a:ext cx="6941703" cy="5634275"/>
          </a:xfrm>
          <a:noFill/>
        </p:spPr>
        <p:txBody>
          <a:bodyPr vert="horz" lIns="91440" tIns="45720" rIns="91440" bIns="45720" rtlCol="0" anchor="t">
            <a:normAutofit/>
          </a:bodyPr>
          <a:lstStyle/>
          <a:p>
            <a:r>
              <a:rPr lang="en-US" dirty="0"/>
              <a:t>Data Preprocessing: Z-score normalization was applied to data to standardize it; Correlation matrices were utilized to visualize relationships and identify trends among the various variables</a:t>
            </a:r>
          </a:p>
          <a:p>
            <a:r>
              <a:rPr lang="en-US" dirty="0"/>
              <a:t>Multicollinearity Analysis: Variance Inflation Factor (VIF) analysis was conducted to assess multicollinearity. The analysis identified and addressed potential redundancy among predictors, enhancing the model’s reliability.</a:t>
            </a:r>
          </a:p>
          <a:p>
            <a:r>
              <a:rPr lang="en-US" dirty="0"/>
              <a:t>Variable Selection: Independent variables like GDP growth, Trade Deficit (% of GDP), FDI (% GDP), Inflation, Real Interest Rates, and Crude Oil Prices (dollar per barrel) were considered. Variables with high correlation with the target variable and VIF scores less than 5 were retained, while Population Growth and Total Reserves were excluded</a:t>
            </a:r>
          </a:p>
          <a:p>
            <a:r>
              <a:rPr lang="en-US" dirty="0"/>
              <a:t>Model Implementation: Time series forecasting models, including ARIMA and ARMA, were implemented. Multiple Linear Regression was employed for predicting exchange rates The performance of each model was evaluated using metrics such as MAE, RMSE, and MAPE</a:t>
            </a:r>
          </a:p>
        </p:txBody>
      </p:sp>
    </p:spTree>
    <p:extLst>
      <p:ext uri="{BB962C8B-B14F-4D97-AF65-F5344CB8AC3E}">
        <p14:creationId xmlns:p14="http://schemas.microsoft.com/office/powerpoint/2010/main" val="366667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776D-F519-1C87-90EF-54BB89F83F11}"/>
              </a:ext>
            </a:extLst>
          </p:cNvPr>
          <p:cNvSpPr>
            <a:spLocks noGrp="1"/>
          </p:cNvSpPr>
          <p:nvPr>
            <p:ph type="title"/>
          </p:nvPr>
        </p:nvSpPr>
        <p:spPr>
          <a:xfrm>
            <a:off x="2415540" y="218361"/>
            <a:ext cx="7360920" cy="639128"/>
          </a:xfrm>
        </p:spPr>
        <p:txBody>
          <a:bodyPr/>
          <a:lstStyle/>
          <a:p>
            <a:r>
              <a:rPr lang="en-US" dirty="0"/>
              <a:t>Outcomes</a:t>
            </a:r>
          </a:p>
        </p:txBody>
      </p:sp>
      <p:sp>
        <p:nvSpPr>
          <p:cNvPr id="4" name="Content Placeholder 3">
            <a:extLst>
              <a:ext uri="{FF2B5EF4-FFF2-40B4-BE49-F238E27FC236}">
                <a16:creationId xmlns:a16="http://schemas.microsoft.com/office/drawing/2014/main" id="{94066882-87B5-9B5E-E70A-F74CD1F1A8E6}"/>
              </a:ext>
            </a:extLst>
          </p:cNvPr>
          <p:cNvSpPr>
            <a:spLocks noGrp="1"/>
          </p:cNvSpPr>
          <p:nvPr>
            <p:ph sz="half" idx="2"/>
          </p:nvPr>
        </p:nvSpPr>
        <p:spPr>
          <a:xfrm>
            <a:off x="530352" y="857489"/>
            <a:ext cx="11219688" cy="5462586"/>
          </a:xfrm>
        </p:spPr>
        <p:txBody>
          <a:bodyPr>
            <a:normAutofit lnSpcReduction="10000"/>
          </a:bodyPr>
          <a:lstStyle/>
          <a:p>
            <a:r>
              <a:rPr lang="en-US" dirty="0"/>
              <a:t>Linear Regression Performance:</a:t>
            </a:r>
          </a:p>
          <a:p>
            <a:pPr lvl="1"/>
            <a:r>
              <a:rPr lang="en-US" dirty="0"/>
              <a:t>Achieved an impressive R-squared value of 0.96, indicating a strong linear relationship between predictors and the exchange rate.</a:t>
            </a:r>
          </a:p>
          <a:p>
            <a:pPr lvl="1"/>
            <a:r>
              <a:rPr lang="en-US" dirty="0"/>
              <a:t>The adjusted R-squared value, considering model complexity, was around 0.7.</a:t>
            </a:r>
          </a:p>
          <a:p>
            <a:r>
              <a:rPr lang="en-US" dirty="0"/>
              <a:t>Time Series Models (ARMA, ARIMA)</a:t>
            </a:r>
          </a:p>
          <a:p>
            <a:pPr lvl="1"/>
            <a:r>
              <a:rPr lang="en-US" dirty="0"/>
              <a:t>ARIMA outperformed other models, exhibiting the lowest RMSE, MAE, and MAPE. ARIMA performed better than the ARMA because of the extra differencing as the data was not stationary. That differencing step made the data stationary, which is required for the ARIMA model</a:t>
            </a:r>
          </a:p>
          <a:p>
            <a:pPr lvl="1"/>
            <a:r>
              <a:rPr lang="en-US" dirty="0"/>
              <a:t>This suggests that the time series components captured by ARIMA contributed significantly to accurate predictions.</a:t>
            </a:r>
          </a:p>
          <a:p>
            <a:r>
              <a:rPr lang="en-US" dirty="0"/>
              <a:t>Artificial Neural Networks</a:t>
            </a:r>
          </a:p>
          <a:p>
            <a:pPr lvl="1"/>
            <a:r>
              <a:rPr lang="en-US" dirty="0"/>
              <a:t>Attempted to use ANN for prediction, but no big difference compared to linear regression.</a:t>
            </a:r>
          </a:p>
          <a:p>
            <a:endParaRPr lang="en-US" dirty="0"/>
          </a:p>
          <a:p>
            <a:endParaRPr lang="en-US" dirty="0"/>
          </a:p>
        </p:txBody>
      </p:sp>
    </p:spTree>
    <p:extLst>
      <p:ext uri="{BB962C8B-B14F-4D97-AF65-F5344CB8AC3E}">
        <p14:creationId xmlns:p14="http://schemas.microsoft.com/office/powerpoint/2010/main" val="134170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A528F-C405-FC43-1A06-DB441E87A9F7}"/>
              </a:ext>
            </a:extLst>
          </p:cNvPr>
          <p:cNvSpPr>
            <a:spLocks noGrp="1"/>
          </p:cNvSpPr>
          <p:nvPr>
            <p:ph type="title"/>
          </p:nvPr>
        </p:nvSpPr>
        <p:spPr>
          <a:xfrm>
            <a:off x="1839468" y="227505"/>
            <a:ext cx="8513064" cy="620840"/>
          </a:xfrm>
        </p:spPr>
        <p:txBody>
          <a:bodyPr/>
          <a:lstStyle/>
          <a:p>
            <a:r>
              <a:rPr lang="en-US" dirty="0"/>
              <a:t>Conclusions AND Further work</a:t>
            </a:r>
          </a:p>
        </p:txBody>
      </p:sp>
      <p:sp>
        <p:nvSpPr>
          <p:cNvPr id="4" name="Content Placeholder 3">
            <a:extLst>
              <a:ext uri="{FF2B5EF4-FFF2-40B4-BE49-F238E27FC236}">
                <a16:creationId xmlns:a16="http://schemas.microsoft.com/office/drawing/2014/main" id="{9CC83EDC-C794-22B5-F82D-1220FEAF9750}"/>
              </a:ext>
            </a:extLst>
          </p:cNvPr>
          <p:cNvSpPr>
            <a:spLocks noGrp="1"/>
          </p:cNvSpPr>
          <p:nvPr>
            <p:ph sz="half" idx="2"/>
          </p:nvPr>
        </p:nvSpPr>
        <p:spPr>
          <a:xfrm>
            <a:off x="713232" y="848345"/>
            <a:ext cx="10826496" cy="5058680"/>
          </a:xfrm>
        </p:spPr>
        <p:txBody>
          <a:bodyPr>
            <a:normAutofit/>
          </a:bodyPr>
          <a:lstStyle/>
          <a:p>
            <a:r>
              <a:rPr lang="en-US" dirty="0"/>
              <a:t>The project demonstrated the effectiveness of various models in predicting exchange rates.</a:t>
            </a:r>
          </a:p>
          <a:p>
            <a:r>
              <a:rPr lang="en-US" dirty="0"/>
              <a:t>Linear regression showcased a strong linear relationship, while time series models, especially ARIMA, excelled in forecasting accuracy.</a:t>
            </a:r>
          </a:p>
          <a:p>
            <a:r>
              <a:rPr lang="en-US" dirty="0"/>
              <a:t>The decision to exclude certain variables based on correlation and VIF analysis contributed to model refinement</a:t>
            </a:r>
          </a:p>
          <a:p>
            <a:pPr marL="0" indent="0">
              <a:buNone/>
            </a:pPr>
            <a:r>
              <a:rPr lang="en-US" dirty="0"/>
              <a:t>Further Work:</a:t>
            </a:r>
          </a:p>
          <a:p>
            <a:r>
              <a:rPr lang="en-US" dirty="0"/>
              <a:t>Further exploration of advanced time series models or deep learning approaches like Long Short-Term Memory (LSTM) networks or Gated Recurrence Units (GRUs) could be considered for even more accurate predictions.</a:t>
            </a:r>
          </a:p>
          <a:p>
            <a:r>
              <a:rPr lang="en-US" dirty="0"/>
              <a:t>Continuous monitoring and updating of the model may be necessary to adapt to changing economic conditions.</a:t>
            </a:r>
          </a:p>
          <a:p>
            <a:r>
              <a:rPr lang="en-US" dirty="0"/>
              <a:t>L2 regularization can be used as we saw that some features are highly correlated to others, so it may further reduce multicollinearity.</a:t>
            </a:r>
          </a:p>
          <a:p>
            <a:endParaRPr lang="en-US" dirty="0"/>
          </a:p>
        </p:txBody>
      </p:sp>
    </p:spTree>
    <p:extLst>
      <p:ext uri="{BB962C8B-B14F-4D97-AF65-F5344CB8AC3E}">
        <p14:creationId xmlns:p14="http://schemas.microsoft.com/office/powerpoint/2010/main" val="317196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noFill/>
        </p:spPr>
        <p:txBody>
          <a:bodyPr/>
          <a:lstStyle/>
          <a:p>
            <a:r>
              <a:rPr lang="en-US" dirty="0"/>
              <a:t>MATHEMATICAL TOOLS INVOLVED</a:t>
            </a: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noFill/>
        </p:spPr>
        <p:txBody>
          <a:bodyPr/>
          <a:lstStyle/>
          <a:p>
            <a:r>
              <a:rPr lang="en-US" dirty="0"/>
              <a:t>Taking a deep dive</a:t>
            </a:r>
          </a:p>
        </p:txBody>
      </p:sp>
    </p:spTree>
    <p:extLst>
      <p:ext uri="{BB962C8B-B14F-4D97-AF65-F5344CB8AC3E}">
        <p14:creationId xmlns:p14="http://schemas.microsoft.com/office/powerpoint/2010/main" val="435195399"/>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2.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20BE78-9FDF-401B-B412-3AA10EC5BEA3}">
  <ds:schemaRefs>
    <ds:schemaRef ds:uri="http://purl.org/dc/dcmitype/"/>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http://www.w3.org/XML/1998/namespace"/>
    <ds:schemaRef ds:uri="230e9df3-be65-4c73-a93b-d1236ebd677e"/>
    <ds:schemaRef ds:uri="http://purl.org/dc/terms/"/>
    <ds:schemaRef ds:uri="16c05727-aa75-4e4a-9b5f-8a80a1165891"/>
    <ds:schemaRef ds:uri="71af3243-3dd4-4a8d-8c0d-dd76da1f02a5"/>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{FA04B2A6-A873-49CF-99E4-64CFCFD91122}tf22797433_win32</Template>
  <TotalTime>356</TotalTime>
  <Words>988</Words>
  <Application>Microsoft Office PowerPoint</Application>
  <PresentationFormat>Widescreen</PresentationFormat>
  <Paragraphs>81</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Cambria Math</vt:lpstr>
      <vt:lpstr>Univers Condensed Light</vt:lpstr>
      <vt:lpstr>Walbaum Display Light</vt:lpstr>
      <vt:lpstr>AngleLinesVTI</vt:lpstr>
      <vt:lpstr>MTH-209 Group Project: Vector Victors</vt:lpstr>
      <vt:lpstr>AGENDA</vt:lpstr>
      <vt:lpstr>Modeling and Forecasting Exchange Rates</vt:lpstr>
      <vt:lpstr>Project overview</vt:lpstr>
      <vt:lpstr>About the DATASET</vt:lpstr>
      <vt:lpstr>APPROACH</vt:lpstr>
      <vt:lpstr>Outcomes</vt:lpstr>
      <vt:lpstr>Conclusions AND Further work</vt:lpstr>
      <vt:lpstr>MATHEMATICAL TOOLS INVOLVED</vt:lpstr>
      <vt:lpstr>VIF Values calculation and analysis</vt:lpstr>
      <vt:lpstr>Handling multicolinearity</vt:lpstr>
      <vt:lpstr>ARMA, ARIMA</vt:lpstr>
      <vt:lpstr>EXPLORING arima and arma</vt:lpstr>
      <vt:lpstr>PowerPoint Presentation</vt:lpstr>
      <vt:lpstr>R2 value and adjusted r2 value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MTH-209 Group Project: Vector Victors</dc:title>
  <dc:creator>Raghav Govind</dc:creator>
  <cp:lastModifiedBy>Priyanshu Gupta</cp:lastModifiedBy>
  <cp:revision>2</cp:revision>
  <dcterms:created xsi:type="dcterms:W3CDTF">2024-04-09T19:06:51Z</dcterms:created>
  <dcterms:modified xsi:type="dcterms:W3CDTF">2024-04-10T08:00:23Z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