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7.xml"/><Relationship Id="rId33" Type="http://schemas.openxmlformats.org/officeDocument/2006/relationships/font" Target="fonts/CenturyGothic-boldItalic.fntdata"/><Relationship Id="rId10" Type="http://schemas.openxmlformats.org/officeDocument/2006/relationships/slide" Target="slides/slide6.xml"/><Relationship Id="rId32"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62522c77a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62522c77a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462522c77a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62522c77a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62522c77a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462522c77a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62522c77a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62522c77a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462522c77a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62522c77a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62522c77a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462522c77a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62522c77a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62522c77a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462522c77a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62522c77a_3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62522c77a_3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462522c77a_3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81" name="Google Shape;81;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2" name="Google Shape;82;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5" name="Shape 85"/>
        <p:cNvGrpSpPr/>
        <p:nvPr/>
      </p:nvGrpSpPr>
      <p:grpSpPr>
        <a:xfrm>
          <a:off x="0" y="0"/>
          <a:ext cx="0" cy="0"/>
          <a:chOff x="0" y="0"/>
          <a:chExt cx="0" cy="0"/>
        </a:xfrm>
      </p:grpSpPr>
      <p:sp>
        <p:nvSpPr>
          <p:cNvPr id="86" name="Google Shape;86;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1" name="Shape 91"/>
        <p:cNvGrpSpPr/>
        <p:nvPr/>
      </p:nvGrpSpPr>
      <p:grpSpPr>
        <a:xfrm>
          <a:off x="0" y="0"/>
          <a:ext cx="0" cy="0"/>
          <a:chOff x="0" y="0"/>
          <a:chExt cx="0" cy="0"/>
        </a:xfrm>
      </p:grpSpPr>
      <p:sp>
        <p:nvSpPr>
          <p:cNvPr id="92" name="Google Shape;92;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8" name="Google Shape;98;p13"/>
          <p:cNvSpPr txBox="1"/>
          <p:nvPr/>
        </p:nvSpPr>
        <p:spPr>
          <a:xfrm>
            <a:off x="898295" y="971253"/>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99" name="Google Shape;99;p13"/>
          <p:cNvSpPr txBox="1"/>
          <p:nvPr/>
        </p:nvSpPr>
        <p:spPr>
          <a:xfrm>
            <a:off x="9330490" y="2613787"/>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0" name="Shape 100"/>
        <p:cNvGrpSpPr/>
        <p:nvPr/>
      </p:nvGrpSpPr>
      <p:grpSpPr>
        <a:xfrm>
          <a:off x="0" y="0"/>
          <a:ext cx="0" cy="0"/>
          <a:chOff x="0" y="0"/>
          <a:chExt cx="0" cy="0"/>
        </a:xfrm>
      </p:grpSpPr>
      <p:sp>
        <p:nvSpPr>
          <p:cNvPr id="101" name="Google Shape;101;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3" name="Google Shape;103;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6" name="Shape 106"/>
        <p:cNvGrpSpPr/>
        <p:nvPr/>
      </p:nvGrpSpPr>
      <p:grpSpPr>
        <a:xfrm>
          <a:off x="0" y="0"/>
          <a:ext cx="0" cy="0"/>
          <a:chOff x="0" y="0"/>
          <a:chExt cx="0" cy="0"/>
        </a:xfrm>
      </p:grpSpPr>
      <p:sp>
        <p:nvSpPr>
          <p:cNvPr id="107" name="Google Shape;107;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4" name="Google Shape;114;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5" name="Google Shape;115;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6" name="Google Shape;116;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9" name="Shape 119"/>
        <p:cNvGrpSpPr/>
        <p:nvPr/>
      </p:nvGrpSpPr>
      <p:grpSpPr>
        <a:xfrm>
          <a:off x="0" y="0"/>
          <a:ext cx="0" cy="0"/>
          <a:chOff x="0" y="0"/>
          <a:chExt cx="0" cy="0"/>
        </a:xfrm>
      </p:grpSpPr>
      <p:sp>
        <p:nvSpPr>
          <p:cNvPr id="120" name="Google Shape;120;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3" name="Google Shape;123;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4" name="Google Shape;124;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5" name="Google Shape;125;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6" name="Google Shape;126;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9" name="Google Shape;129;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0" name="Google Shape;130;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31" name="Google Shape;131;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32" name="Google Shape;132;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5" name="Shape 135"/>
        <p:cNvGrpSpPr/>
        <p:nvPr/>
      </p:nvGrpSpPr>
      <p:grpSpPr>
        <a:xfrm>
          <a:off x="0" y="0"/>
          <a:ext cx="0" cy="0"/>
          <a:chOff x="0" y="0"/>
          <a:chExt cx="0" cy="0"/>
        </a:xfrm>
      </p:grpSpPr>
      <p:sp>
        <p:nvSpPr>
          <p:cNvPr id="136" name="Google Shape;136;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 name="Shape 33"/>
        <p:cNvGrpSpPr/>
        <p:nvPr/>
      </p:nvGrpSpPr>
      <p:grpSpPr>
        <a:xfrm>
          <a:off x="0" y="0"/>
          <a:ext cx="0" cy="0"/>
          <a:chOff x="0" y="0"/>
          <a:chExt cx="0" cy="0"/>
        </a:xfrm>
      </p:grpSpPr>
      <p:sp>
        <p:nvSpPr>
          <p:cNvPr id="34" name="Google Shape;34;p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6" name="Google Shape;36;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2" name="Google Shape;42;p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3" name="Google Shape;43;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sp>
        <p:nvSpPr>
          <p:cNvPr id="47" name="Google Shape;47;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9" name="Google Shape;49;p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0" name="Google Shape;50;p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1" name="Google Shape;51;p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2" name="Google Shape;52;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7" name="Google Shape;67;p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8" name="Google Shape;68;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4" name="Google Shape;74;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5" name="Google Shape;75;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1" name="Google Shape;11;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2" name="Google Shape;12;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 name="Google Shape;14;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5" name="Google Shape;15;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9.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25.png"/><Relationship Id="rId6"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9.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7.png"/><Relationship Id="rId6"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34.png"/><Relationship Id="rId5" Type="http://schemas.openxmlformats.org/officeDocument/2006/relationships/image" Target="../media/image36.png"/><Relationship Id="rId6"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40.png"/><Relationship Id="rId5"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hyperlink" Target="https://spark.apache.org/docs/1.6.0/api/python/pyspark.mllib.html#module-pyspark.mllib.evaluation"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yelp.com/dataset" TargetMode="External"/><Relationship Id="rId4" Type="http://schemas.openxmlformats.org/officeDocument/2006/relationships/hyperlink" Target="https://stackoverflow.com/" TargetMode="External"/><Relationship Id="rId9" Type="http://schemas.openxmlformats.org/officeDocument/2006/relationships/hyperlink" Target="https://spark.apache.org/docs/1.6.0/api/python/pyspark.mllib.html#module-pyspark.mllib.regression" TargetMode="External"/><Relationship Id="rId5" Type="http://schemas.openxmlformats.org/officeDocument/2006/relationships/hyperlink" Target="https://stackoverflow.com/" TargetMode="External"/><Relationship Id="rId6" Type="http://schemas.openxmlformats.org/officeDocument/2006/relationships/hyperlink" Target="https://github.com/" TargetMode="External"/><Relationship Id="rId7" Type="http://schemas.openxmlformats.org/officeDocument/2006/relationships/hyperlink" Target="https://spark.apache.org/docs/1.6.1/api/python/index.html" TargetMode="External"/><Relationship Id="rId8" Type="http://schemas.openxmlformats.org/officeDocument/2006/relationships/hyperlink" Target="http://www.ebc.cat/2015/01/05/how-to-rank-restaurant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19"/>
          <p:cNvSpPr txBox="1"/>
          <p:nvPr>
            <p:ph type="ctrTitle"/>
          </p:nvPr>
        </p:nvSpPr>
        <p:spPr>
          <a:xfrm>
            <a:off x="412645" y="438329"/>
            <a:ext cx="10880036" cy="332958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4800"/>
              <a:buFont typeface="Century Gothic"/>
              <a:buNone/>
            </a:pPr>
            <a:r>
              <a:rPr lang="en-US" sz="4800">
                <a:solidFill>
                  <a:schemeClr val="lt1"/>
                </a:solidFill>
              </a:rPr>
              <a:t>Yelp Academic Data Analysis</a:t>
            </a:r>
            <a:endParaRPr/>
          </a:p>
        </p:txBody>
      </p:sp>
      <p:sp>
        <p:nvSpPr>
          <p:cNvPr id="153" name="Google Shape;153;p19"/>
          <p:cNvSpPr txBox="1"/>
          <p:nvPr>
            <p:ph idx="1" type="subTitle"/>
          </p:nvPr>
        </p:nvSpPr>
        <p:spPr>
          <a:xfrm>
            <a:off x="655982" y="2103119"/>
            <a:ext cx="10880036" cy="142463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600"/>
              <a:buNone/>
            </a:pPr>
            <a:r>
              <a:t/>
            </a:r>
            <a:endParaRPr b="1">
              <a:solidFill>
                <a:schemeClr val="lt1"/>
              </a:solidFill>
            </a:endParaRPr>
          </a:p>
          <a:p>
            <a:pPr indent="0" lvl="0" marL="0" rtl="0" algn="ctr">
              <a:spcBef>
                <a:spcPts val="1000"/>
              </a:spcBef>
              <a:spcAft>
                <a:spcPts val="0"/>
              </a:spcAft>
              <a:buSzPts val="1600"/>
              <a:buNone/>
            </a:pPr>
            <a:r>
              <a:rPr b="1" lang="en-US">
                <a:solidFill>
                  <a:schemeClr val="lt1"/>
                </a:solidFill>
              </a:rPr>
              <a:t>GROUP 10 - BIG DATA PROJECT</a:t>
            </a:r>
            <a:endParaRPr>
              <a:solidFill>
                <a:schemeClr val="lt1"/>
              </a:solidFill>
            </a:endParaRPr>
          </a:p>
        </p:txBody>
      </p:sp>
      <p:sp>
        <p:nvSpPr>
          <p:cNvPr id="154" name="Google Shape;154;p19"/>
          <p:cNvSpPr txBox="1"/>
          <p:nvPr/>
        </p:nvSpPr>
        <p:spPr>
          <a:xfrm>
            <a:off x="412645" y="3866666"/>
            <a:ext cx="10880036" cy="1789043"/>
          </a:xfrm>
          <a:prstGeom prst="rect">
            <a:avLst/>
          </a:prstGeom>
          <a:noFill/>
          <a:ln>
            <a:noFill/>
          </a:ln>
        </p:spPr>
        <p:txBody>
          <a:bodyPr anchorCtr="0" anchor="t" bIns="45700" lIns="91425" spcFirstLastPara="1" rIns="91425" wrap="square" tIns="45700">
            <a:noAutofit/>
          </a:bodyPr>
          <a:lstStyle/>
          <a:p>
            <a:pPr indent="0" lvl="0" marL="0" marR="0" rtl="0" algn="ctr">
              <a:lnSpc>
                <a:spcPct val="110000"/>
              </a:lnSpc>
              <a:spcBef>
                <a:spcPts val="0"/>
              </a:spcBef>
              <a:spcAft>
                <a:spcPts val="0"/>
              </a:spcAft>
              <a:buClr>
                <a:schemeClr val="accent1"/>
              </a:buClr>
              <a:buSzPts val="1600"/>
              <a:buFont typeface="Noto Sans Symbols"/>
              <a:buNone/>
            </a:pPr>
            <a:r>
              <a:rPr b="1" i="0" lang="en-US" sz="2000" u="sng" cap="none" strike="noStrike">
                <a:solidFill>
                  <a:schemeClr val="lt1"/>
                </a:solidFill>
                <a:latin typeface="Century Gothic"/>
                <a:ea typeface="Century Gothic"/>
                <a:cs typeface="Century Gothic"/>
                <a:sym typeface="Century Gothic"/>
              </a:rPr>
              <a:t>GROUP MEMBERS:</a:t>
            </a:r>
            <a:endParaRPr/>
          </a:p>
          <a:p>
            <a:pPr indent="0" lvl="0" marL="0" marR="0" rtl="0" algn="ctr">
              <a:lnSpc>
                <a:spcPct val="110000"/>
              </a:lnSpc>
              <a:spcBef>
                <a:spcPts val="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0" lvl="0" marL="0" marR="0" rtl="0" algn="ctr">
              <a:lnSpc>
                <a:spcPct val="110000"/>
              </a:lnSpc>
              <a:spcBef>
                <a:spcPts val="0"/>
              </a:spcBef>
              <a:spcAft>
                <a:spcPts val="0"/>
              </a:spcAft>
              <a:buClr>
                <a:schemeClr val="accent1"/>
              </a:buClr>
              <a:buSzPts val="1600"/>
              <a:buFont typeface="Noto Sans Symbols"/>
              <a:buNone/>
            </a:pPr>
            <a:r>
              <a:rPr b="1" i="0" lang="en-US" sz="2000" u="none" cap="none" strike="noStrike">
                <a:solidFill>
                  <a:schemeClr val="lt1"/>
                </a:solidFill>
                <a:latin typeface="Century Gothic"/>
                <a:ea typeface="Century Gothic"/>
                <a:cs typeface="Century Gothic"/>
                <a:sym typeface="Century Gothic"/>
              </a:rPr>
              <a:t>MANASA BELLAMKONDA</a:t>
            </a:r>
            <a:endParaRPr/>
          </a:p>
          <a:p>
            <a:pPr indent="0" lvl="0" marL="0" marR="0" rtl="0" algn="ctr">
              <a:lnSpc>
                <a:spcPct val="110000"/>
              </a:lnSpc>
              <a:spcBef>
                <a:spcPts val="0"/>
              </a:spcBef>
              <a:spcAft>
                <a:spcPts val="0"/>
              </a:spcAft>
              <a:buClr>
                <a:schemeClr val="accent1"/>
              </a:buClr>
              <a:buSzPts val="1600"/>
              <a:buFont typeface="Noto Sans Symbols"/>
              <a:buNone/>
            </a:pPr>
            <a:r>
              <a:rPr b="1" i="0" lang="en-US" sz="2000" u="none" cap="none" strike="noStrike">
                <a:solidFill>
                  <a:schemeClr val="lt1"/>
                </a:solidFill>
                <a:latin typeface="Century Gothic"/>
                <a:ea typeface="Century Gothic"/>
                <a:cs typeface="Century Gothic"/>
                <a:sym typeface="Century Gothic"/>
              </a:rPr>
              <a:t>PRACHI GUPTA</a:t>
            </a:r>
            <a:endParaRPr/>
          </a:p>
          <a:p>
            <a:pPr indent="0" lvl="0" marL="0" marR="0" rtl="0" algn="ctr">
              <a:lnSpc>
                <a:spcPct val="110000"/>
              </a:lnSpc>
              <a:spcBef>
                <a:spcPts val="0"/>
              </a:spcBef>
              <a:spcAft>
                <a:spcPts val="0"/>
              </a:spcAft>
              <a:buClr>
                <a:schemeClr val="accent1"/>
              </a:buClr>
              <a:buSzPts val="1600"/>
              <a:buFont typeface="Noto Sans Symbols"/>
              <a:buNone/>
            </a:pPr>
            <a:r>
              <a:rPr b="1" i="0" lang="en-US" sz="2000" u="none" cap="none" strike="noStrike">
                <a:solidFill>
                  <a:schemeClr val="lt1"/>
                </a:solidFill>
                <a:latin typeface="Century Gothic"/>
                <a:ea typeface="Century Gothic"/>
                <a:cs typeface="Century Gothic"/>
                <a:sym typeface="Century Gothic"/>
              </a:rPr>
              <a:t>PRIYANKA SARIYA</a:t>
            </a:r>
            <a:endParaRPr b="0" i="0" sz="2000" u="none" cap="none" strike="noStrike">
              <a:solidFill>
                <a:schemeClr val="lt1"/>
              </a:solidFill>
              <a:latin typeface="Century Gothic"/>
              <a:ea typeface="Century Gothic"/>
              <a:cs typeface="Century Gothic"/>
              <a:sym typeface="Century Gothic"/>
            </a:endParaRPr>
          </a:p>
          <a:p>
            <a:pPr indent="0" lvl="0" marL="0" marR="0" rtl="0" algn="ctr">
              <a:lnSpc>
                <a:spcPct val="110000"/>
              </a:lnSpc>
              <a:spcBef>
                <a:spcPts val="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pic>
        <p:nvPicPr>
          <p:cNvPr id="155" name="Google Shape;155;p19"/>
          <p:cNvPicPr preferRelativeResize="0"/>
          <p:nvPr/>
        </p:nvPicPr>
        <p:blipFill rotWithShape="1">
          <a:blip r:embed="rId4">
            <a:alphaModFix/>
          </a:blip>
          <a:srcRect b="0" l="0" r="0" t="0"/>
          <a:stretch/>
        </p:blipFill>
        <p:spPr>
          <a:xfrm>
            <a:off x="7925207" y="2103120"/>
            <a:ext cx="4437244" cy="44372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646111" y="269838"/>
            <a:ext cx="10306811"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Analysis Part 1 </a:t>
            </a:r>
            <a:endParaRPr/>
          </a:p>
        </p:txBody>
      </p:sp>
      <p:sp>
        <p:nvSpPr>
          <p:cNvPr id="236" name="Google Shape;236;p28"/>
          <p:cNvSpPr txBox="1"/>
          <p:nvPr>
            <p:ph idx="1" type="body"/>
          </p:nvPr>
        </p:nvSpPr>
        <p:spPr>
          <a:xfrm>
            <a:off x="727392" y="1565239"/>
            <a:ext cx="11464608" cy="44899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Review Analysis:</a:t>
            </a:r>
            <a:endParaRPr/>
          </a:p>
          <a:p>
            <a:pPr indent="-271780" lvl="0" marL="342900" rtl="0" algn="l">
              <a:spcBef>
                <a:spcPts val="1000"/>
              </a:spcBef>
              <a:spcAft>
                <a:spcPts val="0"/>
              </a:spcAft>
              <a:buSzPts val="1120"/>
              <a:buNone/>
            </a:pPr>
            <a:r>
              <a:t/>
            </a:r>
            <a:endParaRPr sz="1400"/>
          </a:p>
          <a:p>
            <a:pPr indent="-285750" lvl="1" marL="742950" rtl="0" algn="l">
              <a:spcBef>
                <a:spcPts val="1000"/>
              </a:spcBef>
              <a:spcAft>
                <a:spcPts val="0"/>
              </a:spcAft>
              <a:buSzPts val="1120"/>
              <a:buChar char="▶"/>
            </a:pPr>
            <a:r>
              <a:rPr lang="en-US" sz="1400"/>
              <a:t>To perform this, we downloaded the stop words from NLTK library, and created a function to run following actions;</a:t>
            </a:r>
            <a:endParaRPr/>
          </a:p>
          <a:p>
            <a:pPr indent="-228600" lvl="2" marL="1143000" rtl="0" algn="l">
              <a:spcBef>
                <a:spcPts val="1000"/>
              </a:spcBef>
              <a:spcAft>
                <a:spcPts val="0"/>
              </a:spcAft>
              <a:buSzPts val="1120"/>
              <a:buChar char="▶"/>
            </a:pPr>
            <a:r>
              <a:rPr lang="en-US" sz="1400"/>
              <a:t>Converting the statements into Individual words</a:t>
            </a:r>
            <a:endParaRPr/>
          </a:p>
          <a:p>
            <a:pPr indent="-228600" lvl="2" marL="1143000" rtl="0" algn="l">
              <a:spcBef>
                <a:spcPts val="1000"/>
              </a:spcBef>
              <a:spcAft>
                <a:spcPts val="0"/>
              </a:spcAft>
              <a:buSzPts val="1120"/>
              <a:buChar char="▶"/>
            </a:pPr>
            <a:r>
              <a:rPr lang="en-US" sz="1400"/>
              <a:t>To remove stop words from statement</a:t>
            </a:r>
            <a:endParaRPr/>
          </a:p>
          <a:p>
            <a:pPr indent="-228600" lvl="2" marL="1143000" rtl="0" algn="l">
              <a:spcBef>
                <a:spcPts val="1000"/>
              </a:spcBef>
              <a:spcAft>
                <a:spcPts val="0"/>
              </a:spcAft>
              <a:buSzPts val="1120"/>
              <a:buChar char="▶"/>
            </a:pPr>
            <a:r>
              <a:rPr lang="en-US" sz="1400"/>
              <a:t>To remove Punctuation</a:t>
            </a:r>
            <a:endParaRPr/>
          </a:p>
          <a:p>
            <a:pPr indent="-228600" lvl="2" marL="1143000" rtl="0" algn="l">
              <a:spcBef>
                <a:spcPts val="1000"/>
              </a:spcBef>
              <a:spcAft>
                <a:spcPts val="0"/>
              </a:spcAft>
              <a:buSzPts val="1120"/>
              <a:buChar char="▶"/>
            </a:pPr>
            <a:r>
              <a:rPr lang="en-US" sz="1400"/>
              <a:t>To return the clean text after running all the above actions </a:t>
            </a:r>
            <a:endParaRPr/>
          </a:p>
          <a:p>
            <a:pPr indent="-214630" lvl="1" marL="742950" rtl="0" algn="l">
              <a:spcBef>
                <a:spcPts val="1000"/>
              </a:spcBef>
              <a:spcAft>
                <a:spcPts val="0"/>
              </a:spcAft>
              <a:buSzPts val="1120"/>
              <a:buNone/>
            </a:pPr>
            <a:r>
              <a:t/>
            </a:r>
            <a:endParaRPr sz="1400"/>
          </a:p>
          <a:p>
            <a:pPr indent="-285750" lvl="1" marL="742950" rtl="0" algn="l">
              <a:spcBef>
                <a:spcPts val="1000"/>
              </a:spcBef>
              <a:spcAft>
                <a:spcPts val="0"/>
              </a:spcAft>
              <a:buSzPts val="1120"/>
              <a:buChar char="▶"/>
            </a:pPr>
            <a:r>
              <a:rPr lang="en-US" sz="1400"/>
              <a:t>After this, we divided the data into Training and Test dataset and ran Multinomial naïve bayes Theorem, to predict the rating of a positive or negative review.</a:t>
            </a:r>
            <a:endParaRPr/>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p:txBody>
      </p:sp>
      <p:pic>
        <p:nvPicPr>
          <p:cNvPr id="237" name="Google Shape;237;p28"/>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646111" y="269838"/>
            <a:ext cx="10306811"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Analysis Part 2 </a:t>
            </a:r>
            <a:endParaRPr/>
          </a:p>
        </p:txBody>
      </p:sp>
      <p:sp>
        <p:nvSpPr>
          <p:cNvPr id="243" name="Google Shape;243;p29"/>
          <p:cNvSpPr txBox="1"/>
          <p:nvPr>
            <p:ph idx="1" type="body"/>
          </p:nvPr>
        </p:nvSpPr>
        <p:spPr>
          <a:xfrm>
            <a:off x="727400" y="1565248"/>
            <a:ext cx="10688400" cy="4008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Ranking a Restaurant</a:t>
            </a:r>
            <a:endParaRPr/>
          </a:p>
          <a:p>
            <a:pPr indent="0" lvl="0" marL="457200" rtl="0" algn="l">
              <a:spcBef>
                <a:spcPts val="1000"/>
              </a:spcBef>
              <a:spcAft>
                <a:spcPts val="0"/>
              </a:spcAft>
              <a:buSzPts val="1120"/>
              <a:buNone/>
            </a:pPr>
            <a:r>
              <a:rPr lang="en-US" sz="1400"/>
              <a:t>Now, the number of reviews for each restaurant is different, and so are the star ratings. We cannot rank restaurants simply based on their number of reviews or the stars received. Some restaurants have received 5 stars, even though they have just 1 review and some have received 3 stars with 500 reviews. So, to solve this problem we'll be calculating the ranking as follows</a:t>
            </a:r>
            <a:endParaRPr sz="1400"/>
          </a:p>
          <a:p>
            <a:pPr indent="0" lvl="0" marL="0" rtl="0" algn="l">
              <a:spcBef>
                <a:spcPts val="1000"/>
              </a:spcBef>
              <a:spcAft>
                <a:spcPts val="0"/>
              </a:spcAft>
              <a:buSzPts val="1120"/>
              <a:buNone/>
            </a:pPr>
            <a:r>
              <a:rPr lang="en-US" sz="1400"/>
              <a:t>            S = (w * R) + ((1 - w) * C)</a:t>
            </a:r>
            <a:endParaRPr/>
          </a:p>
          <a:p>
            <a:pPr indent="0" lvl="0" marL="0" rtl="0" algn="l">
              <a:spcBef>
                <a:spcPts val="1000"/>
              </a:spcBef>
              <a:spcAft>
                <a:spcPts val="0"/>
              </a:spcAft>
              <a:buSzPts val="1120"/>
              <a:buNone/>
            </a:pPr>
            <a:r>
              <a:rPr lang="en-US" sz="1400"/>
              <a:t>            w = v/(v+m)</a:t>
            </a:r>
            <a:endParaRPr/>
          </a:p>
          <a:p>
            <a:pPr indent="0" lvl="0" marL="0" rtl="0" algn="l">
              <a:spcBef>
                <a:spcPts val="1000"/>
              </a:spcBef>
              <a:spcAft>
                <a:spcPts val="0"/>
              </a:spcAft>
              <a:buSzPts val="1120"/>
              <a:buNone/>
            </a:pPr>
            <a:r>
              <a:rPr lang="en-US" sz="1400"/>
              <a:t>   where </a:t>
            </a:r>
            <a:endParaRPr/>
          </a:p>
          <a:p>
            <a:pPr indent="0" lvl="0" marL="0" rtl="0" algn="l">
              <a:spcBef>
                <a:spcPts val="0"/>
              </a:spcBef>
              <a:spcAft>
                <a:spcPts val="0"/>
              </a:spcAft>
              <a:buSzPts val="1120"/>
              <a:buNone/>
            </a:pPr>
            <a:r>
              <a:rPr lang="en-US" sz="1400"/>
              <a:t>        S = score of the restaurant</a:t>
            </a:r>
            <a:endParaRPr/>
          </a:p>
          <a:p>
            <a:pPr indent="0" lvl="0" marL="0" rtl="0" algn="l">
              <a:spcBef>
                <a:spcPts val="0"/>
              </a:spcBef>
              <a:spcAft>
                <a:spcPts val="0"/>
              </a:spcAft>
              <a:buSzPts val="1120"/>
              <a:buNone/>
            </a:pPr>
            <a:r>
              <a:rPr lang="en-US" sz="1400"/>
              <a:t>        R = average of user ratings for the restaurant</a:t>
            </a:r>
            <a:endParaRPr/>
          </a:p>
          <a:p>
            <a:pPr indent="0" lvl="0" marL="0" rtl="0" algn="l">
              <a:spcBef>
                <a:spcPts val="0"/>
              </a:spcBef>
              <a:spcAft>
                <a:spcPts val="0"/>
              </a:spcAft>
              <a:buSzPts val="1120"/>
              <a:buNone/>
            </a:pPr>
            <a:r>
              <a:rPr lang="en-US" sz="1400"/>
              <a:t>        C = average of user ratings for all restaurants</a:t>
            </a:r>
            <a:endParaRPr/>
          </a:p>
          <a:p>
            <a:pPr indent="0" lvl="0" marL="0" rtl="0" algn="l">
              <a:spcBef>
                <a:spcPts val="0"/>
              </a:spcBef>
              <a:spcAft>
                <a:spcPts val="0"/>
              </a:spcAft>
              <a:buSzPts val="1120"/>
              <a:buNone/>
            </a:pPr>
            <a:r>
              <a:rPr lang="en-US" sz="1400"/>
              <a:t>        w = weight assigned to R and computed as </a:t>
            </a:r>
            <a:endParaRPr sz="1400"/>
          </a:p>
          <a:p>
            <a:pPr indent="0" lvl="0" marL="0" rtl="0" algn="l">
              <a:spcBef>
                <a:spcPts val="0"/>
              </a:spcBef>
              <a:spcAft>
                <a:spcPts val="0"/>
              </a:spcAft>
              <a:buSzPts val="1120"/>
              <a:buNone/>
            </a:pPr>
            <a:r>
              <a:rPr lang="en-US" sz="1400"/>
              <a:t>		v/(v+m), </a:t>
            </a:r>
            <a:endParaRPr sz="1400"/>
          </a:p>
          <a:p>
            <a:pPr indent="0" lvl="0" marL="0" rtl="0" algn="l">
              <a:spcBef>
                <a:spcPts val="0"/>
              </a:spcBef>
              <a:spcAft>
                <a:spcPts val="0"/>
              </a:spcAft>
              <a:buSzPts val="1120"/>
              <a:buNone/>
            </a:pPr>
            <a:r>
              <a:rPr lang="en-US" sz="1400"/>
              <a:t>		where, </a:t>
            </a:r>
            <a:endParaRPr/>
          </a:p>
          <a:p>
            <a:pPr indent="0" lvl="0" marL="0" rtl="0" algn="l">
              <a:spcBef>
                <a:spcPts val="0"/>
              </a:spcBef>
              <a:spcAft>
                <a:spcPts val="0"/>
              </a:spcAft>
              <a:buSzPts val="1120"/>
              <a:buNone/>
            </a:pPr>
            <a:r>
              <a:rPr lang="en-US" sz="1400"/>
              <a:t>			v  = the number of user ratings for that restaurant,</a:t>
            </a:r>
            <a:endParaRPr/>
          </a:p>
          <a:p>
            <a:pPr indent="0" lvl="0" marL="0" rtl="0" algn="l">
              <a:spcBef>
                <a:spcPts val="0"/>
              </a:spcBef>
              <a:spcAft>
                <a:spcPts val="0"/>
              </a:spcAft>
              <a:buSzPts val="1120"/>
              <a:buNone/>
            </a:pPr>
            <a:r>
              <a:rPr lang="en-US" sz="1400"/>
              <a:t>			m = average number of reviews for all restaurants.</a:t>
            </a:r>
            <a:endParaRPr sz="1400"/>
          </a:p>
        </p:txBody>
      </p:sp>
      <p:pic>
        <p:nvPicPr>
          <p:cNvPr id="244" name="Google Shape;244;p29"/>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pic>
        <p:nvPicPr>
          <p:cNvPr id="245" name="Google Shape;245;p29"/>
          <p:cNvPicPr preferRelativeResize="0"/>
          <p:nvPr/>
        </p:nvPicPr>
        <p:blipFill>
          <a:blip r:embed="rId4">
            <a:alphaModFix/>
          </a:blip>
          <a:stretch>
            <a:fillRect/>
          </a:stretch>
        </p:blipFill>
        <p:spPr>
          <a:xfrm>
            <a:off x="7681775" y="2865688"/>
            <a:ext cx="3733949" cy="3255962"/>
          </a:xfrm>
          <a:prstGeom prst="rect">
            <a:avLst/>
          </a:prstGeom>
          <a:noFill/>
          <a:ln>
            <a:noFill/>
          </a:ln>
        </p:spPr>
      </p:pic>
      <p:sp>
        <p:nvSpPr>
          <p:cNvPr id="246" name="Google Shape;246;p29"/>
          <p:cNvSpPr txBox="1"/>
          <p:nvPr>
            <p:ph idx="1" type="body"/>
          </p:nvPr>
        </p:nvSpPr>
        <p:spPr>
          <a:xfrm>
            <a:off x="1184600" y="5685550"/>
            <a:ext cx="6497100" cy="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20"/>
              <a:buNone/>
            </a:pPr>
            <a:r>
              <a:rPr lang="en-US" sz="1400"/>
              <a:t>When there are a lot of ratings for a restaurant (large v), w gets close to 1 and the score pays more attention to R rather than C. On the contrary, in a restaurant with a few ratings, v becomes small and w gets close to 0, which implies that the score places a lot of weight on C.</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646111" y="269838"/>
            <a:ext cx="10306811"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Analysis Part 2 </a:t>
            </a:r>
            <a:endParaRPr/>
          </a:p>
        </p:txBody>
      </p:sp>
      <p:sp>
        <p:nvSpPr>
          <p:cNvPr id="252" name="Google Shape;252;p30"/>
          <p:cNvSpPr txBox="1"/>
          <p:nvPr>
            <p:ph idx="1" type="body"/>
          </p:nvPr>
        </p:nvSpPr>
        <p:spPr>
          <a:xfrm>
            <a:off x="727392" y="1565239"/>
            <a:ext cx="11464608" cy="44899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Frequency Analysis: </a:t>
            </a:r>
            <a:endParaRPr/>
          </a:p>
          <a:p>
            <a:pPr indent="-342900" lvl="0" marL="342900" rtl="0" algn="l">
              <a:spcBef>
                <a:spcPts val="1000"/>
              </a:spcBef>
              <a:spcAft>
                <a:spcPts val="0"/>
              </a:spcAft>
              <a:buSzPts val="1120"/>
              <a:buChar char="▶"/>
            </a:pPr>
            <a:r>
              <a:rPr lang="en-US" sz="1400"/>
              <a:t>For this, we have used SQLContext to run the queries and matplotlib to create Histograms on Phoenix dataset:</a:t>
            </a:r>
            <a:endParaRPr/>
          </a:p>
        </p:txBody>
      </p:sp>
      <p:pic>
        <p:nvPicPr>
          <p:cNvPr id="253" name="Google Shape;253;p30"/>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pic>
        <p:nvPicPr>
          <p:cNvPr id="254" name="Google Shape;254;p30"/>
          <p:cNvPicPr preferRelativeResize="0"/>
          <p:nvPr/>
        </p:nvPicPr>
        <p:blipFill rotWithShape="1">
          <a:blip r:embed="rId4">
            <a:alphaModFix/>
          </a:blip>
          <a:srcRect b="0" l="0" r="0" t="0"/>
          <a:stretch/>
        </p:blipFill>
        <p:spPr>
          <a:xfrm>
            <a:off x="1072833" y="2773680"/>
            <a:ext cx="3864928" cy="3814482"/>
          </a:xfrm>
          <a:prstGeom prst="rect">
            <a:avLst/>
          </a:prstGeom>
          <a:noFill/>
          <a:ln>
            <a:noFill/>
          </a:ln>
        </p:spPr>
      </p:pic>
      <p:sp>
        <p:nvSpPr>
          <p:cNvPr id="255" name="Google Shape;255;p30"/>
          <p:cNvSpPr txBox="1"/>
          <p:nvPr/>
        </p:nvSpPr>
        <p:spPr>
          <a:xfrm>
            <a:off x="802640" y="2357121"/>
            <a:ext cx="4307839"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entury Gothic"/>
                <a:ea typeface="Century Gothic"/>
                <a:cs typeface="Century Gothic"/>
                <a:sym typeface="Century Gothic"/>
              </a:rPr>
              <a:t>Histogram on count of Restaurants for each star</a:t>
            </a:r>
            <a:endParaRPr/>
          </a:p>
        </p:txBody>
      </p:sp>
      <p:sp>
        <p:nvSpPr>
          <p:cNvPr id="256" name="Google Shape;256;p30"/>
          <p:cNvSpPr txBox="1"/>
          <p:nvPr/>
        </p:nvSpPr>
        <p:spPr>
          <a:xfrm>
            <a:off x="5269355" y="2382206"/>
            <a:ext cx="5683567"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entury Gothic"/>
                <a:ea typeface="Century Gothic"/>
                <a:cs typeface="Century Gothic"/>
                <a:sym typeface="Century Gothic"/>
              </a:rPr>
              <a:t>A bar graph to rank the Top 10 Restaurants in Phoenix</a:t>
            </a:r>
            <a:endParaRPr/>
          </a:p>
        </p:txBody>
      </p:sp>
      <p:sp>
        <p:nvSpPr>
          <p:cNvPr id="257" name="Google Shape;257;p30"/>
          <p:cNvSpPr txBox="1"/>
          <p:nvPr/>
        </p:nvSpPr>
        <p:spPr>
          <a:xfrm>
            <a:off x="5269355" y="4514667"/>
            <a:ext cx="6313487"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entury Gothic"/>
                <a:ea typeface="Century Gothic"/>
                <a:cs typeface="Century Gothic"/>
                <a:sym typeface="Century Gothic"/>
              </a:rPr>
              <a:t>A bar graph to show the count of reviews of these Top 10 Restaurants</a:t>
            </a:r>
            <a:endParaRPr/>
          </a:p>
        </p:txBody>
      </p:sp>
      <p:pic>
        <p:nvPicPr>
          <p:cNvPr id="258" name="Google Shape;258;p30"/>
          <p:cNvPicPr preferRelativeResize="0"/>
          <p:nvPr/>
        </p:nvPicPr>
        <p:blipFill rotWithShape="1">
          <a:blip r:embed="rId5">
            <a:alphaModFix/>
          </a:blip>
          <a:srcRect b="0" l="0" r="0" t="0"/>
          <a:stretch/>
        </p:blipFill>
        <p:spPr>
          <a:xfrm>
            <a:off x="5332838" y="2748949"/>
            <a:ext cx="5873642" cy="1756767"/>
          </a:xfrm>
          <a:prstGeom prst="rect">
            <a:avLst/>
          </a:prstGeom>
          <a:noFill/>
          <a:ln>
            <a:noFill/>
          </a:ln>
        </p:spPr>
      </p:pic>
      <p:pic>
        <p:nvPicPr>
          <p:cNvPr id="259" name="Google Shape;259;p30"/>
          <p:cNvPicPr preferRelativeResize="0"/>
          <p:nvPr/>
        </p:nvPicPr>
        <p:blipFill rotWithShape="1">
          <a:blip r:embed="rId6">
            <a:alphaModFix/>
          </a:blip>
          <a:srcRect b="0" l="0" r="0" t="0"/>
          <a:stretch/>
        </p:blipFill>
        <p:spPr>
          <a:xfrm>
            <a:off x="5332838" y="4831395"/>
            <a:ext cx="5873642" cy="17556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646111" y="269838"/>
            <a:ext cx="10306811"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Analysis Part 2 </a:t>
            </a:r>
            <a:endParaRPr/>
          </a:p>
        </p:txBody>
      </p:sp>
      <p:sp>
        <p:nvSpPr>
          <p:cNvPr id="265" name="Google Shape;265;p31"/>
          <p:cNvSpPr txBox="1"/>
          <p:nvPr>
            <p:ph idx="1" type="body"/>
          </p:nvPr>
        </p:nvSpPr>
        <p:spPr>
          <a:xfrm>
            <a:off x="727392" y="1565239"/>
            <a:ext cx="10631171" cy="10922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Pie Charts &amp; overlapping Histograms to compare ranks from stars</a:t>
            </a:r>
            <a:endParaRPr/>
          </a:p>
          <a:p>
            <a:pPr indent="-285750" lvl="1" marL="742950" rtl="0" algn="l">
              <a:spcBef>
                <a:spcPts val="1000"/>
              </a:spcBef>
              <a:spcAft>
                <a:spcPts val="0"/>
              </a:spcAft>
              <a:buSzPts val="960"/>
              <a:buChar char="▶"/>
            </a:pPr>
            <a:r>
              <a:rPr lang="en-US" sz="1200"/>
              <a:t>Interpretation: Because ranking Ranking is a better way to understand the position of a restaurant among all the restaurants</a:t>
            </a:r>
            <a:endParaRPr sz="1200"/>
          </a:p>
        </p:txBody>
      </p:sp>
      <p:pic>
        <p:nvPicPr>
          <p:cNvPr id="266" name="Google Shape;266;p31"/>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pic>
        <p:nvPicPr>
          <p:cNvPr id="267" name="Google Shape;267;p31"/>
          <p:cNvPicPr preferRelativeResize="0"/>
          <p:nvPr/>
        </p:nvPicPr>
        <p:blipFill rotWithShape="1">
          <a:blip r:embed="rId4">
            <a:alphaModFix/>
          </a:blip>
          <a:srcRect b="0" l="0" r="0" t="0"/>
          <a:stretch/>
        </p:blipFill>
        <p:spPr>
          <a:xfrm>
            <a:off x="3732842" y="2988630"/>
            <a:ext cx="3568071" cy="3223568"/>
          </a:xfrm>
          <a:prstGeom prst="rect">
            <a:avLst/>
          </a:prstGeom>
          <a:noFill/>
          <a:ln>
            <a:noFill/>
          </a:ln>
        </p:spPr>
      </p:pic>
      <p:pic>
        <p:nvPicPr>
          <p:cNvPr id="268" name="Google Shape;268;p31"/>
          <p:cNvPicPr preferRelativeResize="0"/>
          <p:nvPr/>
        </p:nvPicPr>
        <p:blipFill rotWithShape="1">
          <a:blip r:embed="rId5">
            <a:alphaModFix/>
          </a:blip>
          <a:srcRect b="0" l="0" r="0" t="0"/>
          <a:stretch/>
        </p:blipFill>
        <p:spPr>
          <a:xfrm>
            <a:off x="300039" y="2979633"/>
            <a:ext cx="3200400" cy="3232564"/>
          </a:xfrm>
          <a:prstGeom prst="rect">
            <a:avLst/>
          </a:prstGeom>
          <a:noFill/>
          <a:ln>
            <a:noFill/>
          </a:ln>
        </p:spPr>
      </p:pic>
      <p:pic>
        <p:nvPicPr>
          <p:cNvPr id="269" name="Google Shape;269;p31"/>
          <p:cNvPicPr preferRelativeResize="0"/>
          <p:nvPr/>
        </p:nvPicPr>
        <p:blipFill rotWithShape="1">
          <a:blip r:embed="rId6">
            <a:alphaModFix/>
          </a:blip>
          <a:srcRect b="0" l="0" r="0" t="0"/>
          <a:stretch/>
        </p:blipFill>
        <p:spPr>
          <a:xfrm>
            <a:off x="7463243" y="2988630"/>
            <a:ext cx="4543019" cy="32235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646111" y="269838"/>
            <a:ext cx="10306811"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Analysis Part 2 </a:t>
            </a:r>
            <a:endParaRPr/>
          </a:p>
        </p:txBody>
      </p:sp>
      <p:sp>
        <p:nvSpPr>
          <p:cNvPr id="275" name="Google Shape;275;p32"/>
          <p:cNvSpPr txBox="1"/>
          <p:nvPr>
            <p:ph idx="1" type="body"/>
          </p:nvPr>
        </p:nvSpPr>
        <p:spPr>
          <a:xfrm>
            <a:off x="727392" y="1565239"/>
            <a:ext cx="10631171" cy="10922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Word Cloud</a:t>
            </a:r>
            <a:endParaRPr/>
          </a:p>
          <a:p>
            <a:pPr indent="-285750" lvl="1" marL="742950" rtl="0" algn="l">
              <a:spcBef>
                <a:spcPts val="1000"/>
              </a:spcBef>
              <a:spcAft>
                <a:spcPts val="0"/>
              </a:spcAft>
              <a:buSzPts val="960"/>
              <a:buChar char="▶"/>
            </a:pPr>
            <a:r>
              <a:rPr lang="en-US" sz="1200"/>
              <a:t>Using the Review dataset, Word Clouds were created. Word Clouds for top tanked and lower ranked restaurants were created.</a:t>
            </a:r>
            <a:endParaRPr/>
          </a:p>
          <a:p>
            <a:pPr indent="-285750" lvl="1" marL="742950" rtl="0" algn="l">
              <a:spcBef>
                <a:spcPts val="1000"/>
              </a:spcBef>
              <a:spcAft>
                <a:spcPts val="0"/>
              </a:spcAft>
              <a:buSzPts val="960"/>
              <a:buChar char="▶"/>
            </a:pPr>
            <a:r>
              <a:rPr lang="en-US" sz="1200"/>
              <a:t>Interpretation: We see that there are lot of positive words in a good rated restaurant and lot of negative words for a lower ranked restaurant</a:t>
            </a:r>
            <a:endParaRPr sz="1200"/>
          </a:p>
        </p:txBody>
      </p:sp>
      <p:pic>
        <p:nvPicPr>
          <p:cNvPr id="276" name="Google Shape;276;p32"/>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pic>
        <p:nvPicPr>
          <p:cNvPr id="277" name="Google Shape;277;p32"/>
          <p:cNvPicPr preferRelativeResize="0"/>
          <p:nvPr/>
        </p:nvPicPr>
        <p:blipFill rotWithShape="1">
          <a:blip r:embed="rId4">
            <a:alphaModFix/>
          </a:blip>
          <a:srcRect b="0" l="0" r="0" t="0"/>
          <a:stretch/>
        </p:blipFill>
        <p:spPr>
          <a:xfrm>
            <a:off x="941766" y="3160994"/>
            <a:ext cx="4857750" cy="2657475"/>
          </a:xfrm>
          <a:prstGeom prst="rect">
            <a:avLst/>
          </a:prstGeom>
          <a:noFill/>
          <a:ln>
            <a:noFill/>
          </a:ln>
        </p:spPr>
      </p:pic>
      <p:pic>
        <p:nvPicPr>
          <p:cNvPr id="278" name="Google Shape;278;p32"/>
          <p:cNvPicPr preferRelativeResize="0"/>
          <p:nvPr/>
        </p:nvPicPr>
        <p:blipFill rotWithShape="1">
          <a:blip r:embed="rId5">
            <a:alphaModFix/>
          </a:blip>
          <a:srcRect b="0" l="0" r="0" t="0"/>
          <a:stretch/>
        </p:blipFill>
        <p:spPr>
          <a:xfrm>
            <a:off x="6358255" y="3170519"/>
            <a:ext cx="4848225" cy="264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646111" y="269838"/>
            <a:ext cx="10306811"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Analysis Part 2 </a:t>
            </a:r>
            <a:endParaRPr/>
          </a:p>
        </p:txBody>
      </p:sp>
      <p:sp>
        <p:nvSpPr>
          <p:cNvPr id="284" name="Google Shape;284;p33"/>
          <p:cNvSpPr txBox="1"/>
          <p:nvPr>
            <p:ph idx="1" type="body"/>
          </p:nvPr>
        </p:nvSpPr>
        <p:spPr>
          <a:xfrm>
            <a:off x="727392" y="1565239"/>
            <a:ext cx="10631171" cy="10922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Graph to plot the ratings of restaurants in the past 10 years</a:t>
            </a:r>
            <a:endParaRPr/>
          </a:p>
          <a:p>
            <a:pPr indent="-285750" lvl="1" marL="742950" rtl="0" algn="l">
              <a:spcBef>
                <a:spcPts val="1000"/>
              </a:spcBef>
              <a:spcAft>
                <a:spcPts val="0"/>
              </a:spcAft>
              <a:buSzPts val="1040"/>
              <a:buChar char="▶"/>
            </a:pPr>
            <a:r>
              <a:rPr lang="en-US" sz="1300"/>
              <a:t>We have devised a sequence of ratings over the past 10 years for 2 restaurants</a:t>
            </a:r>
            <a:endParaRPr/>
          </a:p>
          <a:p>
            <a:pPr indent="-228600" lvl="2" marL="1143000" rtl="0" algn="l">
              <a:spcBef>
                <a:spcPts val="1000"/>
              </a:spcBef>
              <a:spcAft>
                <a:spcPts val="0"/>
              </a:spcAft>
              <a:buSzPts val="1040"/>
              <a:buChar char="▶"/>
            </a:pPr>
            <a:r>
              <a:rPr lang="en-US" sz="1300"/>
              <a:t>Little Miss BBQ</a:t>
            </a:r>
            <a:endParaRPr/>
          </a:p>
          <a:p>
            <a:pPr indent="-228600" lvl="2" marL="1143000" rtl="0" algn="l">
              <a:spcBef>
                <a:spcPts val="1000"/>
              </a:spcBef>
              <a:spcAft>
                <a:spcPts val="0"/>
              </a:spcAft>
              <a:buSzPts val="1040"/>
              <a:buChar char="▶"/>
            </a:pPr>
            <a:r>
              <a:rPr lang="en-US" sz="1300"/>
              <a:t>Taberna de Tequilla</a:t>
            </a:r>
            <a:r>
              <a:rPr lang="en-US" sz="1000"/>
              <a:t>.</a:t>
            </a:r>
            <a:endParaRPr/>
          </a:p>
        </p:txBody>
      </p:sp>
      <p:pic>
        <p:nvPicPr>
          <p:cNvPr id="285" name="Google Shape;285;p33"/>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pic>
        <p:nvPicPr>
          <p:cNvPr id="286" name="Google Shape;286;p33"/>
          <p:cNvPicPr preferRelativeResize="0"/>
          <p:nvPr/>
        </p:nvPicPr>
        <p:blipFill>
          <a:blip r:embed="rId4">
            <a:alphaModFix/>
          </a:blip>
          <a:stretch>
            <a:fillRect/>
          </a:stretch>
        </p:blipFill>
        <p:spPr>
          <a:xfrm>
            <a:off x="6190615" y="2809875"/>
            <a:ext cx="5848986" cy="3192700"/>
          </a:xfrm>
          <a:prstGeom prst="rect">
            <a:avLst/>
          </a:prstGeom>
          <a:noFill/>
          <a:ln>
            <a:noFill/>
          </a:ln>
        </p:spPr>
      </p:pic>
      <p:pic>
        <p:nvPicPr>
          <p:cNvPr id="287" name="Google Shape;287;p33"/>
          <p:cNvPicPr preferRelativeResize="0"/>
          <p:nvPr/>
        </p:nvPicPr>
        <p:blipFill>
          <a:blip r:embed="rId5">
            <a:alphaModFix/>
          </a:blip>
          <a:stretch>
            <a:fillRect/>
          </a:stretch>
        </p:blipFill>
        <p:spPr>
          <a:xfrm>
            <a:off x="152400" y="2809875"/>
            <a:ext cx="5854374" cy="3192695"/>
          </a:xfrm>
          <a:prstGeom prst="rect">
            <a:avLst/>
          </a:prstGeom>
          <a:noFill/>
          <a:ln>
            <a:noFill/>
          </a:ln>
        </p:spPr>
      </p:pic>
      <p:sp>
        <p:nvSpPr>
          <p:cNvPr id="288" name="Google Shape;288;p33"/>
          <p:cNvSpPr txBox="1"/>
          <p:nvPr/>
        </p:nvSpPr>
        <p:spPr>
          <a:xfrm>
            <a:off x="754850" y="3324600"/>
            <a:ext cx="2264700" cy="1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Little Miss BBQ</a:t>
            </a:r>
            <a:endParaRPr/>
          </a:p>
        </p:txBody>
      </p:sp>
      <p:sp>
        <p:nvSpPr>
          <p:cNvPr id="289" name="Google Shape;289;p33"/>
          <p:cNvSpPr txBox="1"/>
          <p:nvPr/>
        </p:nvSpPr>
        <p:spPr>
          <a:xfrm>
            <a:off x="6927050" y="3324600"/>
            <a:ext cx="2264700" cy="1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Taberna de Tequilla</a:t>
            </a:r>
            <a:endParaRPr/>
          </a:p>
        </p:txBody>
      </p:sp>
      <p:sp>
        <p:nvSpPr>
          <p:cNvPr id="290" name="Google Shape;290;p33"/>
          <p:cNvSpPr txBox="1"/>
          <p:nvPr>
            <p:ph idx="1" type="body"/>
          </p:nvPr>
        </p:nvSpPr>
        <p:spPr>
          <a:xfrm>
            <a:off x="727392" y="6137239"/>
            <a:ext cx="10631100" cy="109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SzPts val="1120"/>
              <a:buChar char="▶"/>
            </a:pPr>
            <a:r>
              <a:rPr lang="en-US" sz="1400"/>
              <a:t>We see that Little Miss BBQ joined Yelp only in 2014, and it has always had lots of 5 star ratings from reviewers.</a:t>
            </a:r>
            <a:endParaRPr sz="1400"/>
          </a:p>
          <a:p>
            <a:pPr indent="-342900" lvl="0" marL="342900" marR="0" rtl="0" algn="l">
              <a:lnSpc>
                <a:spcPct val="100000"/>
              </a:lnSpc>
              <a:spcBef>
                <a:spcPts val="0"/>
              </a:spcBef>
              <a:spcAft>
                <a:spcPts val="0"/>
              </a:spcAft>
              <a:buSzPts val="1120"/>
              <a:buChar char="▶"/>
            </a:pPr>
            <a:r>
              <a:rPr lang="en-US" sz="1400"/>
              <a:t>For Taberna de Tequilla, since 2009, we see that it rarely gets 5 star ratings and most of its ratings are 1 star. </a:t>
            </a:r>
            <a:endParaRPr sz="1400"/>
          </a:p>
        </p:txBody>
      </p:sp>
      <p:pic>
        <p:nvPicPr>
          <p:cNvPr id="291" name="Google Shape;291;p33"/>
          <p:cNvPicPr preferRelativeResize="0"/>
          <p:nvPr/>
        </p:nvPicPr>
        <p:blipFill>
          <a:blip r:embed="rId6">
            <a:alphaModFix/>
          </a:blip>
          <a:stretch>
            <a:fillRect/>
          </a:stretch>
        </p:blipFill>
        <p:spPr>
          <a:xfrm>
            <a:off x="11099110" y="1001000"/>
            <a:ext cx="888350" cy="16741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645211" y="3224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000"/>
              <a:t>Analysis Part 3 -Modelling</a:t>
            </a:r>
            <a:endParaRPr sz="3200"/>
          </a:p>
        </p:txBody>
      </p:sp>
      <p:sp>
        <p:nvSpPr>
          <p:cNvPr id="298" name="Google Shape;298;p34"/>
          <p:cNvSpPr txBox="1"/>
          <p:nvPr>
            <p:ph idx="1" type="body"/>
          </p:nvPr>
        </p:nvSpPr>
        <p:spPr>
          <a:xfrm>
            <a:off x="1103300" y="1576226"/>
            <a:ext cx="8946600" cy="46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400"/>
              <a:t>Model Creation : </a:t>
            </a:r>
            <a:endParaRPr sz="1400"/>
          </a:p>
          <a:p>
            <a:pPr indent="-285750" lvl="1" marL="742950" rtl="0" algn="l">
              <a:spcBef>
                <a:spcPts val="1000"/>
              </a:spcBef>
              <a:spcAft>
                <a:spcPts val="0"/>
              </a:spcAft>
              <a:buSzPts val="1120"/>
              <a:buChar char="▶"/>
            </a:pPr>
            <a:r>
              <a:rPr lang="en-US" sz="1400"/>
              <a:t>Challenge was to find the suitable model to suit the data. </a:t>
            </a:r>
            <a:endParaRPr sz="1400"/>
          </a:p>
          <a:p>
            <a:pPr indent="-226060" lvl="2" marL="1143000" rtl="0" algn="l">
              <a:spcBef>
                <a:spcPts val="1000"/>
              </a:spcBef>
              <a:spcAft>
                <a:spcPts val="0"/>
              </a:spcAft>
              <a:buSzPts val="1400"/>
              <a:buChar char="▶"/>
            </a:pPr>
            <a:r>
              <a:rPr lang="en-US" sz="1400"/>
              <a:t>Logistic Regression</a:t>
            </a:r>
            <a:endParaRPr sz="1400"/>
          </a:p>
          <a:p>
            <a:pPr indent="-226060" lvl="2" marL="1143000" rtl="0" algn="l">
              <a:spcBef>
                <a:spcPts val="1000"/>
              </a:spcBef>
              <a:spcAft>
                <a:spcPts val="0"/>
              </a:spcAft>
              <a:buSzPts val="1400"/>
              <a:buChar char="▶"/>
            </a:pPr>
            <a:r>
              <a:rPr lang="en-US" sz="1400"/>
              <a:t>LinearRegressionwithSGD ( Stochestic Gradient Descent)</a:t>
            </a:r>
            <a:endParaRPr sz="1400"/>
          </a:p>
          <a:p>
            <a:pPr indent="-303530" lvl="1" marL="742950" rtl="0" algn="l">
              <a:spcBef>
                <a:spcPts val="1000"/>
              </a:spcBef>
              <a:spcAft>
                <a:spcPts val="0"/>
              </a:spcAft>
              <a:buSzPts val="1400"/>
              <a:buChar char="▶"/>
            </a:pPr>
            <a:r>
              <a:rPr lang="en-US" sz="1400"/>
              <a:t>Variable Distribution:</a:t>
            </a:r>
            <a:endParaRPr sz="1400"/>
          </a:p>
          <a:p>
            <a:pPr indent="-226060" lvl="2" marL="1143000" rtl="0" algn="l">
              <a:spcBef>
                <a:spcPts val="1000"/>
              </a:spcBef>
              <a:spcAft>
                <a:spcPts val="0"/>
              </a:spcAft>
              <a:buSzPts val="1400"/>
              <a:buChar char="▶"/>
            </a:pPr>
            <a:r>
              <a:rPr lang="en-US" sz="1400"/>
              <a:t>Dependent Variable (Y): - </a:t>
            </a:r>
            <a:r>
              <a:rPr b="1" lang="en-US" sz="1400"/>
              <a:t>Stars</a:t>
            </a:r>
            <a:r>
              <a:rPr lang="en-US" sz="1400"/>
              <a:t>; </a:t>
            </a:r>
            <a:endParaRPr sz="1400"/>
          </a:p>
          <a:p>
            <a:pPr indent="-226060" lvl="2" marL="1143000" rtl="0" algn="l">
              <a:spcBef>
                <a:spcPts val="1000"/>
              </a:spcBef>
              <a:spcAft>
                <a:spcPts val="0"/>
              </a:spcAft>
              <a:buSzPts val="1400"/>
              <a:buChar char="▶"/>
            </a:pPr>
            <a:r>
              <a:rPr lang="en-US" sz="1400"/>
              <a:t>Independent Variables (X): - </a:t>
            </a:r>
            <a:r>
              <a:rPr b="1" lang="en-US" sz="1400"/>
              <a:t>Longitude, Latitude, Review_Count</a:t>
            </a:r>
            <a:endParaRPr b="1" sz="1400"/>
          </a:p>
          <a:p>
            <a:pPr indent="-265429" lvl="1" marL="742950" rtl="0" algn="l">
              <a:spcBef>
                <a:spcPts val="1000"/>
              </a:spcBef>
              <a:spcAft>
                <a:spcPts val="0"/>
              </a:spcAft>
              <a:buSzPts val="1120"/>
              <a:buChar char="▶"/>
            </a:pPr>
            <a:r>
              <a:rPr lang="en-US" sz="1400"/>
              <a:t>Best Model:</a:t>
            </a:r>
            <a:endParaRPr/>
          </a:p>
          <a:p>
            <a:pPr indent="-228600" lvl="2" marL="1143000" rtl="0" algn="l">
              <a:spcBef>
                <a:spcPts val="1000"/>
              </a:spcBef>
              <a:spcAft>
                <a:spcPts val="0"/>
              </a:spcAft>
              <a:buSzPts val="1120"/>
              <a:buChar char="▶"/>
            </a:pPr>
            <a:r>
              <a:rPr lang="en-US" sz="1400"/>
              <a:t>Logistic Regression: Accuracy of 62%</a:t>
            </a:r>
            <a:endParaRPr/>
          </a:p>
          <a:p>
            <a:pPr indent="-228600" lvl="2" marL="1143000" rtl="0" algn="l">
              <a:spcBef>
                <a:spcPts val="1000"/>
              </a:spcBef>
              <a:spcAft>
                <a:spcPts val="0"/>
              </a:spcAft>
              <a:buSzPts val="1120"/>
              <a:buChar char="▶"/>
            </a:pPr>
            <a:r>
              <a:rPr lang="en-US" sz="1400"/>
              <a:t>LinearRegression : Accuracy of 98% (in comparison  train and test data)</a:t>
            </a:r>
            <a:endParaRPr/>
          </a:p>
          <a:p>
            <a:pPr indent="-265429" lvl="1" marL="742950" rtl="0" algn="l">
              <a:spcBef>
                <a:spcPts val="1000"/>
              </a:spcBef>
              <a:spcAft>
                <a:spcPts val="0"/>
              </a:spcAft>
              <a:buSzPts val="1120"/>
              <a:buChar char="▶"/>
            </a:pPr>
            <a:r>
              <a:rPr lang="en-US" sz="1400"/>
              <a:t>Reason to choose </a:t>
            </a:r>
            <a:r>
              <a:rPr b="1" lang="en-US" sz="1400"/>
              <a:t>SGD</a:t>
            </a:r>
            <a:r>
              <a:rPr lang="en-US" sz="1400"/>
              <a:t>: </a:t>
            </a:r>
            <a:endParaRPr sz="1400"/>
          </a:p>
          <a:p>
            <a:pPr indent="-208280" lvl="2" marL="1143000" rtl="0" algn="l">
              <a:spcBef>
                <a:spcPts val="1000"/>
              </a:spcBef>
              <a:spcAft>
                <a:spcPts val="0"/>
              </a:spcAft>
              <a:buSzPts val="1120"/>
              <a:buChar char="▶"/>
            </a:pPr>
            <a:r>
              <a:rPr lang="en-US" sz="1400"/>
              <a:t>With multiple iterations, the model gives an accurate estimation </a:t>
            </a:r>
            <a:r>
              <a:rPr b="1" lang="en-US" sz="1400"/>
              <a:t>converging</a:t>
            </a:r>
            <a:r>
              <a:rPr lang="en-US" sz="1400"/>
              <a:t> the error close to Zero.</a:t>
            </a:r>
            <a:endParaRPr sz="1400"/>
          </a:p>
          <a:p>
            <a:pPr indent="0" lvl="0" marL="0" rtl="0" algn="l">
              <a:spcBef>
                <a:spcPts val="1000"/>
              </a:spcBef>
              <a:spcAft>
                <a:spcPts val="0"/>
              </a:spcAft>
              <a:buNone/>
            </a:pPr>
            <a:r>
              <a:t/>
            </a:r>
            <a:endParaRPr sz="1400"/>
          </a:p>
        </p:txBody>
      </p:sp>
      <p:pic>
        <p:nvPicPr>
          <p:cNvPr id="299" name="Google Shape;299;p34"/>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000"/>
              <a:t>Analysis Part 3 -Modelling Linear Regression</a:t>
            </a:r>
            <a:endParaRPr/>
          </a:p>
        </p:txBody>
      </p:sp>
      <p:sp>
        <p:nvSpPr>
          <p:cNvPr id="306" name="Google Shape;306;p35"/>
          <p:cNvSpPr txBox="1"/>
          <p:nvPr>
            <p:ph idx="1" type="body"/>
          </p:nvPr>
        </p:nvSpPr>
        <p:spPr>
          <a:xfrm>
            <a:off x="1104200" y="1759701"/>
            <a:ext cx="8946600" cy="462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1400"/>
              <a:t>Data Preparation</a:t>
            </a:r>
            <a:r>
              <a:rPr lang="en-US" sz="1400"/>
              <a:t> : </a:t>
            </a:r>
            <a:endParaRPr sz="1400"/>
          </a:p>
          <a:p>
            <a:pPr indent="-285750" lvl="1" marL="742950" rtl="0" algn="l">
              <a:spcBef>
                <a:spcPts val="1000"/>
              </a:spcBef>
              <a:spcAft>
                <a:spcPts val="0"/>
              </a:spcAft>
              <a:buSzPts val="1120"/>
              <a:buChar char="▶"/>
            </a:pPr>
            <a:r>
              <a:rPr lang="en-US" sz="1400"/>
              <a:t>Scope of Work: Numeric Variables of data</a:t>
            </a:r>
            <a:endParaRPr sz="1400"/>
          </a:p>
          <a:p>
            <a:pPr indent="-285750" lvl="1" marL="742950" marR="0" rtl="0" algn="l">
              <a:lnSpc>
                <a:spcPct val="100000"/>
              </a:lnSpc>
              <a:spcBef>
                <a:spcPts val="1000"/>
              </a:spcBef>
              <a:spcAft>
                <a:spcPts val="0"/>
              </a:spcAft>
              <a:buClr>
                <a:srgbClr val="86D1D8"/>
              </a:buClr>
              <a:buSzPts val="1120"/>
              <a:buFont typeface="Noto Sans Symbols"/>
              <a:buChar char="▶"/>
            </a:pPr>
            <a:r>
              <a:rPr lang="en-US" sz="1400"/>
              <a:t>Create a RDD of Labelled Points</a:t>
            </a:r>
            <a:endParaRPr sz="1400"/>
          </a:p>
          <a:p>
            <a:pPr indent="-283210" lvl="1" marL="742950" rtl="0" algn="l">
              <a:spcBef>
                <a:spcPts val="1000"/>
              </a:spcBef>
              <a:spcAft>
                <a:spcPts val="0"/>
              </a:spcAft>
              <a:buSzPts val="1400"/>
              <a:buChar char="▶"/>
            </a:pPr>
            <a:r>
              <a:rPr lang="en-US" sz="1400"/>
              <a:t>Data Distribution - Check if the Y variable is normally distributed, for any outliers etc</a:t>
            </a:r>
            <a:endParaRPr sz="1400"/>
          </a:p>
          <a:p>
            <a:pPr indent="-283210" lvl="1" marL="742950" rtl="0" algn="l">
              <a:spcBef>
                <a:spcPts val="1000"/>
              </a:spcBef>
              <a:spcAft>
                <a:spcPts val="0"/>
              </a:spcAft>
              <a:buSzPts val="1400"/>
              <a:buChar char="▶"/>
            </a:pPr>
            <a:r>
              <a:rPr lang="en-US" sz="1400"/>
              <a:t>Best Pick Model: </a:t>
            </a:r>
            <a:endParaRPr sz="1400"/>
          </a:p>
          <a:p>
            <a:pPr indent="-226060" lvl="2" marL="1143000" rtl="0" algn="l">
              <a:spcBef>
                <a:spcPts val="1000"/>
              </a:spcBef>
              <a:spcAft>
                <a:spcPts val="0"/>
              </a:spcAft>
              <a:buSzPts val="1400"/>
              <a:buChar char="▶"/>
            </a:pPr>
            <a:r>
              <a:rPr lang="en-US" sz="1400"/>
              <a:t>Linear Regression Model : </a:t>
            </a:r>
            <a:endParaRPr sz="1400"/>
          </a:p>
          <a:p>
            <a:pPr indent="0" lvl="0" marL="742950" rtl="0" algn="l">
              <a:spcBef>
                <a:spcPts val="1000"/>
              </a:spcBef>
              <a:spcAft>
                <a:spcPts val="0"/>
              </a:spcAft>
              <a:buNone/>
            </a:pPr>
            <a:r>
              <a:rPr lang="en-US" sz="1400"/>
              <a:t>The Y variable is continuous, normal distributed</a:t>
            </a:r>
            <a:endParaRPr sz="1400"/>
          </a:p>
          <a:p>
            <a:pPr indent="-226060" lvl="2" marL="1143000" rtl="0" algn="l">
              <a:spcBef>
                <a:spcPts val="1000"/>
              </a:spcBef>
              <a:spcAft>
                <a:spcPts val="0"/>
              </a:spcAft>
              <a:buSzPts val="1400"/>
              <a:buChar char="▶"/>
            </a:pPr>
            <a:r>
              <a:rPr lang="en-US" sz="1400"/>
              <a:t>Logistic Regression Model :</a:t>
            </a:r>
            <a:endParaRPr sz="1400"/>
          </a:p>
          <a:p>
            <a:pPr indent="0" lvl="0" marL="0" rtl="0" algn="l">
              <a:spcBef>
                <a:spcPts val="1000"/>
              </a:spcBef>
              <a:spcAft>
                <a:spcPts val="0"/>
              </a:spcAft>
              <a:buNone/>
            </a:pPr>
            <a:r>
              <a:rPr lang="en-US" sz="1400"/>
              <a:t>               This is suitable for a Y variable with values 0/1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1143000" rtl="0" algn="l">
              <a:spcBef>
                <a:spcPts val="1000"/>
              </a:spcBef>
              <a:spcAft>
                <a:spcPts val="0"/>
              </a:spcAft>
              <a:buNone/>
            </a:pPr>
            <a:r>
              <a:t/>
            </a:r>
            <a:endParaRPr sz="1400"/>
          </a:p>
        </p:txBody>
      </p:sp>
      <p:pic>
        <p:nvPicPr>
          <p:cNvPr id="307" name="Google Shape;307;p35"/>
          <p:cNvPicPr preferRelativeResize="0"/>
          <p:nvPr/>
        </p:nvPicPr>
        <p:blipFill rotWithShape="1">
          <a:blip r:embed="rId3">
            <a:alphaModFix/>
          </a:blip>
          <a:srcRect b="0" l="0" r="14544" t="18593"/>
          <a:stretch/>
        </p:blipFill>
        <p:spPr>
          <a:xfrm>
            <a:off x="6067200" y="3747800"/>
            <a:ext cx="3793225" cy="2419250"/>
          </a:xfrm>
          <a:prstGeom prst="rect">
            <a:avLst/>
          </a:prstGeom>
          <a:noFill/>
          <a:ln>
            <a:noFill/>
          </a:ln>
        </p:spPr>
      </p:pic>
      <p:pic>
        <p:nvPicPr>
          <p:cNvPr id="308" name="Google Shape;308;p35"/>
          <p:cNvPicPr preferRelativeResize="0"/>
          <p:nvPr/>
        </p:nvPicPr>
        <p:blipFill rotWithShape="1">
          <a:blip r:embed="rId4">
            <a:alphaModFix/>
          </a:blip>
          <a:srcRect b="83115" l="0" r="0" t="0"/>
          <a:stretch/>
        </p:blipFill>
        <p:spPr>
          <a:xfrm>
            <a:off x="1449375" y="5193700"/>
            <a:ext cx="4438650" cy="501775"/>
          </a:xfrm>
          <a:prstGeom prst="rect">
            <a:avLst/>
          </a:prstGeom>
          <a:noFill/>
          <a:ln>
            <a:noFill/>
          </a:ln>
        </p:spPr>
      </p:pic>
      <p:pic>
        <p:nvPicPr>
          <p:cNvPr id="309" name="Google Shape;309;p35"/>
          <p:cNvPicPr preferRelativeResize="0"/>
          <p:nvPr/>
        </p:nvPicPr>
        <p:blipFill rotWithShape="1">
          <a:blip r:embed="rId5">
            <a:alphaModFix/>
          </a:blip>
          <a:srcRect b="0" l="0" r="0" t="0"/>
          <a:stretch/>
        </p:blipFill>
        <p:spPr>
          <a:xfrm>
            <a:off x="10318115" y="173355"/>
            <a:ext cx="888365" cy="888365"/>
          </a:xfrm>
          <a:prstGeom prst="rect">
            <a:avLst/>
          </a:prstGeom>
          <a:noFill/>
          <a:ln>
            <a:noFill/>
          </a:ln>
        </p:spPr>
      </p:pic>
      <p:pic>
        <p:nvPicPr>
          <p:cNvPr id="310" name="Google Shape;310;p35"/>
          <p:cNvPicPr preferRelativeResize="0"/>
          <p:nvPr/>
        </p:nvPicPr>
        <p:blipFill>
          <a:blip r:embed="rId6">
            <a:alphaModFix/>
          </a:blip>
          <a:stretch>
            <a:fillRect/>
          </a:stretch>
        </p:blipFill>
        <p:spPr>
          <a:xfrm>
            <a:off x="5685148" y="2326975"/>
            <a:ext cx="4069000" cy="80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t>Analysis Part 3 - Modelling</a:t>
            </a:r>
            <a:endParaRPr sz="3200"/>
          </a:p>
        </p:txBody>
      </p:sp>
      <p:sp>
        <p:nvSpPr>
          <p:cNvPr id="317" name="Google Shape;317;p36"/>
          <p:cNvSpPr txBox="1"/>
          <p:nvPr>
            <p:ph idx="1" type="body"/>
          </p:nvPr>
        </p:nvSpPr>
        <p:spPr>
          <a:xfrm>
            <a:off x="1104200" y="1515351"/>
            <a:ext cx="8946600" cy="4740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400"/>
              <a:t>Pre- Analysis:</a:t>
            </a:r>
            <a:endParaRPr sz="1400"/>
          </a:p>
          <a:p>
            <a:pPr indent="-285750" lvl="1" marL="742950" rtl="0" algn="l">
              <a:spcBef>
                <a:spcPts val="1000"/>
              </a:spcBef>
              <a:spcAft>
                <a:spcPts val="0"/>
              </a:spcAft>
              <a:buSzPts val="1120"/>
              <a:buChar char="▶"/>
            </a:pPr>
            <a:r>
              <a:rPr lang="en-US" sz="1400"/>
              <a:t>C</a:t>
            </a:r>
            <a:r>
              <a:rPr lang="en-US" sz="1400"/>
              <a:t>orrelation Matrix: </a:t>
            </a:r>
            <a:endParaRPr sz="1400"/>
          </a:p>
          <a:p>
            <a:pPr indent="-208280" lvl="2" marL="1143000" rtl="0" algn="l">
              <a:spcBef>
                <a:spcPts val="1000"/>
              </a:spcBef>
              <a:spcAft>
                <a:spcPts val="0"/>
              </a:spcAft>
              <a:buSzPts val="1120"/>
              <a:buChar char="▶"/>
            </a:pPr>
            <a:r>
              <a:rPr lang="en-US" sz="1400"/>
              <a:t>Gives the correlation between the column variables</a:t>
            </a:r>
            <a:endParaRPr sz="1400"/>
          </a:p>
          <a:p>
            <a:pPr indent="-208280" lvl="2" marL="1143000" rtl="0" algn="l">
              <a:spcBef>
                <a:spcPts val="1000"/>
              </a:spcBef>
              <a:spcAft>
                <a:spcPts val="0"/>
              </a:spcAft>
              <a:buSzPts val="1120"/>
              <a:buChar char="▶"/>
            </a:pPr>
            <a:r>
              <a:rPr lang="en-US" sz="1400"/>
              <a:t>A value in between (-0.8, 0.8) shows no correlation and the variables can be used in the model</a:t>
            </a:r>
            <a:endParaRPr sz="1400"/>
          </a:p>
          <a:p>
            <a:pPr indent="-226060" lvl="2" marL="1143000" rtl="0" algn="l">
              <a:spcBef>
                <a:spcPts val="1000"/>
              </a:spcBef>
              <a:spcAft>
                <a:spcPts val="0"/>
              </a:spcAft>
              <a:buSzPts val="1400"/>
              <a:buChar char="▶"/>
            </a:pPr>
            <a:r>
              <a:rPr lang="en-US" sz="1400"/>
              <a:t>Our data variables do not show any correlation.</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742950" rtl="0" algn="l">
              <a:spcBef>
                <a:spcPts val="1000"/>
              </a:spcBef>
              <a:spcAft>
                <a:spcPts val="0"/>
              </a:spcAft>
              <a:buNone/>
            </a:pPr>
            <a:r>
              <a:t/>
            </a:r>
            <a:endParaRPr sz="1400"/>
          </a:p>
        </p:txBody>
      </p:sp>
      <p:pic>
        <p:nvPicPr>
          <p:cNvPr id="318" name="Google Shape;318;p36"/>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pic>
        <p:nvPicPr>
          <p:cNvPr id="319" name="Google Shape;319;p36"/>
          <p:cNvPicPr preferRelativeResize="0"/>
          <p:nvPr/>
        </p:nvPicPr>
        <p:blipFill rotWithShape="1">
          <a:blip r:embed="rId4">
            <a:alphaModFix/>
          </a:blip>
          <a:srcRect b="0" l="0" r="0" t="57241"/>
          <a:stretch/>
        </p:blipFill>
        <p:spPr>
          <a:xfrm>
            <a:off x="2293875" y="3747400"/>
            <a:ext cx="5943600" cy="1637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200"/>
              <a:t>Analysis Part 3 - Modelling</a:t>
            </a:r>
            <a:endParaRPr/>
          </a:p>
        </p:txBody>
      </p:sp>
      <p:sp>
        <p:nvSpPr>
          <p:cNvPr id="326" name="Google Shape;326;p37"/>
          <p:cNvSpPr txBox="1"/>
          <p:nvPr>
            <p:ph idx="1" type="body"/>
          </p:nvPr>
        </p:nvSpPr>
        <p:spPr>
          <a:xfrm>
            <a:off x="1103300" y="1727126"/>
            <a:ext cx="8946600" cy="4707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1400"/>
              <a:t>Hypothesis Testing (Pearson’s Chi-Squared Test)</a:t>
            </a:r>
            <a:r>
              <a:rPr lang="en-US" sz="1400"/>
              <a:t> : </a:t>
            </a:r>
            <a:endParaRPr sz="1400"/>
          </a:p>
          <a:p>
            <a:pPr indent="-285750" lvl="1" marL="742950" rtl="0" algn="l">
              <a:spcBef>
                <a:spcPts val="1000"/>
              </a:spcBef>
              <a:spcAft>
                <a:spcPts val="0"/>
              </a:spcAft>
              <a:buSzPts val="1120"/>
              <a:buChar char="▶"/>
            </a:pPr>
            <a:r>
              <a:rPr lang="en-US" sz="1400"/>
              <a:t>This is a powerful tool in statistics which tells whether the chiSq test results are independent and have a Goodness Of Fit.</a:t>
            </a:r>
            <a:endParaRPr sz="1400"/>
          </a:p>
          <a:p>
            <a:pPr indent="0" lvl="0" marL="742950" rtl="0" algn="l">
              <a:spcBef>
                <a:spcPts val="1000"/>
              </a:spcBef>
              <a:spcAft>
                <a:spcPts val="0"/>
              </a:spcAft>
              <a:buNone/>
            </a:pPr>
            <a:r>
              <a:t/>
            </a:r>
            <a:endParaRPr sz="1050">
              <a:solidFill>
                <a:schemeClr val="dk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050">
              <a:solidFill>
                <a:schemeClr val="dk1"/>
              </a:solidFill>
              <a:highlight>
                <a:srgbClr val="FFFFFF"/>
              </a:highlight>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285750" lvl="1" marL="742950" rtl="0" algn="l">
              <a:spcBef>
                <a:spcPts val="1000"/>
              </a:spcBef>
              <a:spcAft>
                <a:spcPts val="0"/>
              </a:spcAft>
              <a:buSzPts val="1120"/>
              <a:buChar char="▶"/>
            </a:pPr>
            <a:r>
              <a:rPr lang="en-US" sz="1400"/>
              <a:t>We can see the p-Value and the analysis if our model can accept or have to reject the null hypothesis</a:t>
            </a:r>
            <a:endParaRPr/>
          </a:p>
        </p:txBody>
      </p:sp>
      <p:pic>
        <p:nvPicPr>
          <p:cNvPr id="327" name="Google Shape;327;p37"/>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pic>
        <p:nvPicPr>
          <p:cNvPr id="328" name="Google Shape;328;p37"/>
          <p:cNvPicPr preferRelativeResize="0"/>
          <p:nvPr/>
        </p:nvPicPr>
        <p:blipFill>
          <a:blip r:embed="rId4">
            <a:alphaModFix/>
          </a:blip>
          <a:stretch>
            <a:fillRect/>
          </a:stretch>
        </p:blipFill>
        <p:spPr>
          <a:xfrm>
            <a:off x="1990438" y="2797013"/>
            <a:ext cx="7172325" cy="237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646111" y="39175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Introduction</a:t>
            </a:r>
            <a:endParaRPr/>
          </a:p>
        </p:txBody>
      </p:sp>
      <p:sp>
        <p:nvSpPr>
          <p:cNvPr id="161" name="Google Shape;161;p20"/>
          <p:cNvSpPr txBox="1"/>
          <p:nvPr>
            <p:ph idx="1" type="body"/>
          </p:nvPr>
        </p:nvSpPr>
        <p:spPr>
          <a:xfrm>
            <a:off x="737552" y="1660208"/>
            <a:ext cx="8946541" cy="419548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120"/>
              <a:buChar char="▶"/>
            </a:pPr>
            <a:r>
              <a:rPr b="1" lang="en-US" sz="1400" u="sng"/>
              <a:t>Business Problems </a:t>
            </a:r>
            <a:r>
              <a:rPr b="1" lang="en-US" sz="1400"/>
              <a:t>:</a:t>
            </a:r>
            <a:endParaRPr/>
          </a:p>
          <a:p>
            <a:pPr indent="0" lvl="0" marL="0" rtl="0" algn="just">
              <a:spcBef>
                <a:spcPts val="1000"/>
              </a:spcBef>
              <a:spcAft>
                <a:spcPts val="0"/>
              </a:spcAft>
              <a:buSzPts val="1120"/>
              <a:buNone/>
            </a:pPr>
            <a:r>
              <a:rPr b="1" lang="en-US" sz="1400"/>
              <a:t> </a:t>
            </a:r>
            <a:endParaRPr/>
          </a:p>
          <a:p>
            <a:pPr indent="-285750" lvl="1" marL="742950" rtl="0" algn="just">
              <a:spcBef>
                <a:spcPts val="1000"/>
              </a:spcBef>
              <a:spcAft>
                <a:spcPts val="0"/>
              </a:spcAft>
              <a:buSzPts val="1120"/>
              <a:buChar char="▶"/>
            </a:pPr>
            <a:r>
              <a:rPr lang="en-US" sz="1400"/>
              <a:t>P</a:t>
            </a:r>
            <a:r>
              <a:rPr lang="en-US" sz="1400"/>
              <a:t>erform Analysis on Yelp Academic Dataset</a:t>
            </a:r>
            <a:endParaRPr/>
          </a:p>
          <a:p>
            <a:pPr indent="-214630" lvl="1" marL="742950" rtl="0" algn="just">
              <a:spcBef>
                <a:spcPts val="1000"/>
              </a:spcBef>
              <a:spcAft>
                <a:spcPts val="0"/>
              </a:spcAft>
              <a:buSzPts val="1120"/>
              <a:buNone/>
            </a:pPr>
            <a:r>
              <a:t/>
            </a:r>
            <a:endParaRPr sz="1400"/>
          </a:p>
          <a:p>
            <a:pPr indent="-285750" lvl="1" marL="742950" rtl="0" algn="just">
              <a:spcBef>
                <a:spcPts val="1000"/>
              </a:spcBef>
              <a:spcAft>
                <a:spcPts val="0"/>
              </a:spcAft>
              <a:buSzPts val="1120"/>
              <a:buChar char="▶"/>
            </a:pPr>
            <a:r>
              <a:rPr lang="en-US" sz="1400"/>
              <a:t>P</a:t>
            </a:r>
            <a:r>
              <a:rPr lang="en-US" sz="1400"/>
              <a:t>erform </a:t>
            </a:r>
            <a:r>
              <a:rPr lang="en-US" sz="1400"/>
              <a:t>Visualiz</a:t>
            </a:r>
            <a:r>
              <a:rPr lang="en-US" sz="1400"/>
              <a:t>at</a:t>
            </a:r>
            <a:r>
              <a:rPr lang="en-US" sz="1400"/>
              <a:t>ion, Graph Mining and create graphs  on Yelp data</a:t>
            </a:r>
            <a:endParaRPr/>
          </a:p>
          <a:p>
            <a:pPr indent="-214630" lvl="1" marL="742950" rtl="0" algn="just">
              <a:spcBef>
                <a:spcPts val="1000"/>
              </a:spcBef>
              <a:spcAft>
                <a:spcPts val="0"/>
              </a:spcAft>
              <a:buSzPts val="1120"/>
              <a:buNone/>
            </a:pPr>
            <a:r>
              <a:t/>
            </a:r>
            <a:endParaRPr sz="1400"/>
          </a:p>
          <a:p>
            <a:pPr indent="-285750" lvl="1" marL="742950" rtl="0" algn="just">
              <a:spcBef>
                <a:spcPts val="1000"/>
              </a:spcBef>
              <a:spcAft>
                <a:spcPts val="0"/>
              </a:spcAft>
              <a:buSzPts val="1120"/>
              <a:buChar char="▶"/>
            </a:pPr>
            <a:r>
              <a:rPr lang="en-US" sz="1400"/>
              <a:t>Model the data with various techniques</a:t>
            </a:r>
            <a:r>
              <a:rPr lang="en-US" sz="1400"/>
              <a:t> and interpret the output</a:t>
            </a:r>
            <a:endParaRPr/>
          </a:p>
          <a:p>
            <a:pPr indent="-214630" lvl="1" marL="742950" rtl="0" algn="just">
              <a:spcBef>
                <a:spcPts val="1000"/>
              </a:spcBef>
              <a:spcAft>
                <a:spcPts val="0"/>
              </a:spcAft>
              <a:buSzPts val="1120"/>
              <a:buNone/>
            </a:pPr>
            <a:r>
              <a:t/>
            </a:r>
            <a:endParaRPr sz="1400"/>
          </a:p>
          <a:p>
            <a:pPr indent="-285750" lvl="1" marL="742950" rtl="0" algn="just">
              <a:spcBef>
                <a:spcPts val="1000"/>
              </a:spcBef>
              <a:spcAft>
                <a:spcPts val="0"/>
              </a:spcAft>
              <a:buSzPts val="1120"/>
              <a:buChar char="▶"/>
            </a:pPr>
            <a:r>
              <a:rPr lang="en-US" sz="1400"/>
              <a:t>To perform sentiment analysis on Review dataset of Yelp</a:t>
            </a:r>
            <a:endParaRPr/>
          </a:p>
          <a:p>
            <a:pPr indent="-271780" lvl="0" marL="342900" rtl="0" algn="just">
              <a:spcBef>
                <a:spcPts val="1000"/>
              </a:spcBef>
              <a:spcAft>
                <a:spcPts val="0"/>
              </a:spcAft>
              <a:buSzPts val="1120"/>
              <a:buNone/>
            </a:pPr>
            <a:r>
              <a:t/>
            </a:r>
            <a:endParaRPr sz="1400"/>
          </a:p>
          <a:p>
            <a:pPr indent="-271780" lvl="0" marL="342900" rtl="0" algn="just">
              <a:spcBef>
                <a:spcPts val="1000"/>
              </a:spcBef>
              <a:spcAft>
                <a:spcPts val="0"/>
              </a:spcAft>
              <a:buSzPts val="1120"/>
              <a:buNone/>
            </a:pPr>
            <a:r>
              <a:t/>
            </a:r>
            <a:endParaRPr sz="1400"/>
          </a:p>
        </p:txBody>
      </p:sp>
      <p:pic>
        <p:nvPicPr>
          <p:cNvPr id="162" name="Google Shape;162;p20"/>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t>Analysis Part 3 -Modelling</a:t>
            </a:r>
            <a:endParaRPr sz="3200"/>
          </a:p>
        </p:txBody>
      </p:sp>
      <p:sp>
        <p:nvSpPr>
          <p:cNvPr id="335" name="Google Shape;335;p38"/>
          <p:cNvSpPr txBox="1"/>
          <p:nvPr>
            <p:ph idx="1" type="body"/>
          </p:nvPr>
        </p:nvSpPr>
        <p:spPr>
          <a:xfrm>
            <a:off x="1103300" y="1612701"/>
            <a:ext cx="8946600" cy="46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1400"/>
              <a:t> Model  Execution: </a:t>
            </a:r>
            <a:endParaRPr sz="1400"/>
          </a:p>
          <a:p>
            <a:pPr indent="-285750" lvl="1" marL="742950" rtl="0" algn="l">
              <a:spcBef>
                <a:spcPts val="1000"/>
              </a:spcBef>
              <a:spcAft>
                <a:spcPts val="0"/>
              </a:spcAft>
              <a:buSzPts val="1120"/>
              <a:buChar char="▶"/>
            </a:pPr>
            <a:r>
              <a:rPr lang="en-US" sz="1400"/>
              <a:t>Model and Predict the Train Data</a:t>
            </a:r>
            <a:endParaRPr sz="1400"/>
          </a:p>
          <a:p>
            <a:pPr indent="-303530" lvl="1" marL="742950" rtl="0" algn="l">
              <a:spcBef>
                <a:spcPts val="1000"/>
              </a:spcBef>
              <a:spcAft>
                <a:spcPts val="0"/>
              </a:spcAft>
              <a:buSzPts val="1400"/>
              <a:buChar char="▶"/>
            </a:pPr>
            <a:r>
              <a:rPr lang="en-US" sz="1400"/>
              <a:t>Calculate the various parameters from predictionsAndLabel RDD</a:t>
            </a:r>
            <a:endParaRPr sz="1400"/>
          </a:p>
          <a:p>
            <a:pPr indent="-303530" lvl="1" marL="742950" rtl="0" algn="l">
              <a:spcBef>
                <a:spcPts val="1000"/>
              </a:spcBef>
              <a:spcAft>
                <a:spcPts val="0"/>
              </a:spcAft>
              <a:buSzPts val="1400"/>
              <a:buChar char="▶"/>
            </a:pPr>
            <a:r>
              <a:rPr lang="en-US" sz="1400"/>
              <a:t>Evaluate the parameters like R-Squared etc using Regression Metrics</a:t>
            </a:r>
            <a:endParaRPr sz="1400"/>
          </a:p>
          <a:p>
            <a:pPr indent="0" lvl="0" marL="742950" rtl="0" algn="l">
              <a:spcBef>
                <a:spcPts val="1000"/>
              </a:spcBef>
              <a:spcAft>
                <a:spcPts val="0"/>
              </a:spcAft>
              <a:buNone/>
            </a:pPr>
            <a:r>
              <a:t/>
            </a:r>
            <a:endParaRPr sz="1400"/>
          </a:p>
        </p:txBody>
      </p:sp>
      <p:pic>
        <p:nvPicPr>
          <p:cNvPr id="336" name="Google Shape;336;p38"/>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pic>
        <p:nvPicPr>
          <p:cNvPr id="337" name="Google Shape;337;p38"/>
          <p:cNvPicPr preferRelativeResize="0"/>
          <p:nvPr/>
        </p:nvPicPr>
        <p:blipFill>
          <a:blip r:embed="rId4">
            <a:alphaModFix/>
          </a:blip>
          <a:stretch>
            <a:fillRect/>
          </a:stretch>
        </p:blipFill>
        <p:spPr>
          <a:xfrm>
            <a:off x="1103300" y="3647850"/>
            <a:ext cx="8946600" cy="304775"/>
          </a:xfrm>
          <a:prstGeom prst="rect">
            <a:avLst/>
          </a:prstGeom>
          <a:noFill/>
          <a:ln>
            <a:noFill/>
          </a:ln>
        </p:spPr>
      </p:pic>
      <p:pic>
        <p:nvPicPr>
          <p:cNvPr id="338" name="Google Shape;338;p38"/>
          <p:cNvPicPr preferRelativeResize="0"/>
          <p:nvPr/>
        </p:nvPicPr>
        <p:blipFill>
          <a:blip r:embed="rId5">
            <a:alphaModFix/>
          </a:blip>
          <a:stretch>
            <a:fillRect/>
          </a:stretch>
        </p:blipFill>
        <p:spPr>
          <a:xfrm>
            <a:off x="1103300" y="4022700"/>
            <a:ext cx="8946600" cy="790575"/>
          </a:xfrm>
          <a:prstGeom prst="rect">
            <a:avLst/>
          </a:prstGeom>
          <a:noFill/>
          <a:ln>
            <a:noFill/>
          </a:ln>
        </p:spPr>
      </p:pic>
      <p:pic>
        <p:nvPicPr>
          <p:cNvPr id="339" name="Google Shape;339;p38"/>
          <p:cNvPicPr preferRelativeResize="0"/>
          <p:nvPr/>
        </p:nvPicPr>
        <p:blipFill>
          <a:blip r:embed="rId6">
            <a:alphaModFix/>
          </a:blip>
          <a:stretch>
            <a:fillRect/>
          </a:stretch>
        </p:blipFill>
        <p:spPr>
          <a:xfrm>
            <a:off x="1103300" y="4883350"/>
            <a:ext cx="8947500" cy="1343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9"/>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200"/>
              <a:t>Analysis Part 3 -Modelling</a:t>
            </a:r>
            <a:endParaRPr/>
          </a:p>
        </p:txBody>
      </p:sp>
      <p:sp>
        <p:nvSpPr>
          <p:cNvPr id="346" name="Google Shape;346;p39"/>
          <p:cNvSpPr txBox="1"/>
          <p:nvPr>
            <p:ph idx="1" type="body"/>
          </p:nvPr>
        </p:nvSpPr>
        <p:spPr>
          <a:xfrm>
            <a:off x="1104200" y="1482776"/>
            <a:ext cx="8946600" cy="4886400"/>
          </a:xfrm>
          <a:prstGeom prst="rect">
            <a:avLst/>
          </a:prstGeom>
        </p:spPr>
        <p:txBody>
          <a:bodyPr anchorCtr="0" anchor="t" bIns="45700" lIns="91425" spcFirstLastPara="1" rIns="91425" wrap="square" tIns="45700">
            <a:noAutofit/>
          </a:bodyPr>
          <a:lstStyle/>
          <a:p>
            <a:pPr indent="-285750" lvl="1" marL="742950" rtl="0" algn="l">
              <a:spcBef>
                <a:spcPts val="1000"/>
              </a:spcBef>
              <a:spcAft>
                <a:spcPts val="0"/>
              </a:spcAft>
              <a:buSzPts val="1120"/>
              <a:buChar char="▶"/>
            </a:pPr>
            <a:r>
              <a:rPr lang="en-US" sz="1400"/>
              <a:t>Comparing all the evaluation metrics performed for training Data and test Data</a:t>
            </a:r>
            <a:endParaRPr sz="1400"/>
          </a:p>
          <a:p>
            <a:pPr indent="-303530" lvl="1" marL="742950" rtl="0" algn="l">
              <a:spcBef>
                <a:spcPts val="1000"/>
              </a:spcBef>
              <a:spcAft>
                <a:spcPts val="0"/>
              </a:spcAft>
              <a:buSzPts val="1400"/>
              <a:buChar char="▶"/>
            </a:pPr>
            <a:r>
              <a:rPr lang="en-US" sz="1400"/>
              <a:t>We find that models of both the data and their predictions almost have the same values</a:t>
            </a:r>
            <a:endParaRPr sz="1400"/>
          </a:p>
          <a:p>
            <a:pPr indent="-303530" lvl="1" marL="742950" rtl="0" algn="l">
              <a:spcBef>
                <a:spcPts val="1000"/>
              </a:spcBef>
              <a:spcAft>
                <a:spcPts val="0"/>
              </a:spcAft>
              <a:buSzPts val="1400"/>
              <a:buChar char="▶"/>
            </a:pPr>
            <a:r>
              <a:rPr lang="en-US" sz="1400"/>
              <a:t>Considering, the p-Value, we can say with 95% confidence that the co-efficients and the R-squared value of both the model predictions are similar, hence the models are accurate.</a:t>
            </a:r>
            <a:endParaRPr sz="1400"/>
          </a:p>
          <a:p>
            <a:pPr indent="-303530" lvl="1" marL="742950" rtl="0" algn="l">
              <a:spcBef>
                <a:spcPts val="1000"/>
              </a:spcBef>
              <a:spcAft>
                <a:spcPts val="0"/>
              </a:spcAft>
              <a:buSzPts val="1400"/>
              <a:buChar char="▶"/>
            </a:pPr>
            <a:r>
              <a:rPr lang="en-US" sz="1400"/>
              <a:t>Looking into the parameters.</a:t>
            </a:r>
            <a:endParaRPr sz="1400"/>
          </a:p>
        </p:txBody>
      </p:sp>
      <p:pic>
        <p:nvPicPr>
          <p:cNvPr id="347" name="Google Shape;347;p39"/>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pic>
        <p:nvPicPr>
          <p:cNvPr id="348" name="Google Shape;348;p39"/>
          <p:cNvPicPr preferRelativeResize="0"/>
          <p:nvPr/>
        </p:nvPicPr>
        <p:blipFill>
          <a:blip r:embed="rId4">
            <a:alphaModFix/>
          </a:blip>
          <a:stretch>
            <a:fillRect/>
          </a:stretch>
        </p:blipFill>
        <p:spPr>
          <a:xfrm>
            <a:off x="1189613" y="3324650"/>
            <a:ext cx="4371975" cy="2857500"/>
          </a:xfrm>
          <a:prstGeom prst="rect">
            <a:avLst/>
          </a:prstGeom>
          <a:noFill/>
          <a:ln>
            <a:noFill/>
          </a:ln>
        </p:spPr>
      </p:pic>
      <p:pic>
        <p:nvPicPr>
          <p:cNvPr id="349" name="Google Shape;349;p39"/>
          <p:cNvPicPr preferRelativeResize="0"/>
          <p:nvPr/>
        </p:nvPicPr>
        <p:blipFill>
          <a:blip r:embed="rId5">
            <a:alphaModFix/>
          </a:blip>
          <a:stretch>
            <a:fillRect/>
          </a:stretch>
        </p:blipFill>
        <p:spPr>
          <a:xfrm>
            <a:off x="6803175" y="4108500"/>
            <a:ext cx="3810000" cy="1943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0"/>
          <p:cNvSpPr txBox="1"/>
          <p:nvPr>
            <p:ph type="title"/>
          </p:nvPr>
        </p:nvSpPr>
        <p:spPr>
          <a:xfrm>
            <a:off x="646111" y="452718"/>
            <a:ext cx="10306811"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Issues Faced</a:t>
            </a:r>
            <a:endParaRPr/>
          </a:p>
        </p:txBody>
      </p:sp>
      <p:sp>
        <p:nvSpPr>
          <p:cNvPr id="355" name="Google Shape;355;p40"/>
          <p:cNvSpPr txBox="1"/>
          <p:nvPr>
            <p:ph idx="1" type="body"/>
          </p:nvPr>
        </p:nvSpPr>
        <p:spPr>
          <a:xfrm>
            <a:off x="747712" y="1371899"/>
            <a:ext cx="11088687" cy="503338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120"/>
              <a:buChar char="▶"/>
            </a:pPr>
            <a:r>
              <a:rPr lang="en-US" sz="1400"/>
              <a:t>Below are the list of challenges that we faced while working on the selected yelp dataset:</a:t>
            </a:r>
            <a:endParaRPr/>
          </a:p>
          <a:p>
            <a:pPr indent="-271780" lvl="0" marL="342900" rtl="0" algn="just">
              <a:spcBef>
                <a:spcPts val="1000"/>
              </a:spcBef>
              <a:spcAft>
                <a:spcPts val="0"/>
              </a:spcAft>
              <a:buSzPts val="1120"/>
              <a:buNone/>
            </a:pPr>
            <a:r>
              <a:t/>
            </a:r>
            <a:endParaRPr b="1" sz="1400"/>
          </a:p>
          <a:p>
            <a:pPr indent="-285750" lvl="1" marL="742950" rtl="0" algn="just">
              <a:spcBef>
                <a:spcPts val="1000"/>
              </a:spcBef>
              <a:spcAft>
                <a:spcPts val="0"/>
              </a:spcAft>
              <a:buSzPts val="960"/>
              <a:buChar char="▶"/>
            </a:pPr>
            <a:r>
              <a:rPr lang="en-US" sz="1200"/>
              <a:t>Spark’s main concept is Resilient Distributed Dataset (RDD), which runs on top of HDFS. Yelp dataset is huge (few GBs), we faced a big challenge in downloading this dataset from internet to the Cloudera VM. </a:t>
            </a:r>
            <a:endParaRPr/>
          </a:p>
          <a:p>
            <a:pPr indent="-228600" lvl="2" marL="1143000" rtl="0" algn="just">
              <a:spcBef>
                <a:spcPts val="1000"/>
              </a:spcBef>
              <a:spcAft>
                <a:spcPts val="0"/>
              </a:spcAft>
              <a:buSzPts val="800"/>
              <a:buChar char="▶"/>
            </a:pPr>
            <a:r>
              <a:rPr lang="en-US" sz="1000"/>
              <a:t>Resolution: Downloaded the dataset on local machine, and mounted local folder with Cloudera VM folder. </a:t>
            </a:r>
            <a:endParaRPr/>
          </a:p>
          <a:p>
            <a:pPr indent="-285750" lvl="1" marL="742950" rtl="0" algn="just">
              <a:spcBef>
                <a:spcPts val="1000"/>
              </a:spcBef>
              <a:spcAft>
                <a:spcPts val="0"/>
              </a:spcAft>
              <a:buSzPts val="960"/>
              <a:buChar char="▶"/>
            </a:pPr>
            <a:r>
              <a:rPr lang="en-US" sz="1200"/>
              <a:t>Pyspark &amp; python have many different forms of data types. Some functions worked with one type and not with the other. Also, some features were available with one type of data type, and not with the other. This created confusion and delayed our work to a larger extent. </a:t>
            </a:r>
            <a:endParaRPr/>
          </a:p>
          <a:p>
            <a:pPr indent="-285750" lvl="1" marL="742950" rtl="0" algn="just">
              <a:spcBef>
                <a:spcPts val="1000"/>
              </a:spcBef>
              <a:spcAft>
                <a:spcPts val="0"/>
              </a:spcAft>
              <a:buSzPts val="960"/>
              <a:buChar char="▶"/>
            </a:pPr>
            <a:r>
              <a:rPr lang="en-US" sz="1200"/>
              <a:t>The versions of many packages are outdated on the VM. Due to this, some functions didn’t work at all. So, pip install &lt;[package_name&gt; --upgrade were our rescue command. To look for answers online, we used various commands to find the version of the tools that we were using like Python, Spark, Jupyter Notebook, Pandas, This issue included the SparkSession feature, which is not part of currently available Spark in the VM, SparkSession is a latest feature and would have made our work much easier.</a:t>
            </a:r>
            <a:endParaRPr/>
          </a:p>
          <a:p>
            <a:pPr indent="-285750" lvl="1" marL="742950" rtl="0" algn="just">
              <a:spcBef>
                <a:spcPts val="1000"/>
              </a:spcBef>
              <a:spcAft>
                <a:spcPts val="0"/>
              </a:spcAft>
              <a:buSzPts val="960"/>
              <a:buChar char="▶"/>
            </a:pPr>
            <a:r>
              <a:rPr lang="en-US" sz="1200"/>
              <a:t>We tried implementing Linear regression model. The references procured from google, were not particular for the pyspark version 1.6.0 (the current version which we are using), hence a lot of effort went into finding the right commands for the version being used.</a:t>
            </a:r>
            <a:endParaRPr/>
          </a:p>
          <a:p>
            <a:pPr indent="-285750" lvl="1" marL="742950" rtl="0" algn="just">
              <a:spcBef>
                <a:spcPts val="1000"/>
              </a:spcBef>
              <a:spcAft>
                <a:spcPts val="0"/>
              </a:spcAft>
              <a:buSzPts val="960"/>
              <a:buChar char="▶"/>
            </a:pPr>
            <a:r>
              <a:rPr lang="en-US" sz="1200"/>
              <a:t>We faced a lot of issues in SqlContext, and have to move to other ways to perform the plotting as many commands do not work in SQLContext and it is the prominent way to put queries in the data.</a:t>
            </a:r>
            <a:endParaRPr/>
          </a:p>
          <a:p>
            <a:pPr indent="-285750" lvl="1" marL="742950" rtl="0" algn="just">
              <a:spcBef>
                <a:spcPts val="1000"/>
              </a:spcBef>
              <a:spcAft>
                <a:spcPts val="0"/>
              </a:spcAft>
              <a:buSzPts val="960"/>
              <a:buChar char="▶"/>
            </a:pPr>
            <a:r>
              <a:rPr lang="en-US" sz="1200"/>
              <a:t>The CountVectorization as required for Sentiment Analysis was performing extremely slow and did not work sometimes on our filtered dataset, this slowed our work to perform text analysis.</a:t>
            </a:r>
            <a:endParaRPr/>
          </a:p>
          <a:p>
            <a:pPr indent="-285750" lvl="1" marL="742950" rtl="0" algn="just">
              <a:spcBef>
                <a:spcPts val="1000"/>
              </a:spcBef>
              <a:spcAft>
                <a:spcPts val="0"/>
              </a:spcAft>
              <a:buSzPts val="960"/>
              <a:buChar char="▶"/>
            </a:pPr>
            <a:r>
              <a:rPr lang="en-US" sz="1200"/>
              <a:t>The system memory (RAM) was 8GB of 2 of our team members, which created issues with VM. They had to restart the VM and their computer time and again.</a:t>
            </a:r>
            <a:endParaRPr sz="1200"/>
          </a:p>
        </p:txBody>
      </p:sp>
      <p:pic>
        <p:nvPicPr>
          <p:cNvPr id="356" name="Google Shape;356;p40"/>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sz="3200"/>
              <a:t>Future Use-Cases</a:t>
            </a:r>
            <a:endParaRPr sz="3200"/>
          </a:p>
        </p:txBody>
      </p:sp>
      <p:sp>
        <p:nvSpPr>
          <p:cNvPr id="362" name="Google Shape;362;p41"/>
          <p:cNvSpPr txBox="1"/>
          <p:nvPr>
            <p:ph idx="1" type="body"/>
          </p:nvPr>
        </p:nvSpPr>
        <p:spPr>
          <a:xfrm>
            <a:off x="747712" y="1727798"/>
            <a:ext cx="10265728"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Using Binaries: Our project has visualizations and different kinds of regression models. We could further pursue additional modelling using the Category and Attributes columns </a:t>
            </a:r>
            <a:endParaRPr/>
          </a:p>
          <a:p>
            <a:pPr indent="-271780" lvl="0" marL="342900" rtl="0" algn="l">
              <a:spcBef>
                <a:spcPts val="1000"/>
              </a:spcBef>
              <a:spcAft>
                <a:spcPts val="0"/>
              </a:spcAft>
              <a:buSzPts val="1120"/>
              <a:buNone/>
            </a:pPr>
            <a:r>
              <a:t/>
            </a:r>
            <a:endParaRPr sz="1400"/>
          </a:p>
          <a:p>
            <a:pPr indent="-342900" lvl="0" marL="342900" rtl="0" algn="l">
              <a:spcBef>
                <a:spcPts val="1000"/>
              </a:spcBef>
              <a:spcAft>
                <a:spcPts val="0"/>
              </a:spcAft>
              <a:buSzPts val="1120"/>
              <a:buChar char="▶"/>
            </a:pPr>
            <a:r>
              <a:rPr lang="en-US" sz="1400"/>
              <a:t>We can create Decision trees to explore the data further and find significant variables.</a:t>
            </a:r>
            <a:endParaRPr/>
          </a:p>
          <a:p>
            <a:pPr indent="-271780" lvl="0" marL="342900" rtl="0" algn="l">
              <a:spcBef>
                <a:spcPts val="1000"/>
              </a:spcBef>
              <a:spcAft>
                <a:spcPts val="0"/>
              </a:spcAft>
              <a:buSzPts val="1120"/>
              <a:buNone/>
            </a:pPr>
            <a:r>
              <a:t/>
            </a:r>
            <a:endParaRPr sz="1400"/>
          </a:p>
          <a:p>
            <a:pPr indent="-342900" lvl="0" marL="342900" rtl="0" algn="l">
              <a:spcBef>
                <a:spcPts val="1000"/>
              </a:spcBef>
              <a:spcAft>
                <a:spcPts val="0"/>
              </a:spcAft>
              <a:buSzPts val="1120"/>
              <a:buChar char="▶"/>
            </a:pPr>
            <a:r>
              <a:rPr lang="en-US" sz="1400"/>
              <a:t>Maps: Dropping pins in areas where the restaurants are could have helped in visualizing the map of restaurants. </a:t>
            </a:r>
            <a:endParaRPr/>
          </a:p>
          <a:p>
            <a:pPr indent="-271780" lvl="0" marL="342900" rtl="0" algn="l">
              <a:spcBef>
                <a:spcPts val="1000"/>
              </a:spcBef>
              <a:spcAft>
                <a:spcPts val="0"/>
              </a:spcAft>
              <a:buSzPts val="1120"/>
              <a:buNone/>
            </a:pPr>
            <a:r>
              <a:t/>
            </a:r>
            <a:endParaRPr sz="1400"/>
          </a:p>
          <a:p>
            <a:pPr indent="-342900" lvl="0" marL="342900" rtl="0" algn="l">
              <a:spcBef>
                <a:spcPts val="1000"/>
              </a:spcBef>
              <a:spcAft>
                <a:spcPts val="0"/>
              </a:spcAft>
              <a:buSzPts val="1120"/>
              <a:buChar char="▶"/>
            </a:pPr>
            <a:r>
              <a:rPr lang="en-US" sz="1400"/>
              <a:t>To find how a neighborhood affects the restaurants ratings would have been an interesting topic to explore.</a:t>
            </a:r>
            <a:endParaRPr/>
          </a:p>
          <a:p>
            <a:pPr indent="-271780" lvl="0" marL="342900" rtl="0" algn="l">
              <a:spcBef>
                <a:spcPts val="1000"/>
              </a:spcBef>
              <a:spcAft>
                <a:spcPts val="0"/>
              </a:spcAft>
              <a:buSzPts val="1120"/>
              <a:buNone/>
            </a:pPr>
            <a:r>
              <a:t/>
            </a:r>
            <a:endParaRPr sz="1400"/>
          </a:p>
          <a:p>
            <a:pPr indent="-342900" lvl="0" marL="342900" rtl="0" algn="l">
              <a:spcBef>
                <a:spcPts val="1000"/>
              </a:spcBef>
              <a:spcAft>
                <a:spcPts val="0"/>
              </a:spcAft>
              <a:buSzPts val="1120"/>
              <a:buChar char="▶"/>
            </a:pPr>
            <a:r>
              <a:rPr lang="en-US" sz="1400"/>
              <a:t>Sentimental Analysis: it is always interesting to know what kinds of sentiments a reviewer produced in their review. We had already created a heat map, but we wanted to add more work related to sentiments. </a:t>
            </a:r>
            <a:endParaRPr/>
          </a:p>
          <a:p>
            <a:pPr indent="-271780" lvl="0" marL="342900" rtl="0" algn="just">
              <a:spcBef>
                <a:spcPts val="1000"/>
              </a:spcBef>
              <a:spcAft>
                <a:spcPts val="0"/>
              </a:spcAft>
              <a:buSzPts val="1120"/>
              <a:buNone/>
            </a:pPr>
            <a:r>
              <a:t/>
            </a:r>
            <a:endParaRPr sz="1400"/>
          </a:p>
        </p:txBody>
      </p:sp>
      <p:pic>
        <p:nvPicPr>
          <p:cNvPr id="363" name="Google Shape;363;p41"/>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sz="3200"/>
              <a:t>References</a:t>
            </a:r>
            <a:endParaRPr sz="3200"/>
          </a:p>
        </p:txBody>
      </p:sp>
      <p:sp>
        <p:nvSpPr>
          <p:cNvPr id="369" name="Google Shape;369;p42"/>
          <p:cNvSpPr txBox="1"/>
          <p:nvPr>
            <p:ph idx="1" type="body"/>
          </p:nvPr>
        </p:nvSpPr>
        <p:spPr>
          <a:xfrm>
            <a:off x="747712" y="1727798"/>
            <a:ext cx="10265728"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Internet was our go-to place to understand how to approach our hiccups in the project</a:t>
            </a:r>
            <a:endParaRPr/>
          </a:p>
          <a:p>
            <a:pPr indent="-285750" lvl="1" marL="742950" rtl="0" algn="l">
              <a:spcBef>
                <a:spcPts val="1000"/>
              </a:spcBef>
              <a:spcAft>
                <a:spcPts val="0"/>
              </a:spcAft>
              <a:buSzPts val="960"/>
              <a:buChar char="▶"/>
            </a:pPr>
            <a:r>
              <a:rPr lang="en-US" sz="1200" u="sng">
                <a:solidFill>
                  <a:schemeClr val="hlink"/>
                </a:solidFill>
                <a:hlinkClick r:id="rId3"/>
              </a:rPr>
              <a:t>https://www.yelp.com/dataset</a:t>
            </a:r>
            <a:r>
              <a:rPr lang="en-US" sz="1200"/>
              <a:t> -- to download our academic dataset</a:t>
            </a:r>
            <a:endParaRPr sz="1200"/>
          </a:p>
          <a:p>
            <a:pPr indent="-285750" lvl="1" marL="742950" rtl="0" algn="l">
              <a:spcBef>
                <a:spcPts val="1000"/>
              </a:spcBef>
              <a:spcAft>
                <a:spcPts val="0"/>
              </a:spcAft>
              <a:buSzPts val="960"/>
              <a:buChar char="▶"/>
            </a:pPr>
            <a:r>
              <a:rPr lang="en-US" sz="1200"/>
              <a:t>To look up solutions and alternatives to our errors</a:t>
            </a:r>
            <a:endParaRPr sz="1200" u="sng">
              <a:solidFill>
                <a:schemeClr val="hlink"/>
              </a:solidFill>
              <a:hlinkClick r:id="rId4"/>
            </a:endParaRPr>
          </a:p>
          <a:p>
            <a:pPr indent="-228600" lvl="2" marL="1143000" rtl="0" algn="l">
              <a:spcBef>
                <a:spcPts val="1000"/>
              </a:spcBef>
              <a:spcAft>
                <a:spcPts val="0"/>
              </a:spcAft>
              <a:buSzPts val="800"/>
              <a:buChar char="▶"/>
            </a:pPr>
            <a:r>
              <a:rPr lang="en-US" sz="1000" u="sng">
                <a:solidFill>
                  <a:schemeClr val="hlink"/>
                </a:solidFill>
                <a:hlinkClick r:id="rId5"/>
              </a:rPr>
              <a:t>https://stackoverflow.com/</a:t>
            </a:r>
            <a:endParaRPr sz="1000"/>
          </a:p>
          <a:p>
            <a:pPr indent="-228600" lvl="2" marL="1143000" rtl="0" algn="l">
              <a:spcBef>
                <a:spcPts val="1000"/>
              </a:spcBef>
              <a:spcAft>
                <a:spcPts val="0"/>
              </a:spcAft>
              <a:buSzPts val="800"/>
              <a:buChar char="▶"/>
            </a:pPr>
            <a:r>
              <a:rPr lang="en-US" sz="1000" u="sng">
                <a:solidFill>
                  <a:schemeClr val="hlink"/>
                </a:solidFill>
                <a:hlinkClick r:id="rId6"/>
              </a:rPr>
              <a:t>https://github.com/</a:t>
            </a:r>
            <a:endParaRPr sz="1000"/>
          </a:p>
          <a:p>
            <a:pPr indent="-285750" lvl="1" marL="742950" rtl="0" algn="l">
              <a:spcBef>
                <a:spcPts val="1000"/>
              </a:spcBef>
              <a:spcAft>
                <a:spcPts val="0"/>
              </a:spcAft>
              <a:buSzPts val="960"/>
              <a:buChar char="▶"/>
            </a:pPr>
            <a:r>
              <a:rPr lang="en-US" sz="1200" u="sng">
                <a:solidFill>
                  <a:schemeClr val="hlink"/>
                </a:solidFill>
                <a:hlinkClick r:id="rId7"/>
              </a:rPr>
              <a:t>https://spark.apache.org/docs/1.6.1/api/python/index.html</a:t>
            </a:r>
            <a:r>
              <a:rPr lang="en-US" sz="1200"/>
              <a:t> -- to refer to the existing functions and return values of these functions</a:t>
            </a:r>
            <a:endParaRPr sz="1200"/>
          </a:p>
          <a:p>
            <a:pPr indent="-285750" lvl="1" marL="742950" rtl="0" algn="l">
              <a:spcBef>
                <a:spcPts val="1000"/>
              </a:spcBef>
              <a:spcAft>
                <a:spcPts val="0"/>
              </a:spcAft>
              <a:buSzPts val="960"/>
              <a:buChar char="▶"/>
            </a:pPr>
            <a:r>
              <a:rPr lang="en-US" sz="1200" u="sng">
                <a:solidFill>
                  <a:schemeClr val="hlink"/>
                </a:solidFill>
                <a:hlinkClick r:id="rId8"/>
              </a:rPr>
              <a:t>http://www.ebc.cat/2015/01/05/how-to-rank-restaurants/</a:t>
            </a:r>
            <a:r>
              <a:rPr lang="en-US" sz="1200"/>
              <a:t> -- to find the formula to rank the restaurants of yelp</a:t>
            </a:r>
            <a:endParaRPr sz="1200"/>
          </a:p>
          <a:p>
            <a:pPr indent="-300990" lvl="1" marL="742950" rtl="0" algn="l">
              <a:spcBef>
                <a:spcPts val="1000"/>
              </a:spcBef>
              <a:spcAft>
                <a:spcPts val="0"/>
              </a:spcAft>
              <a:buSzPts val="1200"/>
              <a:buChar char="▶"/>
            </a:pPr>
            <a:r>
              <a:rPr lang="en-US" sz="1200" u="sng">
                <a:solidFill>
                  <a:schemeClr val="hlink"/>
                </a:solidFill>
                <a:hlinkClick r:id="rId9"/>
              </a:rPr>
              <a:t>https://spark.apache.org/docs/1.6.0/api/python/pyspark.mllib.html#module-pyspark.mllib.regression</a:t>
            </a:r>
            <a:r>
              <a:rPr lang="en-US" sz="1200"/>
              <a:t>  - LinearRegression Model</a:t>
            </a:r>
            <a:endParaRPr sz="1200"/>
          </a:p>
          <a:p>
            <a:pPr indent="-300990" lvl="1" marL="742950" rtl="0" algn="l">
              <a:spcBef>
                <a:spcPts val="1000"/>
              </a:spcBef>
              <a:spcAft>
                <a:spcPts val="0"/>
              </a:spcAft>
              <a:buSzPts val="1200"/>
              <a:buChar char="▶"/>
            </a:pPr>
            <a:r>
              <a:rPr lang="en-US" sz="1200" u="sng">
                <a:solidFill>
                  <a:schemeClr val="hlink"/>
                </a:solidFill>
                <a:hlinkClick r:id="rId10"/>
              </a:rPr>
              <a:t>https://spark.apache.org/docs/1.6.0/api/python/pyspark.mllib.html#module-pyspark.mllib.evaluation</a:t>
            </a:r>
            <a:r>
              <a:rPr lang="en-US" sz="1200"/>
              <a:t> - To aid in the evaluation of the model</a:t>
            </a:r>
            <a:endParaRPr sz="1200"/>
          </a:p>
          <a:p>
            <a:pPr indent="-342900" lvl="0" marL="342900" rtl="0" algn="l">
              <a:spcBef>
                <a:spcPts val="1000"/>
              </a:spcBef>
              <a:spcAft>
                <a:spcPts val="0"/>
              </a:spcAft>
              <a:buSzPts val="1120"/>
              <a:buChar char="▶"/>
            </a:pPr>
            <a:r>
              <a:rPr lang="en-US" sz="1400"/>
              <a:t>eBook</a:t>
            </a:r>
            <a:endParaRPr/>
          </a:p>
          <a:p>
            <a:pPr indent="-285750" lvl="1" marL="742950" rtl="0" algn="l">
              <a:spcBef>
                <a:spcPts val="1000"/>
              </a:spcBef>
              <a:spcAft>
                <a:spcPts val="0"/>
              </a:spcAft>
              <a:buSzPts val="960"/>
              <a:buChar char="▶"/>
            </a:pPr>
            <a:r>
              <a:rPr lang="en-US" sz="1200"/>
              <a:t>Frank Kane’s Taming Big Data with Apache Spark and Python, by Frank Kane</a:t>
            </a:r>
            <a:endParaRPr sz="1200"/>
          </a:p>
          <a:p>
            <a:pPr indent="-224790" lvl="1" marL="742950" rtl="0" algn="l">
              <a:spcBef>
                <a:spcPts val="1000"/>
              </a:spcBef>
              <a:spcAft>
                <a:spcPts val="0"/>
              </a:spcAft>
              <a:buSzPts val="960"/>
              <a:buNone/>
            </a:pPr>
            <a:r>
              <a:t/>
            </a:r>
            <a:endParaRPr sz="1200"/>
          </a:p>
        </p:txBody>
      </p:sp>
      <p:pic>
        <p:nvPicPr>
          <p:cNvPr id="370" name="Google Shape;370;p42"/>
          <p:cNvPicPr preferRelativeResize="0"/>
          <p:nvPr/>
        </p:nvPicPr>
        <p:blipFill rotWithShape="1">
          <a:blip r:embed="rId11">
            <a:alphaModFix/>
          </a:blip>
          <a:srcRect b="0" l="0" r="0" t="0"/>
          <a:stretch/>
        </p:blipFill>
        <p:spPr>
          <a:xfrm>
            <a:off x="10318115" y="173355"/>
            <a:ext cx="888365" cy="88836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3"/>
          <p:cNvSpPr txBox="1"/>
          <p:nvPr>
            <p:ph type="ctrTitle"/>
          </p:nvPr>
        </p:nvSpPr>
        <p:spPr>
          <a:xfrm>
            <a:off x="1154955" y="1447800"/>
            <a:ext cx="10672610" cy="332958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7200"/>
              <a:buFont typeface="Century Gothic"/>
              <a:buNone/>
            </a:pPr>
            <a:r>
              <a:rPr lang="en-US"/>
              <a:t>Thank You</a:t>
            </a:r>
            <a:endParaRPr/>
          </a:p>
        </p:txBody>
      </p:sp>
      <p:pic>
        <p:nvPicPr>
          <p:cNvPr id="376" name="Google Shape;376;p43"/>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Dataset Description</a:t>
            </a:r>
            <a:endParaRPr/>
          </a:p>
        </p:txBody>
      </p:sp>
      <p:sp>
        <p:nvSpPr>
          <p:cNvPr id="168" name="Google Shape;168;p21"/>
          <p:cNvSpPr txBox="1"/>
          <p:nvPr>
            <p:ph idx="1" type="body"/>
          </p:nvPr>
        </p:nvSpPr>
        <p:spPr>
          <a:xfrm>
            <a:off x="766567" y="1636358"/>
            <a:ext cx="9163810" cy="419548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120"/>
              <a:buChar char="▶"/>
            </a:pPr>
            <a:r>
              <a:rPr b="1" lang="en-US" sz="1400" u="sng"/>
              <a:t>Datasets</a:t>
            </a:r>
            <a:endParaRPr/>
          </a:p>
          <a:p>
            <a:pPr indent="-271780" lvl="0" marL="342900" rtl="0" algn="just">
              <a:spcBef>
                <a:spcPts val="1000"/>
              </a:spcBef>
              <a:spcAft>
                <a:spcPts val="0"/>
              </a:spcAft>
              <a:buSzPts val="1120"/>
              <a:buNone/>
            </a:pPr>
            <a:r>
              <a:t/>
            </a:r>
            <a:endParaRPr b="1" sz="1400"/>
          </a:p>
          <a:p>
            <a:pPr indent="-285750" lvl="1" marL="742950" rtl="0" algn="just">
              <a:spcBef>
                <a:spcPts val="1000"/>
              </a:spcBef>
              <a:spcAft>
                <a:spcPts val="0"/>
              </a:spcAft>
              <a:buSzPts val="1120"/>
              <a:buChar char="▶"/>
            </a:pPr>
            <a:r>
              <a:rPr lang="en-US" sz="1400"/>
              <a:t>The dataset contains files of Businesses, Reviews, User data, Tips and Checkin Data.</a:t>
            </a:r>
            <a:endParaRPr/>
          </a:p>
          <a:p>
            <a:pPr indent="-285750" lvl="1" marL="742950" rtl="0" algn="just">
              <a:spcBef>
                <a:spcPts val="1000"/>
              </a:spcBef>
              <a:spcAft>
                <a:spcPts val="0"/>
              </a:spcAft>
              <a:buSzPts val="1120"/>
              <a:buChar char="▶"/>
            </a:pPr>
            <a:r>
              <a:rPr lang="en-US" sz="1400"/>
              <a:t>For our analysis, we have used two dataset: Business and Reviews dataset. Following are the main columns in these datasets:</a:t>
            </a:r>
            <a:endParaRPr/>
          </a:p>
          <a:p>
            <a:pPr indent="-228600" lvl="2" marL="1143000" rtl="0" algn="just">
              <a:spcBef>
                <a:spcPts val="1000"/>
              </a:spcBef>
              <a:spcAft>
                <a:spcPts val="0"/>
              </a:spcAft>
              <a:buSzPts val="1120"/>
              <a:buChar char="▶"/>
            </a:pPr>
            <a:r>
              <a:rPr lang="en-US" sz="1400"/>
              <a:t>Business Dataset: </a:t>
            </a:r>
            <a:endParaRPr/>
          </a:p>
          <a:p>
            <a:pPr indent="-228600" lvl="3" marL="1600200" rtl="0" algn="just">
              <a:spcBef>
                <a:spcPts val="1000"/>
              </a:spcBef>
              <a:spcAft>
                <a:spcPts val="0"/>
              </a:spcAft>
              <a:buSzPts val="1120"/>
              <a:buChar char="▶"/>
            </a:pPr>
            <a:r>
              <a:rPr lang="en-US"/>
              <a:t>Business Id, Name of Restaurant, Address of Restaurant, Lat-Long values, Star Rating, Review Count, categories of Restaurants, Open Hours, City, State </a:t>
            </a:r>
            <a:endParaRPr/>
          </a:p>
          <a:p>
            <a:pPr indent="-228600" lvl="2" marL="1143000" rtl="0" algn="just">
              <a:spcBef>
                <a:spcPts val="1000"/>
              </a:spcBef>
              <a:spcAft>
                <a:spcPts val="0"/>
              </a:spcAft>
              <a:buSzPts val="1120"/>
              <a:buChar char="▶"/>
            </a:pPr>
            <a:r>
              <a:rPr lang="en-US" sz="1400"/>
              <a:t>Review Dataset: </a:t>
            </a:r>
            <a:endParaRPr/>
          </a:p>
          <a:p>
            <a:pPr indent="-228600" lvl="3" marL="1600200" rtl="0" algn="just">
              <a:spcBef>
                <a:spcPts val="1000"/>
              </a:spcBef>
              <a:spcAft>
                <a:spcPts val="0"/>
              </a:spcAft>
              <a:buSzPts val="1120"/>
              <a:buChar char="▶"/>
            </a:pPr>
            <a:r>
              <a:rPr lang="en-US"/>
              <a:t>Review Id, User Id, Business Id, Star rating, Date of Review, Review Text, Attributes (Useful, Funny, Cool)</a:t>
            </a:r>
            <a:endParaRPr/>
          </a:p>
          <a:p>
            <a:pPr indent="-157480" lvl="2" marL="1143000" rtl="0" algn="just">
              <a:spcBef>
                <a:spcPts val="1000"/>
              </a:spcBef>
              <a:spcAft>
                <a:spcPts val="0"/>
              </a:spcAft>
              <a:buSzPts val="1120"/>
              <a:buNone/>
            </a:pPr>
            <a:r>
              <a:t/>
            </a:r>
            <a:endParaRPr sz="1400"/>
          </a:p>
          <a:p>
            <a:pPr indent="-157480" lvl="2" marL="1143000" rtl="0" algn="just">
              <a:spcBef>
                <a:spcPts val="1000"/>
              </a:spcBef>
              <a:spcAft>
                <a:spcPts val="0"/>
              </a:spcAft>
              <a:buSzPts val="1120"/>
              <a:buNone/>
            </a:pPr>
            <a:r>
              <a:t/>
            </a:r>
            <a:endParaRPr sz="1400"/>
          </a:p>
          <a:p>
            <a:pPr indent="-157480" lvl="2" marL="1143000" rtl="0" algn="just">
              <a:spcBef>
                <a:spcPts val="1000"/>
              </a:spcBef>
              <a:spcAft>
                <a:spcPts val="0"/>
              </a:spcAft>
              <a:buSzPts val="1120"/>
              <a:buNone/>
            </a:pPr>
            <a:r>
              <a:t/>
            </a:r>
            <a:endParaRPr sz="1400"/>
          </a:p>
          <a:p>
            <a:pPr indent="-214630" lvl="1" marL="742950" rtl="0" algn="just">
              <a:spcBef>
                <a:spcPts val="1000"/>
              </a:spcBef>
              <a:spcAft>
                <a:spcPts val="0"/>
              </a:spcAft>
              <a:buSzPts val="1120"/>
              <a:buNone/>
            </a:pPr>
            <a:r>
              <a:t/>
            </a:r>
            <a:endParaRPr sz="1400"/>
          </a:p>
        </p:txBody>
      </p:sp>
      <p:pic>
        <p:nvPicPr>
          <p:cNvPr id="169" name="Google Shape;169;p21"/>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Dataset Cleansing</a:t>
            </a:r>
            <a:endParaRPr/>
          </a:p>
        </p:txBody>
      </p:sp>
      <p:sp>
        <p:nvSpPr>
          <p:cNvPr id="175" name="Google Shape;175;p22"/>
          <p:cNvSpPr txBox="1"/>
          <p:nvPr>
            <p:ph idx="1" type="body"/>
          </p:nvPr>
        </p:nvSpPr>
        <p:spPr>
          <a:xfrm>
            <a:off x="757872" y="161603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The Yelp dataset had millions of rows. SEMMA (Sample, Explore, Modify, Model and Assess) method is followed to obtain a sample of dataset</a:t>
            </a:r>
            <a:endParaRPr/>
          </a:p>
          <a:p>
            <a:pPr indent="-271780" lvl="0" marL="342900" rtl="0" algn="l">
              <a:spcBef>
                <a:spcPts val="1000"/>
              </a:spcBef>
              <a:spcAft>
                <a:spcPts val="0"/>
              </a:spcAft>
              <a:buSzPts val="1120"/>
              <a:buNone/>
            </a:pPr>
            <a:r>
              <a:t/>
            </a:r>
            <a:endParaRPr sz="1400"/>
          </a:p>
          <a:p>
            <a:pPr indent="-342900" lvl="0" marL="342900" rtl="0" algn="l">
              <a:spcBef>
                <a:spcPts val="1000"/>
              </a:spcBef>
              <a:spcAft>
                <a:spcPts val="0"/>
              </a:spcAft>
              <a:buSzPts val="1120"/>
              <a:buChar char="▶"/>
            </a:pPr>
            <a:r>
              <a:rPr lang="en-US" sz="1400"/>
              <a:t>We have filtered the dataset in Pyspark to reduce the dataset to only one (Phoenix) city and perform the analysis on the same</a:t>
            </a:r>
            <a:endParaRPr/>
          </a:p>
          <a:p>
            <a:pPr indent="-271780" lvl="0" marL="342900" rtl="0" algn="l">
              <a:spcBef>
                <a:spcPts val="1000"/>
              </a:spcBef>
              <a:spcAft>
                <a:spcPts val="0"/>
              </a:spcAft>
              <a:buSzPts val="1120"/>
              <a:buNone/>
            </a:pPr>
            <a:r>
              <a:t/>
            </a:r>
            <a:endParaRPr sz="1400"/>
          </a:p>
          <a:p>
            <a:pPr indent="-342900" lvl="0" marL="342900" rtl="0" algn="l">
              <a:spcBef>
                <a:spcPts val="1000"/>
              </a:spcBef>
              <a:spcAft>
                <a:spcPts val="0"/>
              </a:spcAft>
              <a:buSzPts val="1120"/>
              <a:buChar char="▶"/>
            </a:pPr>
            <a:r>
              <a:rPr lang="en-US" sz="1400"/>
              <a:t>The cleansing is also performed in Pyspark:</a:t>
            </a:r>
            <a:endParaRPr/>
          </a:p>
          <a:p>
            <a:pPr indent="-285750" lvl="1" marL="742950" rtl="0" algn="l">
              <a:spcBef>
                <a:spcPts val="1000"/>
              </a:spcBef>
              <a:spcAft>
                <a:spcPts val="0"/>
              </a:spcAft>
              <a:buSzPts val="1120"/>
              <a:buChar char="▶"/>
            </a:pPr>
            <a:r>
              <a:rPr lang="en-US" sz="1400"/>
              <a:t>T</a:t>
            </a:r>
            <a:r>
              <a:rPr lang="en-US" sz="1400"/>
              <a:t>o remove unwanted columns</a:t>
            </a:r>
            <a:endParaRPr/>
          </a:p>
          <a:p>
            <a:pPr indent="-285750" lvl="1" marL="742950" rtl="0" algn="l">
              <a:spcBef>
                <a:spcPts val="1000"/>
              </a:spcBef>
              <a:spcAft>
                <a:spcPts val="0"/>
              </a:spcAft>
              <a:buSzPts val="1120"/>
              <a:buChar char="▶"/>
            </a:pPr>
            <a:r>
              <a:rPr lang="en-US" sz="1400"/>
              <a:t>T</a:t>
            </a:r>
            <a:r>
              <a:rPr lang="en-US" sz="1400"/>
              <a:t>o impute the null values with zero values</a:t>
            </a:r>
            <a:endParaRPr/>
          </a:p>
          <a:p>
            <a:pPr indent="-285750" lvl="1" marL="742950" rtl="0" algn="l">
              <a:spcBef>
                <a:spcPts val="1000"/>
              </a:spcBef>
              <a:spcAft>
                <a:spcPts val="0"/>
              </a:spcAft>
              <a:buSzPts val="1120"/>
              <a:buChar char="▶"/>
            </a:pPr>
            <a:r>
              <a:rPr lang="en-US" sz="1400"/>
              <a:t>To remove the Outliers</a:t>
            </a:r>
            <a:endParaRPr/>
          </a:p>
          <a:p>
            <a:pPr indent="-285750" lvl="1" marL="742950" rtl="0" algn="l">
              <a:spcBef>
                <a:spcPts val="1000"/>
              </a:spcBef>
              <a:spcAft>
                <a:spcPts val="0"/>
              </a:spcAft>
              <a:buSzPts val="1120"/>
              <a:buChar char="▶"/>
            </a:pPr>
            <a:r>
              <a:rPr lang="en-US" sz="1400"/>
              <a:t>To convert the strings into Numerical values to input these values in models</a:t>
            </a:r>
            <a:endParaRPr/>
          </a:p>
          <a:p>
            <a:pPr indent="-214630" lvl="1" marL="742950" rtl="0" algn="l">
              <a:spcBef>
                <a:spcPts val="1000"/>
              </a:spcBef>
              <a:spcAft>
                <a:spcPts val="0"/>
              </a:spcAft>
              <a:buSzPts val="1120"/>
              <a:buNone/>
            </a:pPr>
            <a:r>
              <a:t/>
            </a:r>
            <a:endParaRPr sz="1400"/>
          </a:p>
        </p:txBody>
      </p:sp>
      <p:pic>
        <p:nvPicPr>
          <p:cNvPr id="176" name="Google Shape;176;p22"/>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646111" y="452718"/>
            <a:ext cx="10306811"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Analysis: Part 1</a:t>
            </a:r>
            <a:endParaRPr/>
          </a:p>
        </p:txBody>
      </p:sp>
      <p:sp>
        <p:nvSpPr>
          <p:cNvPr id="182" name="Google Shape;182;p23"/>
          <p:cNvSpPr txBox="1"/>
          <p:nvPr>
            <p:ph idx="1" type="body"/>
          </p:nvPr>
        </p:nvSpPr>
        <p:spPr>
          <a:xfrm>
            <a:off x="747712" y="1371899"/>
            <a:ext cx="11088687" cy="456602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We have tried to perform Visualizations and create various graphs on different columns and analyze these graphs</a:t>
            </a:r>
            <a:endParaRPr/>
          </a:p>
          <a:p>
            <a:pPr indent="-271780" lvl="0" marL="342900" rtl="0" algn="l">
              <a:spcBef>
                <a:spcPts val="1000"/>
              </a:spcBef>
              <a:spcAft>
                <a:spcPts val="0"/>
              </a:spcAft>
              <a:buSzPts val="1120"/>
              <a:buNone/>
            </a:pPr>
            <a:r>
              <a:t/>
            </a:r>
            <a:endParaRPr sz="1400"/>
          </a:p>
          <a:p>
            <a:pPr indent="0" lvl="0" marL="0" rtl="0" algn="l">
              <a:spcBef>
                <a:spcPts val="1000"/>
              </a:spcBef>
              <a:spcAft>
                <a:spcPts val="0"/>
              </a:spcAft>
              <a:buSzPts val="1120"/>
              <a:buNone/>
            </a:pPr>
            <a:r>
              <a:rPr lang="en-US" sz="1400"/>
              <a:t>Count of restaurants for each star rating 					Count of restaurants based on star rating in each year</a:t>
            </a:r>
            <a:endParaRPr/>
          </a:p>
          <a:p>
            <a:pPr indent="0" lvl="0" marL="0" rtl="0" algn="l">
              <a:spcBef>
                <a:spcPts val="1000"/>
              </a:spcBef>
              <a:spcAft>
                <a:spcPts val="0"/>
              </a:spcAft>
              <a:buSzPts val="1120"/>
              <a:buNone/>
            </a:pPr>
            <a:r>
              <a:t/>
            </a:r>
            <a:endParaRPr sz="1400"/>
          </a:p>
          <a:p>
            <a:pPr indent="0" lvl="0" marL="0" rtl="0" algn="l">
              <a:spcBef>
                <a:spcPts val="1000"/>
              </a:spcBef>
              <a:spcAft>
                <a:spcPts val="0"/>
              </a:spcAft>
              <a:buSzPts val="1120"/>
              <a:buNone/>
            </a:pPr>
            <a:r>
              <a:t/>
            </a:r>
            <a:endParaRPr sz="1400"/>
          </a:p>
          <a:p>
            <a:pPr indent="0" lvl="0" marL="0" rtl="0" algn="l">
              <a:spcBef>
                <a:spcPts val="1000"/>
              </a:spcBef>
              <a:spcAft>
                <a:spcPts val="0"/>
              </a:spcAft>
              <a:buSzPts val="1120"/>
              <a:buNone/>
            </a:pPr>
            <a:r>
              <a:t/>
            </a:r>
            <a:endParaRPr sz="1400"/>
          </a:p>
          <a:p>
            <a:pPr indent="0" lvl="0" marL="0" rtl="0" algn="l">
              <a:spcBef>
                <a:spcPts val="1000"/>
              </a:spcBef>
              <a:spcAft>
                <a:spcPts val="0"/>
              </a:spcAft>
              <a:buSzPts val="1120"/>
              <a:buNone/>
            </a:pPr>
            <a:r>
              <a:t/>
            </a:r>
            <a:endParaRPr sz="1400"/>
          </a:p>
          <a:p>
            <a:pPr indent="0" lvl="0" marL="0" rtl="0" algn="l">
              <a:spcBef>
                <a:spcPts val="1000"/>
              </a:spcBef>
              <a:spcAft>
                <a:spcPts val="0"/>
              </a:spcAft>
              <a:buSzPts val="1120"/>
              <a:buNone/>
            </a:pPr>
            <a:r>
              <a:t/>
            </a:r>
            <a:endParaRPr sz="1400"/>
          </a:p>
          <a:p>
            <a:pPr indent="0" lvl="0" marL="0" rtl="0" algn="l">
              <a:spcBef>
                <a:spcPts val="1000"/>
              </a:spcBef>
              <a:spcAft>
                <a:spcPts val="0"/>
              </a:spcAft>
              <a:buSzPts val="1120"/>
              <a:buNone/>
            </a:pPr>
            <a:r>
              <a:t/>
            </a:r>
            <a:endParaRPr sz="1400"/>
          </a:p>
          <a:p>
            <a:pPr indent="0" lvl="0" marL="0" rtl="0" algn="l">
              <a:spcBef>
                <a:spcPts val="1000"/>
              </a:spcBef>
              <a:spcAft>
                <a:spcPts val="0"/>
              </a:spcAft>
              <a:buSzPts val="1120"/>
              <a:buNone/>
            </a:pPr>
            <a:r>
              <a:t/>
            </a:r>
            <a:endParaRPr sz="1400"/>
          </a:p>
          <a:p>
            <a:pPr indent="0" lvl="0" marL="0" rtl="0" algn="l">
              <a:spcBef>
                <a:spcPts val="1000"/>
              </a:spcBef>
              <a:spcAft>
                <a:spcPts val="0"/>
              </a:spcAft>
              <a:buSzPts val="1120"/>
              <a:buNone/>
            </a:pPr>
            <a:r>
              <a:t/>
            </a:r>
            <a:endParaRPr sz="1400"/>
          </a:p>
          <a:p>
            <a:pPr indent="0" lvl="0" marL="0" rtl="0" algn="l">
              <a:spcBef>
                <a:spcPts val="1000"/>
              </a:spcBef>
              <a:spcAft>
                <a:spcPts val="0"/>
              </a:spcAft>
              <a:buSzPts val="1120"/>
              <a:buNone/>
            </a:pPr>
            <a:r>
              <a:t/>
            </a:r>
            <a:endParaRPr sz="1400"/>
          </a:p>
          <a:p>
            <a:pPr indent="0" lvl="0" marL="0" rtl="0" algn="l">
              <a:spcBef>
                <a:spcPts val="1000"/>
              </a:spcBef>
              <a:spcAft>
                <a:spcPts val="0"/>
              </a:spcAft>
              <a:buSzPts val="1120"/>
              <a:buNone/>
            </a:pPr>
            <a:r>
              <a:t/>
            </a:r>
            <a:endParaRPr sz="1400"/>
          </a:p>
          <a:p>
            <a:pPr indent="0" lvl="0" marL="0" rtl="0" algn="l">
              <a:spcBef>
                <a:spcPts val="1000"/>
              </a:spcBef>
              <a:spcAft>
                <a:spcPts val="0"/>
              </a:spcAft>
              <a:buSzPts val="1120"/>
              <a:buNone/>
            </a:pPr>
            <a:r>
              <a:t/>
            </a:r>
            <a:endParaRPr sz="1400"/>
          </a:p>
          <a:p>
            <a:pPr indent="0" lvl="0" marL="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p:txBody>
      </p:sp>
      <p:pic>
        <p:nvPicPr>
          <p:cNvPr id="183" name="Google Shape;183;p23"/>
          <p:cNvPicPr preferRelativeResize="0"/>
          <p:nvPr/>
        </p:nvPicPr>
        <p:blipFill rotWithShape="1">
          <a:blip r:embed="rId3">
            <a:alphaModFix/>
          </a:blip>
          <a:srcRect b="0" l="0" r="0" t="0"/>
          <a:stretch/>
        </p:blipFill>
        <p:spPr>
          <a:xfrm>
            <a:off x="937577" y="2499397"/>
            <a:ext cx="5026343" cy="3438525"/>
          </a:xfrm>
          <a:prstGeom prst="rect">
            <a:avLst/>
          </a:prstGeom>
          <a:noFill/>
          <a:ln>
            <a:noFill/>
          </a:ln>
        </p:spPr>
      </p:pic>
      <p:pic>
        <p:nvPicPr>
          <p:cNvPr id="184" name="Google Shape;184;p23"/>
          <p:cNvPicPr preferRelativeResize="0"/>
          <p:nvPr/>
        </p:nvPicPr>
        <p:blipFill rotWithShape="1">
          <a:blip r:embed="rId4">
            <a:alphaModFix/>
          </a:blip>
          <a:srcRect b="0" l="0" r="0" t="0"/>
          <a:stretch/>
        </p:blipFill>
        <p:spPr>
          <a:xfrm>
            <a:off x="6424135" y="2500032"/>
            <a:ext cx="5020153" cy="3448050"/>
          </a:xfrm>
          <a:prstGeom prst="rect">
            <a:avLst/>
          </a:prstGeom>
          <a:noFill/>
          <a:ln>
            <a:noFill/>
          </a:ln>
        </p:spPr>
      </p:pic>
      <p:sp>
        <p:nvSpPr>
          <p:cNvPr id="185" name="Google Shape;185;p23"/>
          <p:cNvSpPr txBox="1"/>
          <p:nvPr/>
        </p:nvSpPr>
        <p:spPr>
          <a:xfrm>
            <a:off x="882807" y="6143672"/>
            <a:ext cx="554132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lt1"/>
                </a:solidFill>
                <a:latin typeface="Century Gothic"/>
                <a:ea typeface="Century Gothic"/>
                <a:cs typeface="Century Gothic"/>
                <a:sym typeface="Century Gothic"/>
              </a:rPr>
              <a:t>We can see here that mostly the restaurants in Phoenix are rated with star rating 4 and 5</a:t>
            </a:r>
            <a:endParaRPr/>
          </a:p>
        </p:txBody>
      </p:sp>
      <p:sp>
        <p:nvSpPr>
          <p:cNvPr id="186" name="Google Shape;186;p23"/>
          <p:cNvSpPr txBox="1"/>
          <p:nvPr/>
        </p:nvSpPr>
        <p:spPr>
          <a:xfrm>
            <a:off x="6424135" y="6035950"/>
            <a:ext cx="5541328"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entury Gothic"/>
                <a:ea typeface="Century Gothic"/>
                <a:cs typeface="Century Gothic"/>
                <a:sym typeface="Century Gothic"/>
              </a:rPr>
              <a:t>This graph shows, that in 2017, highest number of restaurants are rated as 5, and there is an incremental trend in restaurants and rating from 2005 to 2017</a:t>
            </a:r>
            <a:endParaRPr/>
          </a:p>
        </p:txBody>
      </p:sp>
      <p:pic>
        <p:nvPicPr>
          <p:cNvPr id="187" name="Google Shape;187;p23"/>
          <p:cNvPicPr preferRelativeResize="0"/>
          <p:nvPr/>
        </p:nvPicPr>
        <p:blipFill rotWithShape="1">
          <a:blip r:embed="rId5">
            <a:alphaModFix/>
          </a:blip>
          <a:srcRect b="0" l="0" r="0" t="0"/>
          <a:stretch/>
        </p:blipFill>
        <p:spPr>
          <a:xfrm>
            <a:off x="10318115" y="173355"/>
            <a:ext cx="888365" cy="8883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646111" y="452718"/>
            <a:ext cx="10306811"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Analysis Part 1 </a:t>
            </a:r>
            <a:endParaRPr/>
          </a:p>
        </p:txBody>
      </p:sp>
      <p:sp>
        <p:nvSpPr>
          <p:cNvPr id="193" name="Google Shape;193;p24"/>
          <p:cNvSpPr txBox="1"/>
          <p:nvPr>
            <p:ph idx="1" type="body"/>
          </p:nvPr>
        </p:nvSpPr>
        <p:spPr>
          <a:xfrm>
            <a:off x="727392" y="1565238"/>
            <a:ext cx="5536027"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Model:</a:t>
            </a:r>
            <a:endParaRPr/>
          </a:p>
          <a:p>
            <a:pPr indent="-285750" lvl="1" marL="742950" rtl="0" algn="l">
              <a:spcBef>
                <a:spcPts val="1000"/>
              </a:spcBef>
              <a:spcAft>
                <a:spcPts val="0"/>
              </a:spcAft>
              <a:buSzPts val="1120"/>
              <a:buChar char="▶"/>
            </a:pPr>
            <a:r>
              <a:rPr lang="en-US" sz="1400"/>
              <a:t>One of the models that we have performed is Logistic Regression model after dividing the data in training and test dataset. </a:t>
            </a:r>
            <a:endParaRPr/>
          </a:p>
          <a:p>
            <a:pPr indent="-285750" lvl="1" marL="742950" rtl="0" algn="l">
              <a:spcBef>
                <a:spcPts val="1000"/>
              </a:spcBef>
              <a:spcAft>
                <a:spcPts val="0"/>
              </a:spcAft>
              <a:buSzPts val="1120"/>
              <a:buChar char="▶"/>
            </a:pPr>
            <a:r>
              <a:rPr lang="en-US" sz="1400"/>
              <a:t>This is to predict the star rating of a restaurant. </a:t>
            </a:r>
            <a:endParaRPr/>
          </a:p>
          <a:p>
            <a:pPr indent="-285750" lvl="1" marL="742950" rtl="0" algn="l">
              <a:spcBef>
                <a:spcPts val="1000"/>
              </a:spcBef>
              <a:spcAft>
                <a:spcPts val="0"/>
              </a:spcAft>
              <a:buSzPts val="1120"/>
              <a:buChar char="▶"/>
            </a:pPr>
            <a:r>
              <a:rPr lang="en-US" sz="1400"/>
              <a:t>Calculating the scores which gives accuracy of the model and Receiver operating Characteristic</a:t>
            </a:r>
            <a:endParaRPr/>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a:p>
            <a:pPr indent="-342900" lvl="0" marL="342900" rtl="0" algn="l">
              <a:spcBef>
                <a:spcPts val="1000"/>
              </a:spcBef>
              <a:spcAft>
                <a:spcPts val="0"/>
              </a:spcAft>
              <a:buSzPts val="1120"/>
              <a:buChar char="▶"/>
            </a:pPr>
            <a:r>
              <a:rPr lang="en-US" sz="1400"/>
              <a:t>Confusion matrix:</a:t>
            </a:r>
            <a:endParaRPr/>
          </a:p>
          <a:p>
            <a:pPr indent="-285750" lvl="1" marL="742950" rtl="0" algn="l">
              <a:spcBef>
                <a:spcPts val="1000"/>
              </a:spcBef>
              <a:spcAft>
                <a:spcPts val="0"/>
              </a:spcAft>
              <a:buSzPts val="1120"/>
              <a:buChar char="▶"/>
            </a:pPr>
            <a:r>
              <a:rPr lang="en-US" sz="1400"/>
              <a:t>We normalized the confusion matrix before running the model to calculate prediction accuracy via Confusion Matrix</a:t>
            </a:r>
            <a:endParaRPr/>
          </a:p>
          <a:p>
            <a:pPr indent="-285750" lvl="1" marL="742950" rtl="0" algn="l">
              <a:spcBef>
                <a:spcPts val="1000"/>
              </a:spcBef>
              <a:spcAft>
                <a:spcPts val="0"/>
              </a:spcAft>
              <a:buSzPts val="1120"/>
              <a:buChar char="▶"/>
            </a:pPr>
            <a:r>
              <a:rPr lang="en-US" sz="1400"/>
              <a:t>The Confusion matrix is giving us the values of True Positive, True Negative, False Positive, False Negative</a:t>
            </a:r>
            <a:endParaRPr/>
          </a:p>
          <a:p>
            <a:pPr indent="-271780" lvl="0" marL="342900" rtl="0" algn="l">
              <a:spcBef>
                <a:spcPts val="1000"/>
              </a:spcBef>
              <a:spcAft>
                <a:spcPts val="0"/>
              </a:spcAft>
              <a:buSzPts val="1120"/>
              <a:buNone/>
            </a:pPr>
            <a:r>
              <a:t/>
            </a:r>
            <a:endParaRPr sz="1400"/>
          </a:p>
        </p:txBody>
      </p:sp>
      <p:pic>
        <p:nvPicPr>
          <p:cNvPr id="194" name="Google Shape;194;p24"/>
          <p:cNvPicPr preferRelativeResize="0"/>
          <p:nvPr/>
        </p:nvPicPr>
        <p:blipFill rotWithShape="1">
          <a:blip r:embed="rId3">
            <a:alphaModFix/>
          </a:blip>
          <a:srcRect b="0" l="0" r="0" t="34870"/>
          <a:stretch/>
        </p:blipFill>
        <p:spPr>
          <a:xfrm>
            <a:off x="1417100" y="3662978"/>
            <a:ext cx="5536027" cy="701003"/>
          </a:xfrm>
          <a:prstGeom prst="rect">
            <a:avLst/>
          </a:prstGeom>
          <a:noFill/>
          <a:ln>
            <a:noFill/>
          </a:ln>
        </p:spPr>
      </p:pic>
      <p:pic>
        <p:nvPicPr>
          <p:cNvPr id="195" name="Google Shape;195;p24"/>
          <p:cNvPicPr preferRelativeResize="0"/>
          <p:nvPr/>
        </p:nvPicPr>
        <p:blipFill rotWithShape="1">
          <a:blip r:embed="rId4">
            <a:alphaModFix/>
          </a:blip>
          <a:srcRect b="0" l="0" r="0" t="0"/>
          <a:stretch/>
        </p:blipFill>
        <p:spPr>
          <a:xfrm>
            <a:off x="7393527" y="1876901"/>
            <a:ext cx="4400550" cy="3971925"/>
          </a:xfrm>
          <a:prstGeom prst="rect">
            <a:avLst/>
          </a:prstGeom>
          <a:noFill/>
          <a:ln>
            <a:noFill/>
          </a:ln>
        </p:spPr>
      </p:pic>
      <p:pic>
        <p:nvPicPr>
          <p:cNvPr id="196" name="Google Shape;196;p24"/>
          <p:cNvPicPr preferRelativeResize="0"/>
          <p:nvPr/>
        </p:nvPicPr>
        <p:blipFill rotWithShape="1">
          <a:blip r:embed="rId5">
            <a:alphaModFix/>
          </a:blip>
          <a:srcRect b="0" l="0" r="0" t="0"/>
          <a:stretch/>
        </p:blipFill>
        <p:spPr>
          <a:xfrm>
            <a:off x="7903114" y="6000469"/>
            <a:ext cx="3381375" cy="809625"/>
          </a:xfrm>
          <a:prstGeom prst="rect">
            <a:avLst/>
          </a:prstGeom>
          <a:noFill/>
          <a:ln>
            <a:noFill/>
          </a:ln>
        </p:spPr>
      </p:pic>
      <p:pic>
        <p:nvPicPr>
          <p:cNvPr id="197" name="Google Shape;197;p24"/>
          <p:cNvPicPr preferRelativeResize="0"/>
          <p:nvPr/>
        </p:nvPicPr>
        <p:blipFill rotWithShape="1">
          <a:blip r:embed="rId6">
            <a:alphaModFix/>
          </a:blip>
          <a:srcRect b="0" l="0" r="0" t="0"/>
          <a:stretch/>
        </p:blipFill>
        <p:spPr>
          <a:xfrm>
            <a:off x="10318115" y="173355"/>
            <a:ext cx="888365" cy="8883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646111" y="330798"/>
            <a:ext cx="10306811"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Analysis Part 1 </a:t>
            </a:r>
            <a:endParaRPr/>
          </a:p>
        </p:txBody>
      </p:sp>
      <p:sp>
        <p:nvSpPr>
          <p:cNvPr id="203" name="Google Shape;203;p25"/>
          <p:cNvSpPr txBox="1"/>
          <p:nvPr>
            <p:ph idx="1" type="body"/>
          </p:nvPr>
        </p:nvSpPr>
        <p:spPr>
          <a:xfrm>
            <a:off x="727392" y="1565239"/>
            <a:ext cx="11464608" cy="44899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Cuisine Analysis: We cleansed the column of Categories to find the Cuisine that is served in each restaurant in Phoenix</a:t>
            </a:r>
            <a:endParaRPr/>
          </a:p>
          <a:p>
            <a:pPr indent="-271780" lvl="0" marL="342900" rtl="0" algn="l">
              <a:spcBef>
                <a:spcPts val="1000"/>
              </a:spcBef>
              <a:spcAft>
                <a:spcPts val="0"/>
              </a:spcAft>
              <a:buSzPts val="1120"/>
              <a:buNone/>
            </a:pPr>
            <a:r>
              <a:t/>
            </a:r>
            <a:endParaRPr sz="1400"/>
          </a:p>
        </p:txBody>
      </p:sp>
      <p:pic>
        <p:nvPicPr>
          <p:cNvPr id="204" name="Google Shape;204;p25"/>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pic>
        <p:nvPicPr>
          <p:cNvPr id="205" name="Google Shape;205;p25"/>
          <p:cNvPicPr preferRelativeResize="0"/>
          <p:nvPr/>
        </p:nvPicPr>
        <p:blipFill rotWithShape="1">
          <a:blip r:embed="rId4">
            <a:alphaModFix/>
          </a:blip>
          <a:srcRect b="0" l="0" r="0" t="0"/>
          <a:stretch/>
        </p:blipFill>
        <p:spPr>
          <a:xfrm>
            <a:off x="310831" y="2738720"/>
            <a:ext cx="3733435" cy="3727522"/>
          </a:xfrm>
          <a:prstGeom prst="rect">
            <a:avLst/>
          </a:prstGeom>
          <a:noFill/>
          <a:ln>
            <a:noFill/>
          </a:ln>
        </p:spPr>
      </p:pic>
      <p:sp>
        <p:nvSpPr>
          <p:cNvPr id="206" name="Google Shape;206;p25"/>
          <p:cNvSpPr txBox="1"/>
          <p:nvPr/>
        </p:nvSpPr>
        <p:spPr>
          <a:xfrm>
            <a:off x="330565" y="2114868"/>
            <a:ext cx="407887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entury Gothic"/>
                <a:ea typeface="Century Gothic"/>
                <a:cs typeface="Century Gothic"/>
                <a:sym typeface="Century Gothic"/>
              </a:rPr>
              <a:t>1) Plotted the most popular cuisines in Phoenix across all the restaurants</a:t>
            </a:r>
            <a:endParaRPr/>
          </a:p>
        </p:txBody>
      </p:sp>
      <p:sp>
        <p:nvSpPr>
          <p:cNvPr id="207" name="Google Shape;207;p25"/>
          <p:cNvSpPr txBox="1"/>
          <p:nvPr/>
        </p:nvSpPr>
        <p:spPr>
          <a:xfrm>
            <a:off x="4292032" y="2114868"/>
            <a:ext cx="407887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entury Gothic"/>
                <a:ea typeface="Century Gothic"/>
                <a:cs typeface="Century Gothic"/>
                <a:sym typeface="Century Gothic"/>
              </a:rPr>
              <a:t>2) Plotted the count of Top 15 cuisines in Phoenix across all the restaurants</a:t>
            </a:r>
            <a:endParaRPr/>
          </a:p>
        </p:txBody>
      </p:sp>
      <p:sp>
        <p:nvSpPr>
          <p:cNvPr id="208" name="Google Shape;208;p25"/>
          <p:cNvSpPr txBox="1"/>
          <p:nvPr/>
        </p:nvSpPr>
        <p:spPr>
          <a:xfrm>
            <a:off x="8147736" y="2084388"/>
            <a:ext cx="407887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entury Gothic"/>
                <a:ea typeface="Century Gothic"/>
                <a:cs typeface="Century Gothic"/>
                <a:sym typeface="Century Gothic"/>
              </a:rPr>
              <a:t>3) Plotted the Top 15 cuisines with their count as per the star rating in the state of Phoenix</a:t>
            </a:r>
            <a:endParaRPr/>
          </a:p>
        </p:txBody>
      </p:sp>
      <p:pic>
        <p:nvPicPr>
          <p:cNvPr id="209" name="Google Shape;209;p25"/>
          <p:cNvPicPr preferRelativeResize="0"/>
          <p:nvPr/>
        </p:nvPicPr>
        <p:blipFill rotWithShape="1">
          <a:blip r:embed="rId5">
            <a:alphaModFix/>
          </a:blip>
          <a:srcRect b="0" l="0" r="0" t="0"/>
          <a:stretch/>
        </p:blipFill>
        <p:spPr>
          <a:xfrm>
            <a:off x="4292032" y="2737132"/>
            <a:ext cx="3733435" cy="3727522"/>
          </a:xfrm>
          <a:prstGeom prst="rect">
            <a:avLst/>
          </a:prstGeom>
          <a:noFill/>
          <a:ln>
            <a:noFill/>
          </a:ln>
        </p:spPr>
      </p:pic>
      <p:pic>
        <p:nvPicPr>
          <p:cNvPr id="210" name="Google Shape;210;p25"/>
          <p:cNvPicPr preferRelativeResize="0"/>
          <p:nvPr/>
        </p:nvPicPr>
        <p:blipFill rotWithShape="1">
          <a:blip r:embed="rId6">
            <a:alphaModFix/>
          </a:blip>
          <a:srcRect b="0" l="0" r="0" t="0"/>
          <a:stretch/>
        </p:blipFill>
        <p:spPr>
          <a:xfrm>
            <a:off x="8370907" y="2737132"/>
            <a:ext cx="3733435" cy="37275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646111" y="269838"/>
            <a:ext cx="10306811"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Analysis Part 1 </a:t>
            </a:r>
            <a:endParaRPr/>
          </a:p>
        </p:txBody>
      </p:sp>
      <p:sp>
        <p:nvSpPr>
          <p:cNvPr id="216" name="Google Shape;216;p26"/>
          <p:cNvSpPr txBox="1"/>
          <p:nvPr>
            <p:ph idx="1" type="body"/>
          </p:nvPr>
        </p:nvSpPr>
        <p:spPr>
          <a:xfrm>
            <a:off x="727392" y="1565239"/>
            <a:ext cx="11464608" cy="44899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Review Analysis: To analyze the text of review and predict star rating based on positive and negative review</a:t>
            </a:r>
            <a:endParaRPr/>
          </a:p>
          <a:p>
            <a:pPr indent="-342900" lvl="0" marL="342900" rtl="0" algn="l">
              <a:spcBef>
                <a:spcPts val="1000"/>
              </a:spcBef>
              <a:spcAft>
                <a:spcPts val="0"/>
              </a:spcAft>
              <a:buSzPts val="1120"/>
              <a:buChar char="▶"/>
            </a:pPr>
            <a:r>
              <a:rPr lang="en-US" sz="1400"/>
              <a:t>To start with, we calculated the length of each review text and created a new column of the same</a:t>
            </a:r>
            <a:endParaRPr/>
          </a:p>
          <a:p>
            <a:pPr indent="-342900" lvl="0" marL="342900" rtl="0" algn="l">
              <a:spcBef>
                <a:spcPts val="1000"/>
              </a:spcBef>
              <a:spcAft>
                <a:spcPts val="0"/>
              </a:spcAft>
              <a:buSzPts val="1120"/>
              <a:buChar char="▶"/>
            </a:pPr>
            <a:r>
              <a:rPr lang="en-US" sz="1400"/>
              <a:t>We have used Seaborn to create graphs of review analysis</a:t>
            </a:r>
            <a:endParaRPr/>
          </a:p>
          <a:p>
            <a:pPr indent="-342900" lvl="0" marL="342900" rtl="0" algn="l">
              <a:spcBef>
                <a:spcPts val="1000"/>
              </a:spcBef>
              <a:spcAft>
                <a:spcPts val="0"/>
              </a:spcAft>
              <a:buSzPts val="1120"/>
              <a:buChar char="▶"/>
            </a:pPr>
            <a:r>
              <a:rPr lang="en-US" sz="1400"/>
              <a:t>We have used FacetGrid attribute to see if there’s any relationship between new columns text length and the stars rating</a:t>
            </a:r>
            <a:endParaRPr/>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a:p>
            <a:pPr indent="-342900" lvl="0" marL="342900" rtl="0" algn="l">
              <a:spcBef>
                <a:spcPts val="1000"/>
              </a:spcBef>
              <a:spcAft>
                <a:spcPts val="0"/>
              </a:spcAft>
              <a:buSzPts val="1120"/>
              <a:buChar char="▶"/>
            </a:pPr>
            <a:r>
              <a:rPr lang="en-US" sz="1400"/>
              <a:t>Interpretation: The distribution of text length is similar across all five ratings. However, the number of text reviews seems to be skewed a lot higher towards the 4-star and 5-star ratings.</a:t>
            </a:r>
            <a:endParaRPr/>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p:txBody>
      </p:sp>
      <p:pic>
        <p:nvPicPr>
          <p:cNvPr id="217" name="Google Shape;217;p26"/>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pic>
        <p:nvPicPr>
          <p:cNvPr id="218" name="Google Shape;218;p26"/>
          <p:cNvPicPr preferRelativeResize="0"/>
          <p:nvPr/>
        </p:nvPicPr>
        <p:blipFill rotWithShape="1">
          <a:blip r:embed="rId4">
            <a:alphaModFix/>
          </a:blip>
          <a:srcRect b="0" l="0" r="0" t="0"/>
          <a:stretch/>
        </p:blipFill>
        <p:spPr>
          <a:xfrm>
            <a:off x="894080" y="2965769"/>
            <a:ext cx="10952922" cy="213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646111" y="269838"/>
            <a:ext cx="10306811"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Analysis Part 1 </a:t>
            </a:r>
            <a:endParaRPr/>
          </a:p>
        </p:txBody>
      </p:sp>
      <p:sp>
        <p:nvSpPr>
          <p:cNvPr id="224" name="Google Shape;224;p27"/>
          <p:cNvSpPr txBox="1"/>
          <p:nvPr>
            <p:ph idx="1" type="body"/>
          </p:nvPr>
        </p:nvSpPr>
        <p:spPr>
          <a:xfrm>
            <a:off x="727392" y="1394928"/>
            <a:ext cx="11464608" cy="44899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lang="en-US" sz="1400"/>
              <a:t>Review Analysis: To analyze the text of review and predict star rating based on positive and negative review</a:t>
            </a:r>
            <a:endParaRPr/>
          </a:p>
          <a:p>
            <a:pPr indent="-342900" lvl="0" marL="342900" rtl="0" algn="l">
              <a:spcBef>
                <a:spcPts val="1000"/>
              </a:spcBef>
              <a:spcAft>
                <a:spcPts val="0"/>
              </a:spcAft>
              <a:buSzPts val="1120"/>
              <a:buChar char="▶"/>
            </a:pPr>
            <a:r>
              <a:rPr lang="en-US" sz="1400"/>
              <a:t>Creating Boxplot for each star rating using matplotlib</a:t>
            </a:r>
            <a:endParaRPr/>
          </a:p>
          <a:p>
            <a:pPr indent="-271780" lvl="0" marL="342900" rtl="0" algn="l">
              <a:spcBef>
                <a:spcPts val="1000"/>
              </a:spcBef>
              <a:spcAft>
                <a:spcPts val="0"/>
              </a:spcAft>
              <a:buSzPts val="1120"/>
              <a:buNone/>
            </a:pPr>
            <a:r>
              <a:t/>
            </a:r>
            <a:endParaRPr sz="1400"/>
          </a:p>
          <a:p>
            <a:pPr indent="-271780" lvl="0" marL="342900" rtl="0" algn="l">
              <a:spcBef>
                <a:spcPts val="1000"/>
              </a:spcBef>
              <a:spcAft>
                <a:spcPts val="0"/>
              </a:spcAft>
              <a:buSzPts val="1120"/>
              <a:buNone/>
            </a:pPr>
            <a:r>
              <a:t/>
            </a:r>
            <a:endParaRPr sz="1400"/>
          </a:p>
        </p:txBody>
      </p:sp>
      <p:pic>
        <p:nvPicPr>
          <p:cNvPr id="225" name="Google Shape;225;p27"/>
          <p:cNvPicPr preferRelativeResize="0"/>
          <p:nvPr/>
        </p:nvPicPr>
        <p:blipFill rotWithShape="1">
          <a:blip r:embed="rId3">
            <a:alphaModFix/>
          </a:blip>
          <a:srcRect b="0" l="0" r="0" t="0"/>
          <a:stretch/>
        </p:blipFill>
        <p:spPr>
          <a:xfrm>
            <a:off x="10318115" y="173355"/>
            <a:ext cx="888365" cy="888365"/>
          </a:xfrm>
          <a:prstGeom prst="rect">
            <a:avLst/>
          </a:prstGeom>
          <a:noFill/>
          <a:ln>
            <a:noFill/>
          </a:ln>
        </p:spPr>
      </p:pic>
      <p:pic>
        <p:nvPicPr>
          <p:cNvPr id="226" name="Google Shape;226;p27"/>
          <p:cNvPicPr preferRelativeResize="0"/>
          <p:nvPr/>
        </p:nvPicPr>
        <p:blipFill rotWithShape="1">
          <a:blip r:embed="rId4">
            <a:alphaModFix/>
          </a:blip>
          <a:srcRect b="0" l="0" r="0" t="0"/>
          <a:stretch/>
        </p:blipFill>
        <p:spPr>
          <a:xfrm>
            <a:off x="1004570" y="2129275"/>
            <a:ext cx="4776470" cy="3457575"/>
          </a:xfrm>
          <a:prstGeom prst="rect">
            <a:avLst/>
          </a:prstGeom>
          <a:noFill/>
          <a:ln>
            <a:noFill/>
          </a:ln>
        </p:spPr>
      </p:pic>
      <p:sp>
        <p:nvSpPr>
          <p:cNvPr id="227" name="Google Shape;227;p27"/>
          <p:cNvSpPr txBox="1"/>
          <p:nvPr/>
        </p:nvSpPr>
        <p:spPr>
          <a:xfrm>
            <a:off x="924560" y="5700952"/>
            <a:ext cx="4856480"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entury Gothic"/>
                <a:ea typeface="Century Gothic"/>
                <a:cs typeface="Century Gothic"/>
                <a:sym typeface="Century Gothic"/>
              </a:rPr>
              <a:t>Interpretation: From the plot, it is visible that the 1-star and 2-star ratings have much longer text, but there are many outliers which are visible above the boxes. Because of this, maybe text length won’t be such a useful feature to consider after all.</a:t>
            </a:r>
            <a:endParaRPr/>
          </a:p>
        </p:txBody>
      </p:sp>
      <p:pic>
        <p:nvPicPr>
          <p:cNvPr id="228" name="Google Shape;228;p27"/>
          <p:cNvPicPr preferRelativeResize="0"/>
          <p:nvPr/>
        </p:nvPicPr>
        <p:blipFill rotWithShape="1">
          <a:blip r:embed="rId5">
            <a:alphaModFix/>
          </a:blip>
          <a:srcRect b="0" l="0" r="0" t="0"/>
          <a:stretch/>
        </p:blipFill>
        <p:spPr>
          <a:xfrm>
            <a:off x="5964555" y="2129273"/>
            <a:ext cx="5749925" cy="3457575"/>
          </a:xfrm>
          <a:prstGeom prst="rect">
            <a:avLst/>
          </a:prstGeom>
          <a:noFill/>
          <a:ln>
            <a:noFill/>
          </a:ln>
        </p:spPr>
      </p:pic>
      <p:sp>
        <p:nvSpPr>
          <p:cNvPr id="229" name="Google Shape;229;p27"/>
          <p:cNvSpPr txBox="1"/>
          <p:nvPr/>
        </p:nvSpPr>
        <p:spPr>
          <a:xfrm>
            <a:off x="5905816" y="5688448"/>
            <a:ext cx="6123623"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entury Gothic"/>
                <a:ea typeface="Century Gothic"/>
                <a:cs typeface="Century Gothic"/>
                <a:sym typeface="Century Gothic"/>
              </a:rPr>
              <a:t>Interpretation: Looking at the correlation map of features, it seems funny is strongly correlated with useful &amp; useful is strongly correlated with text length. We can also see a negative correlation between cool and the other three features. Now, for positive and negative review analysis, we will use the reviews with star rating 1 or 5.</a:t>
            </a:r>
            <a:endParaRPr/>
          </a:p>
        </p:txBody>
      </p:sp>
      <p:sp>
        <p:nvSpPr>
          <p:cNvPr id="230" name="Google Shape;230;p27"/>
          <p:cNvSpPr txBox="1"/>
          <p:nvPr/>
        </p:nvSpPr>
        <p:spPr>
          <a:xfrm>
            <a:off x="5905816" y="1740837"/>
            <a:ext cx="6123623"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entury Gothic"/>
                <a:ea typeface="Century Gothic"/>
                <a:cs typeface="Century Gothic"/>
                <a:sym typeface="Century Gothic"/>
              </a:rPr>
              <a:t>Created a Correlation matrix of the features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