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ags/tag16.xml" ContentType="application/vnd.openxmlformats-officedocument.presentationml.tags+xml"/>
  <Override PartName="/ppt/tags/tag18.xml" ContentType="application/vnd.openxmlformats-officedocument.presentationml.tag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tags/tag3.xml" ContentType="application/vnd.openxmlformats-officedocument.presentationml.tags+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tags/tag19.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tags/tag17.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slides/slide8.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sldIdLst>
    <p:sldId id="256" r:id="rId2"/>
    <p:sldId id="301" r:id="rId3"/>
    <p:sldId id="258" r:id="rId4"/>
    <p:sldId id="295" r:id="rId5"/>
    <p:sldId id="294" r:id="rId6"/>
    <p:sldId id="264" r:id="rId7"/>
    <p:sldId id="302" r:id="rId8"/>
    <p:sldId id="286" r:id="rId9"/>
    <p:sldId id="277" r:id="rId10"/>
    <p:sldId id="288" r:id="rId11"/>
    <p:sldId id="267" r:id="rId12"/>
    <p:sldId id="268" r:id="rId13"/>
    <p:sldId id="269" r:id="rId14"/>
    <p:sldId id="270" r:id="rId15"/>
    <p:sldId id="289" r:id="rId16"/>
    <p:sldId id="273" r:id="rId17"/>
    <p:sldId id="297" r:id="rId18"/>
    <p:sldId id="274" r:id="rId19"/>
    <p:sldId id="278" r:id="rId20"/>
    <p:sldId id="280" r:id="rId21"/>
    <p:sldId id="279" r:id="rId22"/>
    <p:sldId id="293" r:id="rId23"/>
    <p:sldId id="262" r:id="rId24"/>
    <p:sldId id="304" r:id="rId25"/>
    <p:sldId id="305" r:id="rId26"/>
    <p:sldId id="306" r:id="rId27"/>
  </p:sldIdLst>
  <p:sldSz cx="9144000" cy="6858000" type="screen4x3"/>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82F52B"/>
    <a:srgbClr val="665D4E"/>
    <a:srgbClr val="685F50"/>
    <a:srgbClr val="5C5956"/>
    <a:srgbClr val="E78F19"/>
    <a:srgbClr val="8CE43C"/>
    <a:srgbClr val="FF0000"/>
    <a:srgbClr val="FFCC99"/>
    <a:srgbClr val="81428E"/>
    <a:srgbClr val="0033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3" autoAdjust="0"/>
    <p:restoredTop sz="82976" autoAdjust="0"/>
  </p:normalViewPr>
  <p:slideViewPr>
    <p:cSldViewPr snapToGrid="0">
      <p:cViewPr>
        <p:scale>
          <a:sx n="75" d="100"/>
          <a:sy n="75" d="100"/>
        </p:scale>
        <p:origin x="-840"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B753B8-B7CA-4335-AA53-71FD93044ABC}" type="datetimeFigureOut">
              <a:rPr lang="en-US" smtClean="0"/>
              <a:pPr/>
              <a:t>6/27/2010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DDDA99-309E-4646-9D52-854B645B1E3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your current</a:t>
            </a:r>
            <a:r>
              <a:rPr lang="en-US" baseline="0" dirty="0" smtClean="0"/>
              <a:t> </a:t>
            </a:r>
            <a:r>
              <a:rPr lang="en-US" baseline="0" dirty="0" err="1" smtClean="0"/>
              <a:t>friendlist</a:t>
            </a:r>
            <a:r>
              <a:rPr lang="en-US" baseline="0" dirty="0" smtClean="0"/>
              <a:t>. I want to suggest friends for you. This is a link prediction problem. Here are the movies you have liked. I want to suggest new movies to you. This is also a link prediction  problem. There are a variety of such problems.</a:t>
            </a:r>
            <a:endParaRPr lang="en-US" dirty="0"/>
          </a:p>
        </p:txBody>
      </p:sp>
      <p:sp>
        <p:nvSpPr>
          <p:cNvPr id="4" name="Slide Number Placeholder 3"/>
          <p:cNvSpPr>
            <a:spLocks noGrp="1"/>
          </p:cNvSpPr>
          <p:nvPr>
            <p:ph type="sldNum" sz="quarter" idx="10"/>
          </p:nvPr>
        </p:nvSpPr>
        <p:spPr/>
        <p:txBody>
          <a:bodyPr/>
          <a:lstStyle/>
          <a:p>
            <a:fld id="{C7DDDA99-309E-4646-9D52-854B645B1E3D}"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7DDDA99-309E-4646-9D52-854B645B1E3D}"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a:t>
            </a:r>
            <a:r>
              <a:rPr lang="en-US" baseline="0" dirty="0" smtClean="0"/>
              <a:t> consider an example. Suppose that we have N1 nodes of radius r1, and N2 nodes of radius r2, and these are the only two possible radii in the graph. ……Solving for the optimal distance d* we get this equation. </a:t>
            </a:r>
            <a:endParaRPr lang="en-US" dirty="0" smtClean="0"/>
          </a:p>
          <a:p>
            <a:endParaRPr lang="en-US" dirty="0"/>
          </a:p>
        </p:txBody>
      </p:sp>
      <p:sp>
        <p:nvSpPr>
          <p:cNvPr id="4" name="Slide Number Placeholder 3"/>
          <p:cNvSpPr>
            <a:spLocks noGrp="1"/>
          </p:cNvSpPr>
          <p:nvPr>
            <p:ph type="sldNum" sz="quarter" idx="10"/>
          </p:nvPr>
        </p:nvSpPr>
        <p:spPr/>
        <p:txBody>
          <a:bodyPr/>
          <a:lstStyle/>
          <a:p>
            <a:fld id="{C7DDDA99-309E-4646-9D52-854B645B1E3D}"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7DDDA99-309E-4646-9D52-854B645B1E3D}"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7DDDA99-309E-4646-9D52-854B645B1E3D}"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longer</a:t>
            </a:r>
            <a:r>
              <a:rPr lang="en-US" baseline="0" dirty="0" smtClean="0"/>
              <a:t> paths we need to see far more of them to obtain similar bounds on distance. This follows from the exact expression of g. This is why, longer paths are not very useful, unless you see extraordinarily many of them. </a:t>
            </a:r>
            <a:endParaRPr lang="en-US" dirty="0"/>
          </a:p>
        </p:txBody>
      </p:sp>
      <p:sp>
        <p:nvSpPr>
          <p:cNvPr id="4" name="Slide Number Placeholder 3"/>
          <p:cNvSpPr>
            <a:spLocks noGrp="1"/>
          </p:cNvSpPr>
          <p:nvPr>
            <p:ph type="sldNum" sz="quarter" idx="10"/>
          </p:nvPr>
        </p:nvSpPr>
        <p:spPr/>
        <p:txBody>
          <a:bodyPr/>
          <a:lstStyle/>
          <a:p>
            <a:fld id="{C7DDDA99-309E-4646-9D52-854B645B1E3D}" type="slidenum">
              <a:rPr lang="en-US" smtClean="0"/>
              <a:pPr/>
              <a:t>18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 till</a:t>
            </a:r>
            <a:r>
              <a:rPr lang="en-US" baseline="0" dirty="0" smtClean="0"/>
              <a:t> now, we have looked at the analysis where logistic was essentially a step function. In the general case, this might not be true. But the math and intuitions carry over. We see that there is an extra ¼ weakness associated with the area term, along with some additional terms. This is without any assumptions about alpha. But in a real world setting, alpha will be very large, and for that case, we can obtain a much tighter bound (in paper).</a:t>
            </a:r>
            <a:endParaRPr lang="en-US" dirty="0"/>
          </a:p>
        </p:txBody>
      </p:sp>
      <p:sp>
        <p:nvSpPr>
          <p:cNvPr id="4" name="Slide Number Placeholder 3"/>
          <p:cNvSpPr>
            <a:spLocks noGrp="1"/>
          </p:cNvSpPr>
          <p:nvPr>
            <p:ph type="sldNum" sz="quarter" idx="10"/>
          </p:nvPr>
        </p:nvSpPr>
        <p:spPr/>
        <p:txBody>
          <a:bodyPr/>
          <a:lstStyle/>
          <a:p>
            <a:fld id="{C7DDDA99-309E-4646-9D52-854B645B1E3D}" type="slidenum">
              <a:rPr lang="en-US" smtClean="0"/>
              <a:pPr/>
              <a:t>19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the problem statement….</a:t>
            </a:r>
            <a:endParaRPr lang="en-US" dirty="0"/>
          </a:p>
        </p:txBody>
      </p:sp>
      <p:sp>
        <p:nvSpPr>
          <p:cNvPr id="4" name="Slide Number Placeholder 3"/>
          <p:cNvSpPr>
            <a:spLocks noGrp="1"/>
          </p:cNvSpPr>
          <p:nvPr>
            <p:ph type="sldNum" sz="quarter" idx="10"/>
          </p:nvPr>
        </p:nvSpPr>
        <p:spPr/>
        <p:txBody>
          <a:bodyPr/>
          <a:lstStyle/>
          <a:p>
            <a:fld id="{C7DDDA99-309E-4646-9D52-854B645B1E3D}" type="slidenum">
              <a:rPr lang="en-US" smtClean="0"/>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a:t>
            </a:r>
            <a:endParaRPr lang="en-US" dirty="0"/>
          </a:p>
        </p:txBody>
      </p:sp>
      <p:sp>
        <p:nvSpPr>
          <p:cNvPr id="4" name="Slide Number Placeholder 3"/>
          <p:cNvSpPr>
            <a:spLocks noGrp="1"/>
          </p:cNvSpPr>
          <p:nvPr>
            <p:ph type="sldNum" sz="quarter" idx="10"/>
          </p:nvPr>
        </p:nvSpPr>
        <p:spPr/>
        <p:txBody>
          <a:bodyPr/>
          <a:lstStyle/>
          <a:p>
            <a:fld id="{C7DDDA99-309E-4646-9D52-854B645B1E3D}" type="slidenum">
              <a:rPr lang="en-US" smtClean="0"/>
              <a:pPr/>
              <a:t>25</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7DDDA99-309E-4646-9D52-854B645B1E3D}" type="slidenum">
              <a:rPr lang="en-US" smtClean="0"/>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general</a:t>
            </a:r>
            <a:r>
              <a:rPr lang="en-US" baseline="0" dirty="0" smtClean="0"/>
              <a:t> this is answered using heuristics. For example predict the pair connected via the minimum number of hops. Or predict the pair with the maximum number of common neighbors. In fact </a:t>
            </a:r>
            <a:r>
              <a:rPr lang="en-US" baseline="0" dirty="0" err="1" smtClean="0"/>
              <a:t>Facebook</a:t>
            </a:r>
            <a:r>
              <a:rPr lang="en-US" baseline="0" dirty="0" smtClean="0"/>
              <a:t> mentions the number of common neighbors on its friend suggestions. Often it is important to look at the features of the common neighbors. For example a very prolific common neighbor gives much less information about the similarity between two nodes, whereas a less prolific common neighbor indicates that the nodes are likely to be part of a tight niche. The </a:t>
            </a:r>
            <a:r>
              <a:rPr lang="en-US" baseline="0" dirty="0" err="1" smtClean="0"/>
              <a:t>adamid</a:t>
            </a:r>
            <a:r>
              <a:rPr lang="en-US" baseline="0" dirty="0" smtClean="0"/>
              <a:t> </a:t>
            </a:r>
            <a:r>
              <a:rPr lang="en-US" baseline="0" dirty="0" err="1" smtClean="0"/>
              <a:t>adar</a:t>
            </a:r>
            <a:r>
              <a:rPr lang="en-US" baseline="0" dirty="0" smtClean="0"/>
              <a:t> score weights the more popular common neighbors less.</a:t>
            </a:r>
            <a:endParaRPr lang="en-US" dirty="0"/>
          </a:p>
        </p:txBody>
      </p:sp>
      <p:sp>
        <p:nvSpPr>
          <p:cNvPr id="4" name="Slide Number Placeholder 3"/>
          <p:cNvSpPr>
            <a:spLocks noGrp="1"/>
          </p:cNvSpPr>
          <p:nvPr>
            <p:ph type="sldNum" sz="quarter" idx="10"/>
          </p:nvPr>
        </p:nvSpPr>
        <p:spPr/>
        <p:txBody>
          <a:bodyPr/>
          <a:lstStyle/>
          <a:p>
            <a:fld id="{C7DDDA99-309E-4646-9D52-854B645B1E3D}"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Common neighbors can be extended to number</a:t>
            </a:r>
            <a:r>
              <a:rPr lang="en-US" baseline="0" dirty="0" smtClean="0"/>
              <a:t> of length 3 paths, or length 4 paths…In fact some measures examine the ensemble of short paths between two nodes.</a:t>
            </a:r>
            <a:endParaRPr lang="en-US" dirty="0"/>
          </a:p>
        </p:txBody>
      </p:sp>
      <p:sp>
        <p:nvSpPr>
          <p:cNvPr id="4" name="Slide Number Placeholder 3"/>
          <p:cNvSpPr>
            <a:spLocks noGrp="1"/>
          </p:cNvSpPr>
          <p:nvPr>
            <p:ph type="sldNum" sz="quarter" idx="10"/>
          </p:nvPr>
        </p:nvSpPr>
        <p:spPr/>
        <p:txBody>
          <a:bodyPr/>
          <a:lstStyle/>
          <a:p>
            <a:fld id="{C7DDDA99-309E-4646-9D52-854B645B1E3D}"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a:t>
            </a:r>
            <a:r>
              <a:rPr lang="en-US" baseline="0" dirty="0" smtClean="0"/>
              <a:t> has been a lot of work on link prediction. Here is a figure summarizing the common trends in these empirical studies. This is not taken from an actual experiment. …..</a:t>
            </a:r>
            <a:endParaRPr lang="en-US" dirty="0"/>
          </a:p>
        </p:txBody>
      </p:sp>
      <p:sp>
        <p:nvSpPr>
          <p:cNvPr id="4" name="Slide Number Placeholder 3"/>
          <p:cNvSpPr>
            <a:spLocks noGrp="1"/>
          </p:cNvSpPr>
          <p:nvPr>
            <p:ph type="sldNum" sz="quarter" idx="10"/>
          </p:nvPr>
        </p:nvSpPr>
        <p:spPr/>
        <p:txBody>
          <a:bodyPr/>
          <a:lstStyle/>
          <a:p>
            <a:fld id="{C7DDDA99-309E-4646-9D52-854B645B1E3D}"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will use the</a:t>
            </a:r>
            <a:r>
              <a:rPr lang="en-US" baseline="0" dirty="0" smtClean="0"/>
              <a:t> latent space model proposed by </a:t>
            </a:r>
            <a:r>
              <a:rPr lang="en-US" baseline="0" dirty="0" err="1" smtClean="0"/>
              <a:t>Raftery</a:t>
            </a:r>
            <a:r>
              <a:rPr lang="en-US" baseline="0" dirty="0" smtClean="0"/>
              <a:t> et al. </a:t>
            </a:r>
            <a:r>
              <a:rPr lang="en-US" dirty="0" smtClean="0"/>
              <a:t>The model assumes that</a:t>
            </a:r>
            <a:r>
              <a:rPr lang="en-US" baseline="0" dirty="0" smtClean="0"/>
              <a:t> the points are uniformly distributed in some latent space. Points close in this space are more likely to be connected. Now, the link prediction problem is simply to find the nearest neighbor in this </a:t>
            </a:r>
            <a:r>
              <a:rPr lang="en-US" baseline="0" dirty="0" err="1" smtClean="0"/>
              <a:t>euclidean</a:t>
            </a:r>
            <a:r>
              <a:rPr lang="en-US" baseline="0" dirty="0" smtClean="0"/>
              <a:t> space, which is not connected. Hence now, we have to infer the distances in the latent space.</a:t>
            </a:r>
            <a:endParaRPr lang="en-US" dirty="0"/>
          </a:p>
        </p:txBody>
      </p:sp>
      <p:sp>
        <p:nvSpPr>
          <p:cNvPr id="4" name="Slide Number Placeholder 3"/>
          <p:cNvSpPr>
            <a:spLocks noGrp="1"/>
          </p:cNvSpPr>
          <p:nvPr>
            <p:ph type="sldNum" sz="quarter" idx="10"/>
          </p:nvPr>
        </p:nvSpPr>
        <p:spPr/>
        <p:txBody>
          <a:bodyPr/>
          <a:lstStyle/>
          <a:p>
            <a:fld id="{C7DDDA99-309E-4646-9D52-854B645B1E3D}"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Note that there are two sources of randomness. Point positions are uniform……The probability of linking is a logistic  function of </a:t>
            </a:r>
            <a:r>
              <a:rPr lang="en-US" baseline="0" dirty="0" err="1" smtClean="0"/>
              <a:t>pairwise</a:t>
            </a:r>
            <a:r>
              <a:rPr lang="en-US" baseline="0" dirty="0" smtClean="0"/>
              <a:t> distance.  This has two parameters: r and alpha. When </a:t>
            </a:r>
            <a:r>
              <a:rPr lang="en-US" sz="1200" kern="1200" baseline="0" dirty="0" smtClean="0">
                <a:solidFill>
                  <a:schemeClr val="tx1"/>
                </a:solidFill>
                <a:latin typeface="+mn-lt"/>
                <a:ea typeface="+mn-ea"/>
                <a:cs typeface="+mn-cs"/>
              </a:rPr>
              <a:t>the pair are within distance r, p</a:t>
            </a:r>
            <a:r>
              <a:rPr lang="en-US" baseline="0" dirty="0" smtClean="0"/>
              <a:t>robability of linking is higher, in this case, &gt;1/2.</a:t>
            </a:r>
            <a:endParaRPr lang="en-US" dirty="0"/>
          </a:p>
        </p:txBody>
      </p:sp>
      <p:sp>
        <p:nvSpPr>
          <p:cNvPr id="4" name="Slide Number Placeholder 3"/>
          <p:cNvSpPr>
            <a:spLocks noGrp="1"/>
          </p:cNvSpPr>
          <p:nvPr>
            <p:ph type="sldNum" sz="quarter" idx="10"/>
          </p:nvPr>
        </p:nvSpPr>
        <p:spPr/>
        <p:txBody>
          <a:bodyPr/>
          <a:lstStyle/>
          <a:p>
            <a:fld id="{C7DDDA99-309E-4646-9D52-854B645B1E3D}"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7DDDA99-309E-4646-9D52-854B645B1E3D}"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math will</a:t>
            </a:r>
            <a:r>
              <a:rPr lang="en-US" baseline="0" dirty="0" smtClean="0"/>
              <a:t> essentially carry over from this case to the general case, with some looseness of bounds.</a:t>
            </a:r>
            <a:endParaRPr lang="en-US" dirty="0"/>
          </a:p>
        </p:txBody>
      </p:sp>
      <p:sp>
        <p:nvSpPr>
          <p:cNvPr id="4" name="Slide Number Placeholder 3"/>
          <p:cNvSpPr>
            <a:spLocks noGrp="1"/>
          </p:cNvSpPr>
          <p:nvPr>
            <p:ph type="sldNum" sz="quarter" idx="10"/>
          </p:nvPr>
        </p:nvSpPr>
        <p:spPr/>
        <p:txBody>
          <a:bodyPr/>
          <a:lstStyle/>
          <a:p>
            <a:fld id="{C7DDDA99-309E-4646-9D52-854B645B1E3D}"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7DDDA99-309E-4646-9D52-854B645B1E3D}"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l">
              <a:defRPr sz="4800"/>
            </a:lvl1pPr>
            <a:extLst/>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0805A2F2-7954-4CC2-AC4F-C3BDB9CDC337}" type="datetimeFigureOut">
              <a:rPr lang="en-US" smtClean="0"/>
              <a:pPr/>
              <a:t>6/27/2010</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EDAC401A-F86C-4E2B-881D-F2DECB195D6B}"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805A2F2-7954-4CC2-AC4F-C3BDB9CDC337}" type="datetimeFigureOut">
              <a:rPr lang="en-US" smtClean="0"/>
              <a:pPr/>
              <a:t>6/27/2010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AC401A-F86C-4E2B-881D-F2DECB195D6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805A2F2-7954-4CC2-AC4F-C3BDB9CDC337}" type="datetimeFigureOut">
              <a:rPr lang="en-US" smtClean="0"/>
              <a:pPr/>
              <a:t>6/27/2010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AC401A-F86C-4E2B-881D-F2DECB195D6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lvl1pPr algn="l">
              <a:defRPr/>
            </a:lvl1pPr>
            <a:extLst/>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805A2F2-7954-4CC2-AC4F-C3BDB9CDC337}" type="datetimeFigureOut">
              <a:rPr lang="en-US" smtClean="0"/>
              <a:pPr/>
              <a:t>6/27/2010</a:t>
            </a:fld>
            <a:endParaRPr lang="en-US"/>
          </a:p>
        </p:txBody>
      </p:sp>
      <p:sp>
        <p:nvSpPr>
          <p:cNvPr id="5" name="Footer Placeholder 4"/>
          <p:cNvSpPr>
            <a:spLocks noGrp="1"/>
          </p:cNvSpPr>
          <p:nvPr>
            <p:ph type="ftr" sz="quarter" idx="11"/>
          </p:nvPr>
        </p:nvSpPr>
        <p:spPr/>
        <p:txBody>
          <a:bodyPr/>
          <a:lstStyle>
            <a:extLst/>
          </a:lstStyle>
          <a:p>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0805A2F2-7954-4CC2-AC4F-C3BDB9CDC337}" type="datetimeFigureOut">
              <a:rPr lang="en-US" smtClean="0"/>
              <a:pPr/>
              <a:t>6/27/2010</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EDAC401A-F86C-4E2B-881D-F2DECB195D6B}"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805A2F2-7954-4CC2-AC4F-C3BDB9CDC337}" type="datetimeFigureOut">
              <a:rPr lang="en-US" smtClean="0"/>
              <a:pPr/>
              <a:t>6/27/2010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EDAC401A-F86C-4E2B-881D-F2DECB195D6B}"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805A2F2-7954-4CC2-AC4F-C3BDB9CDC337}" type="datetimeFigureOut">
              <a:rPr lang="en-US" smtClean="0"/>
              <a:pPr/>
              <a:t>6/27/2010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EDAC401A-F86C-4E2B-881D-F2DECB195D6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805A2F2-7954-4CC2-AC4F-C3BDB9CDC337}" type="datetimeFigureOut">
              <a:rPr lang="en-US" smtClean="0"/>
              <a:pPr/>
              <a:t>6/27/2010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DAC401A-F86C-4E2B-881D-F2DECB195D6B}"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805A2F2-7954-4CC2-AC4F-C3BDB9CDC337}" type="datetimeFigureOut">
              <a:rPr lang="en-US" smtClean="0"/>
              <a:pPr/>
              <a:t>6/27/2010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DAC401A-F86C-4E2B-881D-F2DECB195D6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0805A2F2-7954-4CC2-AC4F-C3BDB9CDC337}" type="datetimeFigureOut">
              <a:rPr lang="en-US" smtClean="0"/>
              <a:pPr/>
              <a:t>6/27/2010</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EDAC401A-F86C-4E2B-881D-F2DECB195D6B}"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0805A2F2-7954-4CC2-AC4F-C3BDB9CDC337}" type="datetimeFigureOut">
              <a:rPr lang="en-US" smtClean="0"/>
              <a:pPr/>
              <a:t>6/27/2010</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EDAC401A-F86C-4E2B-881D-F2DECB195D6B}"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0805A2F2-7954-4CC2-AC4F-C3BDB9CDC337}" type="datetimeFigureOut">
              <a:rPr lang="en-US" smtClean="0"/>
              <a:pPr/>
              <a:t>6/27/2010</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EDAC401A-F86C-4E2B-881D-F2DECB195D6B}"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marL="54864" algn="l"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vmlDrawing" Target="../drawings/vmlDrawing3.vml"/><Relationship Id="rId5" Type="http://schemas.openxmlformats.org/officeDocument/2006/relationships/oleObject" Target="../embeddings/oleObject4.bin"/><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oleObject" Target="../embeddings/oleObject6.bin"/><Relationship Id="rId2" Type="http://schemas.openxmlformats.org/officeDocument/2006/relationships/tags" Target="../tags/tag13.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12.png"/><Relationship Id="rId4"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7.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8.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vmlDrawing" Target="../drawings/vmlDrawing7.vml"/><Relationship Id="rId4" Type="http://schemas.openxmlformats.org/officeDocument/2006/relationships/oleObject" Target="../embeddings/oleObject9.bin"/></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vmlDrawing" Target="../drawings/vmlDrawing8.vml"/><Relationship Id="rId5" Type="http://schemas.openxmlformats.org/officeDocument/2006/relationships/oleObject" Target="../embeddings/oleObject10.bin"/><Relationship Id="rId4"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r>
              <a:rPr lang="en-US" dirty="0" smtClean="0"/>
              <a:t>Theoretical Justification for Popular Link Prediction Heuristics</a:t>
            </a:r>
            <a:endParaRPr lang="en-US" dirty="0"/>
          </a:p>
        </p:txBody>
      </p:sp>
      <p:sp>
        <p:nvSpPr>
          <p:cNvPr id="3" name="Subtitle 2"/>
          <p:cNvSpPr>
            <a:spLocks noGrp="1"/>
          </p:cNvSpPr>
          <p:nvPr>
            <p:ph type="subTitle" idx="1"/>
          </p:nvPr>
        </p:nvSpPr>
        <p:spPr>
          <a:xfrm>
            <a:off x="762000" y="3721100"/>
            <a:ext cx="7944534" cy="1752600"/>
          </a:xfrm>
        </p:spPr>
        <p:txBody>
          <a:bodyPr>
            <a:normAutofit fontScale="92500"/>
          </a:bodyPr>
          <a:lstStyle/>
          <a:p>
            <a:pPr algn="l"/>
            <a:r>
              <a:rPr lang="en-US" dirty="0" smtClean="0"/>
              <a:t>Purnamrita Sarkar (Carnegie Mellon) </a:t>
            </a:r>
          </a:p>
          <a:p>
            <a:pPr algn="l"/>
            <a:r>
              <a:rPr lang="en-US" dirty="0" smtClean="0"/>
              <a:t>Deepayan Chakrabarti (Yahoo! Research)</a:t>
            </a:r>
          </a:p>
          <a:p>
            <a:pPr algn="l"/>
            <a:r>
              <a:rPr lang="en-US" dirty="0" smtClean="0"/>
              <a:t>Andrew W. Moore (Google, Inc.)</a:t>
            </a:r>
            <a:endParaRPr lang="en-US" dirty="0"/>
          </a:p>
        </p:txBody>
      </p:sp>
    </p:spTree>
  </p:cSld>
  <p:clrMapOvr>
    <a:masterClrMapping/>
  </p:clrMapOvr>
  <p:transition advTm="23328"/>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1029128"/>
          </a:xfrm>
        </p:spPr>
        <p:txBody>
          <a:bodyPr>
            <a:normAutofit/>
          </a:bodyPr>
          <a:lstStyle/>
          <a:p>
            <a:pPr algn="l"/>
            <a:r>
              <a:rPr lang="en-US" dirty="0" smtClean="0"/>
              <a:t>Common Neighbors</a:t>
            </a:r>
            <a:endParaRPr lang="en-US" dirty="0"/>
          </a:p>
        </p:txBody>
      </p:sp>
      <p:sp>
        <p:nvSpPr>
          <p:cNvPr id="3" name="Slide Number Placeholder 2"/>
          <p:cNvSpPr>
            <a:spLocks noGrp="1"/>
          </p:cNvSpPr>
          <p:nvPr>
            <p:ph type="sldNum" sz="quarter" idx="4294967295"/>
          </p:nvPr>
        </p:nvSpPr>
        <p:spPr>
          <a:xfrm>
            <a:off x="8534400" y="6197600"/>
            <a:ext cx="609600" cy="457200"/>
          </a:xfrm>
          <a:prstGeom prst="rect">
            <a:avLst/>
          </a:prstGeom>
        </p:spPr>
        <p:txBody>
          <a:bodyPr/>
          <a:lstStyle/>
          <a:p>
            <a:fld id="{AC7E74DA-5DAD-4354-B920-4015A1B158BB}" type="slidenum">
              <a:rPr lang="en-US" smtClean="0"/>
              <a:pPr/>
              <a:t>10</a:t>
            </a:fld>
            <a:endParaRPr lang="en-US" dirty="0"/>
          </a:p>
        </p:txBody>
      </p:sp>
      <p:sp>
        <p:nvSpPr>
          <p:cNvPr id="27" name="Parallelogram 26"/>
          <p:cNvSpPr/>
          <p:nvPr/>
        </p:nvSpPr>
        <p:spPr>
          <a:xfrm>
            <a:off x="1417834" y="2186495"/>
            <a:ext cx="6256961" cy="1315092"/>
          </a:xfrm>
          <a:prstGeom prst="parallelogram">
            <a:avLst>
              <a:gd name="adj" fmla="val 73034"/>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7-Point Star 42"/>
          <p:cNvSpPr/>
          <p:nvPr/>
        </p:nvSpPr>
        <p:spPr>
          <a:xfrm>
            <a:off x="4772348" y="2510131"/>
            <a:ext cx="123289" cy="123290"/>
          </a:xfrm>
          <a:prstGeom prst="star7">
            <a:avLst/>
          </a:prstGeom>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7-Point Star 43"/>
          <p:cNvSpPr/>
          <p:nvPr/>
        </p:nvSpPr>
        <p:spPr>
          <a:xfrm>
            <a:off x="5902505" y="2592324"/>
            <a:ext cx="123289" cy="123290"/>
          </a:xfrm>
          <a:prstGeom prst="star7">
            <a:avLst/>
          </a:prstGeom>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7-Point Star 44"/>
          <p:cNvSpPr/>
          <p:nvPr/>
        </p:nvSpPr>
        <p:spPr>
          <a:xfrm>
            <a:off x="1669552" y="3301240"/>
            <a:ext cx="123289" cy="123290"/>
          </a:xfrm>
          <a:prstGeom prst="star7">
            <a:avLst/>
          </a:prstGeom>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666162" y="2780683"/>
            <a:ext cx="2065106" cy="462337"/>
          </a:xfrm>
          <a:prstGeom prst="ellipse">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48200" y="1524000"/>
            <a:ext cx="4196994"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400" dirty="0" smtClean="0"/>
              <a:t>Everyone has same radius </a:t>
            </a:r>
            <a:r>
              <a:rPr lang="en-US" sz="2400" b="1" i="1" dirty="0" smtClean="0"/>
              <a:t>r</a:t>
            </a:r>
            <a:endParaRPr lang="en-US" sz="2400" b="1" i="1" dirty="0"/>
          </a:p>
        </p:txBody>
      </p:sp>
      <p:sp>
        <p:nvSpPr>
          <p:cNvPr id="29" name="Oval 28"/>
          <p:cNvSpPr/>
          <p:nvPr/>
        </p:nvSpPr>
        <p:spPr>
          <a:xfrm>
            <a:off x="2332234" y="2782395"/>
            <a:ext cx="2065106" cy="462337"/>
          </a:xfrm>
          <a:prstGeom prst="ellipse">
            <a:avLst/>
          </a:prstGeom>
          <a:solidFill>
            <a:schemeClr val="accent1">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rot="5400000" flipH="1" flipV="1">
            <a:off x="4135348" y="2753286"/>
            <a:ext cx="541107" cy="3426"/>
          </a:xfrm>
          <a:prstGeom prst="line">
            <a:avLst/>
          </a:prstGeom>
          <a:ln w="25400">
            <a:prstDash val="sysDot"/>
          </a:ln>
        </p:spPr>
        <p:style>
          <a:lnRef idx="1">
            <a:schemeClr val="dk1"/>
          </a:lnRef>
          <a:fillRef idx="0">
            <a:schemeClr val="dk1"/>
          </a:fillRef>
          <a:effectRef idx="0">
            <a:schemeClr val="dk1"/>
          </a:effectRef>
          <a:fontRef idx="minor">
            <a:schemeClr val="tx1"/>
          </a:fontRef>
        </p:style>
      </p:cxnSp>
      <p:sp>
        <p:nvSpPr>
          <p:cNvPr id="36" name="7-Point Star 35"/>
          <p:cNvSpPr/>
          <p:nvPr/>
        </p:nvSpPr>
        <p:spPr>
          <a:xfrm>
            <a:off x="2924710" y="2881714"/>
            <a:ext cx="123289" cy="123290"/>
          </a:xfrm>
          <a:prstGeom prst="star7">
            <a:avLst/>
          </a:prstGeom>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37"/>
          <p:cNvGrpSpPr/>
          <p:nvPr/>
        </p:nvGrpSpPr>
        <p:grpSpPr>
          <a:xfrm>
            <a:off x="3337388" y="1857722"/>
            <a:ext cx="2991493" cy="1150705"/>
            <a:chOff x="3337388" y="2732927"/>
            <a:chExt cx="2991493" cy="1150705"/>
          </a:xfrm>
        </p:grpSpPr>
        <p:cxnSp>
          <p:nvCxnSpPr>
            <p:cNvPr id="39" name="Straight Connector 38"/>
            <p:cNvCxnSpPr/>
            <p:nvPr/>
          </p:nvCxnSpPr>
          <p:spPr>
            <a:xfrm>
              <a:off x="3339101" y="3883632"/>
              <a:ext cx="2989780" cy="0"/>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rot="5400000" flipH="1" flipV="1">
              <a:off x="2774022" y="3296293"/>
              <a:ext cx="1138719" cy="11987"/>
            </a:xfrm>
            <a:prstGeom prst="line">
              <a:avLst/>
            </a:prstGeom>
          </p:spPr>
          <p:style>
            <a:lnRef idx="1">
              <a:schemeClr val="dk1"/>
            </a:lnRef>
            <a:fillRef idx="0">
              <a:schemeClr val="dk1"/>
            </a:fillRef>
            <a:effectRef idx="0">
              <a:schemeClr val="dk1"/>
            </a:effectRef>
            <a:fontRef idx="minor">
              <a:schemeClr val="tx1"/>
            </a:fontRef>
          </p:style>
        </p:cxnSp>
      </p:grpSp>
      <p:cxnSp>
        <p:nvCxnSpPr>
          <p:cNvPr id="51" name="Elbow Connector 50"/>
          <p:cNvCxnSpPr/>
          <p:nvPr/>
        </p:nvCxnSpPr>
        <p:spPr>
          <a:xfrm>
            <a:off x="3349375" y="1878269"/>
            <a:ext cx="2126751" cy="1119871"/>
          </a:xfrm>
          <a:prstGeom prst="bentConnector3">
            <a:avLst>
              <a:gd name="adj1" fmla="val 50000"/>
            </a:avLst>
          </a:prstGeom>
          <a:ln w="66675">
            <a:solidFill>
              <a:srgbClr val="FFC000"/>
            </a:solidFill>
          </a:ln>
        </p:spPr>
        <p:style>
          <a:lnRef idx="2">
            <a:schemeClr val="accent2"/>
          </a:lnRef>
          <a:fillRef idx="0">
            <a:schemeClr val="accent2"/>
          </a:fillRef>
          <a:effectRef idx="1">
            <a:schemeClr val="accent2"/>
          </a:effectRef>
          <a:fontRef idx="minor">
            <a:schemeClr val="tx1"/>
          </a:fontRef>
        </p:style>
      </p:cxnSp>
      <p:sp>
        <p:nvSpPr>
          <p:cNvPr id="46" name="7-Point Star 45"/>
          <p:cNvSpPr/>
          <p:nvPr/>
        </p:nvSpPr>
        <p:spPr>
          <a:xfrm>
            <a:off x="4647345" y="2960481"/>
            <a:ext cx="123289" cy="123290"/>
          </a:xfrm>
          <a:prstGeom prst="star7">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a:stCxn id="34" idx="5"/>
          </p:cNvCxnSpPr>
          <p:nvPr/>
        </p:nvCxnSpPr>
        <p:spPr>
          <a:xfrm rot="10800000">
            <a:off x="3195264" y="2823479"/>
            <a:ext cx="94403" cy="168270"/>
          </a:xfrm>
          <a:prstGeom prst="line">
            <a:avLst/>
          </a:prstGeom>
          <a:ln w="19050"/>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a:off x="3314905" y="3020848"/>
            <a:ext cx="277627" cy="169089"/>
          </a:xfrm>
          <a:prstGeom prst="line">
            <a:avLst/>
          </a:prstGeom>
          <a:ln w="19050"/>
        </p:spPr>
        <p:style>
          <a:lnRef idx="1">
            <a:schemeClr val="dk1"/>
          </a:lnRef>
          <a:fillRef idx="0">
            <a:schemeClr val="dk1"/>
          </a:fillRef>
          <a:effectRef idx="0">
            <a:schemeClr val="dk1"/>
          </a:effectRef>
          <a:fontRef idx="minor">
            <a:schemeClr val="tx1"/>
          </a:fontRef>
        </p:style>
      </p:cxnSp>
      <p:cxnSp>
        <p:nvCxnSpPr>
          <p:cNvPr id="68" name="Straight Connector 67"/>
          <p:cNvCxnSpPr>
            <a:endCxn id="42" idx="4"/>
          </p:cNvCxnSpPr>
          <p:nvPr/>
        </p:nvCxnSpPr>
        <p:spPr>
          <a:xfrm flipV="1">
            <a:off x="3341036" y="2887370"/>
            <a:ext cx="629928" cy="155750"/>
          </a:xfrm>
          <a:prstGeom prst="line">
            <a:avLst/>
          </a:prstGeom>
          <a:ln w="19050"/>
        </p:spPr>
        <p:style>
          <a:lnRef idx="1">
            <a:schemeClr val="dk1"/>
          </a:lnRef>
          <a:fillRef idx="0">
            <a:schemeClr val="dk1"/>
          </a:fillRef>
          <a:effectRef idx="0">
            <a:schemeClr val="dk1"/>
          </a:effectRef>
          <a:fontRef idx="minor">
            <a:schemeClr val="tx1"/>
          </a:fontRef>
        </p:style>
      </p:cxnSp>
      <p:sp>
        <p:nvSpPr>
          <p:cNvPr id="34" name="7-Point Star 33"/>
          <p:cNvSpPr/>
          <p:nvPr/>
        </p:nvSpPr>
        <p:spPr>
          <a:xfrm>
            <a:off x="3277457" y="2967330"/>
            <a:ext cx="123289" cy="123290"/>
          </a:xfrm>
          <a:prstGeom prst="star7">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7-Point Star 34"/>
          <p:cNvSpPr/>
          <p:nvPr/>
        </p:nvSpPr>
        <p:spPr>
          <a:xfrm>
            <a:off x="3121631" y="2719040"/>
            <a:ext cx="123289" cy="123290"/>
          </a:xfrm>
          <a:prstGeom prst="star7">
            <a:avLst/>
          </a:prstGeom>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7-Point Star 36"/>
          <p:cNvSpPr/>
          <p:nvPr/>
        </p:nvSpPr>
        <p:spPr>
          <a:xfrm>
            <a:off x="3530887" y="3159115"/>
            <a:ext cx="123289" cy="123290"/>
          </a:xfrm>
          <a:prstGeom prst="star7">
            <a:avLst/>
          </a:prstGeom>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7-Point Star 41"/>
          <p:cNvSpPr/>
          <p:nvPr/>
        </p:nvSpPr>
        <p:spPr>
          <a:xfrm>
            <a:off x="3970964" y="2808081"/>
            <a:ext cx="123289" cy="123290"/>
          </a:xfrm>
          <a:prstGeom prst="star7">
            <a:avLst/>
          </a:prstGeom>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p:cNvCxnSpPr>
            <a:stCxn id="42" idx="1"/>
            <a:endCxn id="46" idx="4"/>
          </p:cNvCxnSpPr>
          <p:nvPr/>
        </p:nvCxnSpPr>
        <p:spPr>
          <a:xfrm>
            <a:off x="4094253" y="2887370"/>
            <a:ext cx="553092" cy="152400"/>
          </a:xfrm>
          <a:prstGeom prst="line">
            <a:avLst/>
          </a:prstGeom>
          <a:ln w="19050"/>
        </p:spPr>
        <p:style>
          <a:lnRef idx="1">
            <a:schemeClr val="dk1"/>
          </a:lnRef>
          <a:fillRef idx="0">
            <a:schemeClr val="dk1"/>
          </a:fillRef>
          <a:effectRef idx="0">
            <a:schemeClr val="dk1"/>
          </a:effectRef>
          <a:fontRef idx="minor">
            <a:schemeClr val="tx1"/>
          </a:fontRef>
        </p:style>
      </p:cxnSp>
      <p:cxnSp>
        <p:nvCxnSpPr>
          <p:cNvPr id="77" name="Straight Connector 76"/>
          <p:cNvCxnSpPr>
            <a:stCxn id="36" idx="1"/>
            <a:endCxn id="34" idx="4"/>
          </p:cNvCxnSpPr>
          <p:nvPr/>
        </p:nvCxnSpPr>
        <p:spPr>
          <a:xfrm>
            <a:off x="3047999" y="2961003"/>
            <a:ext cx="229458" cy="85616"/>
          </a:xfrm>
          <a:prstGeom prst="line">
            <a:avLst/>
          </a:prstGeom>
          <a:ln w="19050"/>
        </p:spPr>
        <p:style>
          <a:lnRef idx="1">
            <a:schemeClr val="dk1"/>
          </a:lnRef>
          <a:fillRef idx="0">
            <a:schemeClr val="dk1"/>
          </a:fillRef>
          <a:effectRef idx="0">
            <a:schemeClr val="dk1"/>
          </a:effectRef>
          <a:fontRef idx="minor">
            <a:schemeClr val="tx1"/>
          </a:fontRef>
        </p:style>
      </p:cxnSp>
      <p:sp>
        <p:nvSpPr>
          <p:cNvPr id="41" name="TextBox 40"/>
          <p:cNvSpPr txBox="1"/>
          <p:nvPr/>
        </p:nvSpPr>
        <p:spPr>
          <a:xfrm>
            <a:off x="3133618" y="3162526"/>
            <a:ext cx="215757" cy="461665"/>
          </a:xfrm>
          <a:prstGeom prst="rect">
            <a:avLst/>
          </a:prstGeom>
          <a:noFill/>
        </p:spPr>
        <p:txBody>
          <a:bodyPr wrap="square" rtlCol="0">
            <a:spAutoFit/>
          </a:bodyPr>
          <a:lstStyle/>
          <a:p>
            <a:r>
              <a:rPr lang="en-US" sz="2400" b="1" dirty="0" err="1" smtClean="0">
                <a:solidFill>
                  <a:schemeClr val="bg1"/>
                </a:solidFill>
              </a:rPr>
              <a:t>i</a:t>
            </a:r>
            <a:endParaRPr lang="en-US" sz="2400" b="1" dirty="0">
              <a:solidFill>
                <a:schemeClr val="bg1"/>
              </a:solidFill>
            </a:endParaRPr>
          </a:p>
        </p:txBody>
      </p:sp>
      <p:sp>
        <p:nvSpPr>
          <p:cNvPr id="50" name="TextBox 49"/>
          <p:cNvSpPr txBox="1"/>
          <p:nvPr/>
        </p:nvSpPr>
        <p:spPr>
          <a:xfrm>
            <a:off x="4601110" y="3109443"/>
            <a:ext cx="215757" cy="461665"/>
          </a:xfrm>
          <a:prstGeom prst="rect">
            <a:avLst/>
          </a:prstGeom>
          <a:noFill/>
        </p:spPr>
        <p:txBody>
          <a:bodyPr wrap="square" rtlCol="0">
            <a:spAutoFit/>
          </a:bodyPr>
          <a:lstStyle/>
          <a:p>
            <a:r>
              <a:rPr lang="en-US" sz="2400" b="1" dirty="0" smtClean="0">
                <a:solidFill>
                  <a:schemeClr val="bg1"/>
                </a:solidFill>
              </a:rPr>
              <a:t>j</a:t>
            </a:r>
            <a:endParaRPr lang="en-US" sz="2400" b="1" dirty="0">
              <a:solidFill>
                <a:schemeClr val="bg1"/>
              </a:solidFill>
            </a:endParaRPr>
          </a:p>
        </p:txBody>
      </p:sp>
      <p:graphicFrame>
        <p:nvGraphicFramePr>
          <p:cNvPr id="1027" name="Object 3"/>
          <p:cNvGraphicFramePr>
            <a:graphicFrameLocks noChangeAspect="1"/>
          </p:cNvGraphicFramePr>
          <p:nvPr/>
        </p:nvGraphicFramePr>
        <p:xfrm>
          <a:off x="2774422" y="3811058"/>
          <a:ext cx="2614612" cy="523875"/>
        </p:xfrm>
        <a:graphic>
          <a:graphicData uri="http://schemas.openxmlformats.org/presentationml/2006/ole">
            <p:oleObj spid="_x0000_s13314" name="Equation" r:id="rId5" imgW="1206360" imgH="241200" progId="Equation.3">
              <p:embed/>
            </p:oleObj>
          </a:graphicData>
        </a:graphic>
      </p:graphicFrame>
      <p:sp>
        <p:nvSpPr>
          <p:cNvPr id="48" name="Freeform 47"/>
          <p:cNvSpPr/>
          <p:nvPr/>
        </p:nvSpPr>
        <p:spPr>
          <a:xfrm>
            <a:off x="3661363" y="2805288"/>
            <a:ext cx="735660" cy="380059"/>
          </a:xfrm>
          <a:custGeom>
            <a:avLst/>
            <a:gdLst>
              <a:gd name="connsiteX0" fmla="*/ 368770 w 775171"/>
              <a:gd name="connsiteY0" fmla="*/ 3763 h 378178"/>
              <a:gd name="connsiteX1" fmla="*/ 131704 w 775171"/>
              <a:gd name="connsiteY1" fmla="*/ 82786 h 378178"/>
              <a:gd name="connsiteX2" fmla="*/ 7526 w 775171"/>
              <a:gd name="connsiteY2" fmla="*/ 206963 h 378178"/>
              <a:gd name="connsiteX3" fmla="*/ 176859 w 775171"/>
              <a:gd name="connsiteY3" fmla="*/ 342430 h 378178"/>
              <a:gd name="connsiteX4" fmla="*/ 346193 w 775171"/>
              <a:gd name="connsiteY4" fmla="*/ 376297 h 378178"/>
              <a:gd name="connsiteX5" fmla="*/ 594548 w 775171"/>
              <a:gd name="connsiteY5" fmla="*/ 331141 h 378178"/>
              <a:gd name="connsiteX6" fmla="*/ 752593 w 775171"/>
              <a:gd name="connsiteY6" fmla="*/ 229541 h 378178"/>
              <a:gd name="connsiteX7" fmla="*/ 730015 w 775171"/>
              <a:gd name="connsiteY7" fmla="*/ 150519 h 378178"/>
              <a:gd name="connsiteX8" fmla="*/ 526815 w 775171"/>
              <a:gd name="connsiteY8" fmla="*/ 60208 h 378178"/>
              <a:gd name="connsiteX9" fmla="*/ 368770 w 775171"/>
              <a:gd name="connsiteY9" fmla="*/ 3763 h 378178"/>
              <a:gd name="connsiteX0" fmla="*/ 368770 w 775171"/>
              <a:gd name="connsiteY0" fmla="*/ 5644 h 380059"/>
              <a:gd name="connsiteX1" fmla="*/ 131704 w 775171"/>
              <a:gd name="connsiteY1" fmla="*/ 84667 h 380059"/>
              <a:gd name="connsiteX2" fmla="*/ 7526 w 775171"/>
              <a:gd name="connsiteY2" fmla="*/ 208844 h 380059"/>
              <a:gd name="connsiteX3" fmla="*/ 176859 w 775171"/>
              <a:gd name="connsiteY3" fmla="*/ 344311 h 380059"/>
              <a:gd name="connsiteX4" fmla="*/ 346193 w 775171"/>
              <a:gd name="connsiteY4" fmla="*/ 378178 h 380059"/>
              <a:gd name="connsiteX5" fmla="*/ 594548 w 775171"/>
              <a:gd name="connsiteY5" fmla="*/ 333022 h 380059"/>
              <a:gd name="connsiteX6" fmla="*/ 752593 w 775171"/>
              <a:gd name="connsiteY6" fmla="*/ 231422 h 380059"/>
              <a:gd name="connsiteX7" fmla="*/ 730015 w 775171"/>
              <a:gd name="connsiteY7" fmla="*/ 152400 h 380059"/>
              <a:gd name="connsiteX8" fmla="*/ 560681 w 775171"/>
              <a:gd name="connsiteY8" fmla="*/ 50800 h 380059"/>
              <a:gd name="connsiteX9" fmla="*/ 368770 w 775171"/>
              <a:gd name="connsiteY9" fmla="*/ 5644 h 380059"/>
              <a:gd name="connsiteX0" fmla="*/ 368770 w 769526"/>
              <a:gd name="connsiteY0" fmla="*/ 5644 h 380059"/>
              <a:gd name="connsiteX1" fmla="*/ 131704 w 769526"/>
              <a:gd name="connsiteY1" fmla="*/ 84667 h 380059"/>
              <a:gd name="connsiteX2" fmla="*/ 7526 w 769526"/>
              <a:gd name="connsiteY2" fmla="*/ 208844 h 380059"/>
              <a:gd name="connsiteX3" fmla="*/ 176859 w 769526"/>
              <a:gd name="connsiteY3" fmla="*/ 344311 h 380059"/>
              <a:gd name="connsiteX4" fmla="*/ 346193 w 769526"/>
              <a:gd name="connsiteY4" fmla="*/ 378178 h 380059"/>
              <a:gd name="connsiteX5" fmla="*/ 594548 w 769526"/>
              <a:gd name="connsiteY5" fmla="*/ 333022 h 380059"/>
              <a:gd name="connsiteX6" fmla="*/ 752593 w 769526"/>
              <a:gd name="connsiteY6" fmla="*/ 231422 h 380059"/>
              <a:gd name="connsiteX7" fmla="*/ 696149 w 769526"/>
              <a:gd name="connsiteY7" fmla="*/ 152400 h 380059"/>
              <a:gd name="connsiteX8" fmla="*/ 560681 w 769526"/>
              <a:gd name="connsiteY8" fmla="*/ 50800 h 380059"/>
              <a:gd name="connsiteX9" fmla="*/ 368770 w 769526"/>
              <a:gd name="connsiteY9" fmla="*/ 5644 h 380059"/>
              <a:gd name="connsiteX0" fmla="*/ 368770 w 735660"/>
              <a:gd name="connsiteY0" fmla="*/ 5644 h 380059"/>
              <a:gd name="connsiteX1" fmla="*/ 131704 w 735660"/>
              <a:gd name="connsiteY1" fmla="*/ 84667 h 380059"/>
              <a:gd name="connsiteX2" fmla="*/ 7526 w 735660"/>
              <a:gd name="connsiteY2" fmla="*/ 208844 h 380059"/>
              <a:gd name="connsiteX3" fmla="*/ 176859 w 735660"/>
              <a:gd name="connsiteY3" fmla="*/ 344311 h 380059"/>
              <a:gd name="connsiteX4" fmla="*/ 346193 w 735660"/>
              <a:gd name="connsiteY4" fmla="*/ 378178 h 380059"/>
              <a:gd name="connsiteX5" fmla="*/ 594548 w 735660"/>
              <a:gd name="connsiteY5" fmla="*/ 333022 h 380059"/>
              <a:gd name="connsiteX6" fmla="*/ 718727 w 735660"/>
              <a:gd name="connsiteY6" fmla="*/ 197556 h 380059"/>
              <a:gd name="connsiteX7" fmla="*/ 696149 w 735660"/>
              <a:gd name="connsiteY7" fmla="*/ 152400 h 380059"/>
              <a:gd name="connsiteX8" fmla="*/ 560681 w 735660"/>
              <a:gd name="connsiteY8" fmla="*/ 50800 h 380059"/>
              <a:gd name="connsiteX9" fmla="*/ 368770 w 735660"/>
              <a:gd name="connsiteY9" fmla="*/ 5644 h 380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660" h="380059">
                <a:moveTo>
                  <a:pt x="368770" y="5644"/>
                </a:moveTo>
                <a:cubicBezTo>
                  <a:pt x="297274" y="11288"/>
                  <a:pt x="191911" y="50800"/>
                  <a:pt x="131704" y="84667"/>
                </a:cubicBezTo>
                <a:cubicBezTo>
                  <a:pt x="71497" y="118534"/>
                  <a:pt x="0" y="165570"/>
                  <a:pt x="7526" y="208844"/>
                </a:cubicBezTo>
                <a:cubicBezTo>
                  <a:pt x="15052" y="252118"/>
                  <a:pt x="120415" y="316089"/>
                  <a:pt x="176859" y="344311"/>
                </a:cubicBezTo>
                <a:cubicBezTo>
                  <a:pt x="233303" y="372533"/>
                  <a:pt x="276578" y="380059"/>
                  <a:pt x="346193" y="378178"/>
                </a:cubicBezTo>
                <a:cubicBezTo>
                  <a:pt x="415808" y="376297"/>
                  <a:pt x="532459" y="363126"/>
                  <a:pt x="594548" y="333022"/>
                </a:cubicBezTo>
                <a:cubicBezTo>
                  <a:pt x="656637" y="302918"/>
                  <a:pt x="701794" y="227660"/>
                  <a:pt x="718727" y="197556"/>
                </a:cubicBezTo>
                <a:cubicBezTo>
                  <a:pt x="735660" y="167452"/>
                  <a:pt x="722490" y="176859"/>
                  <a:pt x="696149" y="152400"/>
                </a:cubicBezTo>
                <a:cubicBezTo>
                  <a:pt x="669808" y="127941"/>
                  <a:pt x="615244" y="75259"/>
                  <a:pt x="560681" y="50800"/>
                </a:cubicBezTo>
                <a:cubicBezTo>
                  <a:pt x="506118" y="26341"/>
                  <a:pt x="440266" y="0"/>
                  <a:pt x="368770" y="5644"/>
                </a:cubicBezTo>
                <a:close/>
              </a:path>
            </a:pathLst>
          </a:custGeom>
          <a:solidFill>
            <a:srgbClr val="FF000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p:cNvCxnSpPr/>
          <p:nvPr/>
        </p:nvCxnSpPr>
        <p:spPr>
          <a:xfrm rot="16200000" flipV="1">
            <a:off x="3781782" y="3510845"/>
            <a:ext cx="598309" cy="11290"/>
          </a:xfrm>
          <a:prstGeom prst="straightConnector1">
            <a:avLst/>
          </a:prstGeom>
          <a:ln>
            <a:solidFill>
              <a:srgbClr val="C00000"/>
            </a:solidFill>
            <a:tailEnd type="arrow"/>
          </a:ln>
        </p:spPr>
        <p:style>
          <a:lnRef idx="3">
            <a:schemeClr val="accent1"/>
          </a:lnRef>
          <a:fillRef idx="0">
            <a:schemeClr val="accent1"/>
          </a:fillRef>
          <a:effectRef idx="2">
            <a:schemeClr val="accent1"/>
          </a:effectRef>
          <a:fontRef idx="minor">
            <a:schemeClr val="tx1"/>
          </a:fontRef>
        </p:style>
      </p:cxnSp>
      <p:grpSp>
        <p:nvGrpSpPr>
          <p:cNvPr id="60" name="Group 59"/>
          <p:cNvGrpSpPr/>
          <p:nvPr/>
        </p:nvGrpSpPr>
        <p:grpSpPr>
          <a:xfrm>
            <a:off x="397932" y="3618092"/>
            <a:ext cx="8746068" cy="3066342"/>
            <a:chOff x="397932" y="3618092"/>
            <a:chExt cx="8746068" cy="3066342"/>
          </a:xfrm>
        </p:grpSpPr>
        <p:grpSp>
          <p:nvGrpSpPr>
            <p:cNvPr id="58" name="Group 57"/>
            <p:cNvGrpSpPr/>
            <p:nvPr/>
          </p:nvGrpSpPr>
          <p:grpSpPr>
            <a:xfrm>
              <a:off x="397932" y="4683125"/>
              <a:ext cx="8746068" cy="2001309"/>
              <a:chOff x="397932" y="4683125"/>
              <a:chExt cx="8746068" cy="2001309"/>
            </a:xfrm>
          </p:grpSpPr>
          <p:graphicFrame>
            <p:nvGraphicFramePr>
              <p:cNvPr id="1028" name="Object 4"/>
              <p:cNvGraphicFramePr>
                <a:graphicFrameLocks noChangeAspect="1"/>
              </p:cNvGraphicFramePr>
              <p:nvPr/>
            </p:nvGraphicFramePr>
            <p:xfrm>
              <a:off x="2474913" y="4683125"/>
              <a:ext cx="4911725" cy="1693863"/>
            </p:xfrm>
            <a:graphic>
              <a:graphicData uri="http://schemas.openxmlformats.org/presentationml/2006/ole">
                <p:oleObj spid="_x0000_s13315" name="Equation" r:id="rId6" imgW="2946240" imgH="1015920" progId="Equation.3">
                  <p:embed/>
                </p:oleObj>
              </a:graphicData>
            </a:graphic>
          </p:graphicFrame>
          <p:sp>
            <p:nvSpPr>
              <p:cNvPr id="61" name="TextBox 60"/>
              <p:cNvSpPr txBox="1"/>
              <p:nvPr/>
            </p:nvSpPr>
            <p:spPr>
              <a:xfrm>
                <a:off x="397932" y="4703232"/>
                <a:ext cx="1447800"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t>Empirical Bernstein</a:t>
                </a:r>
                <a:endParaRPr lang="en-US" sz="2000" dirty="0"/>
              </a:p>
            </p:txBody>
          </p:sp>
          <p:sp>
            <p:nvSpPr>
              <p:cNvPr id="62" name="Right Arrow 61"/>
              <p:cNvSpPr/>
              <p:nvPr/>
            </p:nvSpPr>
            <p:spPr>
              <a:xfrm>
                <a:off x="1845732" y="4931832"/>
                <a:ext cx="533400" cy="304800"/>
              </a:xfrm>
              <a:prstGeom prst="rightArrow">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3" name="TextBox 62"/>
              <p:cNvSpPr txBox="1"/>
              <p:nvPr/>
            </p:nvSpPr>
            <p:spPr>
              <a:xfrm>
                <a:off x="397932" y="5541432"/>
                <a:ext cx="1447800"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t>Bounds on distance</a:t>
                </a:r>
                <a:endParaRPr lang="en-US" sz="2000" dirty="0"/>
              </a:p>
            </p:txBody>
          </p:sp>
          <p:sp>
            <p:nvSpPr>
              <p:cNvPr id="65" name="Right Arrow 64"/>
              <p:cNvSpPr/>
              <p:nvPr/>
            </p:nvSpPr>
            <p:spPr>
              <a:xfrm>
                <a:off x="1845732" y="5770032"/>
                <a:ext cx="533400" cy="304800"/>
              </a:xfrm>
              <a:prstGeom prst="rightArrow">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nvGrpSpPr>
              <p:cNvPr id="71" name="Group 70"/>
              <p:cNvGrpSpPr/>
              <p:nvPr/>
            </p:nvGrpSpPr>
            <p:grpSpPr>
              <a:xfrm>
                <a:off x="6570133" y="5307192"/>
                <a:ext cx="2573867" cy="1377242"/>
                <a:chOff x="6570133" y="5192892"/>
                <a:chExt cx="2573867" cy="1377242"/>
              </a:xfrm>
            </p:grpSpPr>
            <p:sp>
              <p:nvSpPr>
                <p:cNvPr id="69" name="TextBox 68"/>
                <p:cNvSpPr txBox="1"/>
                <p:nvPr/>
              </p:nvSpPr>
              <p:spPr>
                <a:xfrm>
                  <a:off x="7394222" y="5192892"/>
                  <a:ext cx="1749778" cy="1292662"/>
                </a:xfrm>
                <a:prstGeom prst="rect">
                  <a:avLst/>
                </a:prstGeom>
                <a:noFill/>
              </p:spPr>
              <p:txBody>
                <a:bodyPr wrap="square" rtlCol="0">
                  <a:spAutoFit/>
                </a:bodyPr>
                <a:lstStyle/>
                <a:p>
                  <a:r>
                    <a:rPr lang="en-US" sz="2000" dirty="0" smtClean="0">
                      <a:solidFill>
                        <a:srgbClr val="8CE43C"/>
                      </a:solidFill>
                    </a:rPr>
                    <a:t>V(r)=volume of radius r in D dims</a:t>
                  </a:r>
                </a:p>
                <a:p>
                  <a:endParaRPr lang="en-US" dirty="0"/>
                </a:p>
              </p:txBody>
            </p:sp>
            <p:sp>
              <p:nvSpPr>
                <p:cNvPr id="70" name="Freeform 69"/>
                <p:cNvSpPr/>
                <p:nvPr/>
              </p:nvSpPr>
              <p:spPr>
                <a:xfrm>
                  <a:off x="6570133" y="6141155"/>
                  <a:ext cx="1670756" cy="428979"/>
                </a:xfrm>
                <a:custGeom>
                  <a:avLst/>
                  <a:gdLst>
                    <a:gd name="connsiteX0" fmla="*/ 1569155 w 1569155"/>
                    <a:gd name="connsiteY0" fmla="*/ 0 h 624652"/>
                    <a:gd name="connsiteX1" fmla="*/ 936978 w 1569155"/>
                    <a:gd name="connsiteY1" fmla="*/ 598311 h 624652"/>
                    <a:gd name="connsiteX2" fmla="*/ 0 w 1569155"/>
                    <a:gd name="connsiteY2" fmla="*/ 158045 h 624652"/>
                  </a:gdLst>
                  <a:ahLst/>
                  <a:cxnLst>
                    <a:cxn ang="0">
                      <a:pos x="connsiteX0" y="connsiteY0"/>
                    </a:cxn>
                    <a:cxn ang="0">
                      <a:pos x="connsiteX1" y="connsiteY1"/>
                    </a:cxn>
                    <a:cxn ang="0">
                      <a:pos x="connsiteX2" y="connsiteY2"/>
                    </a:cxn>
                  </a:cxnLst>
                  <a:rect l="l" t="t" r="r" b="b"/>
                  <a:pathLst>
                    <a:path w="1569155" h="624652">
                      <a:moveTo>
                        <a:pt x="1569155" y="0"/>
                      </a:moveTo>
                      <a:cubicBezTo>
                        <a:pt x="1383829" y="285985"/>
                        <a:pt x="1198504" y="571970"/>
                        <a:pt x="936978" y="598311"/>
                      </a:cubicBezTo>
                      <a:cubicBezTo>
                        <a:pt x="675452" y="624652"/>
                        <a:pt x="337726" y="391348"/>
                        <a:pt x="0" y="158045"/>
                      </a:cubicBezTo>
                    </a:path>
                  </a:pathLst>
                </a:custGeom>
                <a:ln w="38100">
                  <a:solidFill>
                    <a:srgbClr val="8CE43C"/>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59" name="Group 58"/>
            <p:cNvGrpSpPr/>
            <p:nvPr/>
          </p:nvGrpSpPr>
          <p:grpSpPr>
            <a:xfrm>
              <a:off x="4965700" y="3618092"/>
              <a:ext cx="3911600" cy="1068208"/>
              <a:chOff x="4965700" y="3618092"/>
              <a:chExt cx="3911600" cy="1068208"/>
            </a:xfrm>
          </p:grpSpPr>
          <p:sp>
            <p:nvSpPr>
              <p:cNvPr id="54" name="TextBox 53"/>
              <p:cNvSpPr txBox="1"/>
              <p:nvPr/>
            </p:nvSpPr>
            <p:spPr>
              <a:xfrm>
                <a:off x="7127522" y="3618092"/>
                <a:ext cx="1749778" cy="1015663"/>
              </a:xfrm>
              <a:prstGeom prst="rect">
                <a:avLst/>
              </a:prstGeom>
              <a:noFill/>
            </p:spPr>
            <p:txBody>
              <a:bodyPr wrap="square" rtlCol="0">
                <a:spAutoFit/>
              </a:bodyPr>
              <a:lstStyle/>
              <a:p>
                <a:r>
                  <a:rPr lang="el-GR" sz="2000" dirty="0" smtClean="0">
                    <a:solidFill>
                      <a:srgbClr val="8CE43C"/>
                    </a:solidFill>
                    <a:latin typeface="Book Antiqua"/>
                  </a:rPr>
                  <a:t>η</a:t>
                </a:r>
                <a:r>
                  <a:rPr lang="en-US" sz="2000" dirty="0" smtClean="0">
                    <a:solidFill>
                      <a:srgbClr val="8CE43C"/>
                    </a:solidFill>
                    <a:latin typeface="Rockwell" pitchFamily="18" charset="0"/>
                  </a:rPr>
                  <a:t>=Number of common neighbors</a:t>
                </a:r>
                <a:endParaRPr lang="en-US" dirty="0">
                  <a:latin typeface="Rockwell" pitchFamily="18" charset="0"/>
                </a:endParaRPr>
              </a:p>
            </p:txBody>
          </p:sp>
          <p:sp>
            <p:nvSpPr>
              <p:cNvPr id="56" name="Freeform 55"/>
              <p:cNvSpPr/>
              <p:nvPr/>
            </p:nvSpPr>
            <p:spPr>
              <a:xfrm>
                <a:off x="4965700" y="3945467"/>
                <a:ext cx="2197100" cy="740833"/>
              </a:xfrm>
              <a:custGeom>
                <a:avLst/>
                <a:gdLst>
                  <a:gd name="connsiteX0" fmla="*/ 2197100 w 2197100"/>
                  <a:gd name="connsiteY0" fmla="*/ 105833 h 740833"/>
                  <a:gd name="connsiteX1" fmla="*/ 1206500 w 2197100"/>
                  <a:gd name="connsiteY1" fmla="*/ 105833 h 740833"/>
                  <a:gd name="connsiteX2" fmla="*/ 0 w 2197100"/>
                  <a:gd name="connsiteY2" fmla="*/ 740833 h 740833"/>
                </a:gdLst>
                <a:ahLst/>
                <a:cxnLst>
                  <a:cxn ang="0">
                    <a:pos x="connsiteX0" y="connsiteY0"/>
                  </a:cxn>
                  <a:cxn ang="0">
                    <a:pos x="connsiteX1" y="connsiteY1"/>
                  </a:cxn>
                  <a:cxn ang="0">
                    <a:pos x="connsiteX2" y="connsiteY2"/>
                  </a:cxn>
                </a:cxnLst>
                <a:rect l="l" t="t" r="r" b="b"/>
                <a:pathLst>
                  <a:path w="2197100" h="740833">
                    <a:moveTo>
                      <a:pt x="2197100" y="105833"/>
                    </a:moveTo>
                    <a:cubicBezTo>
                      <a:pt x="1884891" y="52916"/>
                      <a:pt x="1572683" y="0"/>
                      <a:pt x="1206500" y="105833"/>
                    </a:cubicBezTo>
                    <a:cubicBezTo>
                      <a:pt x="840317" y="211666"/>
                      <a:pt x="420158" y="476249"/>
                      <a:pt x="0" y="740833"/>
                    </a:cubicBezTo>
                  </a:path>
                </a:pathLst>
              </a:custGeom>
              <a:ln w="38100">
                <a:solidFill>
                  <a:srgbClr val="82F52B"/>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
        <p:nvSpPr>
          <p:cNvPr id="67" name="TextBox 66"/>
          <p:cNvSpPr txBox="1"/>
          <p:nvPr/>
        </p:nvSpPr>
        <p:spPr>
          <a:xfrm>
            <a:off x="205482" y="1537383"/>
            <a:ext cx="2955407" cy="430887"/>
          </a:xfrm>
          <a:prstGeom prst="rect">
            <a:avLst/>
          </a:prstGeom>
          <a:noFill/>
        </p:spPr>
        <p:txBody>
          <a:bodyPr wrap="square" rtlCol="0">
            <a:spAutoFit/>
          </a:bodyPr>
          <a:lstStyle/>
          <a:p>
            <a:r>
              <a:rPr lang="en-US" sz="2200" dirty="0" smtClean="0">
                <a:solidFill>
                  <a:srgbClr val="82F52B"/>
                </a:solidFill>
              </a:rPr>
              <a:t>Unit volume universe</a:t>
            </a:r>
            <a:endParaRPr lang="en-US" sz="2200" dirty="0">
              <a:solidFill>
                <a:srgbClr val="82F52B"/>
              </a:solidFill>
            </a:endParaRPr>
          </a:p>
        </p:txBody>
      </p:sp>
      <p:cxnSp>
        <p:nvCxnSpPr>
          <p:cNvPr id="73" name="Straight Arrow Connector 72"/>
          <p:cNvCxnSpPr/>
          <p:nvPr/>
        </p:nvCxnSpPr>
        <p:spPr>
          <a:xfrm>
            <a:off x="1247422" y="1975556"/>
            <a:ext cx="914400" cy="914400"/>
          </a:xfrm>
          <a:prstGeom prst="straightConnector1">
            <a:avLst/>
          </a:prstGeom>
          <a:ln>
            <a:solidFill>
              <a:srgbClr val="82F52B"/>
            </a:solidFill>
            <a:tailEnd type="arrow"/>
          </a:ln>
        </p:spPr>
        <p:style>
          <a:lnRef idx="3">
            <a:schemeClr val="accent1"/>
          </a:lnRef>
          <a:fillRef idx="0">
            <a:schemeClr val="accent1"/>
          </a:fillRef>
          <a:effectRef idx="2">
            <a:schemeClr val="accent1"/>
          </a:effectRef>
          <a:fontRef idx="minor">
            <a:schemeClr val="tx1"/>
          </a:fontRef>
        </p:style>
      </p:cxnSp>
    </p:spTree>
    <p:custDataLst>
      <p:tags r:id="rId2"/>
    </p:custDataLst>
  </p:cSld>
  <p:clrMapOvr>
    <a:masterClrMapping/>
  </p:clrMapOvr>
  <p:transition advTm="7540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Common Neighbors</a:t>
            </a:r>
            <a:endParaRPr lang="en-US" dirty="0"/>
          </a:p>
        </p:txBody>
      </p:sp>
      <p:sp>
        <p:nvSpPr>
          <p:cNvPr id="3" name="Content Placeholder 2"/>
          <p:cNvSpPr>
            <a:spLocks noGrp="1"/>
          </p:cNvSpPr>
          <p:nvPr>
            <p:ph idx="1"/>
          </p:nvPr>
        </p:nvSpPr>
        <p:spPr>
          <a:xfrm>
            <a:off x="330200" y="1646237"/>
            <a:ext cx="8521700" cy="4526280"/>
          </a:xfrm>
        </p:spPr>
        <p:txBody>
          <a:bodyPr>
            <a:normAutofit/>
          </a:bodyPr>
          <a:lstStyle/>
          <a:p>
            <a:r>
              <a:rPr lang="en-US" sz="2800" dirty="0" smtClean="0"/>
              <a:t>OPT =  node closest to </a:t>
            </a:r>
            <a:r>
              <a:rPr lang="en-US" sz="2800" dirty="0" err="1" smtClean="0"/>
              <a:t>i</a:t>
            </a:r>
            <a:endParaRPr lang="en-US" sz="2800" dirty="0" smtClean="0"/>
          </a:p>
          <a:p>
            <a:r>
              <a:rPr lang="en-US" sz="2800" dirty="0" smtClean="0"/>
              <a:t>MAX = node with max common neighbors with </a:t>
            </a:r>
            <a:r>
              <a:rPr lang="en-US" sz="2800" dirty="0" err="1" smtClean="0"/>
              <a:t>i</a:t>
            </a:r>
            <a:endParaRPr lang="en-US" sz="2800" dirty="0" smtClean="0"/>
          </a:p>
          <a:p>
            <a:endParaRPr lang="en-US" sz="2800" dirty="0" smtClean="0"/>
          </a:p>
          <a:p>
            <a:r>
              <a:rPr lang="en-US" sz="2800" dirty="0" smtClean="0"/>
              <a:t>Theorem:</a:t>
            </a:r>
            <a:r>
              <a:rPr lang="en-US" sz="2200" dirty="0" smtClean="0"/>
              <a:t>  </a:t>
            </a:r>
          </a:p>
          <a:p>
            <a:endParaRPr lang="en-US" sz="2600" dirty="0" smtClean="0">
              <a:solidFill>
                <a:schemeClr val="bg1"/>
              </a:solidFill>
            </a:endParaRPr>
          </a:p>
          <a:p>
            <a:pPr>
              <a:buNone/>
            </a:pPr>
            <a:r>
              <a:rPr lang="en-US" dirty="0" smtClean="0">
                <a:solidFill>
                  <a:schemeClr val="bg1"/>
                </a:solidFill>
              </a:rPr>
              <a:t>     </a:t>
            </a:r>
            <a:r>
              <a:rPr lang="en-US" dirty="0" err="1" smtClean="0">
                <a:solidFill>
                  <a:srgbClr val="8CE43C"/>
                </a:solidFill>
              </a:rPr>
              <a:t>d</a:t>
            </a:r>
            <a:r>
              <a:rPr lang="en-US" baseline="-25000" dirty="0" err="1" smtClean="0">
                <a:solidFill>
                  <a:srgbClr val="8CE43C"/>
                </a:solidFill>
              </a:rPr>
              <a:t>OPT</a:t>
            </a:r>
            <a:r>
              <a:rPr lang="en-US" baseline="-25000" dirty="0" smtClean="0">
                <a:solidFill>
                  <a:srgbClr val="8CE43C"/>
                </a:solidFill>
              </a:rPr>
              <a:t> </a:t>
            </a:r>
            <a:r>
              <a:rPr lang="en-US" dirty="0" smtClean="0">
                <a:solidFill>
                  <a:srgbClr val="8CE43C"/>
                </a:solidFill>
              </a:rPr>
              <a:t> ≤ </a:t>
            </a:r>
            <a:r>
              <a:rPr lang="en-US" dirty="0" err="1" smtClean="0">
                <a:solidFill>
                  <a:srgbClr val="8CE43C"/>
                </a:solidFill>
              </a:rPr>
              <a:t>d</a:t>
            </a:r>
            <a:r>
              <a:rPr lang="en-US" baseline="-25000" dirty="0" err="1" smtClean="0">
                <a:solidFill>
                  <a:srgbClr val="8CE43C"/>
                </a:solidFill>
              </a:rPr>
              <a:t>MAX</a:t>
            </a:r>
            <a:r>
              <a:rPr lang="en-US" baseline="-25000" dirty="0" smtClean="0">
                <a:solidFill>
                  <a:srgbClr val="8CE43C"/>
                </a:solidFill>
              </a:rPr>
              <a:t> </a:t>
            </a:r>
            <a:r>
              <a:rPr lang="en-US" dirty="0" smtClean="0">
                <a:solidFill>
                  <a:srgbClr val="8CE43C"/>
                </a:solidFill>
              </a:rPr>
              <a:t>≤ </a:t>
            </a:r>
            <a:r>
              <a:rPr lang="en-US" dirty="0" err="1" smtClean="0">
                <a:solidFill>
                  <a:srgbClr val="8CE43C"/>
                </a:solidFill>
              </a:rPr>
              <a:t>d</a:t>
            </a:r>
            <a:r>
              <a:rPr lang="en-US" baseline="-25000" dirty="0" err="1" smtClean="0">
                <a:solidFill>
                  <a:srgbClr val="8CE43C"/>
                </a:solidFill>
              </a:rPr>
              <a:t>OPT</a:t>
            </a:r>
            <a:r>
              <a:rPr lang="en-US" baseline="-25000" dirty="0" smtClean="0">
                <a:solidFill>
                  <a:srgbClr val="8CE43C"/>
                </a:solidFill>
              </a:rPr>
              <a:t> </a:t>
            </a:r>
            <a:r>
              <a:rPr lang="en-US" dirty="0" smtClean="0">
                <a:solidFill>
                  <a:srgbClr val="8CE43C"/>
                </a:solidFill>
              </a:rPr>
              <a:t> + 2[</a:t>
            </a:r>
            <a:r>
              <a:rPr lang="el-GR" dirty="0" smtClean="0">
                <a:solidFill>
                  <a:srgbClr val="8CE43C"/>
                </a:solidFill>
                <a:latin typeface="Constantia"/>
              </a:rPr>
              <a:t>ε</a:t>
            </a:r>
            <a:r>
              <a:rPr lang="en-US" dirty="0" smtClean="0">
                <a:solidFill>
                  <a:srgbClr val="8CE43C"/>
                </a:solidFill>
                <a:latin typeface="Constantia"/>
              </a:rPr>
              <a:t>/V(1)]</a:t>
            </a:r>
            <a:r>
              <a:rPr lang="en-US" baseline="30000" dirty="0" smtClean="0">
                <a:solidFill>
                  <a:srgbClr val="8CE43C"/>
                </a:solidFill>
                <a:latin typeface="Constantia"/>
              </a:rPr>
              <a:t>1/D</a:t>
            </a:r>
          </a:p>
          <a:p>
            <a:pPr>
              <a:buNone/>
            </a:pPr>
            <a:endParaRPr lang="en-US" sz="2800" baseline="30000" dirty="0" smtClean="0">
              <a:latin typeface="Constantia"/>
            </a:endParaRPr>
          </a:p>
          <a:p>
            <a:pPr>
              <a:buNone/>
            </a:pPr>
            <a:r>
              <a:rPr lang="en-US" sz="2800" dirty="0" smtClean="0">
                <a:latin typeface="Constantia"/>
              </a:rPr>
              <a:t>     </a:t>
            </a:r>
            <a:r>
              <a:rPr lang="el-GR" sz="2800" dirty="0" smtClean="0">
                <a:latin typeface="Constantia"/>
              </a:rPr>
              <a:t>ε</a:t>
            </a:r>
            <a:r>
              <a:rPr lang="en-US" sz="2800" dirty="0" smtClean="0">
                <a:latin typeface="Constantia"/>
              </a:rPr>
              <a:t> = c</a:t>
            </a:r>
            <a:r>
              <a:rPr lang="en-US" sz="2800" baseline="-25000" dirty="0" smtClean="0">
                <a:latin typeface="Constantia"/>
              </a:rPr>
              <a:t>1</a:t>
            </a:r>
            <a:r>
              <a:rPr lang="en-US" sz="2800" dirty="0" smtClean="0">
                <a:latin typeface="Constantia"/>
              </a:rPr>
              <a:t> (</a:t>
            </a:r>
            <a:r>
              <a:rPr lang="en-US" sz="2800" dirty="0" err="1" smtClean="0">
                <a:latin typeface="Constantia"/>
              </a:rPr>
              <a:t>var</a:t>
            </a:r>
            <a:r>
              <a:rPr lang="en-US" sz="2800" baseline="-25000" dirty="0" err="1" smtClean="0">
                <a:latin typeface="Constantia"/>
              </a:rPr>
              <a:t>N</a:t>
            </a:r>
            <a:r>
              <a:rPr lang="en-US" sz="2800" dirty="0" smtClean="0">
                <a:latin typeface="Constantia"/>
              </a:rPr>
              <a:t>/N)</a:t>
            </a:r>
            <a:r>
              <a:rPr lang="en-US" sz="2800" baseline="30000" dirty="0" smtClean="0">
                <a:latin typeface="Constantia"/>
              </a:rPr>
              <a:t>½ </a:t>
            </a:r>
            <a:r>
              <a:rPr lang="en-US" sz="2800" dirty="0" smtClean="0">
                <a:latin typeface="Constantia"/>
              </a:rPr>
              <a:t>+ c</a:t>
            </a:r>
            <a:r>
              <a:rPr lang="en-US" sz="2800" baseline="-25000" dirty="0" smtClean="0">
                <a:latin typeface="Constantia"/>
              </a:rPr>
              <a:t>2</a:t>
            </a:r>
            <a:r>
              <a:rPr lang="en-US" sz="2800" dirty="0" smtClean="0">
                <a:latin typeface="Constantia"/>
              </a:rPr>
              <a:t>/(N</a:t>
            </a:r>
            <a:r>
              <a:rPr lang="en-US" sz="4400" dirty="0" smtClean="0">
                <a:latin typeface="Constantia"/>
              </a:rPr>
              <a:t>-1</a:t>
            </a:r>
            <a:r>
              <a:rPr lang="en-US" sz="2800" dirty="0" smtClean="0">
                <a:latin typeface="Constantia"/>
              </a:rPr>
              <a:t>)</a:t>
            </a:r>
          </a:p>
          <a:p>
            <a:pPr>
              <a:buNone/>
            </a:pPr>
            <a:endParaRPr lang="en-US" sz="2800" dirty="0" smtClean="0">
              <a:latin typeface="Constantia"/>
            </a:endParaRPr>
          </a:p>
          <a:p>
            <a:pPr>
              <a:buNone/>
            </a:pPr>
            <a:r>
              <a:rPr lang="en-US" sz="2800" dirty="0" smtClean="0">
                <a:latin typeface="Constantia"/>
              </a:rPr>
              <a:t>     D=dimensionality</a:t>
            </a:r>
          </a:p>
        </p:txBody>
      </p:sp>
      <p:graphicFrame>
        <p:nvGraphicFramePr>
          <p:cNvPr id="2052" name="Object 4"/>
          <p:cNvGraphicFramePr>
            <a:graphicFrameLocks noChangeAspect="1"/>
          </p:cNvGraphicFramePr>
          <p:nvPr/>
        </p:nvGraphicFramePr>
        <p:xfrm>
          <a:off x="4897438" y="5776913"/>
          <a:ext cx="263525" cy="501650"/>
        </p:xfrm>
        <a:graphic>
          <a:graphicData uri="http://schemas.openxmlformats.org/presentationml/2006/ole">
            <p:oleObj spid="_x0000_s2052" name="Equation" r:id="rId5" imgW="114120" imgH="215640" progId="Equation.3">
              <p:embed/>
            </p:oleObj>
          </a:graphicData>
        </a:graphic>
      </p:graphicFrame>
      <p:sp>
        <p:nvSpPr>
          <p:cNvPr id="7" name="TextBox 6"/>
          <p:cNvSpPr txBox="1"/>
          <p:nvPr/>
        </p:nvSpPr>
        <p:spPr>
          <a:xfrm>
            <a:off x="3053645" y="3561643"/>
            <a:ext cx="990600" cy="369332"/>
          </a:xfrm>
          <a:prstGeom prst="rect">
            <a:avLst/>
          </a:prstGeom>
          <a:noFill/>
        </p:spPr>
        <p:txBody>
          <a:bodyPr wrap="square" rtlCol="0">
            <a:spAutoFit/>
          </a:bodyPr>
          <a:lstStyle/>
          <a:p>
            <a:r>
              <a:rPr lang="en-US" dirty="0" err="1" smtClean="0">
                <a:solidFill>
                  <a:srgbClr val="8CE43C"/>
                </a:solidFill>
              </a:rPr>
              <a:t>w.h.p</a:t>
            </a:r>
            <a:endParaRPr lang="en-US" dirty="0">
              <a:solidFill>
                <a:srgbClr val="8CE43C"/>
              </a:solidFill>
            </a:endParaRPr>
          </a:p>
        </p:txBody>
      </p:sp>
      <p:sp>
        <p:nvSpPr>
          <p:cNvPr id="8" name="Rectangle 7"/>
          <p:cNvSpPr/>
          <p:nvPr/>
        </p:nvSpPr>
        <p:spPr>
          <a:xfrm>
            <a:off x="685800" y="3505200"/>
            <a:ext cx="6553200" cy="2667000"/>
          </a:xfrm>
          <a:prstGeom prst="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648200" y="5486400"/>
            <a:ext cx="4495800" cy="1371600"/>
          </a:xfrm>
          <a:prstGeom prst="rect">
            <a:avLst/>
          </a:prstGeom>
          <a:solidFill>
            <a:srgbClr val="305B9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200" dirty="0"/>
              <a:t>C</a:t>
            </a:r>
            <a:r>
              <a:rPr lang="en-US" sz="2200" dirty="0" smtClean="0"/>
              <a:t>ommon neighbors is an asymptotically optimal heuristic as N</a:t>
            </a:r>
            <a:r>
              <a:rPr lang="en-US" sz="2200" dirty="0" smtClean="0">
                <a:sym typeface="Wingdings" pitchFamily="2" charset="2"/>
              </a:rPr>
              <a:t></a:t>
            </a:r>
            <a:r>
              <a:rPr lang="en-US" sz="2200" dirty="0" smtClean="0">
                <a:latin typeface="Arial"/>
                <a:cs typeface="Arial"/>
                <a:sym typeface="Wingdings" pitchFamily="2" charset="2"/>
              </a:rPr>
              <a:t>∞</a:t>
            </a:r>
            <a:endParaRPr lang="en-US" sz="2200" dirty="0"/>
          </a:p>
        </p:txBody>
      </p:sp>
    </p:spTree>
    <p:custDataLst>
      <p:tags r:id="rId2"/>
    </p:custDataLst>
  </p:cSld>
  <p:clrMapOvr>
    <a:masterClrMapping/>
  </p:clrMapOvr>
  <p:transition advTm="5690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488" y="462846"/>
            <a:ext cx="8229600" cy="911114"/>
          </a:xfrm>
        </p:spPr>
        <p:txBody>
          <a:bodyPr>
            <a:noAutofit/>
          </a:bodyPr>
          <a:lstStyle/>
          <a:p>
            <a:pPr algn="l"/>
            <a:r>
              <a:rPr lang="en-US" sz="3800" dirty="0" smtClean="0"/>
              <a:t>Common Neighbors: Distinct  Radii</a:t>
            </a:r>
            <a:endParaRPr lang="en-US" sz="3800" dirty="0"/>
          </a:p>
        </p:txBody>
      </p:sp>
      <p:sp>
        <p:nvSpPr>
          <p:cNvPr id="2" name="Content Placeholder 1"/>
          <p:cNvSpPr>
            <a:spLocks noGrp="1"/>
          </p:cNvSpPr>
          <p:nvPr>
            <p:ph idx="1"/>
          </p:nvPr>
        </p:nvSpPr>
        <p:spPr>
          <a:xfrm>
            <a:off x="457200" y="1437923"/>
            <a:ext cx="8229600" cy="2156177"/>
          </a:xfrm>
        </p:spPr>
        <p:txBody>
          <a:bodyPr>
            <a:normAutofit/>
          </a:bodyPr>
          <a:lstStyle/>
          <a:p>
            <a:r>
              <a:rPr lang="en-US" sz="2400" dirty="0" smtClean="0"/>
              <a:t>Node </a:t>
            </a:r>
            <a:r>
              <a:rPr lang="en-US" sz="2400" i="1" dirty="0" smtClean="0"/>
              <a:t>k</a:t>
            </a:r>
            <a:r>
              <a:rPr lang="en-US" sz="2400" dirty="0" smtClean="0"/>
              <a:t> has radius </a:t>
            </a:r>
            <a:r>
              <a:rPr lang="en-US" sz="2400" dirty="0" err="1" smtClean="0"/>
              <a:t>r</a:t>
            </a:r>
            <a:r>
              <a:rPr lang="en-US" sz="2400" baseline="-25000" dirty="0" err="1" smtClean="0"/>
              <a:t>k</a:t>
            </a:r>
            <a:r>
              <a:rPr lang="en-US" sz="2400" dirty="0" smtClean="0"/>
              <a:t> . </a:t>
            </a:r>
          </a:p>
          <a:p>
            <a:endParaRPr lang="en-US" sz="2400" dirty="0" smtClean="0"/>
          </a:p>
          <a:p>
            <a:pPr marL="292100" lvl="1" indent="-292100">
              <a:spcBef>
                <a:spcPts val="0"/>
              </a:spcBef>
              <a:buClr>
                <a:schemeClr val="accent1"/>
              </a:buClr>
              <a:buSzPct val="70000"/>
              <a:buFont typeface="Wingdings 2"/>
              <a:buChar char=""/>
            </a:pPr>
            <a:r>
              <a:rPr lang="en-US" sz="2400" dirty="0" smtClean="0"/>
              <a:t> </a:t>
            </a:r>
            <a:r>
              <a:rPr lang="en-US" sz="2400" dirty="0" err="1" smtClean="0"/>
              <a:t>i</a:t>
            </a:r>
            <a:r>
              <a:rPr lang="en-US" sz="2400" dirty="0" err="1" smtClean="0">
                <a:sym typeface="Wingdings" pitchFamily="2" charset="2"/>
              </a:rPr>
              <a:t></a:t>
            </a:r>
            <a:r>
              <a:rPr lang="en-US" sz="2400" dirty="0" err="1" smtClean="0"/>
              <a:t>k</a:t>
            </a:r>
            <a:r>
              <a:rPr lang="en-US" sz="2400" dirty="0" smtClean="0"/>
              <a:t>  if  </a:t>
            </a:r>
            <a:r>
              <a:rPr lang="en-US" sz="2400" dirty="0" err="1" smtClean="0"/>
              <a:t>d</a:t>
            </a:r>
            <a:r>
              <a:rPr lang="en-US" sz="2400" baseline="-25000" dirty="0" err="1" smtClean="0"/>
              <a:t>ik</a:t>
            </a:r>
            <a:r>
              <a:rPr lang="en-US" sz="2400" dirty="0" smtClean="0"/>
              <a:t> ≤ r</a:t>
            </a:r>
            <a:r>
              <a:rPr lang="en-US" sz="2400" baseline="-25000" dirty="0" smtClean="0"/>
              <a:t>k</a:t>
            </a:r>
            <a:r>
              <a:rPr lang="en-US" sz="2400" dirty="0" smtClean="0"/>
              <a:t>  (Directed graph) </a:t>
            </a:r>
          </a:p>
          <a:p>
            <a:pPr marL="474980" lvl="2" indent="-292100">
              <a:spcBef>
                <a:spcPts val="0"/>
              </a:spcBef>
              <a:buClr>
                <a:schemeClr val="accent1"/>
              </a:buClr>
              <a:buSzPct val="70000"/>
              <a:buFont typeface="Wingdings 2"/>
              <a:buChar char=""/>
            </a:pPr>
            <a:r>
              <a:rPr lang="en-US" sz="2100" dirty="0" smtClean="0"/>
              <a:t>r</a:t>
            </a:r>
            <a:r>
              <a:rPr lang="en-US" sz="2100" baseline="-25000" dirty="0" smtClean="0"/>
              <a:t>k </a:t>
            </a:r>
            <a:r>
              <a:rPr lang="en-US" sz="2100" dirty="0" smtClean="0"/>
              <a:t> captures popularity of node k</a:t>
            </a:r>
            <a:endParaRPr lang="en-US" sz="2000" dirty="0" smtClean="0"/>
          </a:p>
          <a:p>
            <a:pPr marL="474980" lvl="2" indent="-292100">
              <a:spcBef>
                <a:spcPts val="0"/>
              </a:spcBef>
              <a:buClr>
                <a:schemeClr val="accent1"/>
              </a:buClr>
              <a:buSzPct val="70000"/>
              <a:buFont typeface="Wingdings 2"/>
              <a:buChar char=""/>
            </a:pPr>
            <a:endParaRPr lang="en-US" sz="2100" dirty="0" smtClean="0"/>
          </a:p>
          <a:p>
            <a:endParaRPr lang="en-US" sz="2400" dirty="0" smtClean="0"/>
          </a:p>
          <a:p>
            <a:pPr>
              <a:buNone/>
            </a:pPr>
            <a:endParaRPr lang="en-US" sz="2400" dirty="0" smtClean="0"/>
          </a:p>
          <a:p>
            <a:endParaRPr lang="en-US" sz="2400" dirty="0" smtClean="0"/>
          </a:p>
          <a:p>
            <a:pPr>
              <a:buNone/>
            </a:pPr>
            <a:endParaRPr lang="en-US" sz="2400" dirty="0" smtClean="0"/>
          </a:p>
        </p:txBody>
      </p:sp>
      <p:sp>
        <p:nvSpPr>
          <p:cNvPr id="3" name="Slide Number Placeholder 2"/>
          <p:cNvSpPr>
            <a:spLocks noGrp="1"/>
          </p:cNvSpPr>
          <p:nvPr>
            <p:ph type="sldNum" sz="quarter" idx="4294967295"/>
          </p:nvPr>
        </p:nvSpPr>
        <p:spPr>
          <a:xfrm>
            <a:off x="8410575" y="6181531"/>
            <a:ext cx="609600" cy="457200"/>
          </a:xfrm>
          <a:prstGeom prst="rect">
            <a:avLst/>
          </a:prstGeom>
        </p:spPr>
        <p:txBody>
          <a:bodyPr/>
          <a:lstStyle/>
          <a:p>
            <a:fld id="{AC7E74DA-5DAD-4354-B920-4015A1B158BB}" type="slidenum">
              <a:rPr lang="en-US" smtClean="0"/>
              <a:pPr/>
              <a:t>12</a:t>
            </a:fld>
            <a:endParaRPr lang="en-US" dirty="0"/>
          </a:p>
        </p:txBody>
      </p:sp>
      <p:grpSp>
        <p:nvGrpSpPr>
          <p:cNvPr id="120" name="Group 119"/>
          <p:cNvGrpSpPr/>
          <p:nvPr/>
        </p:nvGrpSpPr>
        <p:grpSpPr>
          <a:xfrm>
            <a:off x="585611" y="3378200"/>
            <a:ext cx="3296356" cy="3279120"/>
            <a:chOff x="306211" y="3352800"/>
            <a:chExt cx="3296356" cy="3279120"/>
          </a:xfrm>
        </p:grpSpPr>
        <p:sp>
          <p:nvSpPr>
            <p:cNvPr id="92" name="Freeform 91"/>
            <p:cNvSpPr/>
            <p:nvPr/>
          </p:nvSpPr>
          <p:spPr>
            <a:xfrm>
              <a:off x="2184401" y="4480985"/>
              <a:ext cx="429682" cy="980016"/>
            </a:xfrm>
            <a:custGeom>
              <a:avLst/>
              <a:gdLst>
                <a:gd name="connsiteX0" fmla="*/ 368300 w 560917"/>
                <a:gd name="connsiteY0" fmla="*/ 21167 h 1210734"/>
                <a:gd name="connsiteX1" fmla="*/ 241300 w 560917"/>
                <a:gd name="connsiteY1" fmla="*/ 97367 h 1210734"/>
                <a:gd name="connsiteX2" fmla="*/ 88900 w 560917"/>
                <a:gd name="connsiteY2" fmla="*/ 275167 h 1210734"/>
                <a:gd name="connsiteX3" fmla="*/ 12700 w 560917"/>
                <a:gd name="connsiteY3" fmla="*/ 503767 h 1210734"/>
                <a:gd name="connsiteX4" fmla="*/ 12700 w 560917"/>
                <a:gd name="connsiteY4" fmla="*/ 681567 h 1210734"/>
                <a:gd name="connsiteX5" fmla="*/ 76200 w 560917"/>
                <a:gd name="connsiteY5" fmla="*/ 897467 h 1210734"/>
                <a:gd name="connsiteX6" fmla="*/ 254000 w 560917"/>
                <a:gd name="connsiteY6" fmla="*/ 1087967 h 1210734"/>
                <a:gd name="connsiteX7" fmla="*/ 368300 w 560917"/>
                <a:gd name="connsiteY7" fmla="*/ 1176867 h 1210734"/>
                <a:gd name="connsiteX8" fmla="*/ 508000 w 560917"/>
                <a:gd name="connsiteY8" fmla="*/ 884767 h 1210734"/>
                <a:gd name="connsiteX9" fmla="*/ 558800 w 560917"/>
                <a:gd name="connsiteY9" fmla="*/ 567267 h 1210734"/>
                <a:gd name="connsiteX10" fmla="*/ 495300 w 560917"/>
                <a:gd name="connsiteY10" fmla="*/ 224367 h 1210734"/>
                <a:gd name="connsiteX11" fmla="*/ 368300 w 560917"/>
                <a:gd name="connsiteY11" fmla="*/ 21167 h 1210734"/>
                <a:gd name="connsiteX0" fmla="*/ 368300 w 560916"/>
                <a:gd name="connsiteY0" fmla="*/ 18675 h 1208242"/>
                <a:gd name="connsiteX1" fmla="*/ 241300 w 560916"/>
                <a:gd name="connsiteY1" fmla="*/ 94875 h 1208242"/>
                <a:gd name="connsiteX2" fmla="*/ 88900 w 560916"/>
                <a:gd name="connsiteY2" fmla="*/ 272675 h 1208242"/>
                <a:gd name="connsiteX3" fmla="*/ 12700 w 560916"/>
                <a:gd name="connsiteY3" fmla="*/ 501275 h 1208242"/>
                <a:gd name="connsiteX4" fmla="*/ 12700 w 560916"/>
                <a:gd name="connsiteY4" fmla="*/ 679075 h 1208242"/>
                <a:gd name="connsiteX5" fmla="*/ 76200 w 560916"/>
                <a:gd name="connsiteY5" fmla="*/ 894975 h 1208242"/>
                <a:gd name="connsiteX6" fmla="*/ 254000 w 560916"/>
                <a:gd name="connsiteY6" fmla="*/ 1085475 h 1208242"/>
                <a:gd name="connsiteX7" fmla="*/ 368300 w 560916"/>
                <a:gd name="connsiteY7" fmla="*/ 1174375 h 1208242"/>
                <a:gd name="connsiteX8" fmla="*/ 508000 w 560916"/>
                <a:gd name="connsiteY8" fmla="*/ 882275 h 1208242"/>
                <a:gd name="connsiteX9" fmla="*/ 558800 w 560916"/>
                <a:gd name="connsiteY9" fmla="*/ 564775 h 1208242"/>
                <a:gd name="connsiteX10" fmla="*/ 495301 w 560916"/>
                <a:gd name="connsiteY10" fmla="*/ 206928 h 1208242"/>
                <a:gd name="connsiteX11" fmla="*/ 368300 w 560916"/>
                <a:gd name="connsiteY11" fmla="*/ 18675 h 1208242"/>
                <a:gd name="connsiteX0" fmla="*/ 368300 w 574665"/>
                <a:gd name="connsiteY0" fmla="*/ 8711 h 1198278"/>
                <a:gd name="connsiteX1" fmla="*/ 241300 w 574665"/>
                <a:gd name="connsiteY1" fmla="*/ 84911 h 1198278"/>
                <a:gd name="connsiteX2" fmla="*/ 88900 w 574665"/>
                <a:gd name="connsiteY2" fmla="*/ 262711 h 1198278"/>
                <a:gd name="connsiteX3" fmla="*/ 12700 w 574665"/>
                <a:gd name="connsiteY3" fmla="*/ 491311 h 1198278"/>
                <a:gd name="connsiteX4" fmla="*/ 12700 w 574665"/>
                <a:gd name="connsiteY4" fmla="*/ 669111 h 1198278"/>
                <a:gd name="connsiteX5" fmla="*/ 76200 w 574665"/>
                <a:gd name="connsiteY5" fmla="*/ 885011 h 1198278"/>
                <a:gd name="connsiteX6" fmla="*/ 254000 w 574665"/>
                <a:gd name="connsiteY6" fmla="*/ 1075511 h 1198278"/>
                <a:gd name="connsiteX7" fmla="*/ 368300 w 574665"/>
                <a:gd name="connsiteY7" fmla="*/ 1164411 h 1198278"/>
                <a:gd name="connsiteX8" fmla="*/ 508000 w 574665"/>
                <a:gd name="connsiteY8" fmla="*/ 872311 h 1198278"/>
                <a:gd name="connsiteX9" fmla="*/ 558800 w 574665"/>
                <a:gd name="connsiteY9" fmla="*/ 554811 h 1198278"/>
                <a:gd name="connsiteX10" fmla="*/ 412813 w 574665"/>
                <a:gd name="connsiteY10" fmla="*/ 137175 h 1198278"/>
                <a:gd name="connsiteX11" fmla="*/ 368300 w 574665"/>
                <a:gd name="connsiteY11" fmla="*/ 8711 h 1198278"/>
                <a:gd name="connsiteX0" fmla="*/ 368300 w 558167"/>
                <a:gd name="connsiteY0" fmla="*/ 8711 h 1198278"/>
                <a:gd name="connsiteX1" fmla="*/ 241300 w 558167"/>
                <a:gd name="connsiteY1" fmla="*/ 84911 h 1198278"/>
                <a:gd name="connsiteX2" fmla="*/ 88900 w 558167"/>
                <a:gd name="connsiteY2" fmla="*/ 262711 h 1198278"/>
                <a:gd name="connsiteX3" fmla="*/ 12700 w 558167"/>
                <a:gd name="connsiteY3" fmla="*/ 491311 h 1198278"/>
                <a:gd name="connsiteX4" fmla="*/ 12700 w 558167"/>
                <a:gd name="connsiteY4" fmla="*/ 669111 h 1198278"/>
                <a:gd name="connsiteX5" fmla="*/ 76200 w 558167"/>
                <a:gd name="connsiteY5" fmla="*/ 885011 h 1198278"/>
                <a:gd name="connsiteX6" fmla="*/ 254000 w 558167"/>
                <a:gd name="connsiteY6" fmla="*/ 1075511 h 1198278"/>
                <a:gd name="connsiteX7" fmla="*/ 368300 w 558167"/>
                <a:gd name="connsiteY7" fmla="*/ 1164411 h 1198278"/>
                <a:gd name="connsiteX8" fmla="*/ 508000 w 558167"/>
                <a:gd name="connsiteY8" fmla="*/ 872311 h 1198278"/>
                <a:gd name="connsiteX9" fmla="*/ 542302 w 558167"/>
                <a:gd name="connsiteY9" fmla="*/ 539863 h 1198278"/>
                <a:gd name="connsiteX10" fmla="*/ 412813 w 558167"/>
                <a:gd name="connsiteY10" fmla="*/ 137175 h 1198278"/>
                <a:gd name="connsiteX11" fmla="*/ 368300 w 558167"/>
                <a:gd name="connsiteY11" fmla="*/ 8711 h 1198278"/>
                <a:gd name="connsiteX0" fmla="*/ 302310 w 558167"/>
                <a:gd name="connsiteY0" fmla="*/ 8711 h 1153435"/>
                <a:gd name="connsiteX1" fmla="*/ 241300 w 558167"/>
                <a:gd name="connsiteY1" fmla="*/ 40068 h 1153435"/>
                <a:gd name="connsiteX2" fmla="*/ 88900 w 558167"/>
                <a:gd name="connsiteY2" fmla="*/ 217868 h 1153435"/>
                <a:gd name="connsiteX3" fmla="*/ 12700 w 558167"/>
                <a:gd name="connsiteY3" fmla="*/ 446468 h 1153435"/>
                <a:gd name="connsiteX4" fmla="*/ 12700 w 558167"/>
                <a:gd name="connsiteY4" fmla="*/ 624268 h 1153435"/>
                <a:gd name="connsiteX5" fmla="*/ 76200 w 558167"/>
                <a:gd name="connsiteY5" fmla="*/ 840168 h 1153435"/>
                <a:gd name="connsiteX6" fmla="*/ 254000 w 558167"/>
                <a:gd name="connsiteY6" fmla="*/ 1030668 h 1153435"/>
                <a:gd name="connsiteX7" fmla="*/ 368300 w 558167"/>
                <a:gd name="connsiteY7" fmla="*/ 1119568 h 1153435"/>
                <a:gd name="connsiteX8" fmla="*/ 508000 w 558167"/>
                <a:gd name="connsiteY8" fmla="*/ 827468 h 1153435"/>
                <a:gd name="connsiteX9" fmla="*/ 542302 w 558167"/>
                <a:gd name="connsiteY9" fmla="*/ 495020 h 1153435"/>
                <a:gd name="connsiteX10" fmla="*/ 412813 w 558167"/>
                <a:gd name="connsiteY10" fmla="*/ 92332 h 1153435"/>
                <a:gd name="connsiteX11" fmla="*/ 302310 w 558167"/>
                <a:gd name="connsiteY11" fmla="*/ 8711 h 1153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8167" h="1153435">
                  <a:moveTo>
                    <a:pt x="302310" y="8711"/>
                  </a:moveTo>
                  <a:cubicBezTo>
                    <a:pt x="273725" y="0"/>
                    <a:pt x="276868" y="5208"/>
                    <a:pt x="241300" y="40068"/>
                  </a:cubicBezTo>
                  <a:cubicBezTo>
                    <a:pt x="205732" y="74928"/>
                    <a:pt x="127000" y="150135"/>
                    <a:pt x="88900" y="217868"/>
                  </a:cubicBezTo>
                  <a:cubicBezTo>
                    <a:pt x="50800" y="285601"/>
                    <a:pt x="25400" y="378735"/>
                    <a:pt x="12700" y="446468"/>
                  </a:cubicBezTo>
                  <a:cubicBezTo>
                    <a:pt x="0" y="514201"/>
                    <a:pt x="2117" y="558651"/>
                    <a:pt x="12700" y="624268"/>
                  </a:cubicBezTo>
                  <a:cubicBezTo>
                    <a:pt x="23283" y="689885"/>
                    <a:pt x="35983" y="772435"/>
                    <a:pt x="76200" y="840168"/>
                  </a:cubicBezTo>
                  <a:cubicBezTo>
                    <a:pt x="116417" y="907901"/>
                    <a:pt x="205317" y="984101"/>
                    <a:pt x="254000" y="1030668"/>
                  </a:cubicBezTo>
                  <a:cubicBezTo>
                    <a:pt x="302683" y="1077235"/>
                    <a:pt x="325967" y="1153435"/>
                    <a:pt x="368300" y="1119568"/>
                  </a:cubicBezTo>
                  <a:cubicBezTo>
                    <a:pt x="410633" y="1085701"/>
                    <a:pt x="479000" y="931559"/>
                    <a:pt x="508000" y="827468"/>
                  </a:cubicBezTo>
                  <a:cubicBezTo>
                    <a:pt x="537000" y="723377"/>
                    <a:pt x="558167" y="617543"/>
                    <a:pt x="542302" y="495020"/>
                  </a:cubicBezTo>
                  <a:cubicBezTo>
                    <a:pt x="526438" y="372497"/>
                    <a:pt x="452812" y="173383"/>
                    <a:pt x="412813" y="92332"/>
                  </a:cubicBezTo>
                  <a:cubicBezTo>
                    <a:pt x="372814" y="11281"/>
                    <a:pt x="330896" y="17422"/>
                    <a:pt x="302310" y="8711"/>
                  </a:cubicBezTo>
                  <a:close/>
                </a:path>
              </a:pathLst>
            </a:custGeom>
            <a:solidFill>
              <a:srgbClr val="82F5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2197100" y="4318000"/>
              <a:ext cx="1231900" cy="1193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381000" y="3911600"/>
              <a:ext cx="2184400" cy="2120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274704" y="4648199"/>
              <a:ext cx="228600" cy="228600"/>
            </a:xfrm>
            <a:prstGeom prst="ellipse">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719204" y="4825999"/>
              <a:ext cx="228600" cy="228600"/>
            </a:xfrm>
            <a:prstGeom prst="ellipse">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p:cNvGrpSpPr/>
            <p:nvPr/>
          </p:nvGrpSpPr>
          <p:grpSpPr>
            <a:xfrm>
              <a:off x="1375839" y="4782254"/>
              <a:ext cx="251165" cy="369332"/>
              <a:chOff x="842439" y="3512254"/>
              <a:chExt cx="251165" cy="369332"/>
            </a:xfrm>
          </p:grpSpPr>
          <p:sp>
            <p:nvSpPr>
              <p:cNvPr id="25" name="Oval 24"/>
              <p:cNvSpPr/>
              <p:nvPr/>
            </p:nvSpPr>
            <p:spPr>
              <a:xfrm>
                <a:off x="865004" y="3594099"/>
                <a:ext cx="228600" cy="228600"/>
              </a:xfrm>
              <a:prstGeom prst="ellipse">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42439" y="3512254"/>
                <a:ext cx="225777" cy="369332"/>
              </a:xfrm>
              <a:prstGeom prst="rect">
                <a:avLst/>
              </a:prstGeom>
              <a:noFill/>
            </p:spPr>
            <p:txBody>
              <a:bodyPr wrap="square" rtlCol="0">
                <a:spAutoFit/>
              </a:bodyPr>
              <a:lstStyle/>
              <a:p>
                <a:r>
                  <a:rPr lang="en-US" b="1" dirty="0" err="1" smtClean="0">
                    <a:solidFill>
                      <a:schemeClr val="bg1"/>
                    </a:solidFill>
                  </a:rPr>
                  <a:t>i</a:t>
                </a:r>
                <a:endParaRPr lang="en-US" b="1" dirty="0">
                  <a:solidFill>
                    <a:schemeClr val="bg1"/>
                  </a:solidFill>
                </a:endParaRPr>
              </a:p>
            </p:txBody>
          </p:sp>
        </p:grpSp>
        <p:sp>
          <p:nvSpPr>
            <p:cNvPr id="45" name="TextBox 44"/>
            <p:cNvSpPr txBox="1"/>
            <p:nvPr/>
          </p:nvSpPr>
          <p:spPr>
            <a:xfrm>
              <a:off x="2223917" y="4560710"/>
              <a:ext cx="225777" cy="369332"/>
            </a:xfrm>
            <a:prstGeom prst="rect">
              <a:avLst/>
            </a:prstGeom>
            <a:noFill/>
          </p:spPr>
          <p:txBody>
            <a:bodyPr wrap="square" rtlCol="0">
              <a:spAutoFit/>
            </a:bodyPr>
            <a:lstStyle/>
            <a:p>
              <a:r>
                <a:rPr lang="en-US" b="1" dirty="0" smtClean="0">
                  <a:solidFill>
                    <a:schemeClr val="bg1"/>
                  </a:solidFill>
                </a:rPr>
                <a:t>k</a:t>
              </a:r>
              <a:endParaRPr lang="en-US" b="1" dirty="0">
                <a:solidFill>
                  <a:schemeClr val="bg1"/>
                </a:solidFill>
              </a:endParaRPr>
            </a:p>
          </p:txBody>
        </p:sp>
        <p:sp>
          <p:nvSpPr>
            <p:cNvPr id="46" name="TextBox 45"/>
            <p:cNvSpPr txBox="1"/>
            <p:nvPr/>
          </p:nvSpPr>
          <p:spPr>
            <a:xfrm>
              <a:off x="2702283" y="4727220"/>
              <a:ext cx="344306" cy="378179"/>
            </a:xfrm>
            <a:prstGeom prst="rect">
              <a:avLst/>
            </a:prstGeom>
            <a:noFill/>
          </p:spPr>
          <p:txBody>
            <a:bodyPr wrap="square" rtlCol="0">
              <a:spAutoFit/>
            </a:bodyPr>
            <a:lstStyle/>
            <a:p>
              <a:r>
                <a:rPr lang="en-US" b="1" dirty="0" smtClean="0">
                  <a:solidFill>
                    <a:schemeClr val="bg1"/>
                  </a:solidFill>
                </a:rPr>
                <a:t>j</a:t>
              </a:r>
              <a:endParaRPr lang="en-US" b="1" dirty="0">
                <a:solidFill>
                  <a:schemeClr val="bg1"/>
                </a:solidFill>
              </a:endParaRPr>
            </a:p>
          </p:txBody>
        </p:sp>
        <p:sp>
          <p:nvSpPr>
            <p:cNvPr id="68" name="TextBox 67"/>
            <p:cNvSpPr txBox="1"/>
            <p:nvPr/>
          </p:nvSpPr>
          <p:spPr>
            <a:xfrm>
              <a:off x="698500" y="3352800"/>
              <a:ext cx="2540000" cy="461665"/>
            </a:xfrm>
            <a:prstGeom prst="rect">
              <a:avLst/>
            </a:prstGeom>
            <a:noFill/>
          </p:spPr>
          <p:txBody>
            <a:bodyPr wrap="square" rtlCol="0">
              <a:spAutoFit/>
            </a:bodyPr>
            <a:lstStyle/>
            <a:p>
              <a:r>
                <a:rPr lang="en-US" sz="2400" dirty="0" smtClean="0">
                  <a:solidFill>
                    <a:srgbClr val="FFC000"/>
                  </a:solidFill>
                </a:rPr>
                <a:t>Type 1: </a:t>
              </a:r>
              <a:r>
                <a:rPr lang="en-US" sz="2400" dirty="0" err="1" smtClean="0">
                  <a:solidFill>
                    <a:srgbClr val="FFC000"/>
                  </a:solidFill>
                </a:rPr>
                <a:t>i</a:t>
              </a:r>
              <a:r>
                <a:rPr lang="en-US" sz="2400" dirty="0" smtClean="0">
                  <a:solidFill>
                    <a:srgbClr val="FFC000"/>
                  </a:solidFill>
                  <a:sym typeface="Wingdings" pitchFamily="2" charset="2"/>
                </a:rPr>
                <a:t> k  j</a:t>
              </a:r>
              <a:endParaRPr lang="en-US" sz="2400" dirty="0">
                <a:solidFill>
                  <a:srgbClr val="FFC000"/>
                </a:solidFill>
              </a:endParaRPr>
            </a:p>
          </p:txBody>
        </p:sp>
        <p:cxnSp>
          <p:nvCxnSpPr>
            <p:cNvPr id="70" name="Straight Connector 69"/>
            <p:cNvCxnSpPr/>
            <p:nvPr/>
          </p:nvCxnSpPr>
          <p:spPr>
            <a:xfrm>
              <a:off x="685800" y="3822700"/>
              <a:ext cx="2540000" cy="0"/>
            </a:xfrm>
            <a:prstGeom prst="line">
              <a:avLst/>
            </a:prstGeom>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83" name="Straight Connector 82"/>
            <p:cNvCxnSpPr/>
            <p:nvPr/>
          </p:nvCxnSpPr>
          <p:spPr>
            <a:xfrm rot="5400000">
              <a:off x="720755" y="4915829"/>
              <a:ext cx="570316" cy="787830"/>
            </a:xfrm>
            <a:prstGeom prst="line">
              <a:avLst/>
            </a:prstGeom>
            <a:ln w="254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46" idx="2"/>
            </p:cNvCxnSpPr>
            <p:nvPr/>
          </p:nvCxnSpPr>
          <p:spPr>
            <a:xfrm rot="16200000" flipH="1">
              <a:off x="2789768" y="5190067"/>
              <a:ext cx="368301" cy="198964"/>
            </a:xfrm>
            <a:prstGeom prst="line">
              <a:avLst/>
            </a:prstGeom>
            <a:ln w="254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87400" y="4902200"/>
              <a:ext cx="406400" cy="461665"/>
            </a:xfrm>
            <a:prstGeom prst="rect">
              <a:avLst/>
            </a:prstGeom>
            <a:noFill/>
          </p:spPr>
          <p:txBody>
            <a:bodyPr wrap="square" rtlCol="0">
              <a:spAutoFit/>
            </a:bodyPr>
            <a:lstStyle/>
            <a:p>
              <a:r>
                <a:rPr lang="en-US" sz="2400" dirty="0" err="1" smtClean="0"/>
                <a:t>r</a:t>
              </a:r>
              <a:r>
                <a:rPr lang="en-US" sz="2400" baseline="-25000" dirty="0" err="1" smtClean="0"/>
                <a:t>i</a:t>
              </a:r>
              <a:endParaRPr lang="en-US" sz="2400" dirty="0"/>
            </a:p>
          </p:txBody>
        </p:sp>
        <p:sp>
          <p:nvSpPr>
            <p:cNvPr id="88" name="TextBox 87"/>
            <p:cNvSpPr txBox="1"/>
            <p:nvPr/>
          </p:nvSpPr>
          <p:spPr>
            <a:xfrm>
              <a:off x="2959100" y="4749800"/>
              <a:ext cx="406400" cy="461665"/>
            </a:xfrm>
            <a:prstGeom prst="rect">
              <a:avLst/>
            </a:prstGeom>
            <a:noFill/>
          </p:spPr>
          <p:txBody>
            <a:bodyPr wrap="square" rtlCol="0">
              <a:spAutoFit/>
            </a:bodyPr>
            <a:lstStyle/>
            <a:p>
              <a:r>
                <a:rPr lang="en-US" sz="2400" dirty="0" err="1" smtClean="0"/>
                <a:t>r</a:t>
              </a:r>
              <a:r>
                <a:rPr lang="en-US" sz="2400" baseline="-25000" dirty="0" err="1"/>
                <a:t>j</a:t>
              </a:r>
              <a:endParaRPr lang="en-US" sz="2400" dirty="0"/>
            </a:p>
          </p:txBody>
        </p:sp>
        <p:sp>
          <p:nvSpPr>
            <p:cNvPr id="93" name="TextBox 92"/>
            <p:cNvSpPr txBox="1"/>
            <p:nvPr/>
          </p:nvSpPr>
          <p:spPr>
            <a:xfrm>
              <a:off x="306211" y="6108700"/>
              <a:ext cx="3296356" cy="523220"/>
            </a:xfrm>
            <a:prstGeom prst="rect">
              <a:avLst/>
            </a:prstGeom>
            <a:noFill/>
          </p:spPr>
          <p:txBody>
            <a:bodyPr wrap="square" rtlCol="0">
              <a:spAutoFit/>
            </a:bodyPr>
            <a:lstStyle/>
            <a:p>
              <a:pPr algn="ctr"/>
              <a:r>
                <a:rPr lang="en-US" sz="2800" dirty="0" smtClean="0"/>
                <a:t>   </a:t>
              </a:r>
              <a:r>
                <a:rPr lang="en-US" sz="2800" dirty="0" smtClean="0">
                  <a:solidFill>
                    <a:srgbClr val="FFC000"/>
                  </a:solidFill>
                </a:rPr>
                <a:t>A(</a:t>
              </a:r>
              <a:r>
                <a:rPr lang="en-US" sz="2800" dirty="0" err="1" smtClean="0">
                  <a:solidFill>
                    <a:srgbClr val="FFC000"/>
                  </a:solidFill>
                </a:rPr>
                <a:t>r</a:t>
              </a:r>
              <a:r>
                <a:rPr lang="en-US" sz="2800" baseline="-25000" dirty="0" err="1" smtClean="0">
                  <a:solidFill>
                    <a:srgbClr val="FFC000"/>
                  </a:solidFill>
                </a:rPr>
                <a:t>i</a:t>
              </a:r>
              <a:r>
                <a:rPr lang="en-US" sz="2800" baseline="-25000" dirty="0" smtClean="0">
                  <a:solidFill>
                    <a:srgbClr val="FFC000"/>
                  </a:solidFill>
                </a:rPr>
                <a:t> </a:t>
              </a:r>
              <a:r>
                <a:rPr lang="en-US" sz="2800" dirty="0" smtClean="0">
                  <a:solidFill>
                    <a:srgbClr val="FFC000"/>
                  </a:solidFill>
                </a:rPr>
                <a:t>, </a:t>
              </a:r>
              <a:r>
                <a:rPr lang="en-US" sz="2800" dirty="0" err="1" smtClean="0">
                  <a:solidFill>
                    <a:srgbClr val="FFC000"/>
                  </a:solidFill>
                </a:rPr>
                <a:t>r</a:t>
              </a:r>
              <a:r>
                <a:rPr lang="en-US" sz="2800" baseline="-25000" dirty="0" err="1">
                  <a:solidFill>
                    <a:srgbClr val="FFC000"/>
                  </a:solidFill>
                </a:rPr>
                <a:t>j</a:t>
              </a:r>
              <a:r>
                <a:rPr lang="en-US" sz="2800" baseline="-25000" dirty="0" smtClean="0">
                  <a:solidFill>
                    <a:srgbClr val="FFC000"/>
                  </a:solidFill>
                </a:rPr>
                <a:t> </a:t>
              </a:r>
              <a:r>
                <a:rPr lang="en-US" sz="2800" dirty="0" smtClean="0">
                  <a:solidFill>
                    <a:srgbClr val="FFC000"/>
                  </a:solidFill>
                </a:rPr>
                <a:t>,d</a:t>
              </a:r>
              <a:r>
                <a:rPr lang="en-US" sz="2800" baseline="-25000" dirty="0" smtClean="0">
                  <a:solidFill>
                    <a:srgbClr val="FFC000"/>
                  </a:solidFill>
                </a:rPr>
                <a:t>ij</a:t>
              </a:r>
              <a:r>
                <a:rPr lang="en-US" sz="2800" dirty="0" smtClean="0">
                  <a:solidFill>
                    <a:srgbClr val="FFC000"/>
                  </a:solidFill>
                </a:rPr>
                <a:t>)</a:t>
              </a:r>
              <a:endParaRPr lang="en-US" sz="2800" dirty="0">
                <a:solidFill>
                  <a:srgbClr val="FFC000"/>
                </a:solidFill>
              </a:endParaRPr>
            </a:p>
          </p:txBody>
        </p:sp>
      </p:grpSp>
      <p:grpSp>
        <p:nvGrpSpPr>
          <p:cNvPr id="121" name="Group 120"/>
          <p:cNvGrpSpPr/>
          <p:nvPr/>
        </p:nvGrpSpPr>
        <p:grpSpPr>
          <a:xfrm>
            <a:off x="4914900" y="3340100"/>
            <a:ext cx="3479800" cy="3327400"/>
            <a:chOff x="4597400" y="3390900"/>
            <a:chExt cx="3479800" cy="3327400"/>
          </a:xfrm>
        </p:grpSpPr>
        <p:sp>
          <p:nvSpPr>
            <p:cNvPr id="89" name="TextBox 88"/>
            <p:cNvSpPr txBox="1"/>
            <p:nvPr/>
          </p:nvSpPr>
          <p:spPr>
            <a:xfrm>
              <a:off x="4953000" y="3390900"/>
              <a:ext cx="2743200" cy="461665"/>
            </a:xfrm>
            <a:prstGeom prst="rect">
              <a:avLst/>
            </a:prstGeom>
            <a:noFill/>
          </p:spPr>
          <p:txBody>
            <a:bodyPr wrap="square" rtlCol="0">
              <a:spAutoFit/>
            </a:bodyPr>
            <a:lstStyle/>
            <a:p>
              <a:r>
                <a:rPr lang="en-US" sz="2400" dirty="0" smtClean="0">
                  <a:solidFill>
                    <a:srgbClr val="FFC000"/>
                  </a:solidFill>
                </a:rPr>
                <a:t>Type 2: </a:t>
              </a:r>
              <a:r>
                <a:rPr lang="en-US" sz="2400" dirty="0" err="1" smtClean="0">
                  <a:solidFill>
                    <a:srgbClr val="FFC000"/>
                  </a:solidFill>
                </a:rPr>
                <a:t>i</a:t>
              </a:r>
              <a:r>
                <a:rPr lang="en-US" sz="2400" dirty="0" smtClean="0">
                  <a:solidFill>
                    <a:srgbClr val="FFC000"/>
                  </a:solidFill>
                </a:rPr>
                <a:t> </a:t>
              </a:r>
              <a:r>
                <a:rPr lang="en-US" sz="2400" dirty="0" smtClean="0">
                  <a:solidFill>
                    <a:srgbClr val="FFC000"/>
                  </a:solidFill>
                  <a:sym typeface="Wingdings" pitchFamily="2" charset="2"/>
                </a:rPr>
                <a:t> k  j</a:t>
              </a:r>
              <a:endParaRPr lang="en-US" sz="2400" dirty="0">
                <a:solidFill>
                  <a:srgbClr val="FFC000"/>
                </a:solidFill>
              </a:endParaRPr>
            </a:p>
          </p:txBody>
        </p:sp>
        <p:cxnSp>
          <p:nvCxnSpPr>
            <p:cNvPr id="90" name="Straight Connector 89"/>
            <p:cNvCxnSpPr/>
            <p:nvPr/>
          </p:nvCxnSpPr>
          <p:spPr>
            <a:xfrm flipV="1">
              <a:off x="5092700" y="3860800"/>
              <a:ext cx="2387600" cy="12700"/>
            </a:xfrm>
            <a:prstGeom prst="line">
              <a:avLst/>
            </a:prstGeom>
            <a:ln>
              <a:solidFill>
                <a:srgbClr val="FFC000"/>
              </a:solidFill>
            </a:ln>
          </p:spPr>
          <p:style>
            <a:lnRef idx="2">
              <a:schemeClr val="accent6"/>
            </a:lnRef>
            <a:fillRef idx="0">
              <a:schemeClr val="accent6"/>
            </a:fillRef>
            <a:effectRef idx="1">
              <a:schemeClr val="accent6"/>
            </a:effectRef>
            <a:fontRef idx="minor">
              <a:schemeClr val="tx1"/>
            </a:fontRef>
          </p:style>
        </p:cxnSp>
        <p:sp>
          <p:nvSpPr>
            <p:cNvPr id="96" name="Freeform 95"/>
            <p:cNvSpPr/>
            <p:nvPr/>
          </p:nvSpPr>
          <p:spPr>
            <a:xfrm>
              <a:off x="6108701" y="4394200"/>
              <a:ext cx="495300" cy="1240367"/>
            </a:xfrm>
            <a:custGeom>
              <a:avLst/>
              <a:gdLst>
                <a:gd name="connsiteX0" fmla="*/ 368300 w 560917"/>
                <a:gd name="connsiteY0" fmla="*/ 21167 h 1210734"/>
                <a:gd name="connsiteX1" fmla="*/ 241300 w 560917"/>
                <a:gd name="connsiteY1" fmla="*/ 97367 h 1210734"/>
                <a:gd name="connsiteX2" fmla="*/ 88900 w 560917"/>
                <a:gd name="connsiteY2" fmla="*/ 275167 h 1210734"/>
                <a:gd name="connsiteX3" fmla="*/ 12700 w 560917"/>
                <a:gd name="connsiteY3" fmla="*/ 503767 h 1210734"/>
                <a:gd name="connsiteX4" fmla="*/ 12700 w 560917"/>
                <a:gd name="connsiteY4" fmla="*/ 681567 h 1210734"/>
                <a:gd name="connsiteX5" fmla="*/ 76200 w 560917"/>
                <a:gd name="connsiteY5" fmla="*/ 897467 h 1210734"/>
                <a:gd name="connsiteX6" fmla="*/ 254000 w 560917"/>
                <a:gd name="connsiteY6" fmla="*/ 1087967 h 1210734"/>
                <a:gd name="connsiteX7" fmla="*/ 368300 w 560917"/>
                <a:gd name="connsiteY7" fmla="*/ 1176867 h 1210734"/>
                <a:gd name="connsiteX8" fmla="*/ 508000 w 560917"/>
                <a:gd name="connsiteY8" fmla="*/ 884767 h 1210734"/>
                <a:gd name="connsiteX9" fmla="*/ 558800 w 560917"/>
                <a:gd name="connsiteY9" fmla="*/ 567267 h 1210734"/>
                <a:gd name="connsiteX10" fmla="*/ 495300 w 560917"/>
                <a:gd name="connsiteY10" fmla="*/ 224367 h 1210734"/>
                <a:gd name="connsiteX11" fmla="*/ 368300 w 560917"/>
                <a:gd name="connsiteY11" fmla="*/ 21167 h 1210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0917" h="1210734">
                  <a:moveTo>
                    <a:pt x="368300" y="21167"/>
                  </a:moveTo>
                  <a:cubicBezTo>
                    <a:pt x="325967" y="0"/>
                    <a:pt x="287867" y="55034"/>
                    <a:pt x="241300" y="97367"/>
                  </a:cubicBezTo>
                  <a:cubicBezTo>
                    <a:pt x="194733" y="139700"/>
                    <a:pt x="127000" y="207434"/>
                    <a:pt x="88900" y="275167"/>
                  </a:cubicBezTo>
                  <a:cubicBezTo>
                    <a:pt x="50800" y="342900"/>
                    <a:pt x="25400" y="436034"/>
                    <a:pt x="12700" y="503767"/>
                  </a:cubicBezTo>
                  <a:cubicBezTo>
                    <a:pt x="0" y="571500"/>
                    <a:pt x="2117" y="615950"/>
                    <a:pt x="12700" y="681567"/>
                  </a:cubicBezTo>
                  <a:cubicBezTo>
                    <a:pt x="23283" y="747184"/>
                    <a:pt x="35983" y="829734"/>
                    <a:pt x="76200" y="897467"/>
                  </a:cubicBezTo>
                  <a:cubicBezTo>
                    <a:pt x="116417" y="965200"/>
                    <a:pt x="205317" y="1041400"/>
                    <a:pt x="254000" y="1087967"/>
                  </a:cubicBezTo>
                  <a:cubicBezTo>
                    <a:pt x="302683" y="1134534"/>
                    <a:pt x="325967" y="1210734"/>
                    <a:pt x="368300" y="1176867"/>
                  </a:cubicBezTo>
                  <a:cubicBezTo>
                    <a:pt x="410633" y="1143000"/>
                    <a:pt x="476250" y="986367"/>
                    <a:pt x="508000" y="884767"/>
                  </a:cubicBezTo>
                  <a:cubicBezTo>
                    <a:pt x="539750" y="783167"/>
                    <a:pt x="560917" y="677334"/>
                    <a:pt x="558800" y="567267"/>
                  </a:cubicBezTo>
                  <a:cubicBezTo>
                    <a:pt x="556683" y="457200"/>
                    <a:pt x="524933" y="317500"/>
                    <a:pt x="495300" y="224367"/>
                  </a:cubicBezTo>
                  <a:cubicBezTo>
                    <a:pt x="465667" y="131234"/>
                    <a:pt x="410633" y="42334"/>
                    <a:pt x="368300" y="21167"/>
                  </a:cubicBezTo>
                  <a:close/>
                </a:path>
              </a:pathLst>
            </a:custGeom>
            <a:solidFill>
              <a:srgbClr val="82F5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6159500" y="4114800"/>
              <a:ext cx="1917700" cy="17907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4597400" y="4076700"/>
              <a:ext cx="2006600" cy="187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6287904" y="4610099"/>
              <a:ext cx="228600" cy="228600"/>
            </a:xfrm>
            <a:prstGeom prst="ellipse">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7037204" y="4927599"/>
              <a:ext cx="228600" cy="228600"/>
            </a:xfrm>
            <a:prstGeom prst="ellipse">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 name="Group 100"/>
            <p:cNvGrpSpPr/>
            <p:nvPr/>
          </p:nvGrpSpPr>
          <p:grpSpPr>
            <a:xfrm>
              <a:off x="5490639" y="4845754"/>
              <a:ext cx="251165" cy="369332"/>
              <a:chOff x="842439" y="3512254"/>
              <a:chExt cx="251165" cy="369332"/>
            </a:xfrm>
          </p:grpSpPr>
          <p:sp>
            <p:nvSpPr>
              <p:cNvPr id="102" name="Oval 101"/>
              <p:cNvSpPr/>
              <p:nvPr/>
            </p:nvSpPr>
            <p:spPr>
              <a:xfrm>
                <a:off x="865004" y="3594099"/>
                <a:ext cx="228600" cy="228600"/>
              </a:xfrm>
              <a:prstGeom prst="ellipse">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842439" y="3512254"/>
                <a:ext cx="225777" cy="369332"/>
              </a:xfrm>
              <a:prstGeom prst="rect">
                <a:avLst/>
              </a:prstGeom>
              <a:noFill/>
            </p:spPr>
            <p:txBody>
              <a:bodyPr wrap="square" rtlCol="0">
                <a:spAutoFit/>
              </a:bodyPr>
              <a:lstStyle/>
              <a:p>
                <a:r>
                  <a:rPr lang="en-US" b="1" dirty="0" err="1" smtClean="0">
                    <a:solidFill>
                      <a:schemeClr val="bg1"/>
                    </a:solidFill>
                  </a:rPr>
                  <a:t>i</a:t>
                </a:r>
                <a:endParaRPr lang="en-US" b="1" dirty="0">
                  <a:solidFill>
                    <a:schemeClr val="bg1"/>
                  </a:solidFill>
                </a:endParaRPr>
              </a:p>
            </p:txBody>
          </p:sp>
        </p:grpSp>
        <p:sp>
          <p:nvSpPr>
            <p:cNvPr id="104" name="TextBox 103"/>
            <p:cNvSpPr txBox="1"/>
            <p:nvPr/>
          </p:nvSpPr>
          <p:spPr>
            <a:xfrm>
              <a:off x="6237117" y="4535310"/>
              <a:ext cx="225777" cy="369332"/>
            </a:xfrm>
            <a:prstGeom prst="rect">
              <a:avLst/>
            </a:prstGeom>
            <a:noFill/>
          </p:spPr>
          <p:txBody>
            <a:bodyPr wrap="square" rtlCol="0">
              <a:spAutoFit/>
            </a:bodyPr>
            <a:lstStyle/>
            <a:p>
              <a:r>
                <a:rPr lang="en-US" b="1" dirty="0" smtClean="0">
                  <a:solidFill>
                    <a:schemeClr val="bg1"/>
                  </a:solidFill>
                </a:rPr>
                <a:t>k</a:t>
              </a:r>
              <a:endParaRPr lang="en-US" b="1" dirty="0">
                <a:solidFill>
                  <a:schemeClr val="bg1"/>
                </a:solidFill>
              </a:endParaRPr>
            </a:p>
          </p:txBody>
        </p:sp>
        <p:sp>
          <p:nvSpPr>
            <p:cNvPr id="105" name="TextBox 104"/>
            <p:cNvSpPr txBox="1"/>
            <p:nvPr/>
          </p:nvSpPr>
          <p:spPr>
            <a:xfrm>
              <a:off x="7020283" y="4828820"/>
              <a:ext cx="344306" cy="378179"/>
            </a:xfrm>
            <a:prstGeom prst="rect">
              <a:avLst/>
            </a:prstGeom>
            <a:noFill/>
          </p:spPr>
          <p:txBody>
            <a:bodyPr wrap="square" rtlCol="0">
              <a:spAutoFit/>
            </a:bodyPr>
            <a:lstStyle/>
            <a:p>
              <a:r>
                <a:rPr lang="en-US" b="1" dirty="0" smtClean="0">
                  <a:solidFill>
                    <a:schemeClr val="bg1"/>
                  </a:solidFill>
                </a:rPr>
                <a:t>j</a:t>
              </a:r>
              <a:endParaRPr lang="en-US" b="1" dirty="0">
                <a:solidFill>
                  <a:schemeClr val="bg1"/>
                </a:solidFill>
              </a:endParaRPr>
            </a:p>
          </p:txBody>
        </p:sp>
        <p:cxnSp>
          <p:nvCxnSpPr>
            <p:cNvPr id="107" name="Straight Connector 106"/>
            <p:cNvCxnSpPr/>
            <p:nvPr/>
          </p:nvCxnSpPr>
          <p:spPr>
            <a:xfrm rot="10800000" flipV="1">
              <a:off x="4787900" y="5088086"/>
              <a:ext cx="726728" cy="512614"/>
            </a:xfrm>
            <a:prstGeom prst="line">
              <a:avLst/>
            </a:prstGeom>
            <a:ln w="254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7264400" y="5143499"/>
              <a:ext cx="525158" cy="467239"/>
            </a:xfrm>
            <a:prstGeom prst="line">
              <a:avLst/>
            </a:prstGeom>
            <a:ln w="254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4902200" y="4838700"/>
              <a:ext cx="508000" cy="461665"/>
            </a:xfrm>
            <a:prstGeom prst="rect">
              <a:avLst/>
            </a:prstGeom>
            <a:noFill/>
          </p:spPr>
          <p:txBody>
            <a:bodyPr wrap="square" rtlCol="0">
              <a:spAutoFit/>
            </a:bodyPr>
            <a:lstStyle/>
            <a:p>
              <a:r>
                <a:rPr lang="en-US" sz="2400" dirty="0" smtClean="0"/>
                <a:t>r</a:t>
              </a:r>
              <a:r>
                <a:rPr lang="en-US" sz="2400" baseline="-25000" dirty="0" smtClean="0"/>
                <a:t>k</a:t>
              </a:r>
              <a:endParaRPr lang="en-US" sz="2400" dirty="0"/>
            </a:p>
          </p:txBody>
        </p:sp>
        <p:sp>
          <p:nvSpPr>
            <p:cNvPr id="110" name="TextBox 109"/>
            <p:cNvSpPr txBox="1"/>
            <p:nvPr/>
          </p:nvSpPr>
          <p:spPr>
            <a:xfrm>
              <a:off x="7416800" y="4889500"/>
              <a:ext cx="558800" cy="461665"/>
            </a:xfrm>
            <a:prstGeom prst="rect">
              <a:avLst/>
            </a:prstGeom>
            <a:noFill/>
          </p:spPr>
          <p:txBody>
            <a:bodyPr wrap="square" rtlCol="0">
              <a:spAutoFit/>
            </a:bodyPr>
            <a:lstStyle/>
            <a:p>
              <a:r>
                <a:rPr lang="en-US" sz="2400" dirty="0" smtClean="0"/>
                <a:t>r</a:t>
              </a:r>
              <a:r>
                <a:rPr lang="en-US" sz="2400" baseline="-25000" dirty="0" smtClean="0"/>
                <a:t>k</a:t>
              </a:r>
              <a:endParaRPr lang="en-US" sz="2400" dirty="0"/>
            </a:p>
          </p:txBody>
        </p:sp>
        <p:sp>
          <p:nvSpPr>
            <p:cNvPr id="115" name="TextBox 114"/>
            <p:cNvSpPr txBox="1"/>
            <p:nvPr/>
          </p:nvSpPr>
          <p:spPr>
            <a:xfrm>
              <a:off x="4700411" y="6195080"/>
              <a:ext cx="3296356" cy="523220"/>
            </a:xfrm>
            <a:prstGeom prst="rect">
              <a:avLst/>
            </a:prstGeom>
            <a:noFill/>
          </p:spPr>
          <p:txBody>
            <a:bodyPr wrap="square" rtlCol="0">
              <a:spAutoFit/>
            </a:bodyPr>
            <a:lstStyle/>
            <a:p>
              <a:pPr algn="ctr"/>
              <a:r>
                <a:rPr lang="en-US" sz="2800" dirty="0" smtClean="0"/>
                <a:t>   </a:t>
              </a:r>
              <a:r>
                <a:rPr lang="en-US" sz="2800" dirty="0" smtClean="0">
                  <a:solidFill>
                    <a:srgbClr val="FFC000"/>
                  </a:solidFill>
                </a:rPr>
                <a:t>A(r</a:t>
              </a:r>
              <a:r>
                <a:rPr lang="en-US" sz="2800" baseline="-25000" dirty="0" smtClean="0">
                  <a:solidFill>
                    <a:srgbClr val="FFC000"/>
                  </a:solidFill>
                </a:rPr>
                <a:t>k </a:t>
              </a:r>
              <a:r>
                <a:rPr lang="en-US" sz="2800" dirty="0" smtClean="0">
                  <a:solidFill>
                    <a:srgbClr val="FFC000"/>
                  </a:solidFill>
                </a:rPr>
                <a:t>, r</a:t>
              </a:r>
              <a:r>
                <a:rPr lang="en-US" sz="2800" baseline="-25000" dirty="0">
                  <a:solidFill>
                    <a:srgbClr val="FFC000"/>
                  </a:solidFill>
                </a:rPr>
                <a:t>k</a:t>
              </a:r>
              <a:r>
                <a:rPr lang="en-US" sz="2800" baseline="-25000" dirty="0" smtClean="0">
                  <a:solidFill>
                    <a:srgbClr val="FFC000"/>
                  </a:solidFill>
                </a:rPr>
                <a:t> </a:t>
              </a:r>
              <a:r>
                <a:rPr lang="en-US" sz="2800" dirty="0" smtClean="0">
                  <a:solidFill>
                    <a:srgbClr val="FFC000"/>
                  </a:solidFill>
                </a:rPr>
                <a:t>,d</a:t>
              </a:r>
              <a:r>
                <a:rPr lang="en-US" sz="2800" baseline="-25000" dirty="0" smtClean="0">
                  <a:solidFill>
                    <a:srgbClr val="FFC000"/>
                  </a:solidFill>
                </a:rPr>
                <a:t>ij</a:t>
              </a:r>
              <a:r>
                <a:rPr lang="en-US" sz="2800" dirty="0" smtClean="0">
                  <a:solidFill>
                    <a:srgbClr val="FFC000"/>
                  </a:solidFill>
                </a:rPr>
                <a:t>)</a:t>
              </a:r>
              <a:endParaRPr lang="en-US" sz="2800" dirty="0">
                <a:solidFill>
                  <a:srgbClr val="FFC000"/>
                </a:solidFill>
              </a:endParaRPr>
            </a:p>
          </p:txBody>
        </p:sp>
      </p:grpSp>
    </p:spTree>
    <p:custDataLst>
      <p:tags r:id="rId1"/>
    </p:custDataLst>
  </p:cSld>
  <p:clrMapOvr>
    <a:masterClrMapping/>
  </p:clrMapOvr>
  <p:transition advTm="9215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400" dirty="0" smtClean="0"/>
              <a:t>Type 2 common neighbors</a:t>
            </a:r>
            <a:endParaRPr lang="en-US" sz="4400" dirty="0"/>
          </a:p>
        </p:txBody>
      </p:sp>
      <p:grpSp>
        <p:nvGrpSpPr>
          <p:cNvPr id="4" name="Group 15"/>
          <p:cNvGrpSpPr/>
          <p:nvPr/>
        </p:nvGrpSpPr>
        <p:grpSpPr>
          <a:xfrm>
            <a:off x="3310370" y="3138320"/>
            <a:ext cx="2142162" cy="1374521"/>
            <a:chOff x="3849145" y="2120217"/>
            <a:chExt cx="1709853" cy="960191"/>
          </a:xfrm>
        </p:grpSpPr>
        <p:sp>
          <p:nvSpPr>
            <p:cNvPr id="6" name="TextBox 5"/>
            <p:cNvSpPr txBox="1"/>
            <p:nvPr/>
          </p:nvSpPr>
          <p:spPr>
            <a:xfrm>
              <a:off x="3849145" y="2714905"/>
              <a:ext cx="246580" cy="365503"/>
            </a:xfrm>
            <a:prstGeom prst="rect">
              <a:avLst/>
            </a:prstGeom>
            <a:noFill/>
          </p:spPr>
          <p:txBody>
            <a:bodyPr wrap="square" rtlCol="0">
              <a:spAutoFit/>
            </a:bodyPr>
            <a:lstStyle/>
            <a:p>
              <a:r>
                <a:rPr lang="en-US" sz="2800" dirty="0" err="1" smtClean="0"/>
                <a:t>i</a:t>
              </a:r>
              <a:endParaRPr lang="en-US" sz="2800" dirty="0"/>
            </a:p>
          </p:txBody>
        </p:sp>
        <p:sp>
          <p:nvSpPr>
            <p:cNvPr id="7" name="7-Point Star 6"/>
            <p:cNvSpPr/>
            <p:nvPr/>
          </p:nvSpPr>
          <p:spPr>
            <a:xfrm>
              <a:off x="5193778" y="2796106"/>
              <a:ext cx="123289" cy="123290"/>
            </a:xfrm>
            <a:prstGeom prst="star7">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7-Point Star 7"/>
            <p:cNvSpPr/>
            <p:nvPr/>
          </p:nvSpPr>
          <p:spPr>
            <a:xfrm>
              <a:off x="4027471" y="2794583"/>
              <a:ext cx="123289" cy="123290"/>
            </a:xfrm>
            <a:prstGeom prst="star7">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7-Point Star 8"/>
            <p:cNvSpPr/>
            <p:nvPr/>
          </p:nvSpPr>
          <p:spPr>
            <a:xfrm>
              <a:off x="4618236" y="2440125"/>
              <a:ext cx="123289" cy="123290"/>
            </a:xfrm>
            <a:prstGeom prst="star7">
              <a:avLst/>
            </a:prstGeom>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312418" y="2728001"/>
              <a:ext cx="246580" cy="279503"/>
            </a:xfrm>
            <a:prstGeom prst="rect">
              <a:avLst/>
            </a:prstGeom>
            <a:noFill/>
          </p:spPr>
          <p:txBody>
            <a:bodyPr wrap="square" rtlCol="0">
              <a:spAutoFit/>
            </a:bodyPr>
            <a:lstStyle/>
            <a:p>
              <a:r>
                <a:rPr lang="en-US" sz="2000" b="1" dirty="0" smtClean="0"/>
                <a:t>j</a:t>
              </a:r>
              <a:endParaRPr lang="en-US" sz="2000" b="1" dirty="0"/>
            </a:p>
          </p:txBody>
        </p:sp>
        <p:cxnSp>
          <p:nvCxnSpPr>
            <p:cNvPr id="11" name="Straight Arrow Connector 10"/>
            <p:cNvCxnSpPr>
              <a:stCxn id="8" idx="0"/>
            </p:cNvCxnSpPr>
            <p:nvPr/>
          </p:nvCxnSpPr>
          <p:spPr>
            <a:xfrm flipV="1">
              <a:off x="4138551" y="2558265"/>
              <a:ext cx="484820" cy="260737"/>
            </a:xfrm>
            <a:prstGeom prst="straightConnector1">
              <a:avLst/>
            </a:prstGeom>
            <a:ln w="19050">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7" idx="5"/>
              <a:endCxn id="9" idx="2"/>
            </p:cNvCxnSpPr>
            <p:nvPr/>
          </p:nvCxnSpPr>
          <p:spPr>
            <a:xfrm rot="10800000">
              <a:off x="4707315" y="2563417"/>
              <a:ext cx="498672" cy="257109"/>
            </a:xfrm>
            <a:prstGeom prst="straightConnector1">
              <a:avLst/>
            </a:prstGeom>
            <a:ln w="19050">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4543306" y="2120217"/>
              <a:ext cx="246580" cy="322503"/>
            </a:xfrm>
            <a:prstGeom prst="rect">
              <a:avLst/>
            </a:prstGeom>
            <a:noFill/>
          </p:spPr>
          <p:txBody>
            <a:bodyPr wrap="square" rtlCol="0">
              <a:spAutoFit/>
            </a:bodyPr>
            <a:lstStyle/>
            <a:p>
              <a:r>
                <a:rPr lang="en-US" sz="2400" dirty="0" smtClean="0"/>
                <a:t>k</a:t>
              </a:r>
              <a:endParaRPr lang="en-US" sz="2400" dirty="0"/>
            </a:p>
          </p:txBody>
        </p:sp>
      </p:grpSp>
      <p:grpSp>
        <p:nvGrpSpPr>
          <p:cNvPr id="22" name="Group 21"/>
          <p:cNvGrpSpPr/>
          <p:nvPr/>
        </p:nvGrpSpPr>
        <p:grpSpPr>
          <a:xfrm>
            <a:off x="537633" y="2720631"/>
            <a:ext cx="3793067" cy="919790"/>
            <a:chOff x="548922" y="2799651"/>
            <a:chExt cx="3793067" cy="919790"/>
          </a:xfrm>
        </p:grpSpPr>
        <p:sp>
          <p:nvSpPr>
            <p:cNvPr id="17" name="Left Arrow 16"/>
            <p:cNvSpPr/>
            <p:nvPr/>
          </p:nvSpPr>
          <p:spPr>
            <a:xfrm rot="1058215">
              <a:off x="3184395" y="3452249"/>
              <a:ext cx="978408" cy="267192"/>
            </a:xfrm>
            <a:prstGeom prst="leftArrow">
              <a:avLst/>
            </a:prstGeom>
            <a:solidFill>
              <a:srgbClr val="82F52B"/>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TextBox 18"/>
            <p:cNvSpPr txBox="1"/>
            <p:nvPr/>
          </p:nvSpPr>
          <p:spPr>
            <a:xfrm>
              <a:off x="548922" y="2799651"/>
              <a:ext cx="3793067" cy="461665"/>
            </a:xfrm>
            <a:prstGeom prst="rect">
              <a:avLst/>
            </a:prstGeom>
            <a:noFill/>
          </p:spPr>
          <p:txBody>
            <a:bodyPr wrap="square" rtlCol="0">
              <a:spAutoFit/>
            </a:bodyPr>
            <a:lstStyle/>
            <a:p>
              <a:r>
                <a:rPr lang="el-GR" sz="2400" dirty="0" smtClean="0">
                  <a:solidFill>
                    <a:srgbClr val="82F52B"/>
                  </a:solidFill>
                  <a:latin typeface="Book Antiqua"/>
                </a:rPr>
                <a:t>η</a:t>
              </a:r>
              <a:r>
                <a:rPr lang="en-US" sz="2400" baseline="-25000" dirty="0" smtClean="0">
                  <a:solidFill>
                    <a:srgbClr val="82F52B"/>
                  </a:solidFill>
                  <a:latin typeface="Book Antiqua"/>
                </a:rPr>
                <a:t>1 </a:t>
              </a:r>
              <a:r>
                <a:rPr lang="en-US" sz="2400" dirty="0" smtClean="0">
                  <a:solidFill>
                    <a:srgbClr val="82F52B"/>
                  </a:solidFill>
                  <a:latin typeface="Book Antiqua"/>
                </a:rPr>
                <a:t>~ Bin[N</a:t>
              </a:r>
              <a:r>
                <a:rPr lang="en-US" sz="2400" baseline="-25000" dirty="0">
                  <a:solidFill>
                    <a:srgbClr val="82F52B"/>
                  </a:solidFill>
                  <a:latin typeface="Book Antiqua"/>
                </a:rPr>
                <a:t>1</a:t>
              </a:r>
              <a:r>
                <a:rPr lang="en-US" sz="2400" dirty="0" smtClean="0">
                  <a:solidFill>
                    <a:srgbClr val="82F52B"/>
                  </a:solidFill>
                  <a:latin typeface="Book Antiqua"/>
                </a:rPr>
                <a:t> , A(r</a:t>
              </a:r>
              <a:r>
                <a:rPr lang="en-US" sz="2400" baseline="-25000" dirty="0" smtClean="0">
                  <a:solidFill>
                    <a:srgbClr val="82F52B"/>
                  </a:solidFill>
                  <a:latin typeface="Book Antiqua"/>
                </a:rPr>
                <a:t>1</a:t>
              </a:r>
              <a:r>
                <a:rPr lang="en-US" sz="2400" dirty="0" smtClean="0">
                  <a:solidFill>
                    <a:srgbClr val="82F52B"/>
                  </a:solidFill>
                  <a:latin typeface="Book Antiqua"/>
                </a:rPr>
                <a:t>, r</a:t>
              </a:r>
              <a:r>
                <a:rPr lang="en-US" sz="2400" baseline="-25000" dirty="0" smtClean="0">
                  <a:solidFill>
                    <a:srgbClr val="82F52B"/>
                  </a:solidFill>
                  <a:latin typeface="Book Antiqua"/>
                </a:rPr>
                <a:t>1</a:t>
              </a:r>
              <a:r>
                <a:rPr lang="en-US" sz="2400" dirty="0" smtClean="0">
                  <a:solidFill>
                    <a:srgbClr val="82F52B"/>
                  </a:solidFill>
                  <a:latin typeface="Book Antiqua"/>
                </a:rPr>
                <a:t>, d</a:t>
              </a:r>
              <a:r>
                <a:rPr lang="en-US" sz="2400" baseline="-25000" dirty="0" smtClean="0">
                  <a:solidFill>
                    <a:srgbClr val="82F52B"/>
                  </a:solidFill>
                  <a:latin typeface="Book Antiqua"/>
                </a:rPr>
                <a:t>ij</a:t>
              </a:r>
              <a:r>
                <a:rPr lang="en-US" sz="2400" dirty="0" smtClean="0">
                  <a:solidFill>
                    <a:srgbClr val="82F52B"/>
                  </a:solidFill>
                  <a:latin typeface="Book Antiqua"/>
                </a:rPr>
                <a:t>)]</a:t>
              </a:r>
              <a:endParaRPr lang="en-US" sz="2400" baseline="-25000" dirty="0">
                <a:solidFill>
                  <a:srgbClr val="82F52B"/>
                </a:solidFill>
              </a:endParaRPr>
            </a:p>
          </p:txBody>
        </p:sp>
      </p:grpSp>
      <p:grpSp>
        <p:nvGrpSpPr>
          <p:cNvPr id="23" name="Group 22"/>
          <p:cNvGrpSpPr/>
          <p:nvPr/>
        </p:nvGrpSpPr>
        <p:grpSpPr>
          <a:xfrm>
            <a:off x="4533419" y="2681118"/>
            <a:ext cx="4006627" cy="919789"/>
            <a:chOff x="4555996" y="2760139"/>
            <a:chExt cx="4006627" cy="919789"/>
          </a:xfrm>
        </p:grpSpPr>
        <p:sp>
          <p:nvSpPr>
            <p:cNvPr id="18" name="Left Arrow 17"/>
            <p:cNvSpPr/>
            <p:nvPr/>
          </p:nvSpPr>
          <p:spPr>
            <a:xfrm rot="9462502">
              <a:off x="4555996" y="3412736"/>
              <a:ext cx="978408" cy="267192"/>
            </a:xfrm>
            <a:prstGeom prst="leftArrow">
              <a:avLst/>
            </a:prstGeom>
            <a:solidFill>
              <a:srgbClr val="8CE43C"/>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TextBox 19"/>
            <p:cNvSpPr txBox="1"/>
            <p:nvPr/>
          </p:nvSpPr>
          <p:spPr>
            <a:xfrm>
              <a:off x="4769556" y="2760139"/>
              <a:ext cx="3793067" cy="461665"/>
            </a:xfrm>
            <a:prstGeom prst="rect">
              <a:avLst/>
            </a:prstGeom>
            <a:noFill/>
          </p:spPr>
          <p:txBody>
            <a:bodyPr wrap="square" rtlCol="0">
              <a:spAutoFit/>
            </a:bodyPr>
            <a:lstStyle/>
            <a:p>
              <a:r>
                <a:rPr lang="el-GR" sz="2400" dirty="0" smtClean="0">
                  <a:solidFill>
                    <a:srgbClr val="82F52B"/>
                  </a:solidFill>
                  <a:latin typeface="Book Antiqua"/>
                </a:rPr>
                <a:t>η</a:t>
              </a:r>
              <a:r>
                <a:rPr lang="en-US" sz="2400" baseline="-25000" dirty="0" smtClean="0">
                  <a:solidFill>
                    <a:srgbClr val="82F52B"/>
                  </a:solidFill>
                  <a:latin typeface="Book Antiqua"/>
                </a:rPr>
                <a:t>2 </a:t>
              </a:r>
              <a:r>
                <a:rPr lang="en-US" sz="2400" dirty="0" smtClean="0">
                  <a:solidFill>
                    <a:srgbClr val="82F52B"/>
                  </a:solidFill>
                  <a:latin typeface="Book Antiqua"/>
                </a:rPr>
                <a:t> ~ Bin[N</a:t>
              </a:r>
              <a:r>
                <a:rPr lang="en-US" sz="2400" baseline="-25000" dirty="0" smtClean="0">
                  <a:solidFill>
                    <a:srgbClr val="82F52B"/>
                  </a:solidFill>
                  <a:latin typeface="Book Antiqua"/>
                </a:rPr>
                <a:t>2</a:t>
              </a:r>
              <a:r>
                <a:rPr lang="en-US" sz="2400" dirty="0" smtClean="0">
                  <a:solidFill>
                    <a:srgbClr val="82F52B"/>
                  </a:solidFill>
                  <a:latin typeface="Book Antiqua"/>
                </a:rPr>
                <a:t> , A(r</a:t>
              </a:r>
              <a:r>
                <a:rPr lang="en-US" sz="2400" baseline="-25000" dirty="0" smtClean="0">
                  <a:solidFill>
                    <a:srgbClr val="82F52B"/>
                  </a:solidFill>
                  <a:latin typeface="Book Antiqua"/>
                </a:rPr>
                <a:t>2</a:t>
              </a:r>
              <a:r>
                <a:rPr lang="en-US" sz="2400" dirty="0" smtClean="0">
                  <a:solidFill>
                    <a:srgbClr val="82F52B"/>
                  </a:solidFill>
                  <a:latin typeface="Book Antiqua"/>
                </a:rPr>
                <a:t>, r</a:t>
              </a:r>
              <a:r>
                <a:rPr lang="en-US" sz="2400" baseline="-25000" dirty="0" smtClean="0">
                  <a:solidFill>
                    <a:srgbClr val="82F52B"/>
                  </a:solidFill>
                  <a:latin typeface="Book Antiqua"/>
                </a:rPr>
                <a:t>2</a:t>
              </a:r>
              <a:r>
                <a:rPr lang="en-US" sz="2400" dirty="0" smtClean="0">
                  <a:solidFill>
                    <a:srgbClr val="82F52B"/>
                  </a:solidFill>
                  <a:latin typeface="Book Antiqua"/>
                </a:rPr>
                <a:t>, d</a:t>
              </a:r>
              <a:r>
                <a:rPr lang="en-US" sz="2400" baseline="-25000" dirty="0" smtClean="0">
                  <a:solidFill>
                    <a:srgbClr val="82F52B"/>
                  </a:solidFill>
                  <a:latin typeface="Book Antiqua"/>
                </a:rPr>
                <a:t>ij</a:t>
              </a:r>
              <a:r>
                <a:rPr lang="en-US" sz="2400" dirty="0" smtClean="0">
                  <a:solidFill>
                    <a:srgbClr val="82F52B"/>
                  </a:solidFill>
                  <a:latin typeface="Book Antiqua"/>
                </a:rPr>
                <a:t>)]</a:t>
              </a:r>
              <a:endParaRPr lang="en-US" sz="2400" baseline="-25000" dirty="0">
                <a:solidFill>
                  <a:srgbClr val="82F52B"/>
                </a:solidFill>
              </a:endParaRPr>
            </a:p>
          </p:txBody>
        </p:sp>
      </p:grpSp>
      <p:sp>
        <p:nvSpPr>
          <p:cNvPr id="21" name="TextBox 20"/>
          <p:cNvSpPr txBox="1"/>
          <p:nvPr/>
        </p:nvSpPr>
        <p:spPr>
          <a:xfrm>
            <a:off x="530578" y="1490134"/>
            <a:ext cx="7879644" cy="830997"/>
          </a:xfrm>
          <a:prstGeom prst="rect">
            <a:avLst/>
          </a:prstGeom>
          <a:noFill/>
        </p:spPr>
        <p:txBody>
          <a:bodyPr wrap="square" rtlCol="0">
            <a:spAutoFit/>
          </a:bodyPr>
          <a:lstStyle/>
          <a:p>
            <a:r>
              <a:rPr lang="en-US" sz="2400" dirty="0" smtClean="0"/>
              <a:t>Example graph:</a:t>
            </a:r>
          </a:p>
          <a:p>
            <a:pPr>
              <a:buFont typeface="Wingdings" pitchFamily="2" charset="2"/>
              <a:buChar char="§"/>
            </a:pPr>
            <a:r>
              <a:rPr lang="en-US" sz="2400" dirty="0"/>
              <a:t> </a:t>
            </a:r>
            <a:r>
              <a:rPr lang="en-US" sz="2400" dirty="0" smtClean="0"/>
              <a:t> N</a:t>
            </a:r>
            <a:r>
              <a:rPr lang="en-US" sz="2400" baseline="-25000" dirty="0"/>
              <a:t>1</a:t>
            </a:r>
            <a:r>
              <a:rPr lang="en-US" sz="2400" dirty="0" smtClean="0"/>
              <a:t> nodes of radius r</a:t>
            </a:r>
            <a:r>
              <a:rPr lang="en-US" sz="2400" baseline="-25000" dirty="0" smtClean="0"/>
              <a:t>1</a:t>
            </a:r>
            <a:r>
              <a:rPr lang="en-US" sz="2400" dirty="0" smtClean="0"/>
              <a:t> and N</a:t>
            </a:r>
            <a:r>
              <a:rPr lang="en-US" sz="2400" baseline="-25000" dirty="0"/>
              <a:t>2</a:t>
            </a:r>
            <a:r>
              <a:rPr lang="en-US" sz="2400" dirty="0" smtClean="0"/>
              <a:t> nodes of radius </a:t>
            </a:r>
            <a:r>
              <a:rPr lang="en-US" sz="2400" dirty="0" smtClean="0"/>
              <a:t>r</a:t>
            </a:r>
            <a:r>
              <a:rPr lang="en-US" sz="2400" baseline="-25000" dirty="0" smtClean="0"/>
              <a:t>2</a:t>
            </a:r>
            <a:endParaRPr lang="en-US" sz="2400" dirty="0" smtClean="0"/>
          </a:p>
        </p:txBody>
      </p:sp>
      <p:sp>
        <p:nvSpPr>
          <p:cNvPr id="24" name="TextBox 23"/>
          <p:cNvSpPr txBox="1"/>
          <p:nvPr/>
        </p:nvSpPr>
        <p:spPr>
          <a:xfrm>
            <a:off x="0" y="4368802"/>
            <a:ext cx="9143999" cy="2062103"/>
          </a:xfrm>
          <a:prstGeom prst="rect">
            <a:avLst/>
          </a:prstGeom>
          <a:noFill/>
        </p:spPr>
        <p:txBody>
          <a:bodyPr wrap="square" rtlCol="0">
            <a:spAutoFit/>
          </a:bodyPr>
          <a:lstStyle/>
          <a:p>
            <a:r>
              <a:rPr lang="en-US" sz="2400" dirty="0" smtClean="0"/>
              <a:t>        Maximize Pr[</a:t>
            </a:r>
            <a:r>
              <a:rPr lang="el-GR" sz="2400" dirty="0" smtClean="0">
                <a:latin typeface="Book Antiqua"/>
              </a:rPr>
              <a:t>η</a:t>
            </a:r>
            <a:r>
              <a:rPr lang="en-US" sz="2400" baseline="-25000" dirty="0">
                <a:latin typeface="Book Antiqua"/>
              </a:rPr>
              <a:t>1</a:t>
            </a:r>
            <a:r>
              <a:rPr lang="en-US" sz="2400" dirty="0" smtClean="0">
                <a:latin typeface="Book Antiqua"/>
              </a:rPr>
              <a:t> , </a:t>
            </a:r>
            <a:r>
              <a:rPr lang="el-GR" sz="2400" dirty="0" smtClean="0">
                <a:latin typeface="Book Antiqua"/>
              </a:rPr>
              <a:t>η</a:t>
            </a:r>
            <a:r>
              <a:rPr lang="en-US" sz="2400" baseline="-25000" dirty="0">
                <a:latin typeface="Book Antiqua"/>
              </a:rPr>
              <a:t>2</a:t>
            </a:r>
            <a:r>
              <a:rPr lang="en-US" sz="2400" dirty="0" smtClean="0">
                <a:latin typeface="Book Antiqua"/>
              </a:rPr>
              <a:t> | d</a:t>
            </a:r>
            <a:r>
              <a:rPr lang="en-US" sz="2400" baseline="-25000" dirty="0" smtClean="0">
                <a:latin typeface="Book Antiqua"/>
              </a:rPr>
              <a:t>ij</a:t>
            </a:r>
            <a:r>
              <a:rPr lang="en-US" sz="2400" dirty="0" smtClean="0"/>
              <a:t>] = product of two binomials</a:t>
            </a:r>
          </a:p>
          <a:p>
            <a:endParaRPr lang="en-US" sz="2400" dirty="0" smtClean="0"/>
          </a:p>
          <a:p>
            <a:r>
              <a:rPr lang="en-US" sz="2400" dirty="0"/>
              <a:t> </a:t>
            </a:r>
            <a:r>
              <a:rPr lang="en-US" sz="2400" dirty="0" smtClean="0"/>
              <a:t>        w(r</a:t>
            </a:r>
            <a:r>
              <a:rPr lang="en-US" sz="2400" baseline="-25000" dirty="0" smtClean="0"/>
              <a:t>1</a:t>
            </a:r>
            <a:r>
              <a:rPr lang="en-US" sz="2400" dirty="0" smtClean="0"/>
              <a:t>)</a:t>
            </a:r>
            <a:r>
              <a:rPr lang="en-US" sz="2400" baseline="-25000" dirty="0" smtClean="0"/>
              <a:t> </a:t>
            </a:r>
            <a:r>
              <a:rPr lang="en-US" sz="2400" dirty="0" smtClean="0"/>
              <a:t>E[</a:t>
            </a:r>
            <a:r>
              <a:rPr lang="el-GR" sz="2400" dirty="0" smtClean="0">
                <a:latin typeface="Book Antiqua"/>
              </a:rPr>
              <a:t>η</a:t>
            </a:r>
            <a:r>
              <a:rPr lang="en-US" sz="2400" baseline="-25000" dirty="0" smtClean="0">
                <a:latin typeface="Book Antiqua"/>
              </a:rPr>
              <a:t>1</a:t>
            </a:r>
            <a:r>
              <a:rPr lang="en-US" sz="2400" dirty="0" smtClean="0">
                <a:latin typeface="Book Antiqua"/>
              </a:rPr>
              <a:t>|d*] + </a:t>
            </a:r>
            <a:r>
              <a:rPr lang="en-US" sz="2400" dirty="0" smtClean="0"/>
              <a:t>w(r</a:t>
            </a:r>
            <a:r>
              <a:rPr lang="en-US" sz="2400" baseline="-25000" dirty="0" smtClean="0"/>
              <a:t>2</a:t>
            </a:r>
            <a:r>
              <a:rPr lang="en-US" sz="2400" dirty="0" smtClean="0"/>
              <a:t>) E[</a:t>
            </a:r>
            <a:r>
              <a:rPr lang="el-GR" sz="2400" dirty="0" smtClean="0">
                <a:latin typeface="Book Antiqua"/>
              </a:rPr>
              <a:t>η</a:t>
            </a:r>
            <a:r>
              <a:rPr lang="en-US" sz="2400" baseline="-25000" dirty="0" smtClean="0">
                <a:latin typeface="Book Antiqua"/>
              </a:rPr>
              <a:t>2</a:t>
            </a:r>
            <a:r>
              <a:rPr lang="en-US" sz="2400" dirty="0" smtClean="0">
                <a:latin typeface="Book Antiqua"/>
              </a:rPr>
              <a:t>|d*] = </a:t>
            </a:r>
            <a:r>
              <a:rPr lang="en-US" sz="2400" dirty="0" smtClean="0"/>
              <a:t>w(r</a:t>
            </a:r>
            <a:r>
              <a:rPr lang="en-US" sz="2400" baseline="-25000" dirty="0" smtClean="0"/>
              <a:t>1</a:t>
            </a:r>
            <a:r>
              <a:rPr lang="en-US" sz="2400" dirty="0" smtClean="0"/>
              <a:t>)</a:t>
            </a:r>
            <a:r>
              <a:rPr lang="el-GR" sz="2400" dirty="0" smtClean="0">
                <a:latin typeface="Book Antiqua"/>
              </a:rPr>
              <a:t>η</a:t>
            </a:r>
            <a:r>
              <a:rPr lang="en-US" sz="2400" baseline="-25000" dirty="0">
                <a:latin typeface="Book Antiqua"/>
              </a:rPr>
              <a:t>1</a:t>
            </a:r>
            <a:r>
              <a:rPr lang="en-US" sz="2400" dirty="0" smtClean="0">
                <a:latin typeface="Book Antiqua"/>
              </a:rPr>
              <a:t> + </a:t>
            </a:r>
            <a:r>
              <a:rPr lang="en-US" sz="2400" dirty="0" smtClean="0"/>
              <a:t>w(r</a:t>
            </a:r>
            <a:r>
              <a:rPr lang="en-US" sz="2400" baseline="-25000" dirty="0" smtClean="0"/>
              <a:t>2</a:t>
            </a:r>
            <a:r>
              <a:rPr lang="en-US" sz="2400" dirty="0" smtClean="0"/>
              <a:t>) </a:t>
            </a:r>
            <a:r>
              <a:rPr lang="el-GR" sz="2400" dirty="0" smtClean="0">
                <a:latin typeface="Book Antiqua"/>
              </a:rPr>
              <a:t>η</a:t>
            </a:r>
            <a:r>
              <a:rPr lang="en-US" sz="2400" baseline="-25000" dirty="0">
                <a:latin typeface="Book Antiqua"/>
              </a:rPr>
              <a:t>2</a:t>
            </a:r>
            <a:r>
              <a:rPr lang="en-US" sz="2400" dirty="0" smtClean="0">
                <a:latin typeface="Book Antiqua"/>
              </a:rPr>
              <a:t> </a:t>
            </a:r>
          </a:p>
          <a:p>
            <a:endParaRPr lang="en-US" sz="2400" baseline="-25000" dirty="0" smtClean="0">
              <a:latin typeface="Book Antiqua"/>
            </a:endParaRPr>
          </a:p>
          <a:p>
            <a:endParaRPr lang="en-US" sz="2400" baseline="-25000" dirty="0">
              <a:latin typeface="Book Antiqua"/>
            </a:endParaRPr>
          </a:p>
          <a:p>
            <a:r>
              <a:rPr lang="en-US" sz="2400" baseline="-25000" dirty="0" smtClean="0">
                <a:latin typeface="Book Antiqua"/>
              </a:rPr>
              <a:t> </a:t>
            </a:r>
            <a:r>
              <a:rPr lang="en-US" sz="2400" dirty="0" smtClean="0">
                <a:latin typeface="Book Antiqua"/>
              </a:rPr>
              <a:t> </a:t>
            </a:r>
            <a:endParaRPr lang="en-US" sz="2400" dirty="0"/>
          </a:p>
        </p:txBody>
      </p:sp>
      <p:sp>
        <p:nvSpPr>
          <p:cNvPr id="29" name="Rectangle 28"/>
          <p:cNvSpPr/>
          <p:nvPr/>
        </p:nvSpPr>
        <p:spPr>
          <a:xfrm>
            <a:off x="2899833" y="5873045"/>
            <a:ext cx="3522134" cy="756355"/>
          </a:xfrm>
          <a:prstGeom prst="rect">
            <a:avLst/>
          </a:prstGeom>
          <a:solidFill>
            <a:schemeClr val="tx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Book Antiqua"/>
              </a:rPr>
              <a:t>RHS ↑  </a:t>
            </a:r>
            <a:r>
              <a:rPr lang="en-US" sz="2400" dirty="0">
                <a:solidFill>
                  <a:prstClr val="white"/>
                </a:solidFill>
                <a:latin typeface="Book Antiqua"/>
                <a:sym typeface="Wingdings" pitchFamily="2" charset="2"/>
              </a:rPr>
              <a:t> LHS </a:t>
            </a:r>
            <a:r>
              <a:rPr lang="en-US" sz="2400" dirty="0">
                <a:solidFill>
                  <a:prstClr val="white"/>
                </a:solidFill>
                <a:latin typeface="Book Antiqua"/>
              </a:rPr>
              <a:t>↑ </a:t>
            </a:r>
            <a:r>
              <a:rPr lang="en-US" sz="2400" dirty="0">
                <a:solidFill>
                  <a:prstClr val="white"/>
                </a:solidFill>
                <a:latin typeface="Book Antiqua"/>
                <a:sym typeface="Wingdings" pitchFamily="2" charset="2"/>
              </a:rPr>
              <a:t> d* ↓</a:t>
            </a:r>
            <a:endParaRPr lang="en-US" dirty="0"/>
          </a:p>
        </p:txBody>
      </p:sp>
    </p:spTree>
    <p:custDataLst>
      <p:tags r:id="rId1"/>
    </p:custDataLst>
  </p:cSld>
  <p:clrMapOvr>
    <a:masterClrMapping/>
  </p:clrMapOvr>
  <p:transition advTm="9057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1196618" y="1792101"/>
            <a:ext cx="146755" cy="575734"/>
          </a:xfrm>
          <a:custGeom>
            <a:avLst/>
            <a:gdLst>
              <a:gd name="connsiteX0" fmla="*/ 0 w 146755"/>
              <a:gd name="connsiteY0" fmla="*/ 0 h 575734"/>
              <a:gd name="connsiteX1" fmla="*/ 45155 w 146755"/>
              <a:gd name="connsiteY1" fmla="*/ 327378 h 575734"/>
              <a:gd name="connsiteX2" fmla="*/ 146755 w 146755"/>
              <a:gd name="connsiteY2" fmla="*/ 575734 h 575734"/>
            </a:gdLst>
            <a:ahLst/>
            <a:cxnLst>
              <a:cxn ang="0">
                <a:pos x="connsiteX0" y="connsiteY0"/>
              </a:cxn>
              <a:cxn ang="0">
                <a:pos x="connsiteX1" y="connsiteY1"/>
              </a:cxn>
              <a:cxn ang="0">
                <a:pos x="connsiteX2" y="connsiteY2"/>
              </a:cxn>
            </a:cxnLst>
            <a:rect l="l" t="t" r="r" b="b"/>
            <a:pathLst>
              <a:path w="146755" h="575734">
                <a:moveTo>
                  <a:pt x="0" y="0"/>
                </a:moveTo>
                <a:cubicBezTo>
                  <a:pt x="10348" y="115711"/>
                  <a:pt x="20696" y="231422"/>
                  <a:pt x="45155" y="327378"/>
                </a:cubicBezTo>
                <a:cubicBezTo>
                  <a:pt x="69614" y="423334"/>
                  <a:pt x="108184" y="499534"/>
                  <a:pt x="146755" y="575734"/>
                </a:cubicBezTo>
              </a:path>
            </a:pathLst>
          </a:custGeom>
          <a:ln w="34925">
            <a:solidFill>
              <a:srgbClr val="82F52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itle 1"/>
          <p:cNvSpPr>
            <a:spLocks noGrp="1"/>
          </p:cNvSpPr>
          <p:nvPr>
            <p:ph type="title"/>
          </p:nvPr>
        </p:nvSpPr>
        <p:spPr/>
        <p:txBody>
          <a:bodyPr/>
          <a:lstStyle/>
          <a:p>
            <a:pPr algn="l"/>
            <a:r>
              <a:rPr lang="en-US" dirty="0" smtClean="0"/>
              <a:t>Type 2 common neighbors</a:t>
            </a:r>
            <a:endParaRPr lang="en-US" dirty="0"/>
          </a:p>
        </p:txBody>
      </p:sp>
      <p:pic>
        <p:nvPicPr>
          <p:cNvPr id="3074" name="Picture 2"/>
          <p:cNvPicPr>
            <a:picLocks noGrp="1" noChangeAspect="1" noChangeArrowheads="1"/>
          </p:cNvPicPr>
          <p:nvPr>
            <p:ph idx="1"/>
          </p:nvPr>
        </p:nvPicPr>
        <p:blipFill>
          <a:blip r:embed="rId5" cstate="print"/>
          <a:srcRect/>
          <a:stretch>
            <a:fillRect/>
          </a:stretch>
        </p:blipFill>
        <p:spPr bwMode="auto">
          <a:xfrm>
            <a:off x="527228" y="1599664"/>
            <a:ext cx="5470511" cy="4525962"/>
          </a:xfrm>
          <a:prstGeom prst="rect">
            <a:avLst/>
          </a:prstGeom>
          <a:noFill/>
          <a:ln w="9525">
            <a:noFill/>
            <a:miter lim="800000"/>
            <a:headEnd/>
            <a:tailEnd/>
          </a:ln>
        </p:spPr>
      </p:pic>
      <p:sp>
        <p:nvSpPr>
          <p:cNvPr id="5" name="Freeform 4"/>
          <p:cNvSpPr/>
          <p:nvPr/>
        </p:nvSpPr>
        <p:spPr>
          <a:xfrm>
            <a:off x="1207912" y="1794935"/>
            <a:ext cx="4380089" cy="3736622"/>
          </a:xfrm>
          <a:custGeom>
            <a:avLst/>
            <a:gdLst>
              <a:gd name="connsiteX0" fmla="*/ 0 w 4380089"/>
              <a:gd name="connsiteY0" fmla="*/ 0 h 3736622"/>
              <a:gd name="connsiteX1" fmla="*/ 56444 w 4380089"/>
              <a:gd name="connsiteY1" fmla="*/ 1557867 h 3736622"/>
              <a:gd name="connsiteX2" fmla="*/ 169333 w 4380089"/>
              <a:gd name="connsiteY2" fmla="*/ 2619022 h 3736622"/>
              <a:gd name="connsiteX3" fmla="*/ 462844 w 4380089"/>
              <a:gd name="connsiteY3" fmla="*/ 3251200 h 3736622"/>
              <a:gd name="connsiteX4" fmla="*/ 1140177 w 4380089"/>
              <a:gd name="connsiteY4" fmla="*/ 3567289 h 3736622"/>
              <a:gd name="connsiteX5" fmla="*/ 1264355 w 4380089"/>
              <a:gd name="connsiteY5" fmla="*/ 3578578 h 3736622"/>
              <a:gd name="connsiteX6" fmla="*/ 2201333 w 4380089"/>
              <a:gd name="connsiteY6" fmla="*/ 3668889 h 3736622"/>
              <a:gd name="connsiteX7" fmla="*/ 4380089 w 4380089"/>
              <a:gd name="connsiteY7" fmla="*/ 3736622 h 3736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80089" h="3736622">
                <a:moveTo>
                  <a:pt x="0" y="0"/>
                </a:moveTo>
                <a:cubicBezTo>
                  <a:pt x="14111" y="560681"/>
                  <a:pt x="28222" y="1121363"/>
                  <a:pt x="56444" y="1557867"/>
                </a:cubicBezTo>
                <a:cubicBezTo>
                  <a:pt x="84666" y="1994371"/>
                  <a:pt x="101600" y="2336800"/>
                  <a:pt x="169333" y="2619022"/>
                </a:cubicBezTo>
                <a:cubicBezTo>
                  <a:pt x="237066" y="2901244"/>
                  <a:pt x="301037" y="3093156"/>
                  <a:pt x="462844" y="3251200"/>
                </a:cubicBezTo>
                <a:cubicBezTo>
                  <a:pt x="624651" y="3409244"/>
                  <a:pt x="1006592" y="3512726"/>
                  <a:pt x="1140177" y="3567289"/>
                </a:cubicBezTo>
                <a:cubicBezTo>
                  <a:pt x="1273762" y="3621852"/>
                  <a:pt x="1264355" y="3578578"/>
                  <a:pt x="1264355" y="3578578"/>
                </a:cubicBezTo>
                <a:cubicBezTo>
                  <a:pt x="1441214" y="3595511"/>
                  <a:pt x="1682044" y="3642548"/>
                  <a:pt x="2201333" y="3668889"/>
                </a:cubicBezTo>
                <a:cubicBezTo>
                  <a:pt x="2720622" y="3695230"/>
                  <a:pt x="3550355" y="3715926"/>
                  <a:pt x="4380089" y="3736622"/>
                </a:cubicBezTo>
              </a:path>
            </a:pathLst>
          </a:custGeom>
          <a:ln w="889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Freeform 5"/>
          <p:cNvSpPr/>
          <p:nvPr/>
        </p:nvSpPr>
        <p:spPr>
          <a:xfrm>
            <a:off x="3014133" y="5442654"/>
            <a:ext cx="2088444" cy="67733"/>
          </a:xfrm>
          <a:custGeom>
            <a:avLst/>
            <a:gdLst>
              <a:gd name="connsiteX0" fmla="*/ 0 w 1557866"/>
              <a:gd name="connsiteY0" fmla="*/ 67733 h 79022"/>
              <a:gd name="connsiteX1" fmla="*/ 790222 w 1557866"/>
              <a:gd name="connsiteY1" fmla="*/ 67733 h 79022"/>
              <a:gd name="connsiteX2" fmla="*/ 1557866 w 1557866"/>
              <a:gd name="connsiteY2" fmla="*/ 0 h 79022"/>
            </a:gdLst>
            <a:ahLst/>
            <a:cxnLst>
              <a:cxn ang="0">
                <a:pos x="connsiteX0" y="connsiteY0"/>
              </a:cxn>
              <a:cxn ang="0">
                <a:pos x="connsiteX1" y="connsiteY1"/>
              </a:cxn>
              <a:cxn ang="0">
                <a:pos x="connsiteX2" y="connsiteY2"/>
              </a:cxn>
            </a:cxnLst>
            <a:rect l="l" t="t" r="r" b="b"/>
            <a:pathLst>
              <a:path w="1557866" h="79022">
                <a:moveTo>
                  <a:pt x="0" y="67733"/>
                </a:moveTo>
                <a:cubicBezTo>
                  <a:pt x="265289" y="73377"/>
                  <a:pt x="530578" y="79022"/>
                  <a:pt x="790222" y="67733"/>
                </a:cubicBezTo>
                <a:cubicBezTo>
                  <a:pt x="1049866" y="56444"/>
                  <a:pt x="1303866" y="28222"/>
                  <a:pt x="1557866" y="0"/>
                </a:cubicBezTo>
              </a:path>
            </a:pathLst>
          </a:cu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Freeform 9"/>
          <p:cNvSpPr/>
          <p:nvPr/>
        </p:nvSpPr>
        <p:spPr>
          <a:xfrm>
            <a:off x="1185330" y="1775179"/>
            <a:ext cx="4402666" cy="1478845"/>
          </a:xfrm>
          <a:custGeom>
            <a:avLst/>
            <a:gdLst>
              <a:gd name="connsiteX0" fmla="*/ 0 w 4402666"/>
              <a:gd name="connsiteY0" fmla="*/ 0 h 1478845"/>
              <a:gd name="connsiteX1" fmla="*/ 56444 w 4402666"/>
              <a:gd name="connsiteY1" fmla="*/ 372534 h 1478845"/>
              <a:gd name="connsiteX2" fmla="*/ 237066 w 4402666"/>
              <a:gd name="connsiteY2" fmla="*/ 688623 h 1478845"/>
              <a:gd name="connsiteX3" fmla="*/ 564444 w 4402666"/>
              <a:gd name="connsiteY3" fmla="*/ 948267 h 1478845"/>
              <a:gd name="connsiteX4" fmla="*/ 1140178 w 4402666"/>
              <a:gd name="connsiteY4" fmla="*/ 1151467 h 1478845"/>
              <a:gd name="connsiteX5" fmla="*/ 2246489 w 4402666"/>
              <a:gd name="connsiteY5" fmla="*/ 1332089 h 1478845"/>
              <a:gd name="connsiteX6" fmla="*/ 4402666 w 4402666"/>
              <a:gd name="connsiteY6" fmla="*/ 1478845 h 1478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2666" h="1478845">
                <a:moveTo>
                  <a:pt x="0" y="0"/>
                </a:moveTo>
                <a:cubicBezTo>
                  <a:pt x="8466" y="128882"/>
                  <a:pt x="16933" y="257764"/>
                  <a:pt x="56444" y="372534"/>
                </a:cubicBezTo>
                <a:cubicBezTo>
                  <a:pt x="95955" y="487304"/>
                  <a:pt x="152399" y="592668"/>
                  <a:pt x="237066" y="688623"/>
                </a:cubicBezTo>
                <a:cubicBezTo>
                  <a:pt x="321733" y="784578"/>
                  <a:pt x="413925" y="871126"/>
                  <a:pt x="564444" y="948267"/>
                </a:cubicBezTo>
                <a:cubicBezTo>
                  <a:pt x="714963" y="1025408"/>
                  <a:pt x="859837" y="1087497"/>
                  <a:pt x="1140178" y="1151467"/>
                </a:cubicBezTo>
                <a:cubicBezTo>
                  <a:pt x="1420519" y="1215437"/>
                  <a:pt x="1702741" y="1277526"/>
                  <a:pt x="2246489" y="1332089"/>
                </a:cubicBezTo>
                <a:cubicBezTo>
                  <a:pt x="2790237" y="1386652"/>
                  <a:pt x="3596451" y="1432748"/>
                  <a:pt x="4402666" y="1478845"/>
                </a:cubicBezTo>
              </a:path>
            </a:pathLst>
          </a:custGeom>
          <a:ln w="1016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1185333" y="1806223"/>
            <a:ext cx="90311" cy="2641600"/>
          </a:xfrm>
          <a:custGeom>
            <a:avLst/>
            <a:gdLst>
              <a:gd name="connsiteX0" fmla="*/ 0 w 90311"/>
              <a:gd name="connsiteY0" fmla="*/ 0 h 2641600"/>
              <a:gd name="connsiteX1" fmla="*/ 22578 w 90311"/>
              <a:gd name="connsiteY1" fmla="*/ 1467555 h 2641600"/>
              <a:gd name="connsiteX2" fmla="*/ 90311 w 90311"/>
              <a:gd name="connsiteY2" fmla="*/ 2641600 h 2641600"/>
            </a:gdLst>
            <a:ahLst/>
            <a:cxnLst>
              <a:cxn ang="0">
                <a:pos x="connsiteX0" y="connsiteY0"/>
              </a:cxn>
              <a:cxn ang="0">
                <a:pos x="connsiteX1" y="connsiteY1"/>
              </a:cxn>
              <a:cxn ang="0">
                <a:pos x="connsiteX2" y="connsiteY2"/>
              </a:cxn>
            </a:cxnLst>
            <a:rect l="l" t="t" r="r" b="b"/>
            <a:pathLst>
              <a:path w="90311" h="2641600">
                <a:moveTo>
                  <a:pt x="0" y="0"/>
                </a:moveTo>
                <a:cubicBezTo>
                  <a:pt x="3763" y="513644"/>
                  <a:pt x="7526" y="1027288"/>
                  <a:pt x="22578" y="1467555"/>
                </a:cubicBezTo>
                <a:cubicBezTo>
                  <a:pt x="37630" y="1907822"/>
                  <a:pt x="63970" y="2274711"/>
                  <a:pt x="90311" y="2641600"/>
                </a:cubicBezTo>
              </a:path>
            </a:pathLst>
          </a:custGeom>
          <a:ln w="47625">
            <a:solidFill>
              <a:srgbClr val="FF0000"/>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Freeform 14"/>
          <p:cNvSpPr/>
          <p:nvPr/>
        </p:nvSpPr>
        <p:spPr>
          <a:xfrm>
            <a:off x="5508978" y="2991555"/>
            <a:ext cx="90311" cy="1952978"/>
          </a:xfrm>
          <a:custGeom>
            <a:avLst/>
            <a:gdLst>
              <a:gd name="connsiteX0" fmla="*/ 0 w 90311"/>
              <a:gd name="connsiteY0" fmla="*/ 1952978 h 1952978"/>
              <a:gd name="connsiteX1" fmla="*/ 56444 w 90311"/>
              <a:gd name="connsiteY1" fmla="*/ 1659467 h 1952978"/>
              <a:gd name="connsiteX2" fmla="*/ 79022 w 90311"/>
              <a:gd name="connsiteY2" fmla="*/ 1049867 h 1952978"/>
              <a:gd name="connsiteX3" fmla="*/ 90311 w 90311"/>
              <a:gd name="connsiteY3" fmla="*/ 496711 h 1952978"/>
              <a:gd name="connsiteX4" fmla="*/ 79022 w 90311"/>
              <a:gd name="connsiteY4" fmla="*/ 0 h 19529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11" h="1952978">
                <a:moveTo>
                  <a:pt x="0" y="1952978"/>
                </a:moveTo>
                <a:cubicBezTo>
                  <a:pt x="21637" y="1881481"/>
                  <a:pt x="43274" y="1809985"/>
                  <a:pt x="56444" y="1659467"/>
                </a:cubicBezTo>
                <a:cubicBezTo>
                  <a:pt x="69614" y="1508949"/>
                  <a:pt x="73378" y="1243660"/>
                  <a:pt x="79022" y="1049867"/>
                </a:cubicBezTo>
                <a:cubicBezTo>
                  <a:pt x="84666" y="856074"/>
                  <a:pt x="90311" y="671689"/>
                  <a:pt x="90311" y="496711"/>
                </a:cubicBezTo>
                <a:cubicBezTo>
                  <a:pt x="90311" y="321733"/>
                  <a:pt x="84666" y="160866"/>
                  <a:pt x="79022" y="0"/>
                </a:cubicBezTo>
              </a:path>
            </a:pathLst>
          </a:cu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ectangle 15"/>
          <p:cNvSpPr/>
          <p:nvPr/>
        </p:nvSpPr>
        <p:spPr>
          <a:xfrm>
            <a:off x="4075289" y="2144890"/>
            <a:ext cx="1253067" cy="1919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069646" y="2342446"/>
            <a:ext cx="1253067" cy="1919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Object 18"/>
          <p:cNvGraphicFramePr>
            <a:graphicFrameLocks noChangeAspect="1"/>
          </p:cNvGraphicFramePr>
          <p:nvPr/>
        </p:nvGraphicFramePr>
        <p:xfrm>
          <a:off x="6256338" y="1906588"/>
          <a:ext cx="2325687" cy="1027112"/>
        </p:xfrm>
        <a:graphic>
          <a:graphicData uri="http://schemas.openxmlformats.org/presentationml/2006/ole">
            <p:oleObj spid="_x0000_s3075" name="Equation" r:id="rId6" imgW="1002960" imgH="444240" progId="Equation.3">
              <p:embed/>
            </p:oleObj>
          </a:graphicData>
        </a:graphic>
      </p:graphicFrame>
      <p:sp>
        <p:nvSpPr>
          <p:cNvPr id="20" name="TextBox 19"/>
          <p:cNvSpPr txBox="1"/>
          <p:nvPr/>
        </p:nvSpPr>
        <p:spPr>
          <a:xfrm rot="16200000">
            <a:off x="7388662" y="2432334"/>
            <a:ext cx="519289" cy="1569660"/>
          </a:xfrm>
          <a:prstGeom prst="rect">
            <a:avLst/>
          </a:prstGeom>
          <a:noFill/>
        </p:spPr>
        <p:txBody>
          <a:bodyPr wrap="square" rtlCol="0">
            <a:spAutoFit/>
          </a:bodyPr>
          <a:lstStyle/>
          <a:p>
            <a:r>
              <a:rPr lang="en-US" sz="9600" dirty="0" smtClean="0">
                <a:latin typeface="Albertus" pitchFamily="18" charset="0"/>
              </a:rPr>
              <a:t>{</a:t>
            </a:r>
            <a:endParaRPr lang="en-US" sz="9600" dirty="0">
              <a:latin typeface="Albertus" pitchFamily="18" charset="0"/>
            </a:endParaRPr>
          </a:p>
        </p:txBody>
      </p:sp>
      <p:sp>
        <p:nvSpPr>
          <p:cNvPr id="21" name="TextBox 20"/>
          <p:cNvSpPr txBox="1"/>
          <p:nvPr/>
        </p:nvSpPr>
        <p:spPr>
          <a:xfrm>
            <a:off x="7213600" y="3228622"/>
            <a:ext cx="1151466" cy="369332"/>
          </a:xfrm>
          <a:prstGeom prst="rect">
            <a:avLst/>
          </a:prstGeom>
          <a:noFill/>
        </p:spPr>
        <p:txBody>
          <a:bodyPr wrap="square" rtlCol="0">
            <a:spAutoFit/>
          </a:bodyPr>
          <a:lstStyle/>
          <a:p>
            <a:r>
              <a:rPr lang="en-US" dirty="0" smtClean="0"/>
              <a:t>Variance</a:t>
            </a:r>
            <a:endParaRPr lang="en-US" dirty="0"/>
          </a:p>
        </p:txBody>
      </p:sp>
      <p:sp>
        <p:nvSpPr>
          <p:cNvPr id="22" name="TextBox 21"/>
          <p:cNvSpPr txBox="1"/>
          <p:nvPr/>
        </p:nvSpPr>
        <p:spPr>
          <a:xfrm>
            <a:off x="7636934" y="1495777"/>
            <a:ext cx="1151466" cy="369332"/>
          </a:xfrm>
          <a:prstGeom prst="rect">
            <a:avLst/>
          </a:prstGeom>
          <a:noFill/>
        </p:spPr>
        <p:txBody>
          <a:bodyPr wrap="square" rtlCol="0">
            <a:spAutoFit/>
          </a:bodyPr>
          <a:lstStyle/>
          <a:p>
            <a:r>
              <a:rPr lang="en-US" dirty="0" err="1" smtClean="0"/>
              <a:t>Jacobian</a:t>
            </a:r>
            <a:endParaRPr lang="en-US" dirty="0"/>
          </a:p>
        </p:txBody>
      </p:sp>
      <p:cxnSp>
        <p:nvCxnSpPr>
          <p:cNvPr id="24" name="Straight Arrow Connector 23"/>
          <p:cNvCxnSpPr>
            <a:stCxn id="22" idx="2"/>
          </p:cNvCxnSpPr>
          <p:nvPr/>
        </p:nvCxnSpPr>
        <p:spPr>
          <a:xfrm rot="5400000">
            <a:off x="7979644" y="1844132"/>
            <a:ext cx="212047" cy="2540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nvGrpSpPr>
          <p:cNvPr id="39" name="Group 38"/>
          <p:cNvGrpSpPr/>
          <p:nvPr/>
        </p:nvGrpSpPr>
        <p:grpSpPr>
          <a:xfrm>
            <a:off x="1292579" y="3426178"/>
            <a:ext cx="2060221" cy="1461910"/>
            <a:chOff x="1292579" y="3426178"/>
            <a:chExt cx="2060221" cy="1461910"/>
          </a:xfrm>
        </p:grpSpPr>
        <p:sp>
          <p:nvSpPr>
            <p:cNvPr id="25" name="TextBox 24"/>
            <p:cNvSpPr txBox="1"/>
            <p:nvPr/>
          </p:nvSpPr>
          <p:spPr>
            <a:xfrm>
              <a:off x="1292579" y="3426178"/>
              <a:ext cx="2060221" cy="830997"/>
            </a:xfrm>
            <a:prstGeom prst="rect">
              <a:avLst/>
            </a:prstGeom>
            <a:noFill/>
          </p:spPr>
          <p:txBody>
            <a:bodyPr wrap="square" rtlCol="0">
              <a:spAutoFit/>
            </a:bodyPr>
            <a:lstStyle/>
            <a:p>
              <a:r>
                <a:rPr lang="en-US" sz="1600" b="1" dirty="0" smtClean="0">
                  <a:solidFill>
                    <a:srgbClr val="002060"/>
                  </a:solidFill>
                </a:rPr>
                <a:t>Small variance</a:t>
              </a:r>
              <a:r>
                <a:rPr lang="en-US" sz="1600" b="1" dirty="0" smtClean="0">
                  <a:solidFill>
                    <a:srgbClr val="002060"/>
                  </a:solidFill>
                  <a:sym typeface="Wingdings" pitchFamily="2" charset="2"/>
                </a:rPr>
                <a:t> </a:t>
              </a:r>
              <a:r>
                <a:rPr lang="en-US" sz="1600" b="1" dirty="0" smtClean="0">
                  <a:solidFill>
                    <a:srgbClr val="FF0000"/>
                  </a:solidFill>
                  <a:sym typeface="Wingdings" pitchFamily="2" charset="2"/>
                </a:rPr>
                <a:t>Presence</a:t>
              </a:r>
              <a:r>
                <a:rPr lang="en-US" sz="1600" b="1" dirty="0" smtClean="0">
                  <a:solidFill>
                    <a:srgbClr val="002060"/>
                  </a:solidFill>
                  <a:sym typeface="Wingdings" pitchFamily="2" charset="2"/>
                </a:rPr>
                <a:t>  is more surprising</a:t>
              </a:r>
              <a:endParaRPr lang="en-US" sz="1600" b="1" dirty="0">
                <a:solidFill>
                  <a:srgbClr val="002060"/>
                </a:solidFill>
              </a:endParaRPr>
            </a:p>
          </p:txBody>
        </p:sp>
        <p:cxnSp>
          <p:nvCxnSpPr>
            <p:cNvPr id="26" name="Straight Arrow Connector 25"/>
            <p:cNvCxnSpPr/>
            <p:nvPr/>
          </p:nvCxnSpPr>
          <p:spPr>
            <a:xfrm rot="10800000" flipV="1">
              <a:off x="1377245" y="4278491"/>
              <a:ext cx="824089" cy="60959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41" name="Group 40"/>
          <p:cNvGrpSpPr/>
          <p:nvPr/>
        </p:nvGrpSpPr>
        <p:grpSpPr>
          <a:xfrm>
            <a:off x="5497690" y="5215470"/>
            <a:ext cx="2009421" cy="668905"/>
            <a:chOff x="4594579" y="5362226"/>
            <a:chExt cx="2009421" cy="668905"/>
          </a:xfrm>
        </p:grpSpPr>
        <p:sp>
          <p:nvSpPr>
            <p:cNvPr id="29" name="TextBox 28"/>
            <p:cNvSpPr txBox="1"/>
            <p:nvPr/>
          </p:nvSpPr>
          <p:spPr>
            <a:xfrm>
              <a:off x="5057424" y="5384800"/>
              <a:ext cx="1546576" cy="646331"/>
            </a:xfrm>
            <a:prstGeom prst="rect">
              <a:avLst/>
            </a:prstGeom>
            <a:noFill/>
          </p:spPr>
          <p:txBody>
            <a:bodyPr wrap="square" rtlCol="0">
              <a:spAutoFit/>
            </a:bodyPr>
            <a:lstStyle/>
            <a:p>
              <a:r>
                <a:rPr lang="en-US" b="1" i="1" dirty="0" smtClean="0"/>
                <a:t>r</a:t>
              </a:r>
              <a:r>
                <a:rPr lang="en-US" dirty="0" smtClean="0"/>
                <a:t> is close to max radius</a:t>
              </a:r>
              <a:endParaRPr lang="en-US" dirty="0"/>
            </a:p>
          </p:txBody>
        </p:sp>
        <p:cxnSp>
          <p:nvCxnSpPr>
            <p:cNvPr id="31" name="Straight Arrow Connector 30"/>
            <p:cNvCxnSpPr/>
            <p:nvPr/>
          </p:nvCxnSpPr>
          <p:spPr>
            <a:xfrm rot="10800000">
              <a:off x="4594579" y="5362226"/>
              <a:ext cx="496711" cy="29350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40" name="Group 39"/>
          <p:cNvGrpSpPr/>
          <p:nvPr/>
        </p:nvGrpSpPr>
        <p:grpSpPr>
          <a:xfrm>
            <a:off x="3601160" y="3928533"/>
            <a:ext cx="1873952" cy="1230489"/>
            <a:chOff x="3601160" y="3928533"/>
            <a:chExt cx="1873952" cy="1230489"/>
          </a:xfrm>
        </p:grpSpPr>
        <p:sp>
          <p:nvSpPr>
            <p:cNvPr id="35" name="TextBox 34"/>
            <p:cNvSpPr txBox="1"/>
            <p:nvPr/>
          </p:nvSpPr>
          <p:spPr>
            <a:xfrm>
              <a:off x="3601160" y="3928533"/>
              <a:ext cx="1873952" cy="830997"/>
            </a:xfrm>
            <a:prstGeom prst="rect">
              <a:avLst/>
            </a:prstGeom>
            <a:noFill/>
          </p:spPr>
          <p:txBody>
            <a:bodyPr wrap="square" rtlCol="0">
              <a:spAutoFit/>
            </a:bodyPr>
            <a:lstStyle/>
            <a:p>
              <a:r>
                <a:rPr lang="en-US" sz="1600" b="1" dirty="0" smtClean="0">
                  <a:solidFill>
                    <a:srgbClr val="002060"/>
                  </a:solidFill>
                </a:rPr>
                <a:t>Small variance</a:t>
              </a:r>
              <a:r>
                <a:rPr lang="en-US" sz="1600" b="1" dirty="0" smtClean="0">
                  <a:solidFill>
                    <a:srgbClr val="002060"/>
                  </a:solidFill>
                  <a:sym typeface="Wingdings" pitchFamily="2" charset="2"/>
                </a:rPr>
                <a:t> </a:t>
              </a:r>
              <a:r>
                <a:rPr lang="en-US" sz="1600" b="1" dirty="0" smtClean="0">
                  <a:solidFill>
                    <a:srgbClr val="FF0000"/>
                  </a:solidFill>
                  <a:sym typeface="Wingdings" pitchFamily="2" charset="2"/>
                </a:rPr>
                <a:t>Absence</a:t>
              </a:r>
              <a:r>
                <a:rPr lang="en-US" sz="1600" b="1" dirty="0" smtClean="0">
                  <a:solidFill>
                    <a:srgbClr val="002060"/>
                  </a:solidFill>
                  <a:sym typeface="Wingdings" pitchFamily="2" charset="2"/>
                </a:rPr>
                <a:t>  is more surprising</a:t>
              </a:r>
              <a:endParaRPr lang="en-US" sz="1600" b="1" dirty="0">
                <a:solidFill>
                  <a:srgbClr val="002060"/>
                </a:solidFill>
              </a:endParaRPr>
            </a:p>
          </p:txBody>
        </p:sp>
        <p:cxnSp>
          <p:nvCxnSpPr>
            <p:cNvPr id="37" name="Straight Arrow Connector 36"/>
            <p:cNvCxnSpPr/>
            <p:nvPr/>
          </p:nvCxnSpPr>
          <p:spPr>
            <a:xfrm>
              <a:off x="4797778" y="4763911"/>
              <a:ext cx="609600" cy="39511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aphicFrame>
        <p:nvGraphicFramePr>
          <p:cNvPr id="3077" name="Object 5"/>
          <p:cNvGraphicFramePr>
            <a:graphicFrameLocks noChangeAspect="1"/>
          </p:cNvGraphicFramePr>
          <p:nvPr/>
        </p:nvGraphicFramePr>
        <p:xfrm>
          <a:off x="6032500" y="3690938"/>
          <a:ext cx="3073400" cy="1060450"/>
        </p:xfrm>
        <a:graphic>
          <a:graphicData uri="http://schemas.openxmlformats.org/presentationml/2006/ole">
            <p:oleObj spid="_x0000_s3077" name="Equation" r:id="rId7" imgW="1358640" imgH="469800" progId="Equation.3">
              <p:embed/>
            </p:oleObj>
          </a:graphicData>
        </a:graphic>
      </p:graphicFrame>
      <p:sp>
        <p:nvSpPr>
          <p:cNvPr id="49" name="TextBox 48"/>
          <p:cNvSpPr txBox="1"/>
          <p:nvPr/>
        </p:nvSpPr>
        <p:spPr>
          <a:xfrm>
            <a:off x="3358446" y="3262490"/>
            <a:ext cx="1924755" cy="369332"/>
          </a:xfrm>
          <a:prstGeom prst="rect">
            <a:avLst/>
          </a:prstGeom>
          <a:noFill/>
        </p:spPr>
        <p:txBody>
          <a:bodyPr wrap="square" rtlCol="0">
            <a:spAutoFit/>
          </a:bodyPr>
          <a:lstStyle/>
          <a:p>
            <a:r>
              <a:rPr lang="en-US" b="1" dirty="0" err="1" smtClean="0">
                <a:solidFill>
                  <a:schemeClr val="bg1"/>
                </a:solidFill>
              </a:rPr>
              <a:t>Adamic</a:t>
            </a:r>
            <a:r>
              <a:rPr lang="en-US" b="1" dirty="0" smtClean="0">
                <a:solidFill>
                  <a:schemeClr val="bg1"/>
                </a:solidFill>
              </a:rPr>
              <a:t>/Adar</a:t>
            </a:r>
            <a:endParaRPr lang="en-US" dirty="0">
              <a:solidFill>
                <a:schemeClr val="bg1"/>
              </a:solidFill>
            </a:endParaRPr>
          </a:p>
        </p:txBody>
      </p:sp>
      <p:sp>
        <p:nvSpPr>
          <p:cNvPr id="50" name="TextBox 49"/>
          <p:cNvSpPr txBox="1"/>
          <p:nvPr/>
        </p:nvSpPr>
        <p:spPr>
          <a:xfrm>
            <a:off x="2020714" y="4803423"/>
            <a:ext cx="654754" cy="461665"/>
          </a:xfrm>
          <a:prstGeom prst="rect">
            <a:avLst/>
          </a:prstGeom>
          <a:noFill/>
        </p:spPr>
        <p:txBody>
          <a:bodyPr wrap="square" rtlCol="0">
            <a:spAutoFit/>
          </a:bodyPr>
          <a:lstStyle/>
          <a:p>
            <a:r>
              <a:rPr lang="en-US" sz="2400" dirty="0" smtClean="0">
                <a:solidFill>
                  <a:schemeClr val="bg1"/>
                </a:solidFill>
              </a:rPr>
              <a:t>1/r</a:t>
            </a:r>
            <a:endParaRPr lang="en-US" sz="2400" dirty="0">
              <a:solidFill>
                <a:schemeClr val="bg1"/>
              </a:solidFill>
            </a:endParaRPr>
          </a:p>
        </p:txBody>
      </p:sp>
      <p:grpSp>
        <p:nvGrpSpPr>
          <p:cNvPr id="60" name="Group 59"/>
          <p:cNvGrpSpPr/>
          <p:nvPr/>
        </p:nvGrpSpPr>
        <p:grpSpPr>
          <a:xfrm>
            <a:off x="383822" y="6062133"/>
            <a:ext cx="5534377" cy="612044"/>
            <a:chOff x="383821" y="6062133"/>
            <a:chExt cx="6403354" cy="612044"/>
          </a:xfrm>
        </p:grpSpPr>
        <p:sp>
          <p:nvSpPr>
            <p:cNvPr id="44" name="TextBox 43"/>
            <p:cNvSpPr txBox="1"/>
            <p:nvPr/>
          </p:nvSpPr>
          <p:spPr>
            <a:xfrm>
              <a:off x="383821" y="6304845"/>
              <a:ext cx="6403354" cy="369332"/>
            </a:xfrm>
            <a:prstGeom prst="rect">
              <a:avLst/>
            </a:prstGeom>
            <a:noFill/>
          </p:spPr>
          <p:txBody>
            <a:bodyPr wrap="square" rtlCol="0">
              <a:spAutoFit/>
            </a:bodyPr>
            <a:lstStyle/>
            <a:p>
              <a:r>
                <a:rPr lang="en-US" b="1" dirty="0" smtClean="0"/>
                <a:t>Real world graphs generally fall in this range</a:t>
              </a:r>
              <a:endParaRPr lang="en-US" dirty="0"/>
            </a:p>
          </p:txBody>
        </p:sp>
        <p:sp>
          <p:nvSpPr>
            <p:cNvPr id="54" name="Left Brace 53"/>
            <p:cNvSpPr/>
            <p:nvPr/>
          </p:nvSpPr>
          <p:spPr>
            <a:xfrm rot="16200000">
              <a:off x="2308579" y="4825998"/>
              <a:ext cx="338668" cy="2810938"/>
            </a:xfrm>
            <a:prstGeom prst="leftBrace">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custDataLst>
      <p:tags r:id="rId2"/>
    </p:custDataLst>
  </p:cSld>
  <p:clrMapOvr>
    <a:masterClrMapping/>
  </p:clrMapOvr>
  <p:transition advTm="12867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39"/>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40"/>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41"/>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30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5"/>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P spid="10" grpId="0" animBg="1"/>
      <p:bldP spid="16" grpId="0" animBg="1"/>
      <p:bldP spid="17" grpId="0" animBg="1"/>
      <p:bldP spid="49" grpId="0"/>
      <p:bldP spid="5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382000" cy="1143000"/>
          </a:xfrm>
        </p:spPr>
        <p:txBody>
          <a:bodyPr/>
          <a:lstStyle/>
          <a:p>
            <a:pPr algn="l"/>
            <a:r>
              <a:rPr lang="en-US" dirty="0" smtClean="0"/>
              <a:t>Previous Empirical Studies</a:t>
            </a:r>
            <a:r>
              <a:rPr lang="en-US" baseline="30000" dirty="0" smtClean="0"/>
              <a:t>*</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cxnSp>
        <p:nvCxnSpPr>
          <p:cNvPr id="5" name="Straight Connector 4"/>
          <p:cNvCxnSpPr/>
          <p:nvPr/>
        </p:nvCxnSpPr>
        <p:spPr>
          <a:xfrm>
            <a:off x="1066800" y="5410200"/>
            <a:ext cx="7620000" cy="0"/>
          </a:xfrm>
          <a:prstGeom prst="line">
            <a:avLst/>
          </a:prstGeom>
        </p:spPr>
        <p:style>
          <a:lnRef idx="3">
            <a:schemeClr val="accent1"/>
          </a:lnRef>
          <a:fillRef idx="0">
            <a:schemeClr val="accent1"/>
          </a:fillRef>
          <a:effectRef idx="2">
            <a:schemeClr val="accent1"/>
          </a:effectRef>
          <a:fontRef idx="minor">
            <a:schemeClr val="tx1"/>
          </a:fontRef>
        </p:style>
      </p:cxnSp>
      <p:sp>
        <p:nvSpPr>
          <p:cNvPr id="6" name="Rectangle 5"/>
          <p:cNvSpPr/>
          <p:nvPr/>
        </p:nvSpPr>
        <p:spPr>
          <a:xfrm>
            <a:off x="2286000" y="4419600"/>
            <a:ext cx="533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657600" y="2971800"/>
            <a:ext cx="5334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295400" y="5257800"/>
            <a:ext cx="533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181600" y="2438400"/>
            <a:ext cx="533400" cy="297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781800" y="1998134"/>
            <a:ext cx="533400" cy="3412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38200" y="5410200"/>
            <a:ext cx="1295400" cy="381000"/>
          </a:xfrm>
          <a:prstGeom prst="rect">
            <a:avLst/>
          </a:prstGeom>
          <a:noFill/>
        </p:spPr>
        <p:txBody>
          <a:bodyPr wrap="square" rtlCol="0">
            <a:spAutoFit/>
          </a:bodyPr>
          <a:lstStyle/>
          <a:p>
            <a:r>
              <a:rPr lang="en-US" b="1" dirty="0" smtClean="0"/>
              <a:t>Random</a:t>
            </a:r>
            <a:endParaRPr lang="en-US" b="1" dirty="0"/>
          </a:p>
        </p:txBody>
      </p:sp>
      <p:sp>
        <p:nvSpPr>
          <p:cNvPr id="13" name="TextBox 12"/>
          <p:cNvSpPr txBox="1"/>
          <p:nvPr/>
        </p:nvSpPr>
        <p:spPr>
          <a:xfrm>
            <a:off x="1905001" y="5410200"/>
            <a:ext cx="1295400" cy="646331"/>
          </a:xfrm>
          <a:prstGeom prst="rect">
            <a:avLst/>
          </a:prstGeom>
          <a:noFill/>
        </p:spPr>
        <p:txBody>
          <a:bodyPr wrap="square" rtlCol="0">
            <a:spAutoFit/>
          </a:bodyPr>
          <a:lstStyle/>
          <a:p>
            <a:pPr algn="ctr"/>
            <a:r>
              <a:rPr lang="en-US" b="1" dirty="0" smtClean="0"/>
              <a:t>Shortest Path</a:t>
            </a:r>
            <a:endParaRPr lang="en-US" b="1" dirty="0"/>
          </a:p>
        </p:txBody>
      </p:sp>
      <p:sp>
        <p:nvSpPr>
          <p:cNvPr id="14" name="TextBox 13"/>
          <p:cNvSpPr txBox="1"/>
          <p:nvPr/>
        </p:nvSpPr>
        <p:spPr>
          <a:xfrm>
            <a:off x="3048000" y="5410200"/>
            <a:ext cx="1676400" cy="646331"/>
          </a:xfrm>
          <a:prstGeom prst="rect">
            <a:avLst/>
          </a:prstGeom>
          <a:noFill/>
        </p:spPr>
        <p:txBody>
          <a:bodyPr wrap="square" rtlCol="0">
            <a:spAutoFit/>
          </a:bodyPr>
          <a:lstStyle/>
          <a:p>
            <a:pPr algn="ctr"/>
            <a:r>
              <a:rPr lang="en-US" b="1" dirty="0" smtClean="0"/>
              <a:t>Common Neighbors</a:t>
            </a:r>
            <a:endParaRPr lang="en-US" b="1" dirty="0"/>
          </a:p>
        </p:txBody>
      </p:sp>
      <p:sp>
        <p:nvSpPr>
          <p:cNvPr id="15" name="TextBox 14"/>
          <p:cNvSpPr txBox="1"/>
          <p:nvPr/>
        </p:nvSpPr>
        <p:spPr>
          <a:xfrm>
            <a:off x="4572000" y="5410200"/>
            <a:ext cx="1828801" cy="369332"/>
          </a:xfrm>
          <a:prstGeom prst="rect">
            <a:avLst/>
          </a:prstGeom>
          <a:noFill/>
        </p:spPr>
        <p:txBody>
          <a:bodyPr wrap="square" rtlCol="0">
            <a:spAutoFit/>
          </a:bodyPr>
          <a:lstStyle/>
          <a:p>
            <a:r>
              <a:rPr lang="en-US" b="1" dirty="0" err="1" smtClean="0"/>
              <a:t>Adamic</a:t>
            </a:r>
            <a:r>
              <a:rPr lang="en-US" b="1" dirty="0" smtClean="0"/>
              <a:t>/Adar</a:t>
            </a:r>
            <a:endParaRPr lang="en-US" b="1" dirty="0"/>
          </a:p>
        </p:txBody>
      </p:sp>
      <p:sp>
        <p:nvSpPr>
          <p:cNvPr id="16" name="TextBox 15"/>
          <p:cNvSpPr txBox="1"/>
          <p:nvPr/>
        </p:nvSpPr>
        <p:spPr>
          <a:xfrm>
            <a:off x="6324600" y="5410200"/>
            <a:ext cx="1828802" cy="646331"/>
          </a:xfrm>
          <a:prstGeom prst="rect">
            <a:avLst/>
          </a:prstGeom>
          <a:noFill/>
        </p:spPr>
        <p:txBody>
          <a:bodyPr wrap="square" rtlCol="0">
            <a:spAutoFit/>
          </a:bodyPr>
          <a:lstStyle/>
          <a:p>
            <a:r>
              <a:rPr lang="en-US" b="1" dirty="0" smtClean="0"/>
              <a:t>Ensemble of short paths</a:t>
            </a:r>
            <a:endParaRPr lang="en-US" b="1" dirty="0"/>
          </a:p>
        </p:txBody>
      </p:sp>
      <p:cxnSp>
        <p:nvCxnSpPr>
          <p:cNvPr id="18" name="Straight Arrow Connector 17"/>
          <p:cNvCxnSpPr/>
          <p:nvPr/>
        </p:nvCxnSpPr>
        <p:spPr>
          <a:xfrm rot="5400000" flipH="1" flipV="1">
            <a:off x="-685006" y="3656806"/>
            <a:ext cx="35052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9" name="TextBox 18"/>
          <p:cNvSpPr txBox="1"/>
          <p:nvPr/>
        </p:nvSpPr>
        <p:spPr>
          <a:xfrm rot="16200000">
            <a:off x="-286434" y="3029634"/>
            <a:ext cx="1981200" cy="646331"/>
          </a:xfrm>
          <a:prstGeom prst="rect">
            <a:avLst/>
          </a:prstGeom>
          <a:noFill/>
        </p:spPr>
        <p:txBody>
          <a:bodyPr wrap="square" rtlCol="0">
            <a:spAutoFit/>
          </a:bodyPr>
          <a:lstStyle/>
          <a:p>
            <a:r>
              <a:rPr lang="en-US" b="1" dirty="0" smtClean="0"/>
              <a:t>Link prediction accuracy</a:t>
            </a:r>
            <a:endParaRPr lang="en-US" b="1" dirty="0"/>
          </a:p>
        </p:txBody>
      </p:sp>
      <p:sp>
        <p:nvSpPr>
          <p:cNvPr id="23" name="TextBox 22"/>
          <p:cNvSpPr txBox="1"/>
          <p:nvPr/>
        </p:nvSpPr>
        <p:spPr>
          <a:xfrm>
            <a:off x="533400" y="6172200"/>
            <a:ext cx="7924800" cy="369332"/>
          </a:xfrm>
          <a:prstGeom prst="rect">
            <a:avLst/>
          </a:prstGeom>
          <a:noFill/>
        </p:spPr>
        <p:txBody>
          <a:bodyPr wrap="square" rtlCol="0">
            <a:spAutoFit/>
          </a:bodyPr>
          <a:lstStyle/>
          <a:p>
            <a:r>
              <a:rPr lang="en-US" b="1" dirty="0" smtClean="0">
                <a:solidFill>
                  <a:schemeClr val="tx1">
                    <a:lumMod val="85000"/>
                  </a:schemeClr>
                </a:solidFill>
              </a:rPr>
              <a:t>*</a:t>
            </a:r>
            <a:r>
              <a:rPr lang="en-US" b="1" dirty="0" err="1" smtClean="0">
                <a:solidFill>
                  <a:schemeClr val="tx1">
                    <a:lumMod val="85000"/>
                  </a:schemeClr>
                </a:solidFill>
              </a:rPr>
              <a:t>Liben-Nowell</a:t>
            </a:r>
            <a:r>
              <a:rPr lang="en-US" b="1" dirty="0" smtClean="0">
                <a:solidFill>
                  <a:schemeClr val="tx1">
                    <a:lumMod val="85000"/>
                  </a:schemeClr>
                </a:solidFill>
              </a:rPr>
              <a:t> &amp; Kleinberg, 2003; Brand, 2005;  Sarkar &amp; Moore, 2007</a:t>
            </a:r>
            <a:endParaRPr lang="en-US" b="1" dirty="0">
              <a:solidFill>
                <a:schemeClr val="tx1">
                  <a:lumMod val="85000"/>
                </a:schemeClr>
              </a:solidFill>
            </a:endParaRPr>
          </a:p>
        </p:txBody>
      </p:sp>
      <p:sp>
        <p:nvSpPr>
          <p:cNvPr id="25" name="TextBox 24"/>
          <p:cNvSpPr txBox="1"/>
          <p:nvPr/>
        </p:nvSpPr>
        <p:spPr>
          <a:xfrm>
            <a:off x="6310489" y="1399823"/>
            <a:ext cx="1873956" cy="646331"/>
          </a:xfrm>
          <a:prstGeom prst="rect">
            <a:avLst/>
          </a:prstGeom>
          <a:noFill/>
        </p:spPr>
        <p:txBody>
          <a:bodyPr wrap="square" rtlCol="0">
            <a:spAutoFit/>
          </a:bodyPr>
          <a:lstStyle/>
          <a:p>
            <a:r>
              <a:rPr lang="en-US" dirty="0"/>
              <a:t>E</a:t>
            </a:r>
            <a:r>
              <a:rPr lang="en-US" dirty="0" smtClean="0"/>
              <a:t>specially if the graph is sparse</a:t>
            </a:r>
            <a:endParaRPr lang="en-US" dirty="0"/>
          </a:p>
        </p:txBody>
      </p:sp>
      <p:sp>
        <p:nvSpPr>
          <p:cNvPr id="22" name="Right Arrow 21"/>
          <p:cNvSpPr/>
          <p:nvPr/>
        </p:nvSpPr>
        <p:spPr>
          <a:xfrm>
            <a:off x="6039554" y="3070577"/>
            <a:ext cx="741341" cy="327379"/>
          </a:xfrm>
          <a:prstGeom prst="rightArrow">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advTm="11875"/>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Mistral" pitchFamily="66" charset="0"/>
              </a:rPr>
              <a:t>l </a:t>
            </a:r>
            <a:r>
              <a:rPr lang="en-US" dirty="0" smtClean="0"/>
              <a:t>hop Paths</a:t>
            </a:r>
            <a:endParaRPr lang="en-US" dirty="0">
              <a:latin typeface="Mistral" pitchFamily="66" charset="0"/>
            </a:endParaRPr>
          </a:p>
        </p:txBody>
      </p:sp>
      <p:sp>
        <p:nvSpPr>
          <p:cNvPr id="3" name="Content Placeholder 2"/>
          <p:cNvSpPr>
            <a:spLocks noGrp="1"/>
          </p:cNvSpPr>
          <p:nvPr>
            <p:ph idx="1"/>
          </p:nvPr>
        </p:nvSpPr>
        <p:spPr>
          <a:xfrm>
            <a:off x="423333" y="1465614"/>
            <a:ext cx="8229600" cy="4897086"/>
          </a:xfrm>
        </p:spPr>
        <p:txBody>
          <a:bodyPr>
            <a:normAutofit/>
          </a:bodyPr>
          <a:lstStyle/>
          <a:p>
            <a:r>
              <a:rPr lang="en-US" sz="2800" dirty="0" smtClean="0"/>
              <a:t>Common neighbors = 2 hop paths</a:t>
            </a:r>
          </a:p>
          <a:p>
            <a:pPr>
              <a:buNone/>
            </a:pPr>
            <a:r>
              <a:rPr lang="en-US" sz="2800" dirty="0" smtClean="0"/>
              <a:t>	</a:t>
            </a:r>
          </a:p>
          <a:p>
            <a:r>
              <a:rPr lang="en-US" sz="2800" dirty="0" smtClean="0"/>
              <a:t>Analysis of longer </a:t>
            </a:r>
            <a:r>
              <a:rPr lang="en-US" sz="2800" dirty="0" smtClean="0"/>
              <a:t>paths: </a:t>
            </a:r>
            <a:r>
              <a:rPr lang="en-US" sz="2800" dirty="0" smtClean="0"/>
              <a:t>two components</a:t>
            </a:r>
          </a:p>
          <a:p>
            <a:pPr lvl="1">
              <a:buNone/>
            </a:pPr>
            <a:r>
              <a:rPr lang="en-US" sz="2400" dirty="0" smtClean="0">
                <a:solidFill>
                  <a:srgbClr val="82F52B"/>
                </a:solidFill>
                <a:sym typeface="Wingdings" pitchFamily="2" charset="2"/>
              </a:rPr>
              <a:t>1.  Bounding E(</a:t>
            </a:r>
            <a:r>
              <a:rPr lang="el-GR" sz="2400" dirty="0" smtClean="0">
                <a:solidFill>
                  <a:srgbClr val="82F52B"/>
                </a:solidFill>
                <a:latin typeface="Book Antiqua"/>
              </a:rPr>
              <a:t>η</a:t>
            </a:r>
            <a:r>
              <a:rPr lang="en-US" sz="2400" baseline="-25000" dirty="0" smtClean="0">
                <a:solidFill>
                  <a:srgbClr val="82F52B"/>
                </a:solidFill>
                <a:latin typeface="Mistral" pitchFamily="66" charset="0"/>
              </a:rPr>
              <a:t>l</a:t>
            </a:r>
            <a:r>
              <a:rPr lang="en-US" sz="2400" dirty="0" smtClean="0">
                <a:solidFill>
                  <a:srgbClr val="82F52B"/>
                </a:solidFill>
                <a:latin typeface="Mistral" pitchFamily="66" charset="0"/>
              </a:rPr>
              <a:t> | </a:t>
            </a:r>
            <a:r>
              <a:rPr lang="en-US" sz="2400" dirty="0" smtClean="0">
                <a:solidFill>
                  <a:srgbClr val="82F52B"/>
                </a:solidFill>
              </a:rPr>
              <a:t>d</a:t>
            </a:r>
            <a:r>
              <a:rPr lang="en-US" sz="2400" baseline="-25000" dirty="0" smtClean="0">
                <a:solidFill>
                  <a:srgbClr val="82F52B"/>
                </a:solidFill>
              </a:rPr>
              <a:t>ij</a:t>
            </a:r>
            <a:r>
              <a:rPr lang="en-US" sz="2400" dirty="0" smtClean="0">
                <a:solidFill>
                  <a:srgbClr val="82F52B"/>
                </a:solidFill>
                <a:sym typeface="Wingdings" pitchFamily="2" charset="2"/>
              </a:rPr>
              <a:t>).</a:t>
            </a:r>
            <a:r>
              <a:rPr lang="el-GR" sz="2400" dirty="0" smtClean="0">
                <a:solidFill>
                  <a:srgbClr val="82F52B"/>
                </a:solidFill>
                <a:latin typeface="Book Antiqua"/>
              </a:rPr>
              <a:t> </a:t>
            </a:r>
            <a:r>
              <a:rPr lang="en-US" sz="2400" dirty="0" smtClean="0">
                <a:latin typeface="Book Antiqua"/>
              </a:rPr>
              <a:t>[</a:t>
            </a:r>
            <a:r>
              <a:rPr lang="el-GR" sz="2400" dirty="0" smtClean="0">
                <a:latin typeface="Book Antiqua"/>
              </a:rPr>
              <a:t>η</a:t>
            </a:r>
            <a:r>
              <a:rPr lang="en-US" sz="2400" baseline="-25000" dirty="0" smtClean="0">
                <a:latin typeface="Mistral" pitchFamily="66" charset="0"/>
              </a:rPr>
              <a:t>l</a:t>
            </a:r>
            <a:r>
              <a:rPr lang="en-US" sz="2400" dirty="0" smtClean="0">
                <a:latin typeface="Mistral" pitchFamily="66" charset="0"/>
              </a:rPr>
              <a:t> </a:t>
            </a:r>
            <a:r>
              <a:rPr lang="en-US" sz="2400" dirty="0" smtClean="0"/>
              <a:t>= # </a:t>
            </a:r>
            <a:r>
              <a:rPr lang="en-US" sz="2400" dirty="0" smtClean="0">
                <a:latin typeface="Mistral" pitchFamily="66" charset="0"/>
              </a:rPr>
              <a:t>l </a:t>
            </a:r>
            <a:r>
              <a:rPr lang="en-US" sz="2400" dirty="0" smtClean="0">
                <a:sym typeface="Wingdings" pitchFamily="2" charset="2"/>
              </a:rPr>
              <a:t> </a:t>
            </a:r>
            <a:r>
              <a:rPr lang="en-US" sz="2400" dirty="0" smtClean="0"/>
              <a:t>hop paths]</a:t>
            </a:r>
            <a:endParaRPr lang="en-US" sz="2400" dirty="0" smtClean="0">
              <a:sym typeface="Wingdings" pitchFamily="2" charset="2"/>
            </a:endParaRPr>
          </a:p>
          <a:p>
            <a:pPr lvl="2"/>
            <a:r>
              <a:rPr lang="en-US" sz="2400" dirty="0" smtClean="0"/>
              <a:t>Bounds Pr</a:t>
            </a:r>
            <a:r>
              <a:rPr lang="en-US" sz="2400" baseline="-25000" dirty="0" smtClean="0">
                <a:latin typeface="Mistral" pitchFamily="66" charset="0"/>
              </a:rPr>
              <a:t>l </a:t>
            </a:r>
            <a:r>
              <a:rPr lang="en-US" sz="2400" dirty="0" smtClean="0"/>
              <a:t>(i,j) </a:t>
            </a:r>
            <a:r>
              <a:rPr lang="en-US" sz="2400" dirty="0" smtClean="0">
                <a:sym typeface="Wingdings" pitchFamily="2" charset="2"/>
              </a:rPr>
              <a:t>by using </a:t>
            </a:r>
            <a:r>
              <a:rPr lang="en-US" sz="2400" dirty="0" smtClean="0"/>
              <a:t>triangle inequality on a </a:t>
            </a:r>
            <a:r>
              <a:rPr lang="en-US" sz="2400" dirty="0" smtClean="0">
                <a:sym typeface="Wingdings" pitchFamily="2" charset="2"/>
              </a:rPr>
              <a:t>series of common neighbor probabilities.</a:t>
            </a:r>
            <a:endParaRPr lang="en-US" sz="2400" dirty="0" smtClean="0"/>
          </a:p>
          <a:p>
            <a:pPr lvl="1">
              <a:buNone/>
            </a:pPr>
            <a:endParaRPr lang="en-US" dirty="0" smtClean="0">
              <a:solidFill>
                <a:srgbClr val="82F52B"/>
              </a:solidFill>
            </a:endParaRPr>
          </a:p>
          <a:p>
            <a:pPr lvl="1">
              <a:buNone/>
            </a:pPr>
            <a:r>
              <a:rPr lang="en-US" dirty="0" smtClean="0">
                <a:solidFill>
                  <a:srgbClr val="82F52B"/>
                </a:solidFill>
              </a:rPr>
              <a:t>2.   </a:t>
            </a:r>
            <a:r>
              <a:rPr lang="el-GR" sz="2800" dirty="0" smtClean="0">
                <a:solidFill>
                  <a:srgbClr val="82F52B"/>
                </a:solidFill>
                <a:latin typeface="Book Antiqua"/>
              </a:rPr>
              <a:t>η</a:t>
            </a:r>
            <a:r>
              <a:rPr lang="en-US" sz="2800" baseline="-25000" dirty="0" smtClean="0">
                <a:solidFill>
                  <a:srgbClr val="82F52B"/>
                </a:solidFill>
                <a:latin typeface="Mistral" pitchFamily="66" charset="0"/>
              </a:rPr>
              <a:t>l</a:t>
            </a:r>
            <a:r>
              <a:rPr lang="en-US" sz="2800" dirty="0" smtClean="0">
                <a:solidFill>
                  <a:srgbClr val="82F52B"/>
                </a:solidFill>
                <a:latin typeface="Mistral" pitchFamily="66" charset="0"/>
              </a:rPr>
              <a:t> </a:t>
            </a:r>
            <a:r>
              <a:rPr lang="en-US" sz="2800" dirty="0" smtClean="0">
                <a:solidFill>
                  <a:srgbClr val="82F52B"/>
                </a:solidFill>
                <a:latin typeface="+mj-lt"/>
              </a:rPr>
              <a:t>≈</a:t>
            </a:r>
            <a:r>
              <a:rPr lang="en-US" sz="2800" dirty="0" smtClean="0">
                <a:solidFill>
                  <a:srgbClr val="82F52B"/>
                </a:solidFill>
                <a:latin typeface="Mistral" pitchFamily="66" charset="0"/>
              </a:rPr>
              <a:t> </a:t>
            </a:r>
            <a:r>
              <a:rPr lang="en-US" sz="2800" dirty="0" smtClean="0">
                <a:solidFill>
                  <a:srgbClr val="82F52B"/>
                </a:solidFill>
                <a:sym typeface="Wingdings" pitchFamily="2" charset="2"/>
              </a:rPr>
              <a:t>E(</a:t>
            </a:r>
            <a:r>
              <a:rPr lang="el-GR" sz="2800" dirty="0" smtClean="0">
                <a:solidFill>
                  <a:srgbClr val="82F52B"/>
                </a:solidFill>
                <a:latin typeface="Book Antiqua"/>
              </a:rPr>
              <a:t>η</a:t>
            </a:r>
            <a:r>
              <a:rPr lang="en-US" sz="2800" baseline="-25000" dirty="0" smtClean="0">
                <a:solidFill>
                  <a:srgbClr val="82F52B"/>
                </a:solidFill>
                <a:latin typeface="Mistral" pitchFamily="66" charset="0"/>
              </a:rPr>
              <a:t>l</a:t>
            </a:r>
            <a:r>
              <a:rPr lang="en-US" sz="2800" dirty="0" smtClean="0">
                <a:solidFill>
                  <a:srgbClr val="82F52B"/>
                </a:solidFill>
                <a:latin typeface="Mistral" pitchFamily="66" charset="0"/>
              </a:rPr>
              <a:t> | </a:t>
            </a:r>
            <a:r>
              <a:rPr lang="en-US" sz="2800" dirty="0" smtClean="0">
                <a:solidFill>
                  <a:srgbClr val="82F52B"/>
                </a:solidFill>
              </a:rPr>
              <a:t>d</a:t>
            </a:r>
            <a:r>
              <a:rPr lang="en-US" sz="2800" baseline="-25000" dirty="0" smtClean="0">
                <a:solidFill>
                  <a:srgbClr val="82F52B"/>
                </a:solidFill>
              </a:rPr>
              <a:t>ij</a:t>
            </a:r>
            <a:r>
              <a:rPr lang="en-US" sz="2800" dirty="0" smtClean="0">
                <a:solidFill>
                  <a:srgbClr val="82F52B"/>
                </a:solidFill>
                <a:sym typeface="Wingdings" pitchFamily="2" charset="2"/>
              </a:rPr>
              <a:t>)</a:t>
            </a:r>
          </a:p>
          <a:p>
            <a:pPr lvl="1"/>
            <a:endParaRPr lang="en-US" dirty="0" smtClean="0"/>
          </a:p>
          <a:p>
            <a:pPr lvl="1"/>
            <a:endParaRPr lang="en-US" dirty="0" smtClean="0"/>
          </a:p>
          <a:p>
            <a:pPr lvl="1">
              <a:buNone/>
            </a:pPr>
            <a:endParaRPr lang="en-US" dirty="0" smtClean="0"/>
          </a:p>
        </p:txBody>
      </p:sp>
      <p:grpSp>
        <p:nvGrpSpPr>
          <p:cNvPr id="12" name="Group 11"/>
          <p:cNvGrpSpPr/>
          <p:nvPr/>
        </p:nvGrpSpPr>
        <p:grpSpPr>
          <a:xfrm>
            <a:off x="4947955" y="4143712"/>
            <a:ext cx="3954745" cy="2363153"/>
            <a:chOff x="4617755" y="3940512"/>
            <a:chExt cx="3954745" cy="2363153"/>
          </a:xfrm>
        </p:grpSpPr>
        <p:pic>
          <p:nvPicPr>
            <p:cNvPr id="7" name="Picture 2"/>
            <p:cNvPicPr>
              <a:picLocks noChangeAspect="1" noChangeArrowheads="1"/>
            </p:cNvPicPr>
            <p:nvPr/>
          </p:nvPicPr>
          <p:blipFill>
            <a:blip r:embed="rId4" cstate="print"/>
            <a:srcRect/>
            <a:stretch>
              <a:fillRect/>
            </a:stretch>
          </p:blipFill>
          <p:spPr bwMode="auto">
            <a:xfrm>
              <a:off x="4617755" y="3940512"/>
              <a:ext cx="3649945" cy="1929710"/>
            </a:xfrm>
            <a:prstGeom prst="rect">
              <a:avLst/>
            </a:prstGeom>
            <a:noFill/>
            <a:ln w="9525">
              <a:noFill/>
              <a:miter lim="800000"/>
              <a:headEnd/>
              <a:tailEnd/>
            </a:ln>
          </p:spPr>
        </p:pic>
        <p:sp>
          <p:nvSpPr>
            <p:cNvPr id="11" name="TextBox 10"/>
            <p:cNvSpPr txBox="1"/>
            <p:nvPr/>
          </p:nvSpPr>
          <p:spPr>
            <a:xfrm>
              <a:off x="5156200" y="5842000"/>
              <a:ext cx="3416300" cy="461665"/>
            </a:xfrm>
            <a:prstGeom prst="rect">
              <a:avLst/>
            </a:prstGeom>
            <a:noFill/>
          </p:spPr>
          <p:txBody>
            <a:bodyPr wrap="square" rtlCol="0">
              <a:spAutoFit/>
            </a:bodyPr>
            <a:lstStyle/>
            <a:p>
              <a:pPr marL="0" lvl="2"/>
              <a:r>
                <a:rPr lang="en-US" sz="2400" dirty="0" smtClean="0"/>
                <a:t>Triangulation  </a:t>
              </a:r>
            </a:p>
          </p:txBody>
        </p:sp>
      </p:grpSp>
    </p:spTree>
    <p:custDataLst>
      <p:tags r:id="rId1"/>
    </p:custDataLst>
  </p:cSld>
  <p:clrMapOvr>
    <a:masterClrMapping/>
  </p:clrMapOvr>
  <p:transition advTm="5810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Mistral" pitchFamily="66" charset="0"/>
              </a:rPr>
              <a:t>l </a:t>
            </a:r>
            <a:r>
              <a:rPr lang="en-US" dirty="0" smtClean="0"/>
              <a:t>hop Paths</a:t>
            </a:r>
            <a:endParaRPr lang="en-US" dirty="0">
              <a:latin typeface="Mistral" pitchFamily="66" charset="0"/>
            </a:endParaRPr>
          </a:p>
        </p:txBody>
      </p:sp>
      <p:sp>
        <p:nvSpPr>
          <p:cNvPr id="3" name="Content Placeholder 2"/>
          <p:cNvSpPr>
            <a:spLocks noGrp="1"/>
          </p:cNvSpPr>
          <p:nvPr>
            <p:ph idx="1"/>
          </p:nvPr>
        </p:nvSpPr>
        <p:spPr>
          <a:xfrm>
            <a:off x="423333" y="1447800"/>
            <a:ext cx="8229600" cy="4914900"/>
          </a:xfrm>
        </p:spPr>
        <p:txBody>
          <a:bodyPr>
            <a:normAutofit/>
          </a:bodyPr>
          <a:lstStyle/>
          <a:p>
            <a:r>
              <a:rPr lang="en-US" sz="2800" dirty="0" smtClean="0"/>
              <a:t>Common neighbors = 2 hop paths</a:t>
            </a:r>
          </a:p>
          <a:p>
            <a:pPr>
              <a:buNone/>
            </a:pPr>
            <a:endParaRPr lang="en-US" sz="2800" dirty="0" smtClean="0"/>
          </a:p>
          <a:p>
            <a:r>
              <a:rPr lang="en-US" sz="2800" dirty="0" smtClean="0"/>
              <a:t>Analysis of longer paths: two components</a:t>
            </a:r>
          </a:p>
          <a:p>
            <a:pPr lvl="1">
              <a:buNone/>
            </a:pPr>
            <a:r>
              <a:rPr lang="en-US" sz="2400" dirty="0" smtClean="0">
                <a:solidFill>
                  <a:srgbClr val="82F52B"/>
                </a:solidFill>
                <a:sym typeface="Wingdings" pitchFamily="2" charset="2"/>
              </a:rPr>
              <a:t>1.  Bounding E(</a:t>
            </a:r>
            <a:r>
              <a:rPr lang="el-GR" sz="2400" dirty="0" smtClean="0">
                <a:solidFill>
                  <a:srgbClr val="82F52B"/>
                </a:solidFill>
                <a:latin typeface="Book Antiqua"/>
              </a:rPr>
              <a:t>η</a:t>
            </a:r>
            <a:r>
              <a:rPr lang="en-US" sz="2400" baseline="-25000" dirty="0" smtClean="0">
                <a:solidFill>
                  <a:srgbClr val="82F52B"/>
                </a:solidFill>
                <a:latin typeface="Mistral" pitchFamily="66" charset="0"/>
              </a:rPr>
              <a:t>l</a:t>
            </a:r>
            <a:r>
              <a:rPr lang="en-US" sz="2400" dirty="0" smtClean="0">
                <a:solidFill>
                  <a:srgbClr val="82F52B"/>
                </a:solidFill>
                <a:latin typeface="Mistral" pitchFamily="66" charset="0"/>
              </a:rPr>
              <a:t> | </a:t>
            </a:r>
            <a:r>
              <a:rPr lang="en-US" sz="2400" dirty="0" smtClean="0">
                <a:solidFill>
                  <a:srgbClr val="82F52B"/>
                </a:solidFill>
              </a:rPr>
              <a:t>d</a:t>
            </a:r>
            <a:r>
              <a:rPr lang="en-US" sz="2400" baseline="-25000" dirty="0" smtClean="0">
                <a:solidFill>
                  <a:srgbClr val="82F52B"/>
                </a:solidFill>
              </a:rPr>
              <a:t>ij</a:t>
            </a:r>
            <a:r>
              <a:rPr lang="en-US" sz="2400" dirty="0" smtClean="0">
                <a:solidFill>
                  <a:srgbClr val="82F52B"/>
                </a:solidFill>
                <a:sym typeface="Wingdings" pitchFamily="2" charset="2"/>
              </a:rPr>
              <a:t>). </a:t>
            </a:r>
            <a:r>
              <a:rPr lang="el-GR" sz="2400" dirty="0" smtClean="0">
                <a:solidFill>
                  <a:srgbClr val="82F52B"/>
                </a:solidFill>
                <a:latin typeface="Book Antiqua"/>
              </a:rPr>
              <a:t> </a:t>
            </a:r>
            <a:r>
              <a:rPr lang="en-US" sz="2400" dirty="0" smtClean="0">
                <a:latin typeface="Book Antiqua"/>
              </a:rPr>
              <a:t>[</a:t>
            </a:r>
            <a:r>
              <a:rPr lang="el-GR" sz="2400" dirty="0" smtClean="0">
                <a:latin typeface="Book Antiqua"/>
              </a:rPr>
              <a:t>η</a:t>
            </a:r>
            <a:r>
              <a:rPr lang="en-US" sz="2400" baseline="-25000" dirty="0" smtClean="0">
                <a:latin typeface="Mistral" pitchFamily="66" charset="0"/>
              </a:rPr>
              <a:t>l</a:t>
            </a:r>
            <a:r>
              <a:rPr lang="en-US" sz="2400" dirty="0" smtClean="0">
                <a:latin typeface="Mistral" pitchFamily="66" charset="0"/>
              </a:rPr>
              <a:t> </a:t>
            </a:r>
            <a:r>
              <a:rPr lang="en-US" sz="2400" dirty="0" smtClean="0"/>
              <a:t>= # </a:t>
            </a:r>
            <a:r>
              <a:rPr lang="en-US" sz="2400" dirty="0" smtClean="0">
                <a:latin typeface="Mistral" pitchFamily="66" charset="0"/>
              </a:rPr>
              <a:t>l </a:t>
            </a:r>
            <a:r>
              <a:rPr lang="en-US" sz="2400" dirty="0" smtClean="0"/>
              <a:t>hop </a:t>
            </a:r>
            <a:r>
              <a:rPr lang="en-US" sz="2400" dirty="0" smtClean="0"/>
              <a:t>paths]</a:t>
            </a:r>
            <a:endParaRPr lang="en-US" sz="2400" dirty="0" smtClean="0">
              <a:sym typeface="Wingdings" pitchFamily="2" charset="2"/>
            </a:endParaRPr>
          </a:p>
          <a:p>
            <a:pPr lvl="2"/>
            <a:r>
              <a:rPr lang="en-US" sz="2400" dirty="0" smtClean="0"/>
              <a:t>Bounds Pr</a:t>
            </a:r>
            <a:r>
              <a:rPr lang="en-US" sz="2400" baseline="-25000" dirty="0" smtClean="0">
                <a:latin typeface="Mistral" pitchFamily="66" charset="0"/>
              </a:rPr>
              <a:t>l </a:t>
            </a:r>
            <a:r>
              <a:rPr lang="en-US" sz="2400" dirty="0" smtClean="0"/>
              <a:t>(i,j) </a:t>
            </a:r>
            <a:r>
              <a:rPr lang="en-US" sz="2400" dirty="0" smtClean="0">
                <a:sym typeface="Wingdings" pitchFamily="2" charset="2"/>
              </a:rPr>
              <a:t>by using </a:t>
            </a:r>
            <a:r>
              <a:rPr lang="en-US" sz="2400" dirty="0" smtClean="0"/>
              <a:t>triangle inequality on a </a:t>
            </a:r>
            <a:r>
              <a:rPr lang="en-US" sz="2400" dirty="0" smtClean="0">
                <a:sym typeface="Wingdings" pitchFamily="2" charset="2"/>
              </a:rPr>
              <a:t>series of common neighbor probabilities.</a:t>
            </a:r>
            <a:endParaRPr lang="en-US" sz="2400" dirty="0" smtClean="0"/>
          </a:p>
          <a:p>
            <a:pPr lvl="1">
              <a:buNone/>
            </a:pPr>
            <a:endParaRPr lang="en-US" dirty="0" smtClean="0">
              <a:solidFill>
                <a:srgbClr val="82F52B"/>
              </a:solidFill>
            </a:endParaRPr>
          </a:p>
          <a:p>
            <a:pPr lvl="1">
              <a:buNone/>
            </a:pPr>
            <a:r>
              <a:rPr lang="en-US" dirty="0" smtClean="0">
                <a:solidFill>
                  <a:srgbClr val="82F52B"/>
                </a:solidFill>
              </a:rPr>
              <a:t>2.   </a:t>
            </a:r>
            <a:r>
              <a:rPr lang="el-GR" sz="2800" dirty="0" smtClean="0">
                <a:solidFill>
                  <a:srgbClr val="82F52B"/>
                </a:solidFill>
                <a:latin typeface="Book Antiqua"/>
              </a:rPr>
              <a:t>η</a:t>
            </a:r>
            <a:r>
              <a:rPr lang="en-US" sz="2800" baseline="-25000" dirty="0" smtClean="0">
                <a:solidFill>
                  <a:srgbClr val="82F52B"/>
                </a:solidFill>
                <a:latin typeface="Mistral" pitchFamily="66" charset="0"/>
              </a:rPr>
              <a:t>l</a:t>
            </a:r>
            <a:r>
              <a:rPr lang="en-US" sz="2800" dirty="0" smtClean="0">
                <a:solidFill>
                  <a:srgbClr val="82F52B"/>
                </a:solidFill>
                <a:latin typeface="Mistral" pitchFamily="66" charset="0"/>
              </a:rPr>
              <a:t> </a:t>
            </a:r>
            <a:r>
              <a:rPr lang="en-US" sz="2800" dirty="0" smtClean="0">
                <a:solidFill>
                  <a:srgbClr val="82F52B"/>
                </a:solidFill>
                <a:latin typeface="+mj-lt"/>
              </a:rPr>
              <a:t>≈</a:t>
            </a:r>
            <a:r>
              <a:rPr lang="en-US" sz="2800" dirty="0" smtClean="0">
                <a:solidFill>
                  <a:srgbClr val="82F52B"/>
                </a:solidFill>
                <a:latin typeface="Mistral" pitchFamily="66" charset="0"/>
              </a:rPr>
              <a:t> </a:t>
            </a:r>
            <a:r>
              <a:rPr lang="en-US" sz="2800" dirty="0" smtClean="0">
                <a:solidFill>
                  <a:srgbClr val="82F52B"/>
                </a:solidFill>
                <a:sym typeface="Wingdings" pitchFamily="2" charset="2"/>
              </a:rPr>
              <a:t>E(</a:t>
            </a:r>
            <a:r>
              <a:rPr lang="el-GR" sz="2800" dirty="0" smtClean="0">
                <a:solidFill>
                  <a:srgbClr val="82F52B"/>
                </a:solidFill>
                <a:latin typeface="Book Antiqua"/>
              </a:rPr>
              <a:t>η</a:t>
            </a:r>
            <a:r>
              <a:rPr lang="en-US" sz="2800" baseline="-25000" dirty="0" smtClean="0">
                <a:solidFill>
                  <a:srgbClr val="82F52B"/>
                </a:solidFill>
                <a:latin typeface="Mistral" pitchFamily="66" charset="0"/>
              </a:rPr>
              <a:t>l</a:t>
            </a:r>
            <a:r>
              <a:rPr lang="en-US" sz="2800" dirty="0" smtClean="0">
                <a:solidFill>
                  <a:srgbClr val="82F52B"/>
                </a:solidFill>
                <a:latin typeface="Mistral" pitchFamily="66" charset="0"/>
              </a:rPr>
              <a:t> | </a:t>
            </a:r>
            <a:r>
              <a:rPr lang="en-US" sz="2800" dirty="0" smtClean="0">
                <a:solidFill>
                  <a:srgbClr val="82F52B"/>
                </a:solidFill>
              </a:rPr>
              <a:t>d</a:t>
            </a:r>
            <a:r>
              <a:rPr lang="en-US" sz="2800" baseline="-25000" dirty="0" smtClean="0">
                <a:solidFill>
                  <a:srgbClr val="82F52B"/>
                </a:solidFill>
              </a:rPr>
              <a:t>ij</a:t>
            </a:r>
            <a:r>
              <a:rPr lang="en-US" sz="2800" dirty="0" smtClean="0">
                <a:solidFill>
                  <a:srgbClr val="82F52B"/>
                </a:solidFill>
                <a:sym typeface="Wingdings" pitchFamily="2" charset="2"/>
              </a:rPr>
              <a:t>)</a:t>
            </a:r>
          </a:p>
          <a:p>
            <a:pPr lvl="1"/>
            <a:r>
              <a:rPr lang="en-US" sz="2400" dirty="0" smtClean="0"/>
              <a:t>Bounded dependence of </a:t>
            </a:r>
            <a:r>
              <a:rPr lang="el-GR" sz="2400" dirty="0" smtClean="0">
                <a:latin typeface="Book Antiqua"/>
              </a:rPr>
              <a:t>η</a:t>
            </a:r>
            <a:r>
              <a:rPr lang="en-US" sz="2400" baseline="-25000" dirty="0" smtClean="0">
                <a:latin typeface="Mistral" pitchFamily="66" charset="0"/>
              </a:rPr>
              <a:t>l</a:t>
            </a:r>
            <a:r>
              <a:rPr lang="en-US" sz="2400" dirty="0" smtClean="0">
                <a:latin typeface="Book Antiqua"/>
              </a:rPr>
              <a:t> </a:t>
            </a:r>
            <a:r>
              <a:rPr lang="en-US" sz="2400" dirty="0" smtClean="0"/>
              <a:t>on position of each node</a:t>
            </a:r>
          </a:p>
          <a:p>
            <a:pPr marL="1051560" lvl="2" indent="-457200">
              <a:buNone/>
            </a:pPr>
            <a:r>
              <a:rPr lang="en-US" sz="2400" dirty="0" smtClean="0">
                <a:sym typeface="Wingdings" pitchFamily="2" charset="2"/>
              </a:rPr>
              <a:t> Can use </a:t>
            </a:r>
            <a:r>
              <a:rPr lang="en-US" sz="2400" dirty="0" err="1" smtClean="0">
                <a:sym typeface="Wingdings" pitchFamily="2" charset="2"/>
              </a:rPr>
              <a:t>McDiarmid’s</a:t>
            </a:r>
            <a:r>
              <a:rPr lang="en-US" sz="2400" dirty="0" smtClean="0">
                <a:sym typeface="Wingdings" pitchFamily="2" charset="2"/>
              </a:rPr>
              <a:t> inequality to bound</a:t>
            </a:r>
            <a:r>
              <a:rPr lang="en-US" sz="2000" dirty="0" smtClean="0">
                <a:sym typeface="Wingdings" pitchFamily="2" charset="2"/>
              </a:rPr>
              <a:t>              </a:t>
            </a:r>
            <a:r>
              <a:rPr lang="en-US" sz="2800" dirty="0" smtClean="0">
                <a:solidFill>
                  <a:srgbClr val="82F52B"/>
                </a:solidFill>
                <a:sym typeface="Wingdings" pitchFamily="2" charset="2"/>
              </a:rPr>
              <a:t>|</a:t>
            </a:r>
            <a:r>
              <a:rPr lang="el-GR" sz="2800" dirty="0" smtClean="0">
                <a:solidFill>
                  <a:srgbClr val="82F52B"/>
                </a:solidFill>
                <a:latin typeface="Book Antiqua"/>
              </a:rPr>
              <a:t>η</a:t>
            </a:r>
            <a:r>
              <a:rPr lang="en-US" sz="2800" baseline="-25000" dirty="0" smtClean="0">
                <a:solidFill>
                  <a:srgbClr val="82F52B"/>
                </a:solidFill>
                <a:latin typeface="Mistral" pitchFamily="66" charset="0"/>
              </a:rPr>
              <a:t>l</a:t>
            </a:r>
            <a:r>
              <a:rPr lang="en-US" sz="2800" baseline="30000" dirty="0" smtClean="0">
                <a:solidFill>
                  <a:srgbClr val="82F52B"/>
                </a:solidFill>
                <a:latin typeface="Mistral" pitchFamily="66" charset="0"/>
              </a:rPr>
              <a:t>  </a:t>
            </a:r>
            <a:r>
              <a:rPr lang="en-US" sz="2800" dirty="0" smtClean="0">
                <a:solidFill>
                  <a:srgbClr val="82F52B"/>
                </a:solidFill>
              </a:rPr>
              <a:t>-</a:t>
            </a:r>
            <a:r>
              <a:rPr lang="en-US" sz="2800" dirty="0" smtClean="0">
                <a:solidFill>
                  <a:srgbClr val="82F52B"/>
                </a:solidFill>
                <a:latin typeface="Mistral" pitchFamily="66" charset="0"/>
              </a:rPr>
              <a:t> </a:t>
            </a:r>
            <a:r>
              <a:rPr lang="en-US" sz="2800" dirty="0" smtClean="0">
                <a:solidFill>
                  <a:srgbClr val="82F52B"/>
                </a:solidFill>
                <a:sym typeface="Wingdings" pitchFamily="2" charset="2"/>
              </a:rPr>
              <a:t>E(</a:t>
            </a:r>
            <a:r>
              <a:rPr lang="el-GR" sz="2800" dirty="0" smtClean="0">
                <a:solidFill>
                  <a:srgbClr val="82F52B"/>
                </a:solidFill>
                <a:latin typeface="Book Antiqua"/>
              </a:rPr>
              <a:t>η</a:t>
            </a:r>
            <a:r>
              <a:rPr lang="en-US" sz="2800" baseline="-25000" dirty="0" err="1" smtClean="0">
                <a:solidFill>
                  <a:srgbClr val="82F52B"/>
                </a:solidFill>
                <a:latin typeface="Mistral" pitchFamily="66" charset="0"/>
              </a:rPr>
              <a:t>l</a:t>
            </a:r>
            <a:r>
              <a:rPr lang="en-US" sz="2800" dirty="0" err="1" smtClean="0">
                <a:solidFill>
                  <a:srgbClr val="82F52B"/>
                </a:solidFill>
                <a:latin typeface="Mistral" pitchFamily="66" charset="0"/>
              </a:rPr>
              <a:t>|</a:t>
            </a:r>
            <a:r>
              <a:rPr lang="en-US" sz="2800" dirty="0" err="1" smtClean="0">
                <a:solidFill>
                  <a:srgbClr val="82F52B"/>
                </a:solidFill>
              </a:rPr>
              <a:t>d</a:t>
            </a:r>
            <a:r>
              <a:rPr lang="en-US" sz="2800" baseline="-25000" dirty="0" err="1" smtClean="0">
                <a:solidFill>
                  <a:srgbClr val="82F52B"/>
                </a:solidFill>
              </a:rPr>
              <a:t>ij</a:t>
            </a:r>
            <a:r>
              <a:rPr lang="en-US" sz="2800" dirty="0" smtClean="0">
                <a:solidFill>
                  <a:srgbClr val="82F52B"/>
                </a:solidFill>
                <a:sym typeface="Wingdings" pitchFamily="2" charset="2"/>
              </a:rPr>
              <a:t>)|</a:t>
            </a:r>
            <a:endParaRPr lang="en-US" dirty="0" smtClean="0"/>
          </a:p>
          <a:p>
            <a:pPr lvl="1">
              <a:buNone/>
            </a:pPr>
            <a:endParaRPr lang="en-US" dirty="0" smtClean="0"/>
          </a:p>
          <a:p>
            <a:pPr lvl="1">
              <a:buNone/>
            </a:pPr>
            <a:endParaRPr lang="en-US" dirty="0" smtClean="0"/>
          </a:p>
        </p:txBody>
      </p:sp>
      <p:sp>
        <p:nvSpPr>
          <p:cNvPr id="8" name="Rectangle 7"/>
          <p:cNvSpPr/>
          <p:nvPr/>
        </p:nvSpPr>
        <p:spPr>
          <a:xfrm>
            <a:off x="215900" y="1511300"/>
            <a:ext cx="8775700" cy="2654300"/>
          </a:xfrm>
          <a:prstGeom prst="rect">
            <a:avLst/>
          </a:prstGeom>
          <a:solidFill>
            <a:srgbClr val="665D4E">
              <a:alpha val="6745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advTm="24797"/>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Mistral" pitchFamily="66" charset="0"/>
              </a:rPr>
              <a:t>l </a:t>
            </a:r>
            <a:r>
              <a:rPr lang="en-US" dirty="0" smtClean="0"/>
              <a:t>hop Paths</a:t>
            </a:r>
            <a:endParaRPr lang="en-US" dirty="0"/>
          </a:p>
        </p:txBody>
      </p:sp>
      <p:sp>
        <p:nvSpPr>
          <p:cNvPr id="3" name="Content Placeholder 2"/>
          <p:cNvSpPr>
            <a:spLocks noGrp="1"/>
          </p:cNvSpPr>
          <p:nvPr>
            <p:ph idx="1"/>
          </p:nvPr>
        </p:nvSpPr>
        <p:spPr>
          <a:xfrm>
            <a:off x="457200" y="1495248"/>
            <a:ext cx="8229600" cy="4638852"/>
          </a:xfrm>
        </p:spPr>
        <p:txBody>
          <a:bodyPr>
            <a:normAutofit/>
          </a:bodyPr>
          <a:lstStyle/>
          <a:p>
            <a:r>
              <a:rPr lang="en-US" sz="2400" dirty="0" smtClean="0"/>
              <a:t>Bound d</a:t>
            </a:r>
            <a:r>
              <a:rPr lang="en-US" sz="2400" baseline="-25000" dirty="0" smtClean="0"/>
              <a:t>ij</a:t>
            </a:r>
            <a:r>
              <a:rPr lang="en-US" sz="2400" dirty="0" smtClean="0"/>
              <a:t> as a function of </a:t>
            </a:r>
            <a:r>
              <a:rPr lang="el-GR" sz="2400" dirty="0" smtClean="0">
                <a:latin typeface="Book Antiqua"/>
              </a:rPr>
              <a:t>η</a:t>
            </a:r>
            <a:r>
              <a:rPr lang="en-US" sz="2400" baseline="-25000" dirty="0" smtClean="0">
                <a:latin typeface="Mistral" pitchFamily="66" charset="0"/>
              </a:rPr>
              <a:t>l</a:t>
            </a:r>
            <a:r>
              <a:rPr lang="en-US" sz="2400" dirty="0" smtClean="0">
                <a:latin typeface="+mj-lt"/>
              </a:rPr>
              <a:t> using </a:t>
            </a:r>
            <a:r>
              <a:rPr lang="en-US" sz="2400" dirty="0" err="1" smtClean="0">
                <a:latin typeface="+mj-lt"/>
              </a:rPr>
              <a:t>McDiarmid’s</a:t>
            </a:r>
            <a:r>
              <a:rPr lang="en-US" sz="2400" dirty="0" smtClean="0">
                <a:latin typeface="+mj-lt"/>
              </a:rPr>
              <a:t> inequality.</a:t>
            </a:r>
          </a:p>
          <a:p>
            <a:endParaRPr lang="en-US" sz="2400" dirty="0" smtClean="0">
              <a:latin typeface="+mj-lt"/>
            </a:endParaRPr>
          </a:p>
          <a:p>
            <a:pPr>
              <a:buNone/>
            </a:pPr>
            <a:endParaRPr lang="en-US" sz="2400" dirty="0" smtClean="0"/>
          </a:p>
          <a:p>
            <a:endParaRPr lang="en-US" sz="2400" dirty="0" smtClean="0"/>
          </a:p>
          <a:p>
            <a:endParaRPr lang="en-US" sz="2400" dirty="0" smtClean="0"/>
          </a:p>
          <a:p>
            <a:r>
              <a:rPr lang="en-US" sz="2400" dirty="0" smtClean="0"/>
              <a:t>For </a:t>
            </a:r>
            <a:r>
              <a:rPr lang="en-US" sz="2800" dirty="0" smtClean="0">
                <a:solidFill>
                  <a:prstClr val="white"/>
                </a:solidFill>
                <a:latin typeface="Mistral" pitchFamily="66" charset="0"/>
              </a:rPr>
              <a:t>l’ </a:t>
            </a:r>
            <a:r>
              <a:rPr lang="en-US" sz="2400" dirty="0" smtClean="0">
                <a:solidFill>
                  <a:prstClr val="white"/>
                </a:solidFill>
                <a:latin typeface="+mj-lt"/>
              </a:rPr>
              <a:t>≥</a:t>
            </a:r>
            <a:r>
              <a:rPr lang="en-US" sz="2800" dirty="0" smtClean="0">
                <a:solidFill>
                  <a:prstClr val="white"/>
                </a:solidFill>
                <a:latin typeface="Mistral" pitchFamily="66" charset="0"/>
              </a:rPr>
              <a:t> </a:t>
            </a:r>
            <a:r>
              <a:rPr lang="en-US" sz="2800" dirty="0" smtClean="0">
                <a:latin typeface="Mistral" pitchFamily="66" charset="0"/>
              </a:rPr>
              <a:t>l</a:t>
            </a:r>
            <a:r>
              <a:rPr lang="en-US" sz="2400" dirty="0" smtClean="0">
                <a:latin typeface="Mistral" pitchFamily="66" charset="0"/>
              </a:rPr>
              <a:t> </a:t>
            </a:r>
            <a:r>
              <a:rPr lang="en-US" sz="2400" dirty="0" smtClean="0">
                <a:latin typeface="+mj-lt"/>
              </a:rPr>
              <a:t>we need  </a:t>
            </a:r>
            <a:r>
              <a:rPr lang="el-GR" sz="2800" dirty="0" smtClean="0">
                <a:latin typeface="Book Antiqua"/>
              </a:rPr>
              <a:t>η</a:t>
            </a:r>
            <a:r>
              <a:rPr lang="en-US" sz="2800" baseline="-25000" dirty="0" smtClean="0">
                <a:latin typeface="Mistral" pitchFamily="66" charset="0"/>
              </a:rPr>
              <a:t>l’ </a:t>
            </a:r>
            <a:r>
              <a:rPr lang="en-US" sz="2800" dirty="0" smtClean="0">
                <a:latin typeface="Mistral" pitchFamily="66" charset="0"/>
              </a:rPr>
              <a:t> </a:t>
            </a:r>
            <a:r>
              <a:rPr lang="en-US" sz="2400" dirty="0" smtClean="0">
                <a:latin typeface="+mj-lt"/>
              </a:rPr>
              <a:t>&gt;&gt; </a:t>
            </a:r>
            <a:r>
              <a:rPr lang="el-GR" sz="2800" dirty="0" smtClean="0">
                <a:latin typeface="Book Antiqua"/>
              </a:rPr>
              <a:t>η</a:t>
            </a:r>
            <a:r>
              <a:rPr lang="en-US" sz="2800" baseline="-25000" dirty="0" smtClean="0">
                <a:latin typeface="Mistral" pitchFamily="66" charset="0"/>
              </a:rPr>
              <a:t>l </a:t>
            </a:r>
            <a:r>
              <a:rPr lang="en-US" sz="2800" dirty="0" smtClean="0">
                <a:latin typeface="+mj-lt"/>
              </a:rPr>
              <a:t> </a:t>
            </a:r>
            <a:r>
              <a:rPr lang="en-US" sz="2400" dirty="0" smtClean="0">
                <a:latin typeface="+mj-lt"/>
              </a:rPr>
              <a:t>to obtain similar bounds</a:t>
            </a:r>
          </a:p>
          <a:p>
            <a:endParaRPr lang="en-US" sz="2400" dirty="0" smtClean="0">
              <a:latin typeface="+mj-lt"/>
            </a:endParaRPr>
          </a:p>
          <a:p>
            <a:endParaRPr lang="en-US" sz="2400" dirty="0" smtClean="0">
              <a:latin typeface="+mj-lt"/>
            </a:endParaRPr>
          </a:p>
          <a:p>
            <a:r>
              <a:rPr lang="en-US" sz="2400" dirty="0" smtClean="0">
                <a:latin typeface="+mj-lt"/>
              </a:rPr>
              <a:t>Also, we can obtain much tighter bounds for long paths if shorter paths are known to exist. </a:t>
            </a:r>
            <a:endParaRPr lang="en-US" sz="2800" dirty="0"/>
          </a:p>
        </p:txBody>
      </p:sp>
      <p:graphicFrame>
        <p:nvGraphicFramePr>
          <p:cNvPr id="7171" name="Object 3"/>
          <p:cNvGraphicFramePr>
            <a:graphicFrameLocks noChangeAspect="1"/>
          </p:cNvGraphicFramePr>
          <p:nvPr/>
        </p:nvGraphicFramePr>
        <p:xfrm>
          <a:off x="2105025" y="2560638"/>
          <a:ext cx="4546600" cy="620712"/>
        </p:xfrm>
        <a:graphic>
          <a:graphicData uri="http://schemas.openxmlformats.org/presentationml/2006/ole">
            <p:oleObj spid="_x0000_s7171" name="Equation" r:id="rId4" imgW="1765080" imgH="241200" progId="Equation.3">
              <p:embed/>
            </p:oleObj>
          </a:graphicData>
        </a:graphic>
      </p:graphicFrame>
    </p:spTree>
  </p:cSld>
  <p:clrMapOvr>
    <a:masterClrMapping/>
  </p:clrMapOvr>
  <p:transition advTm="77297"/>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53536"/>
            <a:ext cx="8686800" cy="1143000"/>
          </a:xfrm>
        </p:spPr>
        <p:txBody>
          <a:bodyPr/>
          <a:lstStyle/>
          <a:p>
            <a:r>
              <a:rPr lang="en-US" dirty="0" smtClean="0"/>
              <a:t>Revisiting </a:t>
            </a:r>
            <a:r>
              <a:rPr lang="en-US" dirty="0" err="1" smtClean="0"/>
              <a:t>Raftery</a:t>
            </a:r>
            <a:r>
              <a:rPr lang="en-US" dirty="0" smtClean="0"/>
              <a:t> et al.’s model</a:t>
            </a:r>
            <a:endParaRPr lang="en-US" dirty="0"/>
          </a:p>
        </p:txBody>
      </p:sp>
      <p:sp>
        <p:nvSpPr>
          <p:cNvPr id="4" name="Parallelogram 3"/>
          <p:cNvSpPr/>
          <p:nvPr/>
        </p:nvSpPr>
        <p:spPr>
          <a:xfrm>
            <a:off x="1135611" y="1898942"/>
            <a:ext cx="6256961" cy="1315092"/>
          </a:xfrm>
          <a:prstGeom prst="parallelogram">
            <a:avLst>
              <a:gd name="adj" fmla="val 73034"/>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0"/>
          <p:cNvGrpSpPr/>
          <p:nvPr/>
        </p:nvGrpSpPr>
        <p:grpSpPr>
          <a:xfrm>
            <a:off x="2070559" y="1405782"/>
            <a:ext cx="2077411" cy="1551397"/>
            <a:chOff x="2352782" y="2568540"/>
            <a:chExt cx="2077411" cy="1551397"/>
          </a:xfrm>
        </p:grpSpPr>
        <p:sp>
          <p:nvSpPr>
            <p:cNvPr id="6" name="Oval 5"/>
            <p:cNvSpPr/>
            <p:nvPr/>
          </p:nvSpPr>
          <p:spPr>
            <a:xfrm>
              <a:off x="2352782" y="3657600"/>
              <a:ext cx="2065106" cy="462337"/>
            </a:xfrm>
            <a:prstGeom prst="ellipse">
              <a:avLst/>
            </a:prstGeom>
            <a:solidFill>
              <a:schemeClr val="accent1">
                <a:alpha val="2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10329" y="2568540"/>
              <a:ext cx="308225" cy="461665"/>
            </a:xfrm>
            <a:prstGeom prst="rect">
              <a:avLst/>
            </a:prstGeom>
            <a:noFill/>
          </p:spPr>
          <p:txBody>
            <a:bodyPr wrap="square" rtlCol="0">
              <a:spAutoFit/>
            </a:bodyPr>
            <a:lstStyle/>
            <a:p>
              <a:r>
                <a:rPr lang="en-US" sz="2400" dirty="0" smtClean="0">
                  <a:solidFill>
                    <a:schemeClr val="bg1"/>
                  </a:solidFill>
                </a:rPr>
                <a:t>1</a:t>
              </a:r>
              <a:endParaRPr lang="en-US" sz="2400" dirty="0">
                <a:solidFill>
                  <a:schemeClr val="bg1"/>
                </a:solidFill>
              </a:endParaRPr>
            </a:p>
          </p:txBody>
        </p:sp>
        <p:sp>
          <p:nvSpPr>
            <p:cNvPr id="8" name="TextBox 7"/>
            <p:cNvSpPr txBox="1"/>
            <p:nvPr/>
          </p:nvSpPr>
          <p:spPr>
            <a:xfrm>
              <a:off x="2977794" y="3152455"/>
              <a:ext cx="308225" cy="461665"/>
            </a:xfrm>
            <a:prstGeom prst="rect">
              <a:avLst/>
            </a:prstGeom>
            <a:noFill/>
          </p:spPr>
          <p:txBody>
            <a:bodyPr wrap="square" rtlCol="0">
              <a:spAutoFit/>
            </a:bodyPr>
            <a:lstStyle/>
            <a:p>
              <a:r>
                <a:rPr lang="en-US" sz="2400" dirty="0" smtClean="0">
                  <a:solidFill>
                    <a:schemeClr val="bg1"/>
                  </a:solidFill>
                </a:rPr>
                <a:t>½</a:t>
              </a:r>
              <a:endParaRPr lang="en-US" sz="2400" dirty="0">
                <a:solidFill>
                  <a:schemeClr val="bg1"/>
                </a:solidFill>
              </a:endParaRPr>
            </a:p>
          </p:txBody>
        </p:sp>
        <p:cxnSp>
          <p:nvCxnSpPr>
            <p:cNvPr id="9" name="Straight Connector 8"/>
            <p:cNvCxnSpPr/>
            <p:nvPr/>
          </p:nvCxnSpPr>
          <p:spPr>
            <a:xfrm rot="5400000" flipH="1" flipV="1">
              <a:off x="4157926" y="3639778"/>
              <a:ext cx="541107" cy="3426"/>
            </a:xfrm>
            <a:prstGeom prst="line">
              <a:avLst/>
            </a:prstGeom>
            <a:ln w="25400">
              <a:prstDash val="sysDot"/>
            </a:ln>
          </p:spPr>
          <p:style>
            <a:lnRef idx="1">
              <a:schemeClr val="dk1"/>
            </a:lnRef>
            <a:fillRef idx="0">
              <a:schemeClr val="dk1"/>
            </a:fillRef>
            <a:effectRef idx="0">
              <a:schemeClr val="dk1"/>
            </a:effectRef>
            <a:fontRef idx="minor">
              <a:schemeClr val="tx1"/>
            </a:fontRef>
          </p:style>
        </p:cxnSp>
      </p:grpSp>
      <p:sp>
        <p:nvSpPr>
          <p:cNvPr id="11" name="7-Point Star 10"/>
          <p:cNvSpPr/>
          <p:nvPr/>
        </p:nvSpPr>
        <p:spPr>
          <a:xfrm>
            <a:off x="2995234" y="2668488"/>
            <a:ext cx="123289" cy="123290"/>
          </a:xfrm>
          <a:prstGeom prst="star7">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53"/>
          <p:cNvGrpSpPr/>
          <p:nvPr/>
        </p:nvGrpSpPr>
        <p:grpSpPr>
          <a:xfrm>
            <a:off x="3622783" y="2500487"/>
            <a:ext cx="2065106" cy="462337"/>
            <a:chOff x="3521183" y="378178"/>
            <a:chExt cx="2065106" cy="462337"/>
          </a:xfrm>
        </p:grpSpPr>
        <p:sp>
          <p:nvSpPr>
            <p:cNvPr id="28" name="Oval 27"/>
            <p:cNvSpPr/>
            <p:nvPr/>
          </p:nvSpPr>
          <p:spPr>
            <a:xfrm>
              <a:off x="3521183" y="378178"/>
              <a:ext cx="2065106" cy="462337"/>
            </a:xfrm>
            <a:prstGeom prst="ellipse">
              <a:avLst/>
            </a:prstGeom>
            <a:solidFill>
              <a:schemeClr val="accent1">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7-Point Star 22"/>
            <p:cNvSpPr/>
            <p:nvPr/>
          </p:nvSpPr>
          <p:spPr>
            <a:xfrm>
              <a:off x="4491773" y="530135"/>
              <a:ext cx="123289" cy="123290"/>
            </a:xfrm>
            <a:prstGeom prst="star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 name="Straight Connector 16"/>
          <p:cNvCxnSpPr/>
          <p:nvPr/>
        </p:nvCxnSpPr>
        <p:spPr>
          <a:xfrm>
            <a:off x="3056878" y="2720874"/>
            <a:ext cx="2989780" cy="0"/>
          </a:xfrm>
          <a:prstGeom prst="line">
            <a:avLst/>
          </a:prstGeom>
          <a:ln>
            <a:solidFill>
              <a:schemeClr val="bg1"/>
            </a:solidFill>
          </a:ln>
          <a:effectLst/>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rot="5400000" flipH="1" flipV="1">
            <a:off x="2491799" y="2133535"/>
            <a:ext cx="1138719" cy="11987"/>
          </a:xfrm>
          <a:prstGeom prst="line">
            <a:avLst/>
          </a:prstGeom>
          <a:ln>
            <a:solidFill>
              <a:schemeClr val="bg1"/>
            </a:solidFill>
          </a:ln>
          <a:effectLst/>
        </p:spPr>
        <p:style>
          <a:lnRef idx="1">
            <a:schemeClr val="dk1"/>
          </a:lnRef>
          <a:fillRef idx="0">
            <a:schemeClr val="dk1"/>
          </a:fillRef>
          <a:effectRef idx="0">
            <a:schemeClr val="dk1"/>
          </a:effectRef>
          <a:fontRef idx="minor">
            <a:schemeClr val="tx1"/>
          </a:fontRef>
        </p:style>
      </p:cxnSp>
      <p:sp>
        <p:nvSpPr>
          <p:cNvPr id="19" name="Freeform 18"/>
          <p:cNvSpPr/>
          <p:nvPr/>
        </p:nvSpPr>
        <p:spPr>
          <a:xfrm>
            <a:off x="3077427" y="1529071"/>
            <a:ext cx="3000054" cy="1171254"/>
          </a:xfrm>
          <a:custGeom>
            <a:avLst/>
            <a:gdLst>
              <a:gd name="connsiteX0" fmla="*/ 0 w 3000054"/>
              <a:gd name="connsiteY0" fmla="*/ 51371 h 1171254"/>
              <a:gd name="connsiteX1" fmla="*/ 493159 w 3000054"/>
              <a:gd name="connsiteY1" fmla="*/ 102742 h 1171254"/>
              <a:gd name="connsiteX2" fmla="*/ 1047964 w 3000054"/>
              <a:gd name="connsiteY2" fmla="*/ 667821 h 1171254"/>
              <a:gd name="connsiteX3" fmla="*/ 1818526 w 3000054"/>
              <a:gd name="connsiteY3" fmla="*/ 1068513 h 1171254"/>
              <a:gd name="connsiteX4" fmla="*/ 3000054 w 3000054"/>
              <a:gd name="connsiteY4" fmla="*/ 1171254 h 117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0054" h="1171254">
                <a:moveTo>
                  <a:pt x="0" y="51371"/>
                </a:moveTo>
                <a:cubicBezTo>
                  <a:pt x="159249" y="25685"/>
                  <a:pt x="318498" y="0"/>
                  <a:pt x="493159" y="102742"/>
                </a:cubicBezTo>
                <a:cubicBezTo>
                  <a:pt x="667820" y="205484"/>
                  <a:pt x="827070" y="506859"/>
                  <a:pt x="1047964" y="667821"/>
                </a:cubicBezTo>
                <a:cubicBezTo>
                  <a:pt x="1268859" y="828783"/>
                  <a:pt x="1493178" y="984608"/>
                  <a:pt x="1818526" y="1068513"/>
                </a:cubicBezTo>
                <a:cubicBezTo>
                  <a:pt x="2143874" y="1152418"/>
                  <a:pt x="2571964" y="1161836"/>
                  <a:pt x="3000054" y="1171254"/>
                </a:cubicBezTo>
              </a:path>
            </a:pathLst>
          </a:custGeom>
          <a:ln>
            <a:solidFill>
              <a:srgbClr val="FFC000"/>
            </a:solidFill>
          </a:ln>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cxnSp>
        <p:nvCxnSpPr>
          <p:cNvPr id="30" name="Straight Connector 29"/>
          <p:cNvCxnSpPr>
            <a:endCxn id="39" idx="0"/>
          </p:cNvCxnSpPr>
          <p:nvPr/>
        </p:nvCxnSpPr>
        <p:spPr>
          <a:xfrm rot="5400000" flipH="1" flipV="1">
            <a:off x="4081362" y="2111007"/>
            <a:ext cx="1185996" cy="21058"/>
          </a:xfrm>
          <a:prstGeom prst="line">
            <a:avLst/>
          </a:prstGeom>
        </p:spPr>
        <p:style>
          <a:lnRef idx="1">
            <a:schemeClr val="dk1"/>
          </a:lnRef>
          <a:fillRef idx="0">
            <a:schemeClr val="dk1"/>
          </a:fillRef>
          <a:effectRef idx="0">
            <a:schemeClr val="dk1"/>
          </a:effectRef>
          <a:fontRef idx="minor">
            <a:schemeClr val="tx1"/>
          </a:fontRef>
        </p:style>
      </p:cxnSp>
      <p:sp>
        <p:nvSpPr>
          <p:cNvPr id="39" name="Freeform 38"/>
          <p:cNvSpPr/>
          <p:nvPr/>
        </p:nvSpPr>
        <p:spPr>
          <a:xfrm>
            <a:off x="1851378" y="1497657"/>
            <a:ext cx="2833511" cy="1206029"/>
          </a:xfrm>
          <a:custGeom>
            <a:avLst/>
            <a:gdLst>
              <a:gd name="connsiteX0" fmla="*/ 2540000 w 2540000"/>
              <a:gd name="connsiteY0" fmla="*/ 48918 h 1183451"/>
              <a:gd name="connsiteX1" fmla="*/ 2314222 w 2540000"/>
              <a:gd name="connsiteY1" fmla="*/ 105363 h 1183451"/>
              <a:gd name="connsiteX2" fmla="*/ 1806222 w 2540000"/>
              <a:gd name="connsiteY2" fmla="*/ 681096 h 1183451"/>
              <a:gd name="connsiteX3" fmla="*/ 1501422 w 2540000"/>
              <a:gd name="connsiteY3" fmla="*/ 963318 h 1183451"/>
              <a:gd name="connsiteX4" fmla="*/ 1106311 w 2540000"/>
              <a:gd name="connsiteY4" fmla="*/ 1143940 h 1183451"/>
              <a:gd name="connsiteX5" fmla="*/ 361244 w 2540000"/>
              <a:gd name="connsiteY5" fmla="*/ 1177807 h 1183451"/>
              <a:gd name="connsiteX6" fmla="*/ 0 w 2540000"/>
              <a:gd name="connsiteY6" fmla="*/ 1177807 h 1183451"/>
              <a:gd name="connsiteX0" fmla="*/ 2833511 w 2833511"/>
              <a:gd name="connsiteY0" fmla="*/ 30398 h 1187155"/>
              <a:gd name="connsiteX1" fmla="*/ 2314222 w 2833511"/>
              <a:gd name="connsiteY1" fmla="*/ 109067 h 1187155"/>
              <a:gd name="connsiteX2" fmla="*/ 1806222 w 2833511"/>
              <a:gd name="connsiteY2" fmla="*/ 684800 h 1187155"/>
              <a:gd name="connsiteX3" fmla="*/ 1501422 w 2833511"/>
              <a:gd name="connsiteY3" fmla="*/ 967022 h 1187155"/>
              <a:gd name="connsiteX4" fmla="*/ 1106311 w 2833511"/>
              <a:gd name="connsiteY4" fmla="*/ 1147644 h 1187155"/>
              <a:gd name="connsiteX5" fmla="*/ 361244 w 2833511"/>
              <a:gd name="connsiteY5" fmla="*/ 1181511 h 1187155"/>
              <a:gd name="connsiteX6" fmla="*/ 0 w 2833511"/>
              <a:gd name="connsiteY6" fmla="*/ 1181511 h 118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3511" h="1187155">
                <a:moveTo>
                  <a:pt x="2833511" y="30398"/>
                </a:moveTo>
                <a:cubicBezTo>
                  <a:pt x="2781770" y="5939"/>
                  <a:pt x="2485437" y="0"/>
                  <a:pt x="2314222" y="109067"/>
                </a:cubicBezTo>
                <a:cubicBezTo>
                  <a:pt x="2143007" y="218134"/>
                  <a:pt x="1941689" y="541808"/>
                  <a:pt x="1806222" y="684800"/>
                </a:cubicBezTo>
                <a:cubicBezTo>
                  <a:pt x="1670755" y="827792"/>
                  <a:pt x="1618074" y="889881"/>
                  <a:pt x="1501422" y="967022"/>
                </a:cubicBezTo>
                <a:cubicBezTo>
                  <a:pt x="1384770" y="1044163"/>
                  <a:pt x="1296341" y="1111896"/>
                  <a:pt x="1106311" y="1147644"/>
                </a:cubicBezTo>
                <a:cubicBezTo>
                  <a:pt x="916281" y="1183392"/>
                  <a:pt x="545629" y="1175867"/>
                  <a:pt x="361244" y="1181511"/>
                </a:cubicBezTo>
                <a:cubicBezTo>
                  <a:pt x="176859" y="1187155"/>
                  <a:pt x="88429" y="1184333"/>
                  <a:pt x="0" y="1181511"/>
                </a:cubicBezTo>
              </a:path>
            </a:pathLst>
          </a:custGeom>
          <a:ln w="31750">
            <a:solidFill>
              <a:srgbClr val="FFC000"/>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1" name="Straight Connector 40"/>
          <p:cNvCxnSpPr/>
          <p:nvPr/>
        </p:nvCxnSpPr>
        <p:spPr>
          <a:xfrm rot="5400000" flipH="1" flipV="1">
            <a:off x="3350770" y="2460088"/>
            <a:ext cx="541107" cy="3426"/>
          </a:xfrm>
          <a:prstGeom prst="line">
            <a:avLst/>
          </a:prstGeom>
          <a:ln w="25400">
            <a:prstDash val="sysDot"/>
          </a:ln>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rot="5400000" flipH="1" flipV="1">
            <a:off x="3435438" y="2443154"/>
            <a:ext cx="541107" cy="3426"/>
          </a:xfrm>
          <a:prstGeom prst="line">
            <a:avLst/>
          </a:prstGeom>
          <a:ln w="25400">
            <a:prstDash val="sysDot"/>
          </a:ln>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rot="5400000" flipH="1" flipV="1">
            <a:off x="3437468" y="2387597"/>
            <a:ext cx="688622" cy="2"/>
          </a:xfrm>
          <a:prstGeom prst="line">
            <a:avLst/>
          </a:prstGeom>
          <a:ln w="25400">
            <a:prstDash val="sysDot"/>
          </a:ln>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rot="5400000" flipH="1" flipV="1">
            <a:off x="3510846" y="2381953"/>
            <a:ext cx="688622" cy="2"/>
          </a:xfrm>
          <a:prstGeom prst="line">
            <a:avLst/>
          </a:prstGeom>
          <a:ln w="25400">
            <a:prstDash val="sysDot"/>
          </a:ln>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rot="5400000" flipH="1" flipV="1">
            <a:off x="3601157" y="2370664"/>
            <a:ext cx="688622" cy="2"/>
          </a:xfrm>
          <a:prstGeom prst="line">
            <a:avLst/>
          </a:prstGeom>
          <a:ln w="25400">
            <a:prstDash val="sysDot"/>
          </a:ln>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rot="16200000" flipV="1">
            <a:off x="3753557" y="2421463"/>
            <a:ext cx="598312" cy="3"/>
          </a:xfrm>
          <a:prstGeom prst="line">
            <a:avLst/>
          </a:prstGeom>
          <a:ln w="25400">
            <a:prstDash val="sysDot"/>
          </a:ln>
        </p:spPr>
        <p:style>
          <a:lnRef idx="1">
            <a:schemeClr val="dk1"/>
          </a:lnRef>
          <a:fillRef idx="0">
            <a:schemeClr val="dk1"/>
          </a:fillRef>
          <a:effectRef idx="0">
            <a:schemeClr val="dk1"/>
          </a:effectRef>
          <a:fontRef idx="minor">
            <a:schemeClr val="tx1"/>
          </a:fontRef>
        </p:style>
      </p:cxnSp>
      <p:graphicFrame>
        <p:nvGraphicFramePr>
          <p:cNvPr id="31" name="Object 30"/>
          <p:cNvGraphicFramePr>
            <a:graphicFrameLocks noChangeAspect="1"/>
          </p:cNvGraphicFramePr>
          <p:nvPr/>
        </p:nvGraphicFramePr>
        <p:xfrm>
          <a:off x="622300" y="4519613"/>
          <a:ext cx="7461250" cy="642937"/>
        </p:xfrm>
        <a:graphic>
          <a:graphicData uri="http://schemas.openxmlformats.org/presentationml/2006/ole">
            <p:oleObj spid="_x0000_s11268" name="Equation" r:id="rId4" imgW="2793960" imgH="241200" progId="Equation.3">
              <p:embed/>
            </p:oleObj>
          </a:graphicData>
        </a:graphic>
      </p:graphicFrame>
      <p:sp>
        <p:nvSpPr>
          <p:cNvPr id="32" name="TextBox 31"/>
          <p:cNvSpPr txBox="1"/>
          <p:nvPr/>
        </p:nvSpPr>
        <p:spPr>
          <a:xfrm>
            <a:off x="452967" y="3476978"/>
            <a:ext cx="3242733" cy="830997"/>
          </a:xfrm>
          <a:prstGeom prst="rect">
            <a:avLst/>
          </a:prstGeom>
          <a:noFill/>
        </p:spPr>
        <p:txBody>
          <a:bodyPr wrap="square" rtlCol="0">
            <a:spAutoFit/>
          </a:bodyPr>
          <a:lstStyle/>
          <a:p>
            <a:r>
              <a:rPr lang="en-US" sz="2400" dirty="0" smtClean="0">
                <a:solidFill>
                  <a:srgbClr val="82F52B"/>
                </a:solidFill>
              </a:rPr>
              <a:t>Factor ¼ weak bound for Logistic</a:t>
            </a:r>
            <a:endParaRPr lang="en-US" sz="2400" dirty="0">
              <a:solidFill>
                <a:srgbClr val="82F52B"/>
              </a:solidFill>
            </a:endParaRPr>
          </a:p>
        </p:txBody>
      </p:sp>
      <p:cxnSp>
        <p:nvCxnSpPr>
          <p:cNvPr id="33" name="Straight Arrow Connector 32"/>
          <p:cNvCxnSpPr/>
          <p:nvPr/>
        </p:nvCxnSpPr>
        <p:spPr>
          <a:xfrm rot="16200000" flipH="1">
            <a:off x="654759" y="4463340"/>
            <a:ext cx="351363" cy="9881"/>
          </a:xfrm>
          <a:prstGeom prst="straightConnector1">
            <a:avLst/>
          </a:prstGeom>
          <a:ln>
            <a:solidFill>
              <a:srgbClr val="82F52B"/>
            </a:solidFill>
            <a:tailEnd type="arrow"/>
          </a:ln>
        </p:spPr>
        <p:style>
          <a:lnRef idx="3">
            <a:schemeClr val="dk1"/>
          </a:lnRef>
          <a:fillRef idx="0">
            <a:schemeClr val="dk1"/>
          </a:fillRef>
          <a:effectRef idx="2">
            <a:schemeClr val="dk1"/>
          </a:effectRef>
          <a:fontRef idx="minor">
            <a:schemeClr val="tx1"/>
          </a:fontRef>
        </p:style>
      </p:cxnSp>
      <p:sp>
        <p:nvSpPr>
          <p:cNvPr id="34" name="TextBox 33"/>
          <p:cNvSpPr txBox="1"/>
          <p:nvPr/>
        </p:nvSpPr>
        <p:spPr>
          <a:xfrm>
            <a:off x="241300" y="5585179"/>
            <a:ext cx="8902700" cy="830997"/>
          </a:xfrm>
          <a:prstGeom prst="rect">
            <a:avLst/>
          </a:prstGeom>
          <a:noFill/>
        </p:spPr>
        <p:txBody>
          <a:bodyPr wrap="square" rtlCol="0">
            <a:spAutoFit/>
          </a:bodyPr>
          <a:lstStyle/>
          <a:p>
            <a:pPr>
              <a:buFont typeface="Wingdings" pitchFamily="2" charset="2"/>
              <a:buChar char="ü"/>
            </a:pPr>
            <a:r>
              <a:rPr lang="en-US" sz="2400" dirty="0" smtClean="0"/>
              <a:t> Can be made tighter, as logistic approaches the step function.</a:t>
            </a:r>
            <a:endParaRPr lang="en-US" sz="2400" dirty="0"/>
          </a:p>
        </p:txBody>
      </p:sp>
    </p:spTree>
  </p:cSld>
  <p:clrMapOvr>
    <a:masterClrMapping/>
  </p:clrMapOvr>
  <p:transition advTm="62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Link Prediction</a:t>
            </a:r>
            <a:endParaRPr lang="en-US" dirty="0"/>
          </a:p>
        </p:txBody>
      </p:sp>
      <p:sp>
        <p:nvSpPr>
          <p:cNvPr id="54" name="TextBox 53"/>
          <p:cNvSpPr txBox="1"/>
          <p:nvPr/>
        </p:nvSpPr>
        <p:spPr>
          <a:xfrm>
            <a:off x="191911" y="1447800"/>
            <a:ext cx="8952089" cy="954107"/>
          </a:xfrm>
          <a:prstGeom prst="rect">
            <a:avLst/>
          </a:prstGeom>
          <a:noFill/>
        </p:spPr>
        <p:txBody>
          <a:bodyPr wrap="square" rtlCol="0">
            <a:spAutoFit/>
          </a:bodyPr>
          <a:lstStyle/>
          <a:p>
            <a:pPr>
              <a:buFont typeface="Wingdings" pitchFamily="2" charset="2"/>
              <a:buChar char="Ø"/>
            </a:pPr>
            <a:r>
              <a:rPr lang="en-US" sz="2800" dirty="0" smtClean="0"/>
              <a:t>  Which pair of nodes {i,j} </a:t>
            </a:r>
            <a:r>
              <a:rPr lang="en-US" sz="2800" dirty="0" smtClean="0">
                <a:solidFill>
                  <a:srgbClr val="E78F19"/>
                </a:solidFill>
              </a:rPr>
              <a:t>should</a:t>
            </a:r>
            <a:r>
              <a:rPr lang="en-US" sz="2800" dirty="0" smtClean="0">
                <a:solidFill>
                  <a:schemeClr val="bg1"/>
                </a:solidFill>
              </a:rPr>
              <a:t> </a:t>
            </a:r>
            <a:r>
              <a:rPr lang="en-US" sz="2800" dirty="0" smtClean="0"/>
              <a:t>be connected?</a:t>
            </a:r>
          </a:p>
          <a:p>
            <a:pPr lvl="1">
              <a:buFont typeface="Wingdings" pitchFamily="2" charset="2"/>
              <a:buChar char="Ø"/>
            </a:pPr>
            <a:r>
              <a:rPr lang="en-US" sz="2800" dirty="0" smtClean="0"/>
              <a:t>Variant:  node </a:t>
            </a:r>
            <a:r>
              <a:rPr lang="en-US" sz="2800" b="1" i="1" dirty="0" err="1" smtClean="0"/>
              <a:t>i</a:t>
            </a:r>
            <a:r>
              <a:rPr lang="en-US" sz="2800" dirty="0" smtClean="0"/>
              <a:t> is given</a:t>
            </a:r>
            <a:endParaRPr lang="en-US" sz="2800" dirty="0"/>
          </a:p>
        </p:txBody>
      </p:sp>
      <p:grpSp>
        <p:nvGrpSpPr>
          <p:cNvPr id="106" name="Group 105"/>
          <p:cNvGrpSpPr/>
          <p:nvPr/>
        </p:nvGrpSpPr>
        <p:grpSpPr>
          <a:xfrm>
            <a:off x="2336800" y="2400300"/>
            <a:ext cx="4064000" cy="3429000"/>
            <a:chOff x="558800" y="2997200"/>
            <a:chExt cx="4064000" cy="3206811"/>
          </a:xfrm>
        </p:grpSpPr>
        <p:grpSp>
          <p:nvGrpSpPr>
            <p:cNvPr id="55" name="Group 54"/>
            <p:cNvGrpSpPr/>
            <p:nvPr/>
          </p:nvGrpSpPr>
          <p:grpSpPr>
            <a:xfrm>
              <a:off x="952500" y="2997200"/>
              <a:ext cx="2908300" cy="2603500"/>
              <a:chOff x="1143000" y="1828800"/>
              <a:chExt cx="3276600" cy="2819400"/>
            </a:xfrm>
          </p:grpSpPr>
          <p:sp>
            <p:nvSpPr>
              <p:cNvPr id="56" name="Oval 55"/>
              <p:cNvSpPr/>
              <p:nvPr/>
            </p:nvSpPr>
            <p:spPr>
              <a:xfrm>
                <a:off x="4114800" y="37338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7" name="Straight Connector 56"/>
              <p:cNvCxnSpPr>
                <a:stCxn id="96" idx="3"/>
                <a:endCxn id="93" idx="7"/>
              </p:cNvCxnSpPr>
              <p:nvPr/>
            </p:nvCxnSpPr>
            <p:spPr>
              <a:xfrm rot="5400000">
                <a:off x="3612963" y="2774763"/>
                <a:ext cx="317874" cy="3178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97" idx="6"/>
                <a:endCxn id="56" idx="2"/>
              </p:cNvCxnSpPr>
              <p:nvPr/>
            </p:nvCxnSpPr>
            <p:spPr>
              <a:xfrm flipV="1">
                <a:off x="3505200" y="3886200"/>
                <a:ext cx="609600" cy="76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3657600" y="3124200"/>
                <a:ext cx="501837" cy="1077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97" idx="5"/>
              </p:cNvCxnSpPr>
              <p:nvPr/>
            </p:nvCxnSpPr>
            <p:spPr>
              <a:xfrm rot="16200000" flipH="1">
                <a:off x="3384363" y="4146362"/>
                <a:ext cx="425637" cy="2732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2514600" y="3886200"/>
                <a:ext cx="7620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200400" y="4419600"/>
                <a:ext cx="501837" cy="1077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93" idx="2"/>
              </p:cNvCxnSpPr>
              <p:nvPr/>
            </p:nvCxnSpPr>
            <p:spPr>
              <a:xfrm rot="10800000">
                <a:off x="2895600" y="3137274"/>
                <a:ext cx="457200" cy="631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94" idx="3"/>
              </p:cNvCxnSpPr>
              <p:nvPr/>
            </p:nvCxnSpPr>
            <p:spPr>
              <a:xfrm rot="5400000">
                <a:off x="2774764" y="2667000"/>
                <a:ext cx="591111" cy="3494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90" idx="2"/>
                <a:endCxn id="91" idx="5"/>
              </p:cNvCxnSpPr>
              <p:nvPr/>
            </p:nvCxnSpPr>
            <p:spPr>
              <a:xfrm rot="10800000">
                <a:off x="2469964" y="2774764"/>
                <a:ext cx="273237" cy="4256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90" idx="3"/>
                <a:endCxn id="98" idx="6"/>
              </p:cNvCxnSpPr>
              <p:nvPr/>
            </p:nvCxnSpPr>
            <p:spPr>
              <a:xfrm rot="5400000">
                <a:off x="2476501" y="3041463"/>
                <a:ext cx="44637" cy="578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endCxn id="100" idx="1"/>
              </p:cNvCxnSpPr>
              <p:nvPr/>
            </p:nvCxnSpPr>
            <p:spPr>
              <a:xfrm rot="16200000" flipH="1">
                <a:off x="2041619" y="3413218"/>
                <a:ext cx="501837" cy="3809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1828800" y="3962400"/>
                <a:ext cx="762000" cy="76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2606581" y="4099019"/>
                <a:ext cx="501837" cy="3809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16200000" flipH="1">
                <a:off x="1311181" y="3641819"/>
                <a:ext cx="501837" cy="3809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endCxn id="99" idx="0"/>
              </p:cNvCxnSpPr>
              <p:nvPr/>
            </p:nvCxnSpPr>
            <p:spPr>
              <a:xfrm rot="5400000">
                <a:off x="1600200" y="3581400"/>
                <a:ext cx="6096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3901981" y="2727419"/>
                <a:ext cx="501837" cy="3809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endCxn id="96" idx="1"/>
              </p:cNvCxnSpPr>
              <p:nvPr/>
            </p:nvCxnSpPr>
            <p:spPr>
              <a:xfrm>
                <a:off x="3276600" y="2362200"/>
                <a:ext cx="654237" cy="197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endCxn id="93" idx="0"/>
              </p:cNvCxnSpPr>
              <p:nvPr/>
            </p:nvCxnSpPr>
            <p:spPr>
              <a:xfrm rot="16200000" flipH="1">
                <a:off x="3124200" y="2667000"/>
                <a:ext cx="6096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endCxn id="94" idx="1"/>
              </p:cNvCxnSpPr>
              <p:nvPr/>
            </p:nvCxnSpPr>
            <p:spPr>
              <a:xfrm>
                <a:off x="2743200" y="1981200"/>
                <a:ext cx="501837" cy="3494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endCxn id="94" idx="2"/>
              </p:cNvCxnSpPr>
              <p:nvPr/>
            </p:nvCxnSpPr>
            <p:spPr>
              <a:xfrm flipV="1">
                <a:off x="2362200" y="2438400"/>
                <a:ext cx="838200" cy="228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2171701" y="2247899"/>
                <a:ext cx="609600" cy="2286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1844581" y="2194019"/>
                <a:ext cx="501837" cy="3809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flipH="1" flipV="1">
                <a:off x="1447800" y="2133600"/>
                <a:ext cx="457200" cy="45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endCxn id="92" idx="2"/>
              </p:cNvCxnSpPr>
              <p:nvPr/>
            </p:nvCxnSpPr>
            <p:spPr>
              <a:xfrm flipV="1">
                <a:off x="1981200" y="1981200"/>
                <a:ext cx="533400" cy="76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93" idx="5"/>
                <a:endCxn id="56" idx="1"/>
              </p:cNvCxnSpPr>
              <p:nvPr/>
            </p:nvCxnSpPr>
            <p:spPr>
              <a:xfrm rot="16200000" flipH="1">
                <a:off x="3651063" y="3270063"/>
                <a:ext cx="470274" cy="5464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endCxn id="101" idx="2"/>
              </p:cNvCxnSpPr>
              <p:nvPr/>
            </p:nvCxnSpPr>
            <p:spPr>
              <a:xfrm>
                <a:off x="1905000" y="4191000"/>
                <a:ext cx="1066800"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endCxn id="91" idx="3"/>
              </p:cNvCxnSpPr>
              <p:nvPr/>
            </p:nvCxnSpPr>
            <p:spPr>
              <a:xfrm>
                <a:off x="1600200" y="2667000"/>
                <a:ext cx="654237" cy="1077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8" idx="2"/>
              </p:cNvCxnSpPr>
              <p:nvPr/>
            </p:nvCxnSpPr>
            <p:spPr>
              <a:xfrm rot="10800000" flipV="1">
                <a:off x="1219200" y="3352800"/>
                <a:ext cx="685801" cy="446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97" idx="1"/>
              </p:cNvCxnSpPr>
              <p:nvPr/>
            </p:nvCxnSpPr>
            <p:spPr>
              <a:xfrm>
                <a:off x="2133600" y="3352800"/>
                <a:ext cx="1111437" cy="501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2514600" y="2667000"/>
                <a:ext cx="1111437" cy="501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endCxn id="100" idx="1"/>
              </p:cNvCxnSpPr>
              <p:nvPr/>
            </p:nvCxnSpPr>
            <p:spPr>
              <a:xfrm>
                <a:off x="1219200" y="3429000"/>
                <a:ext cx="1263837" cy="4256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1371600" y="2514600"/>
                <a:ext cx="304800" cy="304800"/>
              </a:xfrm>
              <a:prstGeom prst="ellipse">
                <a:avLst/>
              </a:prstGeom>
              <a:solidFill>
                <a:srgbClr val="82F52B"/>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9" name="Oval 88"/>
              <p:cNvSpPr/>
              <p:nvPr/>
            </p:nvSpPr>
            <p:spPr>
              <a:xfrm>
                <a:off x="1752600" y="1981200"/>
                <a:ext cx="304800" cy="304800"/>
              </a:xfrm>
              <a:prstGeom prst="ellipse">
                <a:avLst/>
              </a:prstGeom>
              <a:solidFill>
                <a:srgbClr val="82F52B"/>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0" name="Oval 89"/>
              <p:cNvSpPr/>
              <p:nvPr/>
            </p:nvSpPr>
            <p:spPr>
              <a:xfrm>
                <a:off x="2743200" y="3048000"/>
                <a:ext cx="304800" cy="304800"/>
              </a:xfrm>
              <a:prstGeom prst="ellipse">
                <a:avLst/>
              </a:prstGeom>
              <a:solidFill>
                <a:srgbClr val="82F52B"/>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1" name="Oval 90"/>
              <p:cNvSpPr/>
              <p:nvPr/>
            </p:nvSpPr>
            <p:spPr>
              <a:xfrm>
                <a:off x="2209800" y="2514600"/>
                <a:ext cx="304800" cy="304800"/>
              </a:xfrm>
              <a:prstGeom prst="ellipse">
                <a:avLst/>
              </a:prstGeom>
              <a:solidFill>
                <a:srgbClr val="82F52B"/>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2" name="Oval 91"/>
              <p:cNvSpPr/>
              <p:nvPr/>
            </p:nvSpPr>
            <p:spPr>
              <a:xfrm>
                <a:off x="2514600" y="1828800"/>
                <a:ext cx="304800" cy="304800"/>
              </a:xfrm>
              <a:prstGeom prst="ellipse">
                <a:avLst/>
              </a:prstGeom>
              <a:solidFill>
                <a:srgbClr val="82F52B"/>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3" name="Oval 92"/>
              <p:cNvSpPr/>
              <p:nvPr/>
            </p:nvSpPr>
            <p:spPr>
              <a:xfrm>
                <a:off x="3352800" y="3048000"/>
                <a:ext cx="304800" cy="304800"/>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4" name="Oval 93"/>
              <p:cNvSpPr/>
              <p:nvPr/>
            </p:nvSpPr>
            <p:spPr>
              <a:xfrm>
                <a:off x="3200400" y="2286000"/>
                <a:ext cx="304800" cy="304800"/>
              </a:xfrm>
              <a:prstGeom prst="ellipse">
                <a:avLst/>
              </a:prstGeom>
              <a:solidFill>
                <a:srgbClr val="82F52B"/>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5" name="Oval 94"/>
              <p:cNvSpPr/>
              <p:nvPr/>
            </p:nvSpPr>
            <p:spPr>
              <a:xfrm>
                <a:off x="4114800" y="3048000"/>
                <a:ext cx="304800" cy="304800"/>
              </a:xfrm>
              <a:prstGeom prst="ellipse">
                <a:avLst/>
              </a:prstGeom>
              <a:solidFill>
                <a:srgbClr val="82F52B"/>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6" name="Oval 95"/>
              <p:cNvSpPr/>
              <p:nvPr/>
            </p:nvSpPr>
            <p:spPr>
              <a:xfrm>
                <a:off x="3886200" y="2514600"/>
                <a:ext cx="304800" cy="304800"/>
              </a:xfrm>
              <a:prstGeom prst="ellipse">
                <a:avLst/>
              </a:prstGeom>
              <a:solidFill>
                <a:srgbClr val="82F52B"/>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7" name="Oval 96"/>
              <p:cNvSpPr/>
              <p:nvPr/>
            </p:nvSpPr>
            <p:spPr>
              <a:xfrm>
                <a:off x="3200400" y="3810000"/>
                <a:ext cx="304800" cy="3048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8" name="Oval 97"/>
              <p:cNvSpPr/>
              <p:nvPr/>
            </p:nvSpPr>
            <p:spPr>
              <a:xfrm>
                <a:off x="1905000" y="3200400"/>
                <a:ext cx="304800" cy="3048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1676400" y="3962400"/>
                <a:ext cx="304800" cy="3048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2438400" y="3810000"/>
                <a:ext cx="304800" cy="3048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2971800" y="4343400"/>
                <a:ext cx="304800" cy="3048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3733800" y="4343400"/>
                <a:ext cx="304800" cy="3048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1143000" y="3352800"/>
                <a:ext cx="304800" cy="3048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TextBox 103"/>
            <p:cNvSpPr txBox="1"/>
            <p:nvPr/>
          </p:nvSpPr>
          <p:spPr>
            <a:xfrm>
              <a:off x="558800" y="5803901"/>
              <a:ext cx="4064000"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000" dirty="0" smtClean="0"/>
                <a:t>Friend suggestion in </a:t>
              </a:r>
              <a:r>
                <a:rPr lang="en-US" sz="2000" dirty="0" err="1" smtClean="0"/>
                <a:t>Facebook</a:t>
              </a:r>
              <a:endParaRPr lang="en-US" sz="2000" dirty="0"/>
            </a:p>
          </p:txBody>
        </p:sp>
      </p:grpSp>
      <p:grpSp>
        <p:nvGrpSpPr>
          <p:cNvPr id="126" name="Group 125"/>
          <p:cNvGrpSpPr/>
          <p:nvPr/>
        </p:nvGrpSpPr>
        <p:grpSpPr>
          <a:xfrm>
            <a:off x="2247900" y="2043307"/>
            <a:ext cx="4330700" cy="4230493"/>
            <a:chOff x="4668496" y="2273300"/>
            <a:chExt cx="4114800" cy="4220078"/>
          </a:xfrm>
        </p:grpSpPr>
        <p:grpSp>
          <p:nvGrpSpPr>
            <p:cNvPr id="107" name="Group 106"/>
            <p:cNvGrpSpPr/>
            <p:nvPr/>
          </p:nvGrpSpPr>
          <p:grpSpPr>
            <a:xfrm>
              <a:off x="4876800" y="2273300"/>
              <a:ext cx="3784600" cy="3663963"/>
              <a:chOff x="520792" y="1258900"/>
              <a:chExt cx="5060858" cy="5008563"/>
            </a:xfrm>
          </p:grpSpPr>
          <p:sp>
            <p:nvSpPr>
              <p:cNvPr id="108" name="Oval 6"/>
              <p:cNvSpPr>
                <a:spLocks noChangeArrowheads="1"/>
              </p:cNvSpPr>
              <p:nvPr/>
            </p:nvSpPr>
            <p:spPr bwMode="auto">
              <a:xfrm>
                <a:off x="1828800" y="1885963"/>
                <a:ext cx="534988" cy="493712"/>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09" name="Oval 8"/>
              <p:cNvSpPr>
                <a:spLocks noChangeArrowheads="1"/>
              </p:cNvSpPr>
              <p:nvPr/>
            </p:nvSpPr>
            <p:spPr bwMode="auto">
              <a:xfrm>
                <a:off x="1881188" y="3557600"/>
                <a:ext cx="534987" cy="493713"/>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10" name="Oval 9"/>
              <p:cNvSpPr>
                <a:spLocks noChangeArrowheads="1"/>
              </p:cNvSpPr>
              <p:nvPr/>
            </p:nvSpPr>
            <p:spPr bwMode="auto">
              <a:xfrm>
                <a:off x="1938338" y="5373700"/>
                <a:ext cx="534987" cy="493713"/>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11" name="Text Box 17"/>
              <p:cNvSpPr txBox="1">
                <a:spLocks noChangeArrowheads="1"/>
              </p:cNvSpPr>
              <p:nvPr/>
            </p:nvSpPr>
            <p:spPr bwMode="auto">
              <a:xfrm>
                <a:off x="690619" y="1850832"/>
                <a:ext cx="1162108" cy="504869"/>
              </a:xfrm>
              <a:prstGeom prst="rect">
                <a:avLst/>
              </a:prstGeom>
              <a:noFill/>
              <a:ln w="9525">
                <a:noFill/>
                <a:miter lim="800000"/>
                <a:headEnd/>
                <a:tailEnd/>
              </a:ln>
              <a:effectLst/>
            </p:spPr>
            <p:txBody>
              <a:bodyPr wrap="square">
                <a:spAutoFit/>
              </a:bodyPr>
              <a:lstStyle/>
              <a:p>
                <a:pPr>
                  <a:spcBef>
                    <a:spcPct val="50000"/>
                  </a:spcBef>
                </a:pPr>
                <a:r>
                  <a:rPr lang="en-US" dirty="0"/>
                  <a:t>Alice</a:t>
                </a:r>
              </a:p>
            </p:txBody>
          </p:sp>
          <p:sp>
            <p:nvSpPr>
              <p:cNvPr id="112" name="Text Box 18"/>
              <p:cNvSpPr txBox="1">
                <a:spLocks noChangeArrowheads="1"/>
              </p:cNvSpPr>
              <p:nvPr/>
            </p:nvSpPr>
            <p:spPr bwMode="auto">
              <a:xfrm>
                <a:off x="758825" y="3683013"/>
                <a:ext cx="885825" cy="366712"/>
              </a:xfrm>
              <a:prstGeom prst="rect">
                <a:avLst/>
              </a:prstGeom>
              <a:noFill/>
              <a:ln w="9525">
                <a:noFill/>
                <a:miter lim="800000"/>
                <a:headEnd/>
                <a:tailEnd/>
              </a:ln>
              <a:effectLst/>
            </p:spPr>
            <p:txBody>
              <a:bodyPr>
                <a:spAutoFit/>
              </a:bodyPr>
              <a:lstStyle/>
              <a:p>
                <a:pPr>
                  <a:spcBef>
                    <a:spcPct val="50000"/>
                  </a:spcBef>
                </a:pPr>
                <a:r>
                  <a:rPr lang="en-US" dirty="0"/>
                  <a:t>Bob</a:t>
                </a:r>
              </a:p>
            </p:txBody>
          </p:sp>
          <p:sp>
            <p:nvSpPr>
              <p:cNvPr id="113" name="Text Box 19"/>
              <p:cNvSpPr txBox="1">
                <a:spLocks noChangeArrowheads="1"/>
              </p:cNvSpPr>
              <p:nvPr/>
            </p:nvSpPr>
            <p:spPr bwMode="auto">
              <a:xfrm>
                <a:off x="520792" y="5389880"/>
                <a:ext cx="1540673" cy="504869"/>
              </a:xfrm>
              <a:prstGeom prst="rect">
                <a:avLst/>
              </a:prstGeom>
              <a:noFill/>
              <a:ln w="9525">
                <a:noFill/>
                <a:miter lim="800000"/>
                <a:headEnd/>
                <a:tailEnd/>
              </a:ln>
              <a:effectLst/>
            </p:spPr>
            <p:txBody>
              <a:bodyPr wrap="square">
                <a:spAutoFit/>
              </a:bodyPr>
              <a:lstStyle/>
              <a:p>
                <a:pPr>
                  <a:spcBef>
                    <a:spcPct val="50000"/>
                  </a:spcBef>
                </a:pPr>
                <a:r>
                  <a:rPr lang="en-US" dirty="0"/>
                  <a:t>Charlie</a:t>
                </a:r>
              </a:p>
            </p:txBody>
          </p:sp>
          <p:pic>
            <p:nvPicPr>
              <p:cNvPr id="114" name="Picture 20" descr="kill-bill"/>
              <p:cNvPicPr>
                <a:picLocks noChangeAspect="1" noChangeArrowheads="1"/>
              </p:cNvPicPr>
              <p:nvPr/>
            </p:nvPicPr>
            <p:blipFill>
              <a:blip r:embed="rId4" cstate="print"/>
              <a:srcRect/>
              <a:stretch>
                <a:fillRect/>
              </a:stretch>
            </p:blipFill>
            <p:spPr bwMode="auto">
              <a:xfrm>
                <a:off x="4608513" y="2397138"/>
                <a:ext cx="639762" cy="893762"/>
              </a:xfrm>
              <a:prstGeom prst="rect">
                <a:avLst/>
              </a:prstGeom>
              <a:noFill/>
            </p:spPr>
          </p:pic>
          <p:pic>
            <p:nvPicPr>
              <p:cNvPr id="115" name="Picture 21" descr="flushed_away"/>
              <p:cNvPicPr>
                <a:picLocks noChangeAspect="1" noChangeArrowheads="1"/>
              </p:cNvPicPr>
              <p:nvPr/>
            </p:nvPicPr>
            <p:blipFill>
              <a:blip r:embed="rId5" cstate="print"/>
              <a:srcRect/>
              <a:stretch>
                <a:fillRect/>
              </a:stretch>
            </p:blipFill>
            <p:spPr bwMode="auto">
              <a:xfrm>
                <a:off x="4524375" y="1258900"/>
                <a:ext cx="706438" cy="936625"/>
              </a:xfrm>
              <a:prstGeom prst="rect">
                <a:avLst/>
              </a:prstGeom>
              <a:noFill/>
            </p:spPr>
          </p:pic>
          <p:pic>
            <p:nvPicPr>
              <p:cNvPr id="116" name="Picture 22" descr="departed-poster-1"/>
              <p:cNvPicPr>
                <a:picLocks noChangeAspect="1" noChangeArrowheads="1"/>
              </p:cNvPicPr>
              <p:nvPr/>
            </p:nvPicPr>
            <p:blipFill>
              <a:blip r:embed="rId6" cstate="print"/>
              <a:srcRect/>
              <a:stretch>
                <a:fillRect/>
              </a:stretch>
            </p:blipFill>
            <p:spPr bwMode="auto">
              <a:xfrm>
                <a:off x="4378325" y="5354650"/>
                <a:ext cx="1203325" cy="912813"/>
              </a:xfrm>
              <a:prstGeom prst="rect">
                <a:avLst/>
              </a:prstGeom>
              <a:noFill/>
            </p:spPr>
          </p:pic>
          <p:sp>
            <p:nvSpPr>
              <p:cNvPr id="117" name="Line 23"/>
              <p:cNvSpPr>
                <a:spLocks noChangeShapeType="1"/>
              </p:cNvSpPr>
              <p:nvPr/>
            </p:nvSpPr>
            <p:spPr bwMode="auto">
              <a:xfrm flipV="1">
                <a:off x="2378075" y="1816113"/>
                <a:ext cx="2209800" cy="280987"/>
              </a:xfrm>
              <a:prstGeom prst="line">
                <a:avLst/>
              </a:prstGeom>
              <a:noFill/>
              <a:ln w="9525">
                <a:solidFill>
                  <a:schemeClr val="tx1"/>
                </a:solidFill>
                <a:round/>
                <a:headEnd/>
                <a:tailEnd/>
              </a:ln>
              <a:effectLst/>
            </p:spPr>
            <p:txBody>
              <a:bodyPr/>
              <a:lstStyle/>
              <a:p>
                <a:endParaRPr lang="en-US"/>
              </a:p>
            </p:txBody>
          </p:sp>
          <p:sp>
            <p:nvSpPr>
              <p:cNvPr id="118" name="Line 24"/>
              <p:cNvSpPr>
                <a:spLocks noChangeShapeType="1"/>
              </p:cNvSpPr>
              <p:nvPr/>
            </p:nvSpPr>
            <p:spPr bwMode="auto">
              <a:xfrm>
                <a:off x="2363788" y="2097100"/>
                <a:ext cx="2238375" cy="871538"/>
              </a:xfrm>
              <a:prstGeom prst="line">
                <a:avLst/>
              </a:prstGeom>
              <a:noFill/>
              <a:ln w="9525">
                <a:solidFill>
                  <a:schemeClr val="tx1"/>
                </a:solidFill>
                <a:round/>
                <a:headEnd/>
                <a:tailEnd/>
              </a:ln>
              <a:effectLst/>
            </p:spPr>
            <p:txBody>
              <a:bodyPr/>
              <a:lstStyle/>
              <a:p>
                <a:endParaRPr lang="en-US"/>
              </a:p>
            </p:txBody>
          </p:sp>
          <p:sp>
            <p:nvSpPr>
              <p:cNvPr id="119" name="Line 25"/>
              <p:cNvSpPr>
                <a:spLocks noChangeShapeType="1"/>
              </p:cNvSpPr>
              <p:nvPr/>
            </p:nvSpPr>
            <p:spPr bwMode="auto">
              <a:xfrm flipV="1">
                <a:off x="2405063" y="2982925"/>
                <a:ext cx="2225675" cy="858838"/>
              </a:xfrm>
              <a:prstGeom prst="line">
                <a:avLst/>
              </a:prstGeom>
              <a:noFill/>
              <a:ln w="9525">
                <a:solidFill>
                  <a:schemeClr val="tx1"/>
                </a:solidFill>
                <a:round/>
                <a:headEnd/>
                <a:tailEnd/>
              </a:ln>
              <a:effectLst/>
            </p:spPr>
            <p:txBody>
              <a:bodyPr/>
              <a:lstStyle/>
              <a:p>
                <a:endParaRPr lang="en-US"/>
              </a:p>
            </p:txBody>
          </p:sp>
          <p:sp>
            <p:nvSpPr>
              <p:cNvPr id="120" name="Line 26"/>
              <p:cNvSpPr>
                <a:spLocks noChangeShapeType="1"/>
              </p:cNvSpPr>
              <p:nvPr/>
            </p:nvSpPr>
            <p:spPr bwMode="auto">
              <a:xfrm>
                <a:off x="2419350" y="3856050"/>
                <a:ext cx="1955800" cy="1927225"/>
              </a:xfrm>
              <a:prstGeom prst="line">
                <a:avLst/>
              </a:prstGeom>
              <a:noFill/>
              <a:ln w="9525">
                <a:solidFill>
                  <a:schemeClr val="tx1"/>
                </a:solidFill>
                <a:round/>
                <a:headEnd/>
                <a:tailEnd/>
              </a:ln>
              <a:effectLst/>
            </p:spPr>
            <p:txBody>
              <a:bodyPr/>
              <a:lstStyle/>
              <a:p>
                <a:endParaRPr lang="en-US"/>
              </a:p>
            </p:txBody>
          </p:sp>
          <p:sp>
            <p:nvSpPr>
              <p:cNvPr id="121" name="Line 27"/>
              <p:cNvSpPr>
                <a:spLocks noChangeShapeType="1"/>
              </p:cNvSpPr>
              <p:nvPr/>
            </p:nvSpPr>
            <p:spPr bwMode="auto">
              <a:xfrm>
                <a:off x="2476500" y="5670563"/>
                <a:ext cx="1927225" cy="112712"/>
              </a:xfrm>
              <a:prstGeom prst="line">
                <a:avLst/>
              </a:prstGeom>
              <a:noFill/>
              <a:ln w="9525">
                <a:solidFill>
                  <a:schemeClr val="tx1"/>
                </a:solidFill>
                <a:round/>
                <a:headEnd/>
                <a:tailEnd/>
              </a:ln>
              <a:effectLst/>
            </p:spPr>
            <p:txBody>
              <a:bodyPr/>
              <a:lstStyle/>
              <a:p>
                <a:endParaRPr lang="en-US"/>
              </a:p>
            </p:txBody>
          </p:sp>
          <p:pic>
            <p:nvPicPr>
              <p:cNvPr id="122" name="Picture 28" descr="million-dollar-baby"/>
              <p:cNvPicPr>
                <a:picLocks noChangeAspect="1" noChangeArrowheads="1"/>
              </p:cNvPicPr>
              <p:nvPr/>
            </p:nvPicPr>
            <p:blipFill>
              <a:blip r:embed="rId7" cstate="print"/>
              <a:srcRect/>
              <a:stretch>
                <a:fillRect/>
              </a:stretch>
            </p:blipFill>
            <p:spPr bwMode="auto">
              <a:xfrm>
                <a:off x="4575175" y="3505213"/>
                <a:ext cx="819150" cy="1158875"/>
              </a:xfrm>
              <a:prstGeom prst="rect">
                <a:avLst/>
              </a:prstGeom>
              <a:noFill/>
            </p:spPr>
          </p:pic>
          <p:sp>
            <p:nvSpPr>
              <p:cNvPr id="123" name="Line 29"/>
              <p:cNvSpPr>
                <a:spLocks noChangeShapeType="1"/>
              </p:cNvSpPr>
              <p:nvPr/>
            </p:nvSpPr>
            <p:spPr bwMode="auto">
              <a:xfrm flipV="1">
                <a:off x="2489200" y="4094175"/>
                <a:ext cx="2068513" cy="1562100"/>
              </a:xfrm>
              <a:prstGeom prst="line">
                <a:avLst/>
              </a:prstGeom>
              <a:noFill/>
              <a:ln w="9525">
                <a:solidFill>
                  <a:schemeClr val="tx1"/>
                </a:solidFill>
                <a:round/>
                <a:headEnd/>
                <a:tailEnd/>
              </a:ln>
              <a:effectLst/>
            </p:spPr>
            <p:txBody>
              <a:bodyPr/>
              <a:lstStyle/>
              <a:p>
                <a:endParaRPr lang="en-US"/>
              </a:p>
            </p:txBody>
          </p:sp>
          <p:sp>
            <p:nvSpPr>
              <p:cNvPr id="124" name="Line 30"/>
              <p:cNvSpPr>
                <a:spLocks noChangeShapeType="1"/>
              </p:cNvSpPr>
              <p:nvPr/>
            </p:nvSpPr>
            <p:spPr bwMode="auto">
              <a:xfrm>
                <a:off x="2433638" y="3841763"/>
                <a:ext cx="2152650" cy="252412"/>
              </a:xfrm>
              <a:prstGeom prst="line">
                <a:avLst/>
              </a:prstGeom>
              <a:noFill/>
              <a:ln w="9525">
                <a:solidFill>
                  <a:schemeClr val="tx1"/>
                </a:solidFill>
                <a:round/>
                <a:headEnd/>
                <a:tailEnd/>
              </a:ln>
              <a:effectLst/>
            </p:spPr>
            <p:txBody>
              <a:bodyPr/>
              <a:lstStyle/>
              <a:p>
                <a:endParaRPr lang="en-US"/>
              </a:p>
            </p:txBody>
          </p:sp>
        </p:grpSp>
        <p:sp>
          <p:nvSpPr>
            <p:cNvPr id="125" name="TextBox 124"/>
            <p:cNvSpPr txBox="1"/>
            <p:nvPr/>
          </p:nvSpPr>
          <p:spPr>
            <a:xfrm>
              <a:off x="4668496" y="6061868"/>
              <a:ext cx="4114800" cy="4315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000" dirty="0" smtClean="0"/>
                <a:t>Movie recommendation in Netflix</a:t>
              </a:r>
              <a:endParaRPr lang="en-US" sz="2000" dirty="0"/>
            </a:p>
          </p:txBody>
        </p:sp>
      </p:grpSp>
    </p:spTree>
    <p:custDataLst>
      <p:tags r:id="rId1"/>
    </p:custDataLst>
  </p:cSld>
  <p:clrMapOvr>
    <a:masterClrMapping/>
  </p:clrMapOvr>
  <p:transition advTm="4926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06"/>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457200" y="1420458"/>
            <a:ext cx="8229600" cy="4929541"/>
          </a:xfrm>
        </p:spPr>
        <p:txBody>
          <a:bodyPr>
            <a:normAutofit/>
          </a:bodyPr>
          <a:lstStyle/>
          <a:p>
            <a:r>
              <a:rPr lang="en-US" sz="2800" dirty="0" smtClean="0"/>
              <a:t>Three key ingredients</a:t>
            </a:r>
          </a:p>
          <a:p>
            <a:endParaRPr lang="en-US" sz="2000" dirty="0" smtClean="0"/>
          </a:p>
          <a:p>
            <a:pPr marL="868680" lvl="1" indent="-457200">
              <a:buFont typeface="+mj-lt"/>
              <a:buAutoNum type="arabicPeriod"/>
            </a:pPr>
            <a:r>
              <a:rPr lang="en-US" sz="2400" dirty="0" smtClean="0"/>
              <a:t>Closer points are likelier to be linked. </a:t>
            </a:r>
          </a:p>
          <a:p>
            <a:pPr marL="1051560" lvl="2" indent="-457200">
              <a:buNone/>
            </a:pPr>
            <a:r>
              <a:rPr lang="en-US" sz="2000" dirty="0" smtClean="0"/>
              <a:t>	Small World Model- Watts,  </a:t>
            </a:r>
            <a:r>
              <a:rPr lang="en-US" sz="2000" dirty="0" err="1" smtClean="0"/>
              <a:t>Strogatz</a:t>
            </a:r>
            <a:r>
              <a:rPr lang="en-US" sz="2000" dirty="0" smtClean="0"/>
              <a:t>, 1998, Kleinberg 2001</a:t>
            </a:r>
            <a:endParaRPr lang="en-US" sz="2800" dirty="0" smtClean="0"/>
          </a:p>
          <a:p>
            <a:pPr marL="868680" lvl="1" indent="-457200">
              <a:buFont typeface="+mj-lt"/>
              <a:buAutoNum type="arabicPeriod"/>
            </a:pPr>
            <a:endParaRPr lang="en-US" sz="2400" dirty="0" smtClean="0"/>
          </a:p>
          <a:p>
            <a:pPr marL="868680" lvl="1" indent="-457200">
              <a:buFont typeface="+mj-lt"/>
              <a:buAutoNum type="arabicPeriod"/>
            </a:pPr>
            <a:r>
              <a:rPr lang="en-US" sz="2400" dirty="0" smtClean="0"/>
              <a:t>Triangle inequality holds </a:t>
            </a:r>
          </a:p>
          <a:p>
            <a:pPr marL="1051560" lvl="2" indent="-457200">
              <a:buNone/>
            </a:pPr>
            <a:r>
              <a:rPr lang="en-US" sz="2100" dirty="0" smtClean="0">
                <a:sym typeface="Wingdings" pitchFamily="2" charset="2"/>
              </a:rPr>
              <a:t>	</a:t>
            </a:r>
            <a:r>
              <a:rPr lang="en-US" sz="2200" dirty="0" smtClean="0">
                <a:sym typeface="Wingdings" pitchFamily="2" charset="2"/>
              </a:rPr>
              <a:t>necessary to extend to </a:t>
            </a:r>
            <a:r>
              <a:rPr lang="en-US" sz="2200" dirty="0" smtClean="0">
                <a:latin typeface="Mistral" pitchFamily="66" charset="0"/>
              </a:rPr>
              <a:t>l </a:t>
            </a:r>
            <a:r>
              <a:rPr lang="en-US" sz="2200" dirty="0" smtClean="0"/>
              <a:t>hop paths</a:t>
            </a:r>
          </a:p>
          <a:p>
            <a:pPr marL="868680" lvl="1" indent="-457200">
              <a:buFont typeface="+mj-lt"/>
              <a:buAutoNum type="arabicPeriod"/>
            </a:pPr>
            <a:endParaRPr lang="en-US" sz="2400" dirty="0" smtClean="0"/>
          </a:p>
          <a:p>
            <a:pPr marL="868680" lvl="1" indent="-457200">
              <a:buFont typeface="+mj-lt"/>
              <a:buAutoNum type="arabicPeriod"/>
            </a:pPr>
            <a:r>
              <a:rPr lang="en-US" sz="2400" dirty="0" smtClean="0"/>
              <a:t>Points are spread uniformly at random </a:t>
            </a:r>
          </a:p>
          <a:p>
            <a:pPr marL="1051560" lvl="2" indent="-457200">
              <a:buNone/>
            </a:pPr>
            <a:r>
              <a:rPr lang="en-US" sz="2100" dirty="0" smtClean="0">
                <a:sym typeface="Wingdings" pitchFamily="2" charset="2"/>
              </a:rPr>
              <a:t>	 </a:t>
            </a:r>
            <a:r>
              <a:rPr lang="en-US" sz="2200" dirty="0" smtClean="0">
                <a:sym typeface="Wingdings" pitchFamily="2" charset="2"/>
              </a:rPr>
              <a:t>Otherwise properties will depend on location as well as distance</a:t>
            </a:r>
            <a:endParaRPr lang="en-US" sz="2200" dirty="0" smtClean="0"/>
          </a:p>
          <a:p>
            <a:endParaRPr lang="en-US" sz="2800" dirty="0" smtClean="0"/>
          </a:p>
          <a:p>
            <a:endParaRPr lang="en-US" sz="2800" dirty="0"/>
          </a:p>
        </p:txBody>
      </p:sp>
    </p:spTree>
  </p:cSld>
  <p:clrMapOvr>
    <a:masterClrMapping/>
  </p:clrMapOvr>
  <p:transition advTm="45422"/>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922403"/>
          </a:xfrm>
        </p:spPr>
        <p:txBody>
          <a:bodyPr/>
          <a:lstStyle/>
          <a:p>
            <a:r>
              <a:rPr lang="en-US" dirty="0" smtClean="0"/>
              <a:t>Summary</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cxnSp>
        <p:nvCxnSpPr>
          <p:cNvPr id="5" name="Straight Connector 4"/>
          <p:cNvCxnSpPr/>
          <p:nvPr/>
        </p:nvCxnSpPr>
        <p:spPr>
          <a:xfrm>
            <a:off x="1066800" y="5410200"/>
            <a:ext cx="7620000" cy="0"/>
          </a:xfrm>
          <a:prstGeom prst="line">
            <a:avLst/>
          </a:prstGeom>
        </p:spPr>
        <p:style>
          <a:lnRef idx="3">
            <a:schemeClr val="accent1"/>
          </a:lnRef>
          <a:fillRef idx="0">
            <a:schemeClr val="accent1"/>
          </a:fillRef>
          <a:effectRef idx="2">
            <a:schemeClr val="accent1"/>
          </a:effectRef>
          <a:fontRef idx="minor">
            <a:schemeClr val="tx1"/>
          </a:fontRef>
        </p:style>
      </p:cxnSp>
      <p:sp>
        <p:nvSpPr>
          <p:cNvPr id="6" name="Rectangle 5"/>
          <p:cNvSpPr/>
          <p:nvPr/>
        </p:nvSpPr>
        <p:spPr>
          <a:xfrm>
            <a:off x="2286000" y="4419600"/>
            <a:ext cx="533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657600" y="2971800"/>
            <a:ext cx="5334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295400" y="5257800"/>
            <a:ext cx="533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181600" y="2438400"/>
            <a:ext cx="533400" cy="297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781800" y="1981200"/>
            <a:ext cx="533400"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38200" y="5410200"/>
            <a:ext cx="1295400" cy="400110"/>
          </a:xfrm>
          <a:prstGeom prst="rect">
            <a:avLst/>
          </a:prstGeom>
          <a:noFill/>
        </p:spPr>
        <p:txBody>
          <a:bodyPr wrap="square" rtlCol="0">
            <a:spAutoFit/>
          </a:bodyPr>
          <a:lstStyle/>
          <a:p>
            <a:r>
              <a:rPr lang="en-US" sz="2000" dirty="0" smtClean="0"/>
              <a:t>Random</a:t>
            </a:r>
            <a:endParaRPr lang="en-US" sz="2000" dirty="0"/>
          </a:p>
        </p:txBody>
      </p:sp>
      <p:sp>
        <p:nvSpPr>
          <p:cNvPr id="13" name="TextBox 12"/>
          <p:cNvSpPr txBox="1"/>
          <p:nvPr/>
        </p:nvSpPr>
        <p:spPr>
          <a:xfrm>
            <a:off x="1905001" y="5410200"/>
            <a:ext cx="1295400" cy="707886"/>
          </a:xfrm>
          <a:prstGeom prst="rect">
            <a:avLst/>
          </a:prstGeom>
          <a:noFill/>
        </p:spPr>
        <p:txBody>
          <a:bodyPr wrap="square" rtlCol="0">
            <a:spAutoFit/>
          </a:bodyPr>
          <a:lstStyle/>
          <a:p>
            <a:pPr algn="ctr"/>
            <a:r>
              <a:rPr lang="en-US" sz="2000" dirty="0" smtClean="0"/>
              <a:t>Shortest Path</a:t>
            </a:r>
            <a:endParaRPr lang="en-US" sz="2000" dirty="0"/>
          </a:p>
        </p:txBody>
      </p:sp>
      <p:sp>
        <p:nvSpPr>
          <p:cNvPr id="14" name="TextBox 13"/>
          <p:cNvSpPr txBox="1"/>
          <p:nvPr/>
        </p:nvSpPr>
        <p:spPr>
          <a:xfrm>
            <a:off x="3048000" y="5410200"/>
            <a:ext cx="1676400" cy="707886"/>
          </a:xfrm>
          <a:prstGeom prst="rect">
            <a:avLst/>
          </a:prstGeom>
          <a:noFill/>
        </p:spPr>
        <p:txBody>
          <a:bodyPr wrap="square" rtlCol="0">
            <a:spAutoFit/>
          </a:bodyPr>
          <a:lstStyle/>
          <a:p>
            <a:pPr algn="ctr"/>
            <a:r>
              <a:rPr lang="en-US" sz="2000" dirty="0" smtClean="0"/>
              <a:t>Common Neighbors</a:t>
            </a:r>
            <a:endParaRPr lang="en-US" sz="2000" dirty="0"/>
          </a:p>
        </p:txBody>
      </p:sp>
      <p:sp>
        <p:nvSpPr>
          <p:cNvPr id="15" name="TextBox 14"/>
          <p:cNvSpPr txBox="1"/>
          <p:nvPr/>
        </p:nvSpPr>
        <p:spPr>
          <a:xfrm>
            <a:off x="4572000" y="5410200"/>
            <a:ext cx="1828801" cy="400110"/>
          </a:xfrm>
          <a:prstGeom prst="rect">
            <a:avLst/>
          </a:prstGeom>
          <a:noFill/>
        </p:spPr>
        <p:txBody>
          <a:bodyPr wrap="square" rtlCol="0">
            <a:spAutoFit/>
          </a:bodyPr>
          <a:lstStyle/>
          <a:p>
            <a:r>
              <a:rPr lang="en-US" sz="2000" dirty="0" err="1" smtClean="0"/>
              <a:t>Adamic</a:t>
            </a:r>
            <a:r>
              <a:rPr lang="en-US" sz="2000" dirty="0" smtClean="0"/>
              <a:t>/Adar</a:t>
            </a:r>
            <a:endParaRPr lang="en-US" sz="2000" dirty="0"/>
          </a:p>
        </p:txBody>
      </p:sp>
      <p:sp>
        <p:nvSpPr>
          <p:cNvPr id="16" name="TextBox 15"/>
          <p:cNvSpPr txBox="1"/>
          <p:nvPr/>
        </p:nvSpPr>
        <p:spPr>
          <a:xfrm>
            <a:off x="6553200" y="5410200"/>
            <a:ext cx="1828802" cy="707886"/>
          </a:xfrm>
          <a:prstGeom prst="rect">
            <a:avLst/>
          </a:prstGeom>
          <a:noFill/>
        </p:spPr>
        <p:txBody>
          <a:bodyPr wrap="square" rtlCol="0">
            <a:spAutoFit/>
          </a:bodyPr>
          <a:lstStyle/>
          <a:p>
            <a:r>
              <a:rPr lang="en-US" sz="2000" dirty="0" smtClean="0"/>
              <a:t>Ensemble of short paths</a:t>
            </a:r>
            <a:endParaRPr lang="en-US" sz="2000" dirty="0"/>
          </a:p>
        </p:txBody>
      </p:sp>
      <p:cxnSp>
        <p:nvCxnSpPr>
          <p:cNvPr id="18" name="Straight Arrow Connector 17"/>
          <p:cNvCxnSpPr/>
          <p:nvPr/>
        </p:nvCxnSpPr>
        <p:spPr>
          <a:xfrm rot="5400000" flipH="1" flipV="1">
            <a:off x="-685006" y="3656806"/>
            <a:ext cx="35052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9" name="TextBox 18"/>
          <p:cNvSpPr txBox="1"/>
          <p:nvPr/>
        </p:nvSpPr>
        <p:spPr>
          <a:xfrm rot="16200000">
            <a:off x="-1334183" y="3102919"/>
            <a:ext cx="4076702" cy="461665"/>
          </a:xfrm>
          <a:prstGeom prst="rect">
            <a:avLst/>
          </a:prstGeom>
          <a:noFill/>
        </p:spPr>
        <p:txBody>
          <a:bodyPr wrap="square" rtlCol="0">
            <a:spAutoFit/>
          </a:bodyPr>
          <a:lstStyle/>
          <a:p>
            <a:r>
              <a:rPr lang="en-US" sz="2400" dirty="0" smtClean="0"/>
              <a:t>Link prediction accuracy*</a:t>
            </a:r>
            <a:endParaRPr lang="en-US" sz="2400" dirty="0"/>
          </a:p>
        </p:txBody>
      </p:sp>
      <p:sp>
        <p:nvSpPr>
          <p:cNvPr id="23" name="TextBox 22"/>
          <p:cNvSpPr txBox="1"/>
          <p:nvPr/>
        </p:nvSpPr>
        <p:spPr>
          <a:xfrm>
            <a:off x="533400" y="6172200"/>
            <a:ext cx="7924800" cy="369332"/>
          </a:xfrm>
          <a:prstGeom prst="rect">
            <a:avLst/>
          </a:prstGeom>
          <a:noFill/>
        </p:spPr>
        <p:txBody>
          <a:bodyPr wrap="square" rtlCol="0">
            <a:spAutoFit/>
          </a:bodyPr>
          <a:lstStyle/>
          <a:p>
            <a:r>
              <a:rPr lang="en-US" b="1" dirty="0" smtClean="0">
                <a:solidFill>
                  <a:schemeClr val="tx1">
                    <a:lumMod val="85000"/>
                  </a:schemeClr>
                </a:solidFill>
              </a:rPr>
              <a:t>*</a:t>
            </a:r>
            <a:r>
              <a:rPr lang="en-US" b="1" dirty="0" err="1" smtClean="0">
                <a:solidFill>
                  <a:schemeClr val="tx1">
                    <a:lumMod val="85000"/>
                  </a:schemeClr>
                </a:solidFill>
              </a:rPr>
              <a:t>Liben-Nowell</a:t>
            </a:r>
            <a:r>
              <a:rPr lang="en-US" b="1" dirty="0" smtClean="0">
                <a:solidFill>
                  <a:schemeClr val="tx1">
                    <a:lumMod val="85000"/>
                  </a:schemeClr>
                </a:solidFill>
              </a:rPr>
              <a:t> &amp; Kleinberg, 2003; Brand, 2005;  Sarkar &amp; Moore, 2007</a:t>
            </a:r>
            <a:endParaRPr lang="en-US" b="1" dirty="0">
              <a:solidFill>
                <a:schemeClr val="tx1">
                  <a:lumMod val="85000"/>
                </a:schemeClr>
              </a:solidFill>
            </a:endParaRPr>
          </a:p>
        </p:txBody>
      </p:sp>
      <p:sp>
        <p:nvSpPr>
          <p:cNvPr id="20" name="TextBox 19"/>
          <p:cNvSpPr txBox="1"/>
          <p:nvPr/>
        </p:nvSpPr>
        <p:spPr>
          <a:xfrm>
            <a:off x="1377244" y="3454401"/>
            <a:ext cx="2178755"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The number of paths matters, not the length</a:t>
            </a:r>
            <a:endParaRPr lang="en-US" dirty="0"/>
          </a:p>
        </p:txBody>
      </p:sp>
      <p:sp>
        <p:nvSpPr>
          <p:cNvPr id="21" name="TextBox 20"/>
          <p:cNvSpPr txBox="1"/>
          <p:nvPr/>
        </p:nvSpPr>
        <p:spPr>
          <a:xfrm>
            <a:off x="1952978" y="2037647"/>
            <a:ext cx="254000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For large dense graphs, common neighbors are enough</a:t>
            </a:r>
            <a:endParaRPr lang="en-US" dirty="0"/>
          </a:p>
        </p:txBody>
      </p:sp>
      <p:sp>
        <p:nvSpPr>
          <p:cNvPr id="22" name="TextBox 21"/>
          <p:cNvSpPr txBox="1"/>
          <p:nvPr/>
        </p:nvSpPr>
        <p:spPr>
          <a:xfrm>
            <a:off x="3968044" y="1275648"/>
            <a:ext cx="254000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Differentiating between different degrees is important</a:t>
            </a:r>
            <a:endParaRPr lang="en-US" dirty="0"/>
          </a:p>
        </p:txBody>
      </p:sp>
      <p:sp>
        <p:nvSpPr>
          <p:cNvPr id="25" name="TextBox 24"/>
          <p:cNvSpPr txBox="1"/>
          <p:nvPr/>
        </p:nvSpPr>
        <p:spPr>
          <a:xfrm>
            <a:off x="6604000" y="999070"/>
            <a:ext cx="2190044"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In sparse graphs, length 3 or more paths help in prediction.</a:t>
            </a:r>
            <a:endParaRPr lang="en-US" dirty="0"/>
          </a:p>
        </p:txBody>
      </p:sp>
    </p:spTree>
    <p:custDataLst>
      <p:tags r:id="rId1"/>
    </p:custDataLst>
  </p:cSld>
  <p:clrMapOvr>
    <a:masterClrMapping/>
  </p:clrMapOvr>
  <p:transition advTm="7323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2158536"/>
            <a:ext cx="8229600" cy="1143000"/>
          </a:xfrm>
        </p:spPr>
        <p:txBody>
          <a:bodyPr/>
          <a:lstStyle/>
          <a:p>
            <a:r>
              <a:rPr lang="en-US" dirty="0" smtClean="0"/>
              <a:t>Thanks!</a:t>
            </a:r>
            <a:endParaRPr lang="en-US" dirty="0"/>
          </a:p>
        </p:txBody>
      </p:sp>
    </p:spTree>
  </p:cSld>
  <p:clrMapOvr>
    <a:masterClrMapping/>
  </p:clrMapOvr>
  <p:transition advTm="2844"/>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Down Arrow 41"/>
          <p:cNvSpPr/>
          <p:nvPr/>
        </p:nvSpPr>
        <p:spPr>
          <a:xfrm rot="19537716">
            <a:off x="2119537" y="2771992"/>
            <a:ext cx="431514" cy="19196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839843">
            <a:off x="6724071" y="2753156"/>
            <a:ext cx="431514" cy="19196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pPr algn="l"/>
            <a:r>
              <a:rPr lang="en-US" dirty="0" smtClean="0"/>
              <a:t>Problem Statement</a:t>
            </a:r>
            <a:endParaRPr lang="en-US" dirty="0"/>
          </a:p>
        </p:txBody>
      </p:sp>
      <p:sp>
        <p:nvSpPr>
          <p:cNvPr id="3" name="Slide Number Placeholder 2"/>
          <p:cNvSpPr>
            <a:spLocks noGrp="1"/>
          </p:cNvSpPr>
          <p:nvPr>
            <p:ph type="sldNum" sz="quarter" idx="4294967295"/>
          </p:nvPr>
        </p:nvSpPr>
        <p:spPr>
          <a:xfrm>
            <a:off x="8410575" y="6181531"/>
            <a:ext cx="609600" cy="457200"/>
          </a:xfrm>
          <a:prstGeom prst="rect">
            <a:avLst/>
          </a:prstGeom>
        </p:spPr>
        <p:txBody>
          <a:bodyPr/>
          <a:lstStyle/>
          <a:p>
            <a:fld id="{AC7E74DA-5DAD-4354-B920-4015A1B158BB}" type="slidenum">
              <a:rPr lang="en-US" smtClean="0"/>
              <a:pPr/>
              <a:t>23</a:t>
            </a:fld>
            <a:endParaRPr lang="en-US" dirty="0"/>
          </a:p>
        </p:txBody>
      </p:sp>
      <p:sp>
        <p:nvSpPr>
          <p:cNvPr id="5" name="Rectangle 4"/>
          <p:cNvSpPr/>
          <p:nvPr/>
        </p:nvSpPr>
        <p:spPr>
          <a:xfrm>
            <a:off x="472611" y="1839073"/>
            <a:ext cx="2743200" cy="1160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Generative model</a:t>
            </a:r>
            <a:endParaRPr lang="en-US" sz="2400" dirty="0"/>
          </a:p>
        </p:txBody>
      </p:sp>
      <p:sp>
        <p:nvSpPr>
          <p:cNvPr id="6" name="Down Arrow 5"/>
          <p:cNvSpPr/>
          <p:nvPr/>
        </p:nvSpPr>
        <p:spPr>
          <a:xfrm rot="16200000">
            <a:off x="3290299" y="2155005"/>
            <a:ext cx="431514" cy="5496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37"/>
          <p:cNvGrpSpPr/>
          <p:nvPr/>
        </p:nvGrpSpPr>
        <p:grpSpPr>
          <a:xfrm>
            <a:off x="3792392" y="1658323"/>
            <a:ext cx="1771013" cy="1483489"/>
            <a:chOff x="5333514" y="1606952"/>
            <a:chExt cx="1771013" cy="1483489"/>
          </a:xfrm>
        </p:grpSpPr>
        <p:sp>
          <p:nvSpPr>
            <p:cNvPr id="10" name="Freeform 9"/>
            <p:cNvSpPr/>
            <p:nvPr/>
          </p:nvSpPr>
          <p:spPr>
            <a:xfrm>
              <a:off x="5333514" y="1606952"/>
              <a:ext cx="1771013" cy="1483489"/>
            </a:xfrm>
            <a:custGeom>
              <a:avLst/>
              <a:gdLst>
                <a:gd name="connsiteX0" fmla="*/ 592723 w 1771013"/>
                <a:gd name="connsiteY0" fmla="*/ 71377 h 1483489"/>
                <a:gd name="connsiteX1" fmla="*/ 37138 w 1771013"/>
                <a:gd name="connsiteY1" fmla="*/ 511215 h 1483489"/>
                <a:gd name="connsiteX2" fmla="*/ 25564 w 1771013"/>
                <a:gd name="connsiteY2" fmla="*/ 673261 h 1483489"/>
                <a:gd name="connsiteX3" fmla="*/ 48713 w 1771013"/>
                <a:gd name="connsiteY3" fmla="*/ 939479 h 1483489"/>
                <a:gd name="connsiteX4" fmla="*/ 118161 w 1771013"/>
                <a:gd name="connsiteY4" fmla="*/ 1124674 h 1483489"/>
                <a:gd name="connsiteX5" fmla="*/ 164460 w 1771013"/>
                <a:gd name="connsiteY5" fmla="*/ 1205696 h 1483489"/>
                <a:gd name="connsiteX6" fmla="*/ 303356 w 1771013"/>
                <a:gd name="connsiteY6" fmla="*/ 1379317 h 1483489"/>
                <a:gd name="connsiteX7" fmla="*/ 349655 w 1771013"/>
                <a:gd name="connsiteY7" fmla="*/ 1414041 h 1483489"/>
                <a:gd name="connsiteX8" fmla="*/ 407528 w 1771013"/>
                <a:gd name="connsiteY8" fmla="*/ 1437190 h 1483489"/>
                <a:gd name="connsiteX9" fmla="*/ 557999 w 1771013"/>
                <a:gd name="connsiteY9" fmla="*/ 1483489 h 1483489"/>
                <a:gd name="connsiteX10" fmla="*/ 986262 w 1771013"/>
                <a:gd name="connsiteY10" fmla="*/ 1425615 h 1483489"/>
                <a:gd name="connsiteX11" fmla="*/ 1518698 w 1771013"/>
                <a:gd name="connsiteY11" fmla="*/ 1240420 h 1483489"/>
                <a:gd name="connsiteX12" fmla="*/ 1634445 w 1771013"/>
                <a:gd name="connsiteY12" fmla="*/ 1182547 h 1483489"/>
                <a:gd name="connsiteX13" fmla="*/ 1761766 w 1771013"/>
                <a:gd name="connsiteY13" fmla="*/ 1043651 h 1483489"/>
                <a:gd name="connsiteX14" fmla="*/ 1727042 w 1771013"/>
                <a:gd name="connsiteY14" fmla="*/ 985777 h 1483489"/>
                <a:gd name="connsiteX15" fmla="*/ 1703893 w 1771013"/>
                <a:gd name="connsiteY15" fmla="*/ 916329 h 1483489"/>
                <a:gd name="connsiteX16" fmla="*/ 1680744 w 1771013"/>
                <a:gd name="connsiteY16" fmla="*/ 858456 h 1483489"/>
                <a:gd name="connsiteX17" fmla="*/ 1669169 w 1771013"/>
                <a:gd name="connsiteY17" fmla="*/ 800582 h 1483489"/>
                <a:gd name="connsiteX18" fmla="*/ 1622870 w 1771013"/>
                <a:gd name="connsiteY18" fmla="*/ 684836 h 1483489"/>
                <a:gd name="connsiteX19" fmla="*/ 1611295 w 1771013"/>
                <a:gd name="connsiteY19" fmla="*/ 592238 h 1483489"/>
                <a:gd name="connsiteX20" fmla="*/ 1588146 w 1771013"/>
                <a:gd name="connsiteY20" fmla="*/ 557514 h 1483489"/>
                <a:gd name="connsiteX21" fmla="*/ 1541847 w 1771013"/>
                <a:gd name="connsiteY21" fmla="*/ 464917 h 1483489"/>
                <a:gd name="connsiteX22" fmla="*/ 1507123 w 1771013"/>
                <a:gd name="connsiteY22" fmla="*/ 430193 h 1483489"/>
                <a:gd name="connsiteX23" fmla="*/ 1483974 w 1771013"/>
                <a:gd name="connsiteY23" fmla="*/ 395468 h 1483489"/>
                <a:gd name="connsiteX24" fmla="*/ 1426100 w 1771013"/>
                <a:gd name="connsiteY24" fmla="*/ 360744 h 1483489"/>
                <a:gd name="connsiteX25" fmla="*/ 1368227 w 1771013"/>
                <a:gd name="connsiteY25" fmla="*/ 279722 h 1483489"/>
                <a:gd name="connsiteX26" fmla="*/ 1206181 w 1771013"/>
                <a:gd name="connsiteY26" fmla="*/ 187124 h 1483489"/>
                <a:gd name="connsiteX27" fmla="*/ 1171457 w 1771013"/>
                <a:gd name="connsiteY27" fmla="*/ 163975 h 1483489"/>
                <a:gd name="connsiteX28" fmla="*/ 1044136 w 1771013"/>
                <a:gd name="connsiteY28" fmla="*/ 117676 h 1483489"/>
                <a:gd name="connsiteX29" fmla="*/ 893665 w 1771013"/>
                <a:gd name="connsiteY29" fmla="*/ 129251 h 1483489"/>
                <a:gd name="connsiteX30" fmla="*/ 789493 w 1771013"/>
                <a:gd name="connsiteY30" fmla="*/ 152400 h 1483489"/>
                <a:gd name="connsiteX31" fmla="*/ 720045 w 1771013"/>
                <a:gd name="connsiteY31" fmla="*/ 106101 h 1483489"/>
                <a:gd name="connsiteX32" fmla="*/ 685321 w 1771013"/>
                <a:gd name="connsiteY32" fmla="*/ 82952 h 1483489"/>
                <a:gd name="connsiteX33" fmla="*/ 592723 w 1771013"/>
                <a:gd name="connsiteY33" fmla="*/ 71377 h 1483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771013" h="1483489">
                  <a:moveTo>
                    <a:pt x="592723" y="71377"/>
                  </a:moveTo>
                  <a:cubicBezTo>
                    <a:pt x="484693" y="142754"/>
                    <a:pt x="199127" y="339308"/>
                    <a:pt x="37138" y="511215"/>
                  </a:cubicBezTo>
                  <a:cubicBezTo>
                    <a:pt x="0" y="550627"/>
                    <a:pt x="24101" y="619128"/>
                    <a:pt x="25564" y="673261"/>
                  </a:cubicBezTo>
                  <a:cubicBezTo>
                    <a:pt x="27971" y="762303"/>
                    <a:pt x="30814" y="852222"/>
                    <a:pt x="48713" y="939479"/>
                  </a:cubicBezTo>
                  <a:cubicBezTo>
                    <a:pt x="61961" y="1004064"/>
                    <a:pt x="91873" y="1064212"/>
                    <a:pt x="118161" y="1124674"/>
                  </a:cubicBezTo>
                  <a:cubicBezTo>
                    <a:pt x="130564" y="1153200"/>
                    <a:pt x="148157" y="1179205"/>
                    <a:pt x="164460" y="1205696"/>
                  </a:cubicBezTo>
                  <a:cubicBezTo>
                    <a:pt x="203134" y="1268540"/>
                    <a:pt x="247471" y="1330418"/>
                    <a:pt x="303356" y="1379317"/>
                  </a:cubicBezTo>
                  <a:cubicBezTo>
                    <a:pt x="317874" y="1392020"/>
                    <a:pt x="332791" y="1404672"/>
                    <a:pt x="349655" y="1414041"/>
                  </a:cubicBezTo>
                  <a:cubicBezTo>
                    <a:pt x="367817" y="1424131"/>
                    <a:pt x="388002" y="1430090"/>
                    <a:pt x="407528" y="1437190"/>
                  </a:cubicBezTo>
                  <a:cubicBezTo>
                    <a:pt x="466247" y="1458542"/>
                    <a:pt x="496537" y="1465928"/>
                    <a:pt x="557999" y="1483489"/>
                  </a:cubicBezTo>
                  <a:cubicBezTo>
                    <a:pt x="700753" y="1464198"/>
                    <a:pt x="848063" y="1466261"/>
                    <a:pt x="986262" y="1425615"/>
                  </a:cubicBezTo>
                  <a:cubicBezTo>
                    <a:pt x="1237011" y="1351866"/>
                    <a:pt x="1225575" y="1360676"/>
                    <a:pt x="1518698" y="1240420"/>
                  </a:cubicBezTo>
                  <a:cubicBezTo>
                    <a:pt x="1558606" y="1224047"/>
                    <a:pt x="1595863" y="1201838"/>
                    <a:pt x="1634445" y="1182547"/>
                  </a:cubicBezTo>
                  <a:cubicBezTo>
                    <a:pt x="1653260" y="1163732"/>
                    <a:pt x="1749152" y="1072031"/>
                    <a:pt x="1761766" y="1043651"/>
                  </a:cubicBezTo>
                  <a:cubicBezTo>
                    <a:pt x="1771013" y="1022846"/>
                    <a:pt x="1737109" y="995844"/>
                    <a:pt x="1727042" y="985777"/>
                  </a:cubicBezTo>
                  <a:cubicBezTo>
                    <a:pt x="1719326" y="962628"/>
                    <a:pt x="1712232" y="939261"/>
                    <a:pt x="1703893" y="916329"/>
                  </a:cubicBezTo>
                  <a:cubicBezTo>
                    <a:pt x="1696793" y="896803"/>
                    <a:pt x="1686714" y="878357"/>
                    <a:pt x="1680744" y="858456"/>
                  </a:cubicBezTo>
                  <a:cubicBezTo>
                    <a:pt x="1675091" y="839612"/>
                    <a:pt x="1674346" y="819562"/>
                    <a:pt x="1669169" y="800582"/>
                  </a:cubicBezTo>
                  <a:cubicBezTo>
                    <a:pt x="1652006" y="737652"/>
                    <a:pt x="1648840" y="736777"/>
                    <a:pt x="1622870" y="684836"/>
                  </a:cubicBezTo>
                  <a:cubicBezTo>
                    <a:pt x="1619012" y="653970"/>
                    <a:pt x="1619480" y="622248"/>
                    <a:pt x="1611295" y="592238"/>
                  </a:cubicBezTo>
                  <a:cubicBezTo>
                    <a:pt x="1607635" y="578817"/>
                    <a:pt x="1594367" y="569956"/>
                    <a:pt x="1588146" y="557514"/>
                  </a:cubicBezTo>
                  <a:cubicBezTo>
                    <a:pt x="1552543" y="486308"/>
                    <a:pt x="1614035" y="561167"/>
                    <a:pt x="1541847" y="464917"/>
                  </a:cubicBezTo>
                  <a:cubicBezTo>
                    <a:pt x="1532026" y="451822"/>
                    <a:pt x="1517602" y="442768"/>
                    <a:pt x="1507123" y="430193"/>
                  </a:cubicBezTo>
                  <a:cubicBezTo>
                    <a:pt x="1498217" y="419506"/>
                    <a:pt x="1494536" y="404521"/>
                    <a:pt x="1483974" y="395468"/>
                  </a:cubicBezTo>
                  <a:cubicBezTo>
                    <a:pt x="1466893" y="380827"/>
                    <a:pt x="1445391" y="372319"/>
                    <a:pt x="1426100" y="360744"/>
                  </a:cubicBezTo>
                  <a:cubicBezTo>
                    <a:pt x="1414547" y="343415"/>
                    <a:pt x="1380378" y="290768"/>
                    <a:pt x="1368227" y="279722"/>
                  </a:cubicBezTo>
                  <a:cubicBezTo>
                    <a:pt x="1254401" y="176244"/>
                    <a:pt x="1313312" y="234738"/>
                    <a:pt x="1206181" y="187124"/>
                  </a:cubicBezTo>
                  <a:cubicBezTo>
                    <a:pt x="1193469" y="181474"/>
                    <a:pt x="1184373" y="169141"/>
                    <a:pt x="1171457" y="163975"/>
                  </a:cubicBezTo>
                  <a:cubicBezTo>
                    <a:pt x="962275" y="80301"/>
                    <a:pt x="1184095" y="187654"/>
                    <a:pt x="1044136" y="117676"/>
                  </a:cubicBezTo>
                  <a:cubicBezTo>
                    <a:pt x="993979" y="121534"/>
                    <a:pt x="942468" y="117050"/>
                    <a:pt x="893665" y="129251"/>
                  </a:cubicBezTo>
                  <a:cubicBezTo>
                    <a:pt x="749974" y="165174"/>
                    <a:pt x="1007524" y="188739"/>
                    <a:pt x="789493" y="152400"/>
                  </a:cubicBezTo>
                  <a:cubicBezTo>
                    <a:pt x="723669" y="86576"/>
                    <a:pt x="787048" y="139603"/>
                    <a:pt x="720045" y="106101"/>
                  </a:cubicBezTo>
                  <a:cubicBezTo>
                    <a:pt x="707603" y="99880"/>
                    <a:pt x="699043" y="85239"/>
                    <a:pt x="685321" y="82952"/>
                  </a:cubicBezTo>
                  <a:cubicBezTo>
                    <a:pt x="651069" y="77243"/>
                    <a:pt x="700753" y="0"/>
                    <a:pt x="592723" y="71377"/>
                  </a:cubicBezTo>
                  <a:close/>
                </a:path>
              </a:pathLst>
            </a:cu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Oval 10"/>
            <p:cNvSpPr/>
            <p:nvPr/>
          </p:nvSpPr>
          <p:spPr>
            <a:xfrm>
              <a:off x="5559706" y="2284068"/>
              <a:ext cx="208344" cy="208345"/>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 name="Oval 11"/>
            <p:cNvSpPr/>
            <p:nvPr/>
          </p:nvSpPr>
          <p:spPr>
            <a:xfrm>
              <a:off x="5721752" y="1959977"/>
              <a:ext cx="208344" cy="208345"/>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3" name="Oval 12"/>
            <p:cNvSpPr/>
            <p:nvPr/>
          </p:nvSpPr>
          <p:spPr>
            <a:xfrm>
              <a:off x="5884522" y="2234629"/>
              <a:ext cx="208344" cy="208345"/>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4" name="Oval 13"/>
            <p:cNvSpPr/>
            <p:nvPr/>
          </p:nvSpPr>
          <p:spPr>
            <a:xfrm>
              <a:off x="6024623" y="1915607"/>
              <a:ext cx="208344" cy="208345"/>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5" name="Oval 14"/>
            <p:cNvSpPr/>
            <p:nvPr/>
          </p:nvSpPr>
          <p:spPr>
            <a:xfrm>
              <a:off x="6279267" y="2158675"/>
              <a:ext cx="208344" cy="208345"/>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6" name="Oval 15"/>
            <p:cNvSpPr/>
            <p:nvPr/>
          </p:nvSpPr>
          <p:spPr>
            <a:xfrm>
              <a:off x="5712107" y="2598514"/>
              <a:ext cx="208344" cy="208345"/>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7" name="Oval 16"/>
            <p:cNvSpPr/>
            <p:nvPr/>
          </p:nvSpPr>
          <p:spPr>
            <a:xfrm>
              <a:off x="6383438" y="1880883"/>
              <a:ext cx="208344" cy="208345"/>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8" name="Oval 17"/>
            <p:cNvSpPr/>
            <p:nvPr/>
          </p:nvSpPr>
          <p:spPr>
            <a:xfrm>
              <a:off x="6580208" y="2228124"/>
              <a:ext cx="208344" cy="208345"/>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9" name="Oval 18"/>
            <p:cNvSpPr/>
            <p:nvPr/>
          </p:nvSpPr>
          <p:spPr>
            <a:xfrm>
              <a:off x="6036922" y="2615629"/>
              <a:ext cx="208344" cy="208345"/>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0" name="Oval 19"/>
            <p:cNvSpPr/>
            <p:nvPr/>
          </p:nvSpPr>
          <p:spPr>
            <a:xfrm>
              <a:off x="6429737" y="2529066"/>
              <a:ext cx="208344" cy="208345"/>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cxnSp>
          <p:nvCxnSpPr>
            <p:cNvPr id="21" name="Straight Connector 20"/>
            <p:cNvCxnSpPr>
              <a:endCxn id="20" idx="1"/>
            </p:cNvCxnSpPr>
            <p:nvPr/>
          </p:nvCxnSpPr>
          <p:spPr>
            <a:xfrm rot="16200000" flipH="1">
              <a:off x="6298913" y="2398242"/>
              <a:ext cx="201846" cy="120823"/>
            </a:xfrm>
            <a:prstGeom prst="line">
              <a:avLst/>
            </a:prstGeom>
            <a:ln w="47625"/>
          </p:spPr>
          <p:style>
            <a:lnRef idx="2">
              <a:schemeClr val="dk1"/>
            </a:lnRef>
            <a:fillRef idx="0">
              <a:schemeClr val="dk1"/>
            </a:fillRef>
            <a:effectRef idx="1">
              <a:schemeClr val="dk1"/>
            </a:effectRef>
            <a:fontRef idx="minor">
              <a:schemeClr val="tx1"/>
            </a:fontRef>
          </p:style>
        </p:cxnSp>
        <p:cxnSp>
          <p:nvCxnSpPr>
            <p:cNvPr id="22" name="Straight Connector 21"/>
            <p:cNvCxnSpPr>
              <a:endCxn id="16" idx="0"/>
            </p:cNvCxnSpPr>
            <p:nvPr/>
          </p:nvCxnSpPr>
          <p:spPr>
            <a:xfrm rot="16200000" flipH="1">
              <a:off x="5720179" y="2502414"/>
              <a:ext cx="148186" cy="44014"/>
            </a:xfrm>
            <a:prstGeom prst="line">
              <a:avLst/>
            </a:prstGeom>
            <a:ln w="47625"/>
          </p:spPr>
          <p:style>
            <a:lnRef idx="2">
              <a:schemeClr val="dk1"/>
            </a:lnRef>
            <a:fillRef idx="0">
              <a:schemeClr val="dk1"/>
            </a:fillRef>
            <a:effectRef idx="1">
              <a:schemeClr val="dk1"/>
            </a:effectRef>
            <a:fontRef idx="minor">
              <a:schemeClr val="tx1"/>
            </a:fontRef>
          </p:style>
        </p:cxnSp>
        <p:cxnSp>
          <p:nvCxnSpPr>
            <p:cNvPr id="23" name="Straight Connector 22"/>
            <p:cNvCxnSpPr>
              <a:endCxn id="12" idx="4"/>
            </p:cNvCxnSpPr>
            <p:nvPr/>
          </p:nvCxnSpPr>
          <p:spPr>
            <a:xfrm rot="5400000" flipH="1" flipV="1">
              <a:off x="5698602" y="2184112"/>
              <a:ext cx="143111" cy="111533"/>
            </a:xfrm>
            <a:prstGeom prst="line">
              <a:avLst/>
            </a:prstGeom>
            <a:ln w="47625"/>
          </p:spPr>
          <p:style>
            <a:lnRef idx="2">
              <a:schemeClr val="dk1"/>
            </a:lnRef>
            <a:fillRef idx="0">
              <a:schemeClr val="dk1"/>
            </a:fillRef>
            <a:effectRef idx="1">
              <a:schemeClr val="dk1"/>
            </a:effectRef>
            <a:fontRef idx="minor">
              <a:schemeClr val="tx1"/>
            </a:fontRef>
          </p:style>
        </p:cxnSp>
        <p:cxnSp>
          <p:nvCxnSpPr>
            <p:cNvPr id="24" name="Straight Connector 23"/>
            <p:cNvCxnSpPr>
              <a:stCxn id="13" idx="1"/>
              <a:endCxn id="12" idx="5"/>
            </p:cNvCxnSpPr>
            <p:nvPr/>
          </p:nvCxnSpPr>
          <p:spPr>
            <a:xfrm rot="16200000" flipV="1">
              <a:off x="5843645" y="2193752"/>
              <a:ext cx="127329" cy="15448"/>
            </a:xfrm>
            <a:prstGeom prst="line">
              <a:avLst/>
            </a:prstGeom>
            <a:ln w="47625"/>
          </p:spPr>
          <p:style>
            <a:lnRef idx="2">
              <a:schemeClr val="dk1"/>
            </a:lnRef>
            <a:fillRef idx="0">
              <a:schemeClr val="dk1"/>
            </a:fillRef>
            <a:effectRef idx="1">
              <a:schemeClr val="dk1"/>
            </a:effectRef>
            <a:fontRef idx="minor">
              <a:schemeClr val="tx1"/>
            </a:fontRef>
          </p:style>
        </p:cxnSp>
        <p:cxnSp>
          <p:nvCxnSpPr>
            <p:cNvPr id="25" name="Straight Connector 24"/>
            <p:cNvCxnSpPr>
              <a:stCxn id="16" idx="0"/>
              <a:endCxn id="13" idx="3"/>
            </p:cNvCxnSpPr>
            <p:nvPr/>
          </p:nvCxnSpPr>
          <p:spPr>
            <a:xfrm rot="5400000" flipH="1" flipV="1">
              <a:off x="5772631" y="2456112"/>
              <a:ext cx="186051" cy="98754"/>
            </a:xfrm>
            <a:prstGeom prst="line">
              <a:avLst/>
            </a:prstGeom>
            <a:ln w="47625"/>
          </p:spPr>
          <p:style>
            <a:lnRef idx="2">
              <a:schemeClr val="dk1"/>
            </a:lnRef>
            <a:fillRef idx="0">
              <a:schemeClr val="dk1"/>
            </a:fillRef>
            <a:effectRef idx="1">
              <a:schemeClr val="dk1"/>
            </a:effectRef>
            <a:fontRef idx="minor">
              <a:schemeClr val="tx1"/>
            </a:fontRef>
          </p:style>
        </p:cxnSp>
        <p:cxnSp>
          <p:nvCxnSpPr>
            <p:cNvPr id="26" name="Straight Connector 25"/>
            <p:cNvCxnSpPr>
              <a:stCxn id="11" idx="6"/>
              <a:endCxn id="13" idx="2"/>
            </p:cNvCxnSpPr>
            <p:nvPr/>
          </p:nvCxnSpPr>
          <p:spPr>
            <a:xfrm flipV="1">
              <a:off x="5768050" y="2338802"/>
              <a:ext cx="116472" cy="49439"/>
            </a:xfrm>
            <a:prstGeom prst="line">
              <a:avLst/>
            </a:prstGeom>
            <a:ln w="47625"/>
          </p:spPr>
          <p:style>
            <a:lnRef idx="2">
              <a:schemeClr val="dk1"/>
            </a:lnRef>
            <a:fillRef idx="0">
              <a:schemeClr val="dk1"/>
            </a:fillRef>
            <a:effectRef idx="1">
              <a:schemeClr val="dk1"/>
            </a:effectRef>
            <a:fontRef idx="minor">
              <a:schemeClr val="tx1"/>
            </a:fontRef>
          </p:style>
        </p:cxnSp>
        <p:cxnSp>
          <p:nvCxnSpPr>
            <p:cNvPr id="27" name="Straight Connector 26"/>
            <p:cNvCxnSpPr>
              <a:stCxn id="19" idx="0"/>
              <a:endCxn id="14" idx="4"/>
            </p:cNvCxnSpPr>
            <p:nvPr/>
          </p:nvCxnSpPr>
          <p:spPr>
            <a:xfrm rot="16200000" flipV="1">
              <a:off x="5889107" y="2363641"/>
              <a:ext cx="491677" cy="12299"/>
            </a:xfrm>
            <a:prstGeom prst="line">
              <a:avLst/>
            </a:prstGeom>
            <a:ln w="47625"/>
          </p:spPr>
          <p:style>
            <a:lnRef idx="2">
              <a:schemeClr val="dk1"/>
            </a:lnRef>
            <a:fillRef idx="0">
              <a:schemeClr val="dk1"/>
            </a:fillRef>
            <a:effectRef idx="1">
              <a:schemeClr val="dk1"/>
            </a:effectRef>
            <a:fontRef idx="minor">
              <a:schemeClr val="tx1"/>
            </a:fontRef>
          </p:style>
        </p:cxnSp>
        <p:cxnSp>
          <p:nvCxnSpPr>
            <p:cNvPr id="28" name="Straight Connector 27"/>
            <p:cNvCxnSpPr>
              <a:stCxn id="16" idx="7"/>
              <a:endCxn id="19" idx="2"/>
            </p:cNvCxnSpPr>
            <p:nvPr/>
          </p:nvCxnSpPr>
          <p:spPr>
            <a:xfrm rot="16200000" flipH="1">
              <a:off x="5918042" y="2600922"/>
              <a:ext cx="90777" cy="146982"/>
            </a:xfrm>
            <a:prstGeom prst="line">
              <a:avLst/>
            </a:prstGeom>
            <a:ln w="47625"/>
          </p:spPr>
          <p:style>
            <a:lnRef idx="2">
              <a:schemeClr val="dk1"/>
            </a:lnRef>
            <a:fillRef idx="0">
              <a:schemeClr val="dk1"/>
            </a:fillRef>
            <a:effectRef idx="1">
              <a:schemeClr val="dk1"/>
            </a:effectRef>
            <a:fontRef idx="minor">
              <a:schemeClr val="tx1"/>
            </a:fontRef>
          </p:style>
        </p:cxnSp>
        <p:cxnSp>
          <p:nvCxnSpPr>
            <p:cNvPr id="29" name="Straight Connector 28"/>
            <p:cNvCxnSpPr>
              <a:stCxn id="17" idx="5"/>
            </p:cNvCxnSpPr>
            <p:nvPr/>
          </p:nvCxnSpPr>
          <p:spPr>
            <a:xfrm rot="16200000" flipH="1">
              <a:off x="6509187" y="2110801"/>
              <a:ext cx="171335" cy="67166"/>
            </a:xfrm>
            <a:prstGeom prst="line">
              <a:avLst/>
            </a:prstGeom>
            <a:ln w="47625"/>
          </p:spPr>
          <p:style>
            <a:lnRef idx="2">
              <a:schemeClr val="dk1"/>
            </a:lnRef>
            <a:fillRef idx="0">
              <a:schemeClr val="dk1"/>
            </a:fillRef>
            <a:effectRef idx="1">
              <a:schemeClr val="dk1"/>
            </a:effectRef>
            <a:fontRef idx="minor">
              <a:schemeClr val="tx1"/>
            </a:fontRef>
          </p:style>
        </p:cxnSp>
        <p:cxnSp>
          <p:nvCxnSpPr>
            <p:cNvPr id="30" name="Straight Connector 29"/>
            <p:cNvCxnSpPr>
              <a:stCxn id="14" idx="4"/>
            </p:cNvCxnSpPr>
            <p:nvPr/>
          </p:nvCxnSpPr>
          <p:spPr>
            <a:xfrm rot="16200000" flipH="1">
              <a:off x="6163522" y="2089225"/>
              <a:ext cx="96457" cy="165910"/>
            </a:xfrm>
            <a:prstGeom prst="line">
              <a:avLst/>
            </a:prstGeom>
            <a:ln w="47625"/>
          </p:spPr>
          <p:style>
            <a:lnRef idx="2">
              <a:schemeClr val="dk1"/>
            </a:lnRef>
            <a:fillRef idx="0">
              <a:schemeClr val="dk1"/>
            </a:fillRef>
            <a:effectRef idx="1">
              <a:schemeClr val="dk1"/>
            </a:effectRef>
            <a:fontRef idx="minor">
              <a:schemeClr val="tx1"/>
            </a:fontRef>
          </p:style>
        </p:cxnSp>
        <p:cxnSp>
          <p:nvCxnSpPr>
            <p:cNvPr id="31" name="Straight Connector 30"/>
            <p:cNvCxnSpPr>
              <a:stCxn id="19" idx="6"/>
            </p:cNvCxnSpPr>
            <p:nvPr/>
          </p:nvCxnSpPr>
          <p:spPr>
            <a:xfrm flipV="1">
              <a:off x="6245266" y="2685330"/>
              <a:ext cx="178686" cy="34472"/>
            </a:xfrm>
            <a:prstGeom prst="line">
              <a:avLst/>
            </a:prstGeom>
            <a:ln w="47625"/>
          </p:spPr>
          <p:style>
            <a:lnRef idx="2">
              <a:schemeClr val="dk1"/>
            </a:lnRef>
            <a:fillRef idx="0">
              <a:schemeClr val="dk1"/>
            </a:fillRef>
            <a:effectRef idx="1">
              <a:schemeClr val="dk1"/>
            </a:effectRef>
            <a:fontRef idx="minor">
              <a:schemeClr val="tx1"/>
            </a:fontRef>
          </p:style>
        </p:cxnSp>
        <p:cxnSp>
          <p:nvCxnSpPr>
            <p:cNvPr id="32" name="Straight Connector 31"/>
            <p:cNvCxnSpPr/>
            <p:nvPr/>
          </p:nvCxnSpPr>
          <p:spPr>
            <a:xfrm>
              <a:off x="6206315" y="2016279"/>
              <a:ext cx="184842" cy="11224"/>
            </a:xfrm>
            <a:prstGeom prst="line">
              <a:avLst/>
            </a:prstGeom>
            <a:ln w="47625"/>
          </p:spPr>
          <p:style>
            <a:lnRef idx="2">
              <a:schemeClr val="dk1"/>
            </a:lnRef>
            <a:fillRef idx="0">
              <a:schemeClr val="dk1"/>
            </a:fillRef>
            <a:effectRef idx="1">
              <a:schemeClr val="dk1"/>
            </a:effectRef>
            <a:fontRef idx="minor">
              <a:schemeClr val="tx1"/>
            </a:fontRef>
          </p:style>
        </p:cxnSp>
        <p:cxnSp>
          <p:nvCxnSpPr>
            <p:cNvPr id="33" name="Straight Connector 32"/>
            <p:cNvCxnSpPr>
              <a:stCxn id="15" idx="7"/>
              <a:endCxn id="17" idx="4"/>
            </p:cNvCxnSpPr>
            <p:nvPr/>
          </p:nvCxnSpPr>
          <p:spPr>
            <a:xfrm rot="5400000" flipH="1" flipV="1">
              <a:off x="6422376" y="2123952"/>
              <a:ext cx="99958" cy="30510"/>
            </a:xfrm>
            <a:prstGeom prst="line">
              <a:avLst/>
            </a:prstGeom>
            <a:ln w="47625"/>
          </p:spPr>
          <p:style>
            <a:lnRef idx="2">
              <a:schemeClr val="dk1"/>
            </a:lnRef>
            <a:fillRef idx="0">
              <a:schemeClr val="dk1"/>
            </a:fillRef>
            <a:effectRef idx="1">
              <a:schemeClr val="dk1"/>
            </a:effectRef>
            <a:fontRef idx="minor">
              <a:schemeClr val="tx1"/>
            </a:fontRef>
          </p:style>
        </p:cxnSp>
        <p:cxnSp>
          <p:nvCxnSpPr>
            <p:cNvPr id="34" name="Straight Connector 33"/>
            <p:cNvCxnSpPr>
              <a:stCxn id="15" idx="6"/>
            </p:cNvCxnSpPr>
            <p:nvPr/>
          </p:nvCxnSpPr>
          <p:spPr>
            <a:xfrm>
              <a:off x="6487611" y="2262848"/>
              <a:ext cx="111891" cy="100320"/>
            </a:xfrm>
            <a:prstGeom prst="line">
              <a:avLst/>
            </a:prstGeom>
            <a:ln w="47625"/>
          </p:spPr>
          <p:style>
            <a:lnRef idx="2">
              <a:schemeClr val="dk1"/>
            </a:lnRef>
            <a:fillRef idx="0">
              <a:schemeClr val="dk1"/>
            </a:fillRef>
            <a:effectRef idx="1">
              <a:schemeClr val="dk1"/>
            </a:effectRef>
            <a:fontRef idx="minor">
              <a:schemeClr val="tx1"/>
            </a:fontRef>
          </p:style>
        </p:cxnSp>
        <p:cxnSp>
          <p:nvCxnSpPr>
            <p:cNvPr id="35" name="Straight Connector 34"/>
            <p:cNvCxnSpPr>
              <a:stCxn id="19" idx="0"/>
              <a:endCxn id="18" idx="3"/>
            </p:cNvCxnSpPr>
            <p:nvPr/>
          </p:nvCxnSpPr>
          <p:spPr>
            <a:xfrm rot="5400000" flipH="1" flipV="1">
              <a:off x="6271071" y="2275982"/>
              <a:ext cx="209671" cy="469625"/>
            </a:xfrm>
            <a:prstGeom prst="line">
              <a:avLst/>
            </a:prstGeom>
            <a:ln w="47625"/>
          </p:spPr>
          <p:style>
            <a:lnRef idx="2">
              <a:schemeClr val="dk1"/>
            </a:lnRef>
            <a:fillRef idx="0">
              <a:schemeClr val="dk1"/>
            </a:fillRef>
            <a:effectRef idx="1">
              <a:schemeClr val="dk1"/>
            </a:effectRef>
            <a:fontRef idx="minor">
              <a:schemeClr val="tx1"/>
            </a:fontRef>
          </p:style>
        </p:cxnSp>
        <p:cxnSp>
          <p:nvCxnSpPr>
            <p:cNvPr id="36" name="Straight Connector 35"/>
            <p:cNvCxnSpPr/>
            <p:nvPr/>
          </p:nvCxnSpPr>
          <p:spPr>
            <a:xfrm>
              <a:off x="5893799" y="2016278"/>
              <a:ext cx="184842" cy="11224"/>
            </a:xfrm>
            <a:prstGeom prst="line">
              <a:avLst/>
            </a:prstGeom>
            <a:ln w="47625"/>
          </p:spPr>
          <p:style>
            <a:lnRef idx="2">
              <a:schemeClr val="dk1"/>
            </a:lnRef>
            <a:fillRef idx="0">
              <a:schemeClr val="dk1"/>
            </a:fillRef>
            <a:effectRef idx="1">
              <a:schemeClr val="dk1"/>
            </a:effectRef>
            <a:fontRef idx="minor">
              <a:schemeClr val="tx1"/>
            </a:fontRef>
          </p:style>
        </p:cxnSp>
        <p:cxnSp>
          <p:nvCxnSpPr>
            <p:cNvPr id="37" name="Straight Connector 36"/>
            <p:cNvCxnSpPr>
              <a:stCxn id="13" idx="6"/>
              <a:endCxn id="15" idx="2"/>
            </p:cNvCxnSpPr>
            <p:nvPr/>
          </p:nvCxnSpPr>
          <p:spPr>
            <a:xfrm flipV="1">
              <a:off x="6092866" y="2262848"/>
              <a:ext cx="186401" cy="75954"/>
            </a:xfrm>
            <a:prstGeom prst="line">
              <a:avLst/>
            </a:prstGeom>
            <a:ln w="47625"/>
          </p:spPr>
          <p:style>
            <a:lnRef idx="2">
              <a:schemeClr val="dk1"/>
            </a:lnRef>
            <a:fillRef idx="0">
              <a:schemeClr val="dk1"/>
            </a:fillRef>
            <a:effectRef idx="1">
              <a:schemeClr val="dk1"/>
            </a:effectRef>
            <a:fontRef idx="minor">
              <a:schemeClr val="tx1"/>
            </a:fontRef>
          </p:style>
        </p:cxnSp>
      </p:grpSp>
      <p:sp>
        <p:nvSpPr>
          <p:cNvPr id="39" name="Rounded Rectangle 38"/>
          <p:cNvSpPr/>
          <p:nvPr/>
        </p:nvSpPr>
        <p:spPr>
          <a:xfrm>
            <a:off x="6359703" y="2013735"/>
            <a:ext cx="2445249" cy="9554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Link Prediction Heuristics</a:t>
            </a:r>
            <a:endParaRPr lang="en-US" sz="2400" dirty="0"/>
          </a:p>
        </p:txBody>
      </p:sp>
      <p:sp>
        <p:nvSpPr>
          <p:cNvPr id="40" name="Down Arrow 39"/>
          <p:cNvSpPr/>
          <p:nvPr/>
        </p:nvSpPr>
        <p:spPr>
          <a:xfrm rot="16200000">
            <a:off x="5727845" y="2032572"/>
            <a:ext cx="431514" cy="8733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207231" y="4530902"/>
            <a:ext cx="1830512" cy="655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node </a:t>
            </a:r>
            <a:r>
              <a:rPr lang="en-US" sz="2400" b="1" i="1" dirty="0" smtClean="0"/>
              <a:t>a</a:t>
            </a:r>
            <a:endParaRPr lang="en-US" sz="2400" b="1" i="1" dirty="0"/>
          </a:p>
        </p:txBody>
      </p:sp>
      <p:sp>
        <p:nvSpPr>
          <p:cNvPr id="44" name="TextBox 43"/>
          <p:cNvSpPr txBox="1"/>
          <p:nvPr/>
        </p:nvSpPr>
        <p:spPr>
          <a:xfrm>
            <a:off x="3421294" y="3524035"/>
            <a:ext cx="3131906" cy="830997"/>
          </a:xfrm>
          <a:prstGeom prst="rect">
            <a:avLst/>
          </a:prstGeom>
          <a:noFill/>
        </p:spPr>
        <p:txBody>
          <a:bodyPr wrap="square" rtlCol="0">
            <a:spAutoFit/>
          </a:bodyPr>
          <a:lstStyle/>
          <a:p>
            <a:r>
              <a:rPr lang="en-US" sz="2400" dirty="0" smtClean="0"/>
              <a:t>Most likely neighbor of node </a:t>
            </a:r>
            <a:r>
              <a:rPr lang="en-US" sz="2400" b="1" i="1" dirty="0" err="1" smtClean="0"/>
              <a:t>i</a:t>
            </a:r>
            <a:r>
              <a:rPr lang="en-US" sz="2400" b="1" i="1" dirty="0" smtClean="0"/>
              <a:t> </a:t>
            </a:r>
            <a:r>
              <a:rPr lang="en-US" sz="2400" dirty="0" smtClean="0"/>
              <a:t>?</a:t>
            </a:r>
            <a:endParaRPr lang="en-US" sz="2400" dirty="0"/>
          </a:p>
        </p:txBody>
      </p:sp>
      <p:sp>
        <p:nvSpPr>
          <p:cNvPr id="45" name="Rectangle 44"/>
          <p:cNvSpPr/>
          <p:nvPr/>
        </p:nvSpPr>
        <p:spPr>
          <a:xfrm>
            <a:off x="5000090" y="4518915"/>
            <a:ext cx="1830512" cy="655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node </a:t>
            </a:r>
            <a:r>
              <a:rPr lang="en-US" sz="2400" b="1" i="1" dirty="0" smtClean="0"/>
              <a:t>b</a:t>
            </a:r>
            <a:endParaRPr lang="en-US" sz="2400" b="1" i="1" dirty="0"/>
          </a:p>
        </p:txBody>
      </p:sp>
      <p:cxnSp>
        <p:nvCxnSpPr>
          <p:cNvPr id="49" name="Straight Arrow Connector 48"/>
          <p:cNvCxnSpPr/>
          <p:nvPr/>
        </p:nvCxnSpPr>
        <p:spPr>
          <a:xfrm>
            <a:off x="4078839" y="4828000"/>
            <a:ext cx="945223" cy="854"/>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72" name="Straight Arrow Connector 71"/>
          <p:cNvCxnSpPr/>
          <p:nvPr/>
        </p:nvCxnSpPr>
        <p:spPr>
          <a:xfrm rot="5400000">
            <a:off x="4204699" y="5160197"/>
            <a:ext cx="708918" cy="513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7" name="TextBox 46"/>
          <p:cNvSpPr txBox="1"/>
          <p:nvPr/>
        </p:nvSpPr>
        <p:spPr>
          <a:xfrm>
            <a:off x="3581400" y="5486400"/>
            <a:ext cx="1944384" cy="523220"/>
          </a:xfrm>
          <a:prstGeom prst="rect">
            <a:avLst/>
          </a:prstGeom>
          <a:noFill/>
        </p:spPr>
        <p:txBody>
          <a:bodyPr wrap="square" rtlCol="0">
            <a:spAutoFit/>
          </a:bodyPr>
          <a:lstStyle/>
          <a:p>
            <a:r>
              <a:rPr lang="en-US" sz="2800" dirty="0" smtClean="0"/>
              <a:t>Compare</a:t>
            </a:r>
            <a:endParaRPr lang="en-US" sz="2800" dirty="0"/>
          </a:p>
        </p:txBody>
      </p:sp>
      <p:sp>
        <p:nvSpPr>
          <p:cNvPr id="57" name="TextBox 56"/>
          <p:cNvSpPr txBox="1"/>
          <p:nvPr/>
        </p:nvSpPr>
        <p:spPr>
          <a:xfrm>
            <a:off x="609600" y="3200400"/>
            <a:ext cx="1371600" cy="646331"/>
          </a:xfrm>
          <a:prstGeom prst="rect">
            <a:avLst/>
          </a:prstGeom>
          <a:solidFill>
            <a:srgbClr val="E78F19"/>
          </a:soli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dirty="0" smtClean="0">
                <a:solidFill>
                  <a:schemeClr val="tx1"/>
                </a:solidFill>
              </a:rPr>
              <a:t>A few properties </a:t>
            </a:r>
            <a:endParaRPr lang="en-US" dirty="0">
              <a:solidFill>
                <a:schemeClr val="tx1"/>
              </a:solidFill>
            </a:endParaRPr>
          </a:p>
        </p:txBody>
      </p:sp>
      <p:sp>
        <p:nvSpPr>
          <p:cNvPr id="58" name="TextBox 57"/>
          <p:cNvSpPr txBox="1"/>
          <p:nvPr/>
        </p:nvSpPr>
        <p:spPr>
          <a:xfrm>
            <a:off x="5257800" y="5562600"/>
            <a:ext cx="2971800" cy="707886"/>
          </a:xfrm>
          <a:prstGeom prst="rect">
            <a:avLst/>
          </a:prstGeom>
          <a:solidFill>
            <a:srgbClr val="E78F19"/>
          </a:soli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2000" dirty="0" smtClean="0">
                <a:solidFill>
                  <a:schemeClr val="tx1"/>
                </a:solidFill>
                <a:sym typeface="Wingdings" pitchFamily="2" charset="2"/>
              </a:rPr>
              <a:t> Can justify the empirical observations</a:t>
            </a:r>
            <a:endParaRPr lang="en-US" sz="2000" dirty="0">
              <a:solidFill>
                <a:schemeClr val="tx1"/>
              </a:solidFill>
            </a:endParaRPr>
          </a:p>
        </p:txBody>
      </p:sp>
      <p:sp>
        <p:nvSpPr>
          <p:cNvPr id="59" name="TextBox 58"/>
          <p:cNvSpPr txBox="1"/>
          <p:nvPr/>
        </p:nvSpPr>
        <p:spPr>
          <a:xfrm>
            <a:off x="228600" y="5943600"/>
            <a:ext cx="3276600" cy="707886"/>
          </a:xfrm>
          <a:prstGeom prst="rect">
            <a:avLst/>
          </a:prstGeom>
          <a:solidFill>
            <a:srgbClr val="E78F19"/>
          </a:soli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2000" dirty="0" smtClean="0">
                <a:solidFill>
                  <a:schemeClr val="tx1"/>
                </a:solidFill>
                <a:sym typeface="Wingdings" pitchFamily="2" charset="2"/>
              </a:rPr>
              <a:t> We also offer some new prediction algorithms</a:t>
            </a:r>
            <a:endParaRPr lang="en-US" sz="2000" dirty="0">
              <a:solidFill>
                <a:schemeClr val="tx1"/>
              </a:solidFill>
            </a:endParaRPr>
          </a:p>
        </p:txBody>
      </p:sp>
    </p:spTree>
    <p:custDataLst>
      <p:tags r:id="rId1"/>
    </p:custDataLst>
  </p:cSld>
  <p:clrMapOvr>
    <a:masterClrMapping/>
  </p:clrMapOvr>
  <p:transition advTm="6293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1" grpId="0" animBg="1"/>
      <p:bldP spid="6" grpId="0" animBg="1"/>
      <p:bldP spid="40" grpId="0" animBg="1"/>
      <p:bldP spid="43" grpId="0" animBg="1"/>
      <p:bldP spid="44" grpId="0"/>
      <p:bldP spid="45" grpId="0" animBg="1"/>
      <p:bldP spid="47" grpId="0"/>
      <p:bldP spid="57" grpId="0" animBg="1"/>
      <p:bldP spid="58" grpId="0" animBg="1"/>
      <p:bldP spid="5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New Estimators</a:t>
            </a:r>
            <a:endParaRPr lang="en-US" dirty="0"/>
          </a:p>
        </p:txBody>
      </p:sp>
      <p:sp>
        <p:nvSpPr>
          <p:cNvPr id="3" name="Content Placeholder 2"/>
          <p:cNvSpPr>
            <a:spLocks noGrp="1"/>
          </p:cNvSpPr>
          <p:nvPr>
            <p:ph idx="1"/>
          </p:nvPr>
        </p:nvSpPr>
        <p:spPr>
          <a:xfrm>
            <a:off x="412044" y="1510770"/>
            <a:ext cx="8229600" cy="4597930"/>
          </a:xfrm>
        </p:spPr>
        <p:txBody>
          <a:bodyPr>
            <a:normAutofit lnSpcReduction="10000"/>
          </a:bodyPr>
          <a:lstStyle/>
          <a:p>
            <a:r>
              <a:rPr lang="en-US" sz="2400" dirty="0" smtClean="0"/>
              <a:t>Combine bounds from different radii</a:t>
            </a:r>
          </a:p>
          <a:p>
            <a:r>
              <a:rPr lang="en-US" sz="2400" dirty="0" smtClean="0"/>
              <a:t>But there might not be enough data to obtain individual bounds from each radius</a:t>
            </a:r>
            <a:endParaRPr lang="en-US" sz="2800" dirty="0" smtClean="0"/>
          </a:p>
          <a:p>
            <a:endParaRPr lang="en-US" sz="2800" dirty="0" smtClean="0"/>
          </a:p>
          <a:p>
            <a:r>
              <a:rPr lang="en-US" sz="2400" dirty="0" smtClean="0">
                <a:solidFill>
                  <a:srgbClr val="FFC000"/>
                </a:solidFill>
              </a:rPr>
              <a:t>New sweep estimator</a:t>
            </a:r>
          </a:p>
          <a:p>
            <a:r>
              <a:rPr lang="en-US" sz="2400" dirty="0" err="1" smtClean="0"/>
              <a:t>Q</a:t>
            </a:r>
            <a:r>
              <a:rPr lang="en-US" sz="2400" baseline="-25000" dirty="0" err="1" smtClean="0"/>
              <a:t>r</a:t>
            </a:r>
            <a:r>
              <a:rPr lang="en-US" sz="2400" dirty="0" smtClean="0"/>
              <a:t> = Fraction of nodes w. radius ≤ r, which are common neighbors.</a:t>
            </a:r>
          </a:p>
          <a:p>
            <a:endParaRPr lang="en-US" sz="2400" dirty="0" smtClean="0"/>
          </a:p>
          <a:p>
            <a:endParaRPr lang="en-US" sz="2400" dirty="0" smtClean="0"/>
          </a:p>
          <a:p>
            <a:endParaRPr lang="en-US" sz="2400" dirty="0" smtClean="0"/>
          </a:p>
          <a:p>
            <a:pPr>
              <a:buNone/>
            </a:pPr>
            <a:endParaRPr lang="en-US" sz="2400" dirty="0" smtClean="0"/>
          </a:p>
          <a:p>
            <a:endParaRPr lang="en-US" sz="2400" dirty="0" smtClean="0"/>
          </a:p>
          <a:p>
            <a:r>
              <a:rPr lang="en-US" sz="2400" dirty="0" smtClean="0">
                <a:sym typeface="Wingdings" pitchFamily="2" charset="2"/>
              </a:rPr>
              <a:t>Higher </a:t>
            </a:r>
            <a:r>
              <a:rPr lang="en-US" sz="2400" dirty="0" err="1" smtClean="0">
                <a:sym typeface="Wingdings" pitchFamily="2" charset="2"/>
              </a:rPr>
              <a:t>Q</a:t>
            </a:r>
            <a:r>
              <a:rPr lang="en-US" sz="2400" baseline="-25000" dirty="0" err="1" smtClean="0">
                <a:sym typeface="Wingdings" pitchFamily="2" charset="2"/>
              </a:rPr>
              <a:t>r</a:t>
            </a:r>
            <a:r>
              <a:rPr lang="en-US" sz="2400" dirty="0" smtClean="0">
                <a:sym typeface="Wingdings" pitchFamily="2" charset="2"/>
              </a:rPr>
              <a:t> smaller d</a:t>
            </a:r>
            <a:r>
              <a:rPr lang="en-US" sz="2400" baseline="-25000" dirty="0" smtClean="0">
                <a:sym typeface="Wingdings" pitchFamily="2" charset="2"/>
              </a:rPr>
              <a:t>ij</a:t>
            </a:r>
            <a:r>
              <a:rPr lang="en-US" sz="2400" dirty="0" smtClean="0">
                <a:sym typeface="Wingdings" pitchFamily="2" charset="2"/>
              </a:rPr>
              <a:t> </a:t>
            </a:r>
            <a:r>
              <a:rPr lang="en-US" sz="2400" dirty="0" err="1" smtClean="0">
                <a:sym typeface="Wingdings" pitchFamily="2" charset="2"/>
              </a:rPr>
              <a:t>w.h.p</a:t>
            </a:r>
            <a:endParaRPr lang="en-US" sz="2400" dirty="0" smtClean="0"/>
          </a:p>
          <a:p>
            <a:endParaRPr lang="en-US" sz="2400" dirty="0" smtClean="0"/>
          </a:p>
        </p:txBody>
      </p:sp>
      <p:graphicFrame>
        <p:nvGraphicFramePr>
          <p:cNvPr id="4098" name="Object 2"/>
          <p:cNvGraphicFramePr>
            <a:graphicFrameLocks noChangeAspect="1"/>
          </p:cNvGraphicFramePr>
          <p:nvPr/>
        </p:nvGraphicFramePr>
        <p:xfrm>
          <a:off x="563316" y="4127922"/>
          <a:ext cx="8072684" cy="1179091"/>
        </p:xfrm>
        <a:graphic>
          <a:graphicData uri="http://schemas.openxmlformats.org/presentationml/2006/ole">
            <p:oleObj spid="_x0000_s51202" name="Equation" r:id="rId4" imgW="3466800" imgH="507960" progId="Equation.3">
              <p:embed/>
            </p:oleObj>
          </a:graphicData>
        </a:graphic>
      </p:graphicFrame>
    </p:spTree>
    <p:custDataLst>
      <p:tags r:id="rId2"/>
    </p:custDataLst>
  </p:cSld>
  <p:clrMapOvr>
    <a:masterClrMapping/>
  </p:clrMapOvr>
  <p:transition advTm="6900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New Estimators</a:t>
            </a:r>
            <a:endParaRPr lang="en-US" dirty="0"/>
          </a:p>
        </p:txBody>
      </p:sp>
      <p:sp>
        <p:nvSpPr>
          <p:cNvPr id="3" name="Content Placeholder 2"/>
          <p:cNvSpPr>
            <a:spLocks noGrp="1"/>
          </p:cNvSpPr>
          <p:nvPr>
            <p:ph idx="1"/>
          </p:nvPr>
        </p:nvSpPr>
        <p:spPr>
          <a:xfrm>
            <a:off x="444500" y="1620837"/>
            <a:ext cx="8229600" cy="4551364"/>
          </a:xfrm>
        </p:spPr>
        <p:txBody>
          <a:bodyPr>
            <a:normAutofit/>
          </a:bodyPr>
          <a:lstStyle/>
          <a:p>
            <a:r>
              <a:rPr lang="en-US" sz="2400" dirty="0" err="1" smtClean="0"/>
              <a:t>Q</a:t>
            </a:r>
            <a:r>
              <a:rPr lang="en-US" sz="2400" baseline="-25000" dirty="0" err="1" smtClean="0"/>
              <a:t>r</a:t>
            </a:r>
            <a:r>
              <a:rPr lang="en-US" sz="2400" dirty="0" smtClean="0"/>
              <a:t> = Fraction of nodes w. radius ≤ r, which are common neighbors</a:t>
            </a:r>
          </a:p>
          <a:p>
            <a:pPr lvl="1"/>
            <a:r>
              <a:rPr lang="en-US" sz="2200" dirty="0" smtClean="0"/>
              <a:t>larger </a:t>
            </a:r>
            <a:r>
              <a:rPr lang="en-US" sz="2200" dirty="0" err="1" smtClean="0"/>
              <a:t>Q</a:t>
            </a:r>
            <a:r>
              <a:rPr lang="en-US" sz="2200" baseline="-25000" dirty="0" err="1" smtClean="0"/>
              <a:t>r</a:t>
            </a:r>
            <a:r>
              <a:rPr lang="en-US" sz="2200" dirty="0" smtClean="0"/>
              <a:t> </a:t>
            </a:r>
            <a:r>
              <a:rPr lang="en-US" sz="2200" dirty="0" smtClean="0">
                <a:sym typeface="Wingdings" pitchFamily="2" charset="2"/>
              </a:rPr>
              <a:t> smaller d</a:t>
            </a:r>
            <a:r>
              <a:rPr lang="en-US" sz="2200" baseline="-25000" dirty="0" smtClean="0">
                <a:sym typeface="Wingdings" pitchFamily="2" charset="2"/>
              </a:rPr>
              <a:t>ij</a:t>
            </a:r>
            <a:r>
              <a:rPr lang="en-US" sz="2200" dirty="0" smtClean="0">
                <a:sym typeface="Wingdings" pitchFamily="2" charset="2"/>
              </a:rPr>
              <a:t> </a:t>
            </a:r>
            <a:r>
              <a:rPr lang="en-US" sz="2200" dirty="0" err="1" smtClean="0">
                <a:sym typeface="Wingdings" pitchFamily="2" charset="2"/>
              </a:rPr>
              <a:t>w.h.p</a:t>
            </a:r>
            <a:endParaRPr lang="en-US" sz="2200" dirty="0" smtClean="0"/>
          </a:p>
          <a:p>
            <a:endParaRPr lang="en-US" sz="2400" dirty="0" smtClean="0"/>
          </a:p>
          <a:p>
            <a:r>
              <a:rPr lang="en-US" sz="2400" dirty="0" smtClean="0"/>
              <a:t>T</a:t>
            </a:r>
            <a:r>
              <a:rPr lang="en-US" sz="2400" baseline="-25000" dirty="0" smtClean="0"/>
              <a:t>R</a:t>
            </a:r>
            <a:r>
              <a:rPr lang="en-US" sz="2400" dirty="0" smtClean="0"/>
              <a:t> : = Fraction of nodes w. radius ≥ R, which are common neighbors.</a:t>
            </a:r>
          </a:p>
          <a:p>
            <a:endParaRPr lang="en-US" sz="2400" dirty="0" smtClean="0"/>
          </a:p>
          <a:p>
            <a:pPr>
              <a:buNone/>
            </a:pPr>
            <a:endParaRPr lang="en-US" sz="2400" dirty="0" smtClean="0"/>
          </a:p>
          <a:p>
            <a:pPr>
              <a:buNone/>
            </a:pPr>
            <a:endParaRPr lang="en-US" sz="2400" dirty="0" smtClean="0"/>
          </a:p>
          <a:p>
            <a:pPr>
              <a:buNone/>
            </a:pPr>
            <a:endParaRPr lang="en-US" sz="2400" dirty="0" smtClean="0"/>
          </a:p>
          <a:p>
            <a:endParaRPr lang="en-US" sz="2400" dirty="0" smtClean="0"/>
          </a:p>
          <a:p>
            <a:r>
              <a:rPr lang="en-US" sz="2400" dirty="0" smtClean="0"/>
              <a:t>Smaller T</a:t>
            </a:r>
            <a:r>
              <a:rPr lang="en-US" sz="2400" baseline="-25000" dirty="0" smtClean="0"/>
              <a:t>R</a:t>
            </a:r>
            <a:r>
              <a:rPr lang="en-US" sz="2400" dirty="0" smtClean="0">
                <a:sym typeface="Wingdings" pitchFamily="2" charset="2"/>
              </a:rPr>
              <a:t>  large d</a:t>
            </a:r>
            <a:r>
              <a:rPr lang="en-US" sz="2400" baseline="-25000" dirty="0" smtClean="0">
                <a:sym typeface="Wingdings" pitchFamily="2" charset="2"/>
              </a:rPr>
              <a:t>ij</a:t>
            </a:r>
            <a:r>
              <a:rPr lang="en-US" sz="2400" dirty="0" smtClean="0">
                <a:sym typeface="Wingdings" pitchFamily="2" charset="2"/>
              </a:rPr>
              <a:t> </a:t>
            </a:r>
            <a:r>
              <a:rPr lang="en-US" sz="2400" dirty="0" err="1" smtClean="0">
                <a:sym typeface="Wingdings" pitchFamily="2" charset="2"/>
              </a:rPr>
              <a:t>w.h.p</a:t>
            </a:r>
            <a:endParaRPr lang="en-US" sz="2400" dirty="0" smtClean="0"/>
          </a:p>
          <a:p>
            <a:endParaRPr lang="en-US" sz="2800" dirty="0" smtClean="0"/>
          </a:p>
        </p:txBody>
      </p:sp>
      <p:graphicFrame>
        <p:nvGraphicFramePr>
          <p:cNvPr id="4" name="Object 3"/>
          <p:cNvGraphicFramePr>
            <a:graphicFrameLocks noChangeAspect="1"/>
          </p:cNvGraphicFramePr>
          <p:nvPr/>
        </p:nvGraphicFramePr>
        <p:xfrm>
          <a:off x="550863" y="4356100"/>
          <a:ext cx="8121650" cy="1176338"/>
        </p:xfrm>
        <a:graphic>
          <a:graphicData uri="http://schemas.openxmlformats.org/presentationml/2006/ole">
            <p:oleObj spid="_x0000_s52226" name="Equation" r:id="rId5" imgW="3492360" imgH="507960" progId="Equation.3">
              <p:embed/>
            </p:oleObj>
          </a:graphicData>
        </a:graphic>
      </p:graphicFrame>
    </p:spTree>
    <p:custDataLst>
      <p:tags r:id="rId2"/>
    </p:custDataLst>
  </p:cSld>
  <p:clrMapOvr>
    <a:masterClrMapping/>
  </p:clrMapOvr>
  <p:transition advTm="3584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Sweep Estimators</a:t>
            </a:r>
            <a:endParaRPr lang="en-US" dirty="0"/>
          </a:p>
        </p:txBody>
      </p:sp>
      <p:cxnSp>
        <p:nvCxnSpPr>
          <p:cNvPr id="5" name="Straight Connector 4"/>
          <p:cNvCxnSpPr/>
          <p:nvPr/>
        </p:nvCxnSpPr>
        <p:spPr>
          <a:xfrm>
            <a:off x="1790700" y="3479800"/>
            <a:ext cx="5448300" cy="0"/>
          </a:xfrm>
          <a:prstGeom prst="line">
            <a:avLst/>
          </a:prstGeom>
          <a:ln>
            <a:tailEnd type="stealth" w="lg" len="lg"/>
          </a:ln>
        </p:spPr>
        <p:style>
          <a:lnRef idx="3">
            <a:schemeClr val="accent3"/>
          </a:lnRef>
          <a:fillRef idx="0">
            <a:schemeClr val="accent3"/>
          </a:fillRef>
          <a:effectRef idx="2">
            <a:schemeClr val="accent3"/>
          </a:effectRef>
          <a:fontRef idx="minor">
            <a:schemeClr val="tx1"/>
          </a:fontRef>
        </p:style>
      </p:cxnSp>
      <p:sp>
        <p:nvSpPr>
          <p:cNvPr id="6" name="Rectangle 5"/>
          <p:cNvSpPr/>
          <p:nvPr/>
        </p:nvSpPr>
        <p:spPr>
          <a:xfrm>
            <a:off x="2311400" y="2413000"/>
            <a:ext cx="254000" cy="1054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921000" y="2222500"/>
            <a:ext cx="241300" cy="123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467100" y="2882900"/>
            <a:ext cx="228600"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962400" y="3327400"/>
            <a:ext cx="203200" cy="12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927600" y="2692400"/>
            <a:ext cx="228600" cy="749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406900" y="2870200"/>
            <a:ext cx="215900" cy="58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410200" y="2501900"/>
            <a:ext cx="254000" cy="952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12800" y="3975100"/>
            <a:ext cx="3505200" cy="1200329"/>
          </a:xfrm>
          <a:prstGeom prst="rect">
            <a:avLst/>
          </a:prstGeom>
          <a:noFill/>
          <a:ln w="25400">
            <a:solidFill>
              <a:schemeClr val="tx1"/>
            </a:solidFill>
          </a:ln>
        </p:spPr>
        <p:txBody>
          <a:bodyPr wrap="square" rtlCol="0">
            <a:spAutoFit/>
          </a:bodyPr>
          <a:lstStyle/>
          <a:p>
            <a:r>
              <a:rPr lang="en-US" sz="2400" dirty="0" err="1" smtClean="0"/>
              <a:t>Q</a:t>
            </a:r>
            <a:r>
              <a:rPr lang="en-US" sz="2400" baseline="-25000" dirty="0" err="1" smtClean="0"/>
              <a:t>r</a:t>
            </a:r>
            <a:r>
              <a:rPr lang="en-US" sz="2400" baseline="-25000" dirty="0" smtClean="0"/>
              <a:t> </a:t>
            </a:r>
            <a:r>
              <a:rPr lang="en-US" sz="2400" dirty="0" smtClean="0"/>
              <a:t> = Fraction of nodes with radius ≤ r which are common neighbors </a:t>
            </a:r>
            <a:endParaRPr lang="en-US" sz="2400" dirty="0"/>
          </a:p>
        </p:txBody>
      </p:sp>
      <p:sp>
        <p:nvSpPr>
          <p:cNvPr id="15" name="TextBox 14"/>
          <p:cNvSpPr txBox="1"/>
          <p:nvPr/>
        </p:nvSpPr>
        <p:spPr>
          <a:xfrm>
            <a:off x="4864100" y="3962400"/>
            <a:ext cx="3543300" cy="1200329"/>
          </a:xfrm>
          <a:prstGeom prst="rect">
            <a:avLst/>
          </a:prstGeom>
          <a:noFill/>
          <a:ln w="25400">
            <a:solidFill>
              <a:schemeClr val="tx1"/>
            </a:solidFill>
          </a:ln>
        </p:spPr>
        <p:txBody>
          <a:bodyPr wrap="square" rtlCol="0">
            <a:spAutoFit/>
          </a:bodyPr>
          <a:lstStyle/>
          <a:p>
            <a:r>
              <a:rPr lang="en-US" sz="2400" dirty="0" smtClean="0"/>
              <a:t>T</a:t>
            </a:r>
            <a:r>
              <a:rPr lang="en-US" sz="2400" baseline="-25000" dirty="0" smtClean="0"/>
              <a:t>R </a:t>
            </a:r>
            <a:r>
              <a:rPr lang="en-US" sz="2400" dirty="0" smtClean="0"/>
              <a:t> = Fraction of nodes with radius ≥ R which are common neighbors </a:t>
            </a:r>
            <a:endParaRPr lang="en-US" sz="2400" dirty="0"/>
          </a:p>
        </p:txBody>
      </p:sp>
      <p:sp>
        <p:nvSpPr>
          <p:cNvPr id="16" name="Left Brace 15"/>
          <p:cNvSpPr/>
          <p:nvPr/>
        </p:nvSpPr>
        <p:spPr>
          <a:xfrm rot="16200000">
            <a:off x="2550287" y="3324987"/>
            <a:ext cx="350774" cy="91440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e 16"/>
          <p:cNvSpPr/>
          <p:nvPr/>
        </p:nvSpPr>
        <p:spPr>
          <a:xfrm rot="16200000">
            <a:off x="5204587" y="3248787"/>
            <a:ext cx="350774" cy="91440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6210300" y="1905000"/>
            <a:ext cx="2171700" cy="923330"/>
          </a:xfrm>
          <a:prstGeom prst="rect">
            <a:avLst/>
          </a:prstGeom>
          <a:noFill/>
        </p:spPr>
        <p:txBody>
          <a:bodyPr wrap="square" rtlCol="0">
            <a:spAutoFit/>
          </a:bodyPr>
          <a:lstStyle/>
          <a:p>
            <a:r>
              <a:rPr lang="en-US" dirty="0" smtClean="0">
                <a:latin typeface="Book Antiqua"/>
              </a:rPr>
              <a:t>Number of common neighbors of a given radius</a:t>
            </a:r>
            <a:endParaRPr lang="en-US" dirty="0"/>
          </a:p>
        </p:txBody>
      </p:sp>
      <p:cxnSp>
        <p:nvCxnSpPr>
          <p:cNvPr id="20" name="Straight Arrow Connector 19"/>
          <p:cNvCxnSpPr>
            <a:stCxn id="18" idx="1"/>
          </p:cNvCxnSpPr>
          <p:nvPr/>
        </p:nvCxnSpPr>
        <p:spPr>
          <a:xfrm rot="10800000" flipV="1">
            <a:off x="5651500" y="2366664"/>
            <a:ext cx="558800" cy="33843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 name="Group 22"/>
          <p:cNvGrpSpPr/>
          <p:nvPr/>
        </p:nvGrpSpPr>
        <p:grpSpPr>
          <a:xfrm>
            <a:off x="1333500" y="5207000"/>
            <a:ext cx="3098800" cy="831910"/>
            <a:chOff x="1333500" y="5207000"/>
            <a:chExt cx="3098800" cy="831910"/>
          </a:xfrm>
        </p:grpSpPr>
        <p:sp>
          <p:nvSpPr>
            <p:cNvPr id="21" name="Down Arrow 20"/>
            <p:cNvSpPr/>
            <p:nvPr/>
          </p:nvSpPr>
          <p:spPr>
            <a:xfrm>
              <a:off x="2514600" y="5207000"/>
              <a:ext cx="482600" cy="482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333500" y="5638800"/>
              <a:ext cx="3098800" cy="400110"/>
            </a:xfrm>
            <a:prstGeom prst="rect">
              <a:avLst/>
            </a:prstGeom>
            <a:noFill/>
            <a:ln w="25400">
              <a:solidFill>
                <a:schemeClr val="tx1"/>
              </a:solidFill>
            </a:ln>
          </p:spPr>
          <p:txBody>
            <a:bodyPr wrap="square" rtlCol="0">
              <a:spAutoFit/>
            </a:bodyPr>
            <a:lstStyle/>
            <a:p>
              <a:r>
                <a:rPr lang="en-US" sz="2000" dirty="0" smtClean="0"/>
                <a:t>Large </a:t>
              </a:r>
              <a:r>
                <a:rPr lang="en-US" sz="2000" dirty="0" err="1" smtClean="0"/>
                <a:t>Q</a:t>
              </a:r>
              <a:r>
                <a:rPr lang="en-US" sz="2000" baseline="-25000" dirty="0" err="1" smtClean="0"/>
                <a:t>r</a:t>
              </a:r>
              <a:r>
                <a:rPr lang="en-US" sz="2000" dirty="0" smtClean="0"/>
                <a:t> </a:t>
              </a:r>
              <a:r>
                <a:rPr lang="en-US" sz="2000" dirty="0" smtClean="0">
                  <a:sym typeface="Wingdings" pitchFamily="2" charset="2"/>
                </a:rPr>
                <a:t> small d</a:t>
              </a:r>
              <a:r>
                <a:rPr lang="en-US" sz="2000" baseline="-25000" dirty="0" smtClean="0">
                  <a:sym typeface="Wingdings" pitchFamily="2" charset="2"/>
                </a:rPr>
                <a:t>ij</a:t>
              </a:r>
              <a:endParaRPr lang="en-US" sz="2000" dirty="0"/>
            </a:p>
          </p:txBody>
        </p:sp>
      </p:grpSp>
      <p:grpSp>
        <p:nvGrpSpPr>
          <p:cNvPr id="4" name="Group 24"/>
          <p:cNvGrpSpPr/>
          <p:nvPr/>
        </p:nvGrpSpPr>
        <p:grpSpPr>
          <a:xfrm>
            <a:off x="4953000" y="5168900"/>
            <a:ext cx="3098800" cy="831910"/>
            <a:chOff x="1333500" y="5207000"/>
            <a:chExt cx="3098800" cy="831910"/>
          </a:xfrm>
        </p:grpSpPr>
        <p:sp>
          <p:nvSpPr>
            <p:cNvPr id="26" name="Down Arrow 25"/>
            <p:cNvSpPr/>
            <p:nvPr/>
          </p:nvSpPr>
          <p:spPr>
            <a:xfrm>
              <a:off x="2514600" y="5207000"/>
              <a:ext cx="482600" cy="482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333500" y="5638800"/>
              <a:ext cx="3098800" cy="400110"/>
            </a:xfrm>
            <a:prstGeom prst="rect">
              <a:avLst/>
            </a:prstGeom>
            <a:noFill/>
            <a:ln w="25400">
              <a:solidFill>
                <a:schemeClr val="tx1"/>
              </a:solidFill>
            </a:ln>
          </p:spPr>
          <p:txBody>
            <a:bodyPr wrap="square" rtlCol="0">
              <a:spAutoFit/>
            </a:bodyPr>
            <a:lstStyle/>
            <a:p>
              <a:r>
                <a:rPr lang="en-US" sz="2000" dirty="0" smtClean="0"/>
                <a:t>Small T</a:t>
              </a:r>
              <a:r>
                <a:rPr lang="en-US" sz="2000" baseline="-25000" dirty="0" smtClean="0"/>
                <a:t>R</a:t>
              </a:r>
              <a:r>
                <a:rPr lang="en-US" sz="2000" dirty="0" smtClean="0"/>
                <a:t> </a:t>
              </a:r>
              <a:r>
                <a:rPr lang="en-US" sz="2000" dirty="0" smtClean="0">
                  <a:sym typeface="Wingdings" pitchFamily="2" charset="2"/>
                </a:rPr>
                <a:t> large d</a:t>
              </a:r>
              <a:r>
                <a:rPr lang="en-US" sz="2000" baseline="-25000" dirty="0" smtClean="0">
                  <a:sym typeface="Wingdings" pitchFamily="2" charset="2"/>
                </a:rPr>
                <a:t>ij</a:t>
              </a:r>
              <a:endParaRPr lang="en-US" sz="2000" dirty="0"/>
            </a:p>
          </p:txBody>
        </p:sp>
      </p:grpSp>
      <p:sp>
        <p:nvSpPr>
          <p:cNvPr id="28" name="TextBox 27"/>
          <p:cNvSpPr txBox="1"/>
          <p:nvPr/>
        </p:nvSpPr>
        <p:spPr>
          <a:xfrm>
            <a:off x="7200900" y="3302000"/>
            <a:ext cx="444500" cy="400110"/>
          </a:xfrm>
          <a:prstGeom prst="rect">
            <a:avLst/>
          </a:prstGeom>
          <a:noFill/>
        </p:spPr>
        <p:txBody>
          <a:bodyPr wrap="square" rtlCol="0">
            <a:spAutoFit/>
          </a:bodyPr>
          <a:lstStyle/>
          <a:p>
            <a:r>
              <a:rPr lang="en-US" sz="2000" dirty="0" smtClean="0"/>
              <a:t>r</a:t>
            </a:r>
            <a:endParaRPr lang="en-US" sz="2000" dirty="0"/>
          </a:p>
        </p:txBody>
      </p:sp>
    </p:spTree>
    <p:custDataLst>
      <p:tags r:id="rId1"/>
    </p:custDataLst>
  </p:cSld>
  <p:clrMapOvr>
    <a:masterClrMapping/>
  </p:clrMapOvr>
  <p:transition advTm="340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Link Prediction Heuristics</a:t>
            </a:r>
            <a:endParaRPr lang="en-US" dirty="0"/>
          </a:p>
        </p:txBody>
      </p:sp>
      <p:sp>
        <p:nvSpPr>
          <p:cNvPr id="3" name="Content Placeholder 2"/>
          <p:cNvSpPr>
            <a:spLocks noGrp="1"/>
          </p:cNvSpPr>
          <p:nvPr>
            <p:ph idx="1"/>
          </p:nvPr>
        </p:nvSpPr>
        <p:spPr>
          <a:xfrm>
            <a:off x="419100" y="1468437"/>
            <a:ext cx="8229600" cy="4526280"/>
          </a:xfrm>
        </p:spPr>
        <p:txBody>
          <a:bodyPr/>
          <a:lstStyle/>
          <a:p>
            <a:r>
              <a:rPr lang="en-US" sz="2800" dirty="0" smtClean="0"/>
              <a:t>Predict link between nodes </a:t>
            </a:r>
          </a:p>
          <a:p>
            <a:pPr lvl="1"/>
            <a:r>
              <a:rPr lang="en-US" sz="2400" dirty="0" smtClean="0"/>
              <a:t>With the minimum number of hops</a:t>
            </a:r>
          </a:p>
          <a:p>
            <a:pPr lvl="1"/>
            <a:r>
              <a:rPr lang="en-US" sz="2400" dirty="0" smtClean="0"/>
              <a:t>With max common neighbors (length 2 paths)</a:t>
            </a:r>
          </a:p>
          <a:p>
            <a:pPr lvl="1">
              <a:buNone/>
            </a:pPr>
            <a:endParaRPr lang="en-US" dirty="0"/>
          </a:p>
        </p:txBody>
      </p:sp>
      <p:grpSp>
        <p:nvGrpSpPr>
          <p:cNvPr id="126" name="Group 125"/>
          <p:cNvGrpSpPr/>
          <p:nvPr/>
        </p:nvGrpSpPr>
        <p:grpSpPr>
          <a:xfrm>
            <a:off x="1526712" y="2976475"/>
            <a:ext cx="7147388" cy="3640225"/>
            <a:chOff x="1615612" y="2976475"/>
            <a:chExt cx="7147388" cy="3640225"/>
          </a:xfrm>
        </p:grpSpPr>
        <p:sp>
          <p:nvSpPr>
            <p:cNvPr id="68" name="TextBox 67"/>
            <p:cNvSpPr txBox="1"/>
            <p:nvPr/>
          </p:nvSpPr>
          <p:spPr>
            <a:xfrm>
              <a:off x="4990309" y="4887341"/>
              <a:ext cx="1541123" cy="369332"/>
            </a:xfrm>
            <a:prstGeom prst="rect">
              <a:avLst/>
            </a:prstGeom>
            <a:noFill/>
          </p:spPr>
          <p:txBody>
            <a:bodyPr wrap="square" rtlCol="0">
              <a:spAutoFit/>
            </a:bodyPr>
            <a:lstStyle/>
            <a:p>
              <a:r>
                <a:rPr lang="en-US" b="1" dirty="0" smtClean="0"/>
                <a:t>8</a:t>
              </a:r>
              <a:r>
                <a:rPr lang="en-US" dirty="0" smtClean="0"/>
                <a:t> followers</a:t>
              </a:r>
              <a:endParaRPr lang="en-US" dirty="0"/>
            </a:p>
          </p:txBody>
        </p:sp>
        <p:sp>
          <p:nvSpPr>
            <p:cNvPr id="69" name="TextBox 68"/>
            <p:cNvSpPr txBox="1"/>
            <p:nvPr/>
          </p:nvSpPr>
          <p:spPr>
            <a:xfrm>
              <a:off x="4962133" y="3355334"/>
              <a:ext cx="1541123" cy="646331"/>
            </a:xfrm>
            <a:prstGeom prst="rect">
              <a:avLst/>
            </a:prstGeom>
            <a:noFill/>
          </p:spPr>
          <p:txBody>
            <a:bodyPr wrap="square" rtlCol="0">
              <a:spAutoFit/>
            </a:bodyPr>
            <a:lstStyle/>
            <a:p>
              <a:r>
                <a:rPr lang="en-US" b="1" dirty="0"/>
                <a:t>1</a:t>
              </a:r>
              <a:r>
                <a:rPr lang="en-US" b="1" dirty="0" smtClean="0"/>
                <a:t>000</a:t>
              </a:r>
            </a:p>
            <a:p>
              <a:r>
                <a:rPr lang="en-US" b="1" dirty="0" smtClean="0"/>
                <a:t>followers</a:t>
              </a:r>
              <a:endParaRPr lang="en-US" dirty="0"/>
            </a:p>
          </p:txBody>
        </p:sp>
        <p:grpSp>
          <p:nvGrpSpPr>
            <p:cNvPr id="73" name="Group 54"/>
            <p:cNvGrpSpPr/>
            <p:nvPr/>
          </p:nvGrpSpPr>
          <p:grpSpPr>
            <a:xfrm>
              <a:off x="6399944" y="3284572"/>
              <a:ext cx="2363056" cy="1030965"/>
              <a:chOff x="6780944" y="2246488"/>
              <a:chExt cx="2363056" cy="1030965"/>
            </a:xfrm>
          </p:grpSpPr>
          <p:sp>
            <p:nvSpPr>
              <p:cNvPr id="74" name="Left Brace 73"/>
              <p:cNvSpPr/>
              <p:nvPr/>
            </p:nvSpPr>
            <p:spPr>
              <a:xfrm rot="10800000">
                <a:off x="6780944" y="2246488"/>
                <a:ext cx="297189" cy="1030965"/>
              </a:xfrm>
              <a:prstGeom prst="leftBrace">
                <a:avLst>
                  <a:gd name="adj1" fmla="val 8333"/>
                  <a:gd name="adj2" fmla="val 51105"/>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75" name="TextBox 74"/>
              <p:cNvSpPr txBox="1"/>
              <p:nvPr/>
            </p:nvSpPr>
            <p:spPr>
              <a:xfrm>
                <a:off x="7095004" y="2293293"/>
                <a:ext cx="2048996" cy="923330"/>
              </a:xfrm>
              <a:prstGeom prst="rect">
                <a:avLst/>
              </a:prstGeom>
              <a:noFill/>
            </p:spPr>
            <p:txBody>
              <a:bodyPr wrap="square" rtlCol="0">
                <a:spAutoFit/>
              </a:bodyPr>
              <a:lstStyle/>
              <a:p>
                <a:r>
                  <a:rPr lang="en-US" b="1" dirty="0" smtClean="0"/>
                  <a:t>Prolific common friends</a:t>
                </a:r>
              </a:p>
              <a:p>
                <a:r>
                  <a:rPr lang="en-US" b="1" dirty="0" smtClean="0">
                    <a:sym typeface="Wingdings" pitchFamily="2" charset="2"/>
                  </a:rPr>
                  <a:t></a:t>
                </a:r>
                <a:r>
                  <a:rPr lang="en-US" b="1" dirty="0" smtClean="0"/>
                  <a:t>Less evidence</a:t>
                </a:r>
                <a:endParaRPr lang="en-US" dirty="0"/>
              </a:p>
            </p:txBody>
          </p:sp>
        </p:grpSp>
        <p:grpSp>
          <p:nvGrpSpPr>
            <p:cNvPr id="76" name="Group 53"/>
            <p:cNvGrpSpPr/>
            <p:nvPr/>
          </p:nvGrpSpPr>
          <p:grpSpPr>
            <a:xfrm>
              <a:off x="6307921" y="4655031"/>
              <a:ext cx="2455079" cy="937865"/>
              <a:chOff x="6688921" y="3616947"/>
              <a:chExt cx="2455079" cy="937865"/>
            </a:xfrm>
          </p:grpSpPr>
          <p:sp>
            <p:nvSpPr>
              <p:cNvPr id="77" name="Left Brace 76"/>
              <p:cNvSpPr/>
              <p:nvPr/>
            </p:nvSpPr>
            <p:spPr>
              <a:xfrm rot="10800000">
                <a:off x="6688921" y="3623733"/>
                <a:ext cx="377924" cy="931079"/>
              </a:xfrm>
              <a:prstGeom prst="leftBrace">
                <a:avLst>
                  <a:gd name="adj1" fmla="val 8333"/>
                  <a:gd name="adj2" fmla="val 51105"/>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78" name="TextBox 77"/>
              <p:cNvSpPr txBox="1"/>
              <p:nvPr/>
            </p:nvSpPr>
            <p:spPr>
              <a:xfrm>
                <a:off x="7122401" y="3616947"/>
                <a:ext cx="2021599" cy="923330"/>
              </a:xfrm>
              <a:prstGeom prst="rect">
                <a:avLst/>
              </a:prstGeom>
              <a:noFill/>
            </p:spPr>
            <p:txBody>
              <a:bodyPr wrap="square" rtlCol="0">
                <a:spAutoFit/>
              </a:bodyPr>
              <a:lstStyle/>
              <a:p>
                <a:r>
                  <a:rPr lang="en-US" b="1" dirty="0" smtClean="0"/>
                  <a:t>Less prolific </a:t>
                </a:r>
              </a:p>
              <a:p>
                <a:r>
                  <a:rPr lang="en-US" b="1" dirty="0" smtClean="0">
                    <a:sym typeface="Wingdings" pitchFamily="2" charset="2"/>
                  </a:rPr>
                  <a:t></a:t>
                </a:r>
                <a:r>
                  <a:rPr lang="en-US" b="1" dirty="0" smtClean="0"/>
                  <a:t>Much more evidence</a:t>
                </a:r>
                <a:endParaRPr lang="en-US" dirty="0"/>
              </a:p>
            </p:txBody>
          </p:sp>
        </p:grpSp>
        <p:grpSp>
          <p:nvGrpSpPr>
            <p:cNvPr id="84" name="Group 83"/>
            <p:cNvGrpSpPr/>
            <p:nvPr/>
          </p:nvGrpSpPr>
          <p:grpSpPr>
            <a:xfrm>
              <a:off x="4329383" y="3482637"/>
              <a:ext cx="516768" cy="796495"/>
              <a:chOff x="4766828" y="1541442"/>
              <a:chExt cx="516768" cy="796495"/>
            </a:xfrm>
          </p:grpSpPr>
          <p:grpSp>
            <p:nvGrpSpPr>
              <p:cNvPr id="85" name="Group 103"/>
              <p:cNvGrpSpPr/>
              <p:nvPr/>
            </p:nvGrpSpPr>
            <p:grpSpPr>
              <a:xfrm>
                <a:off x="4766828" y="1541442"/>
                <a:ext cx="494873" cy="780836"/>
                <a:chOff x="4724399" y="1438383"/>
                <a:chExt cx="494873" cy="780836"/>
              </a:xfrm>
            </p:grpSpPr>
            <p:cxnSp>
              <p:nvCxnSpPr>
                <p:cNvPr id="98" name="Straight Connector 97"/>
                <p:cNvCxnSpPr/>
                <p:nvPr/>
              </p:nvCxnSpPr>
              <p:spPr>
                <a:xfrm rot="5400000" flipH="1" flipV="1">
                  <a:off x="4734108" y="1488043"/>
                  <a:ext cx="319067" cy="2813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761506" y="1889299"/>
                  <a:ext cx="396121" cy="1963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4761506" y="1633591"/>
                  <a:ext cx="385847" cy="1735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5400000" flipH="1" flipV="1">
                  <a:off x="4682739" y="1498314"/>
                  <a:ext cx="319065" cy="1992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10800000">
                  <a:off x="4724399" y="1929830"/>
                  <a:ext cx="299664" cy="2893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4775771" y="1684962"/>
                  <a:ext cx="422953" cy="152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4761506" y="1551398"/>
                  <a:ext cx="355024" cy="2454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V="1">
                  <a:off x="4775771" y="1756881"/>
                  <a:ext cx="433227" cy="804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4774058" y="1856199"/>
                  <a:ext cx="445214" cy="342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4763784" y="1856198"/>
                  <a:ext cx="434940" cy="1267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4743236" y="1917843"/>
                  <a:ext cx="352746" cy="2191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86" name="Group 115"/>
              <p:cNvGrpSpPr/>
              <p:nvPr/>
            </p:nvGrpSpPr>
            <p:grpSpPr>
              <a:xfrm rot="290940">
                <a:off x="4787475" y="1557101"/>
                <a:ext cx="496123" cy="780836"/>
                <a:chOff x="4723149" y="1438383"/>
                <a:chExt cx="496123" cy="780836"/>
              </a:xfrm>
            </p:grpSpPr>
            <p:cxnSp>
              <p:nvCxnSpPr>
                <p:cNvPr id="87" name="Straight Connector 86"/>
                <p:cNvCxnSpPr/>
                <p:nvPr/>
              </p:nvCxnSpPr>
              <p:spPr>
                <a:xfrm rot="5400000" flipH="1" flipV="1">
                  <a:off x="4734108" y="1488043"/>
                  <a:ext cx="319067" cy="2813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761506" y="1889299"/>
                  <a:ext cx="396121" cy="1963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761506" y="1633591"/>
                  <a:ext cx="385847" cy="1735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flipH="1" flipV="1">
                  <a:off x="4682739" y="1498314"/>
                  <a:ext cx="319065" cy="1992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10800000">
                  <a:off x="4724399" y="1929830"/>
                  <a:ext cx="299664" cy="2893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775771" y="1684962"/>
                  <a:ext cx="422953" cy="152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V="1">
                  <a:off x="4761506" y="1551398"/>
                  <a:ext cx="355024" cy="2454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4775771" y="1756881"/>
                  <a:ext cx="433227" cy="804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4774058" y="1856199"/>
                  <a:ext cx="445214" cy="342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763784" y="1856198"/>
                  <a:ext cx="434940" cy="1267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723149" y="1922175"/>
                  <a:ext cx="352746" cy="2191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109" name="Group 127"/>
            <p:cNvGrpSpPr/>
            <p:nvPr/>
          </p:nvGrpSpPr>
          <p:grpSpPr>
            <a:xfrm>
              <a:off x="4364709" y="4655602"/>
              <a:ext cx="477748" cy="595901"/>
              <a:chOff x="4724400" y="1554822"/>
              <a:chExt cx="477748" cy="595901"/>
            </a:xfrm>
          </p:grpSpPr>
          <p:cxnSp>
            <p:nvCxnSpPr>
              <p:cNvPr id="110" name="Straight Connector 109"/>
              <p:cNvCxnSpPr/>
              <p:nvPr/>
            </p:nvCxnSpPr>
            <p:spPr>
              <a:xfrm>
                <a:off x="4761506" y="1889299"/>
                <a:ext cx="396121" cy="1963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V="1">
                <a:off x="4761506" y="1633591"/>
                <a:ext cx="385847" cy="1735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V="1">
                <a:off x="4742670" y="1554822"/>
                <a:ext cx="295091" cy="2026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10800000">
                <a:off x="4724400" y="1929831"/>
                <a:ext cx="333911" cy="2208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V="1">
                <a:off x="4775771" y="1832224"/>
                <a:ext cx="426377" cy="51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4763784" y="1856198"/>
                <a:ext cx="434940" cy="1267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25" name="Group 124"/>
            <p:cNvGrpSpPr/>
            <p:nvPr/>
          </p:nvGrpSpPr>
          <p:grpSpPr>
            <a:xfrm>
              <a:off x="1615612" y="2976475"/>
              <a:ext cx="2791589" cy="2903625"/>
              <a:chOff x="1615612" y="2976475"/>
              <a:chExt cx="2791589" cy="2903625"/>
            </a:xfrm>
          </p:grpSpPr>
          <p:sp>
            <p:nvSpPr>
              <p:cNvPr id="63" name="TextBox 62"/>
              <p:cNvSpPr txBox="1"/>
              <p:nvPr/>
            </p:nvSpPr>
            <p:spPr>
              <a:xfrm>
                <a:off x="1629311" y="2976475"/>
                <a:ext cx="1541123" cy="369332"/>
              </a:xfrm>
              <a:prstGeom prst="rect">
                <a:avLst/>
              </a:prstGeom>
              <a:noFill/>
            </p:spPr>
            <p:txBody>
              <a:bodyPr wrap="square" rtlCol="0">
                <a:spAutoFit/>
              </a:bodyPr>
              <a:lstStyle/>
              <a:p>
                <a:r>
                  <a:rPr lang="en-US" b="1" dirty="0" smtClean="0"/>
                  <a:t>Alice</a:t>
                </a:r>
                <a:endParaRPr lang="en-US" dirty="0"/>
              </a:p>
            </p:txBody>
          </p:sp>
          <p:sp>
            <p:nvSpPr>
              <p:cNvPr id="64" name="Oval 63"/>
              <p:cNvSpPr/>
              <p:nvPr/>
            </p:nvSpPr>
            <p:spPr>
              <a:xfrm>
                <a:off x="2557409" y="3082642"/>
                <a:ext cx="226031" cy="226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2576245" y="4313828"/>
                <a:ext cx="226031" cy="226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a:off x="2771454" y="3183672"/>
                <a:ext cx="1384140" cy="698431"/>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flipV="1">
                <a:off x="2773166" y="3882103"/>
                <a:ext cx="1382428" cy="556727"/>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p:cNvCxnSpPr>
                <a:stCxn id="80" idx="6"/>
              </p:cNvCxnSpPr>
              <p:nvPr/>
            </p:nvCxnSpPr>
            <p:spPr>
              <a:xfrm flipV="1">
                <a:off x="2822824" y="4934024"/>
                <a:ext cx="1476803" cy="756542"/>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2781728" y="4447393"/>
                <a:ext cx="1517899" cy="486631"/>
              </a:xfrm>
              <a:prstGeom prst="line">
                <a:avLst/>
              </a:prstGeom>
            </p:spPr>
            <p:style>
              <a:lnRef idx="1">
                <a:schemeClr val="dk1"/>
              </a:lnRef>
              <a:fillRef idx="0">
                <a:schemeClr val="dk1"/>
              </a:fillRef>
              <a:effectRef idx="0">
                <a:schemeClr val="dk1"/>
              </a:effectRef>
              <a:fontRef idx="minor">
                <a:schemeClr val="tx1"/>
              </a:fontRef>
            </p:style>
          </p:cxnSp>
          <p:sp>
            <p:nvSpPr>
              <p:cNvPr id="72" name="TextBox 71"/>
              <p:cNvSpPr txBox="1"/>
              <p:nvPr/>
            </p:nvSpPr>
            <p:spPr>
              <a:xfrm>
                <a:off x="1730340" y="4228211"/>
                <a:ext cx="1541123" cy="369332"/>
              </a:xfrm>
              <a:prstGeom prst="rect">
                <a:avLst/>
              </a:prstGeom>
              <a:noFill/>
            </p:spPr>
            <p:txBody>
              <a:bodyPr wrap="square" rtlCol="0">
                <a:spAutoFit/>
              </a:bodyPr>
              <a:lstStyle/>
              <a:p>
                <a:r>
                  <a:rPr lang="en-US" b="1" dirty="0" smtClean="0"/>
                  <a:t>Bob</a:t>
                </a:r>
                <a:endParaRPr lang="en-US" dirty="0"/>
              </a:p>
            </p:txBody>
          </p:sp>
          <p:sp>
            <p:nvSpPr>
              <p:cNvPr id="79" name="TextBox 78"/>
              <p:cNvSpPr txBox="1"/>
              <p:nvPr/>
            </p:nvSpPr>
            <p:spPr>
              <a:xfrm>
                <a:off x="1615612" y="5510768"/>
                <a:ext cx="1541123" cy="369332"/>
              </a:xfrm>
              <a:prstGeom prst="rect">
                <a:avLst/>
              </a:prstGeom>
              <a:noFill/>
            </p:spPr>
            <p:txBody>
              <a:bodyPr wrap="square" rtlCol="0">
                <a:spAutoFit/>
              </a:bodyPr>
              <a:lstStyle/>
              <a:p>
                <a:r>
                  <a:rPr lang="en-US" b="1" dirty="0" smtClean="0"/>
                  <a:t>Charlie</a:t>
                </a:r>
                <a:endParaRPr lang="en-US" dirty="0"/>
              </a:p>
            </p:txBody>
          </p:sp>
          <p:sp>
            <p:nvSpPr>
              <p:cNvPr id="80" name="Oval 79"/>
              <p:cNvSpPr/>
              <p:nvPr/>
            </p:nvSpPr>
            <p:spPr>
              <a:xfrm>
                <a:off x="2596793" y="5577550"/>
                <a:ext cx="226031" cy="226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4158466" y="3769298"/>
                <a:ext cx="226031" cy="226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4181170" y="4837811"/>
                <a:ext cx="226031" cy="226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1" name="Straight Connector 120"/>
              <p:cNvCxnSpPr/>
              <p:nvPr/>
            </p:nvCxnSpPr>
            <p:spPr>
              <a:xfrm rot="16200000" flipH="1">
                <a:off x="3858016" y="4418327"/>
                <a:ext cx="826939" cy="2032"/>
              </a:xfrm>
              <a:prstGeom prst="line">
                <a:avLst/>
              </a:prstGeom>
            </p:spPr>
            <p:style>
              <a:lnRef idx="1">
                <a:schemeClr val="dk1"/>
              </a:lnRef>
              <a:fillRef idx="0">
                <a:schemeClr val="dk1"/>
              </a:fillRef>
              <a:effectRef idx="0">
                <a:schemeClr val="dk1"/>
              </a:effectRef>
              <a:fontRef idx="minor">
                <a:schemeClr val="tx1"/>
              </a:fontRef>
            </p:style>
          </p:cxnSp>
        </p:grpSp>
        <p:sp>
          <p:nvSpPr>
            <p:cNvPr id="124" name="TextBox 123"/>
            <p:cNvSpPr txBox="1"/>
            <p:nvPr/>
          </p:nvSpPr>
          <p:spPr>
            <a:xfrm>
              <a:off x="2120900" y="5908814"/>
              <a:ext cx="5420189" cy="70788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2000" dirty="0" smtClean="0">
                  <a:solidFill>
                    <a:schemeClr val="bg1">
                      <a:lumMod val="95000"/>
                      <a:lumOff val="5000"/>
                    </a:schemeClr>
                  </a:solidFill>
                </a:rPr>
                <a:t>The </a:t>
              </a:r>
              <a:r>
                <a:rPr lang="en-US" sz="2000" dirty="0" err="1" smtClean="0">
                  <a:solidFill>
                    <a:schemeClr val="bg1">
                      <a:lumMod val="95000"/>
                      <a:lumOff val="5000"/>
                    </a:schemeClr>
                  </a:solidFill>
                </a:rPr>
                <a:t>Adamic</a:t>
              </a:r>
              <a:r>
                <a:rPr lang="en-US" sz="2000" dirty="0" smtClean="0">
                  <a:solidFill>
                    <a:schemeClr val="bg1">
                      <a:lumMod val="95000"/>
                      <a:lumOff val="5000"/>
                    </a:schemeClr>
                  </a:solidFill>
                </a:rPr>
                <a:t>/Adar score gives more weight to low degree common neighbors.</a:t>
              </a:r>
              <a:endParaRPr lang="en-US" sz="2000" dirty="0">
                <a:solidFill>
                  <a:schemeClr val="bg1">
                    <a:lumMod val="95000"/>
                    <a:lumOff val="5000"/>
                  </a:schemeClr>
                </a:solidFill>
              </a:endParaRPr>
            </a:p>
          </p:txBody>
        </p:sp>
      </p:grpSp>
    </p:spTree>
    <p:custDataLst>
      <p:tags r:id="rId1"/>
    </p:custDataLst>
  </p:cSld>
  <p:clrMapOvr>
    <a:masterClrMapping/>
  </p:clrMapOvr>
  <p:transition advTm="5889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Link Prediction Heuristics</a:t>
            </a:r>
            <a:endParaRPr lang="en-US" dirty="0"/>
          </a:p>
        </p:txBody>
      </p:sp>
      <p:sp>
        <p:nvSpPr>
          <p:cNvPr id="3" name="Content Placeholder 2"/>
          <p:cNvSpPr>
            <a:spLocks noGrp="1"/>
          </p:cNvSpPr>
          <p:nvPr>
            <p:ph idx="1"/>
          </p:nvPr>
        </p:nvSpPr>
        <p:spPr>
          <a:xfrm>
            <a:off x="419100" y="1468437"/>
            <a:ext cx="8229600" cy="4526280"/>
          </a:xfrm>
        </p:spPr>
        <p:txBody>
          <a:bodyPr/>
          <a:lstStyle/>
          <a:p>
            <a:r>
              <a:rPr lang="en-US" sz="2800" dirty="0" smtClean="0"/>
              <a:t>Predict link between nodes </a:t>
            </a:r>
          </a:p>
          <a:p>
            <a:pPr lvl="1"/>
            <a:r>
              <a:rPr lang="en-US" sz="2400" dirty="0" smtClean="0"/>
              <a:t>With the minimum number of hops</a:t>
            </a:r>
          </a:p>
          <a:p>
            <a:pPr lvl="1"/>
            <a:r>
              <a:rPr lang="en-US" sz="2400" dirty="0" smtClean="0"/>
              <a:t>With more common neighbors (length 2 paths)</a:t>
            </a:r>
          </a:p>
          <a:p>
            <a:pPr lvl="1"/>
            <a:r>
              <a:rPr lang="en-US" sz="2400" dirty="0" smtClean="0"/>
              <a:t>With larger </a:t>
            </a:r>
            <a:r>
              <a:rPr lang="en-US" sz="2400" dirty="0" err="1" smtClean="0">
                <a:solidFill>
                  <a:srgbClr val="FFC000"/>
                </a:solidFill>
              </a:rPr>
              <a:t>Adamic</a:t>
            </a:r>
            <a:r>
              <a:rPr lang="en-US" sz="2400" dirty="0" smtClean="0">
                <a:solidFill>
                  <a:srgbClr val="FFC000"/>
                </a:solidFill>
              </a:rPr>
              <a:t>/Adar</a:t>
            </a:r>
          </a:p>
          <a:p>
            <a:pPr lvl="1"/>
            <a:r>
              <a:rPr lang="en-US" sz="2400" dirty="0" smtClean="0"/>
              <a:t>With more </a:t>
            </a:r>
            <a:r>
              <a:rPr lang="en-US" sz="2400" i="1" dirty="0" smtClean="0"/>
              <a:t>short</a:t>
            </a:r>
            <a:r>
              <a:rPr lang="en-US" sz="2400" dirty="0" smtClean="0"/>
              <a:t> paths (e.g. length 3 paths )</a:t>
            </a:r>
          </a:p>
          <a:p>
            <a:pPr lvl="1"/>
            <a:r>
              <a:rPr lang="en-US" sz="2400" dirty="0" smtClean="0"/>
              <a:t>…</a:t>
            </a:r>
          </a:p>
          <a:p>
            <a:pPr lvl="1"/>
            <a:endParaRPr lang="en-US" sz="2400" dirty="0" smtClean="0"/>
          </a:p>
          <a:p>
            <a:pPr lvl="1">
              <a:buNone/>
            </a:pPr>
            <a:endParaRPr lang="en-US" dirty="0"/>
          </a:p>
        </p:txBody>
      </p:sp>
    </p:spTree>
    <p:custDataLst>
      <p:tags r:id="rId1"/>
    </p:custDataLst>
  </p:cSld>
  <p:clrMapOvr>
    <a:masterClrMapping/>
  </p:clrMapOvr>
  <p:transition advTm="1120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00"/>
            <a:ext cx="8382000" cy="922403"/>
          </a:xfrm>
        </p:spPr>
        <p:txBody>
          <a:bodyPr/>
          <a:lstStyle/>
          <a:p>
            <a:pPr algn="l"/>
            <a:r>
              <a:rPr lang="en-US" dirty="0" smtClean="0"/>
              <a:t>Previous Empirical Studies</a:t>
            </a:r>
            <a:r>
              <a:rPr lang="en-US" baseline="30000" dirty="0" smtClean="0"/>
              <a:t>*</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cxnSp>
        <p:nvCxnSpPr>
          <p:cNvPr id="5" name="Straight Connector 4"/>
          <p:cNvCxnSpPr/>
          <p:nvPr/>
        </p:nvCxnSpPr>
        <p:spPr>
          <a:xfrm>
            <a:off x="1066800" y="5410200"/>
            <a:ext cx="7620000" cy="0"/>
          </a:xfrm>
          <a:prstGeom prst="line">
            <a:avLst/>
          </a:prstGeom>
        </p:spPr>
        <p:style>
          <a:lnRef idx="3">
            <a:schemeClr val="accent1"/>
          </a:lnRef>
          <a:fillRef idx="0">
            <a:schemeClr val="accent1"/>
          </a:fillRef>
          <a:effectRef idx="2">
            <a:schemeClr val="accent1"/>
          </a:effectRef>
          <a:fontRef idx="minor">
            <a:schemeClr val="tx1"/>
          </a:fontRef>
        </p:style>
      </p:cxnSp>
      <p:sp>
        <p:nvSpPr>
          <p:cNvPr id="6" name="Rectangle 5"/>
          <p:cNvSpPr/>
          <p:nvPr/>
        </p:nvSpPr>
        <p:spPr>
          <a:xfrm>
            <a:off x="2286000" y="4419600"/>
            <a:ext cx="533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657600" y="2971800"/>
            <a:ext cx="5334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295400" y="5257800"/>
            <a:ext cx="533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181600" y="2438400"/>
            <a:ext cx="533400" cy="297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781800" y="1981200"/>
            <a:ext cx="533400"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38200" y="5410200"/>
            <a:ext cx="1295400" cy="400110"/>
          </a:xfrm>
          <a:prstGeom prst="rect">
            <a:avLst/>
          </a:prstGeom>
          <a:noFill/>
        </p:spPr>
        <p:txBody>
          <a:bodyPr wrap="square" rtlCol="0">
            <a:spAutoFit/>
          </a:bodyPr>
          <a:lstStyle/>
          <a:p>
            <a:r>
              <a:rPr lang="en-US" sz="2000" dirty="0" smtClean="0"/>
              <a:t>Random</a:t>
            </a:r>
            <a:endParaRPr lang="en-US" sz="2000" dirty="0"/>
          </a:p>
        </p:txBody>
      </p:sp>
      <p:sp>
        <p:nvSpPr>
          <p:cNvPr id="13" name="TextBox 12"/>
          <p:cNvSpPr txBox="1"/>
          <p:nvPr/>
        </p:nvSpPr>
        <p:spPr>
          <a:xfrm>
            <a:off x="1905001" y="5410200"/>
            <a:ext cx="1295400" cy="707886"/>
          </a:xfrm>
          <a:prstGeom prst="rect">
            <a:avLst/>
          </a:prstGeom>
          <a:noFill/>
        </p:spPr>
        <p:txBody>
          <a:bodyPr wrap="square" rtlCol="0">
            <a:spAutoFit/>
          </a:bodyPr>
          <a:lstStyle/>
          <a:p>
            <a:pPr algn="ctr"/>
            <a:r>
              <a:rPr lang="en-US" sz="2000" dirty="0" smtClean="0"/>
              <a:t>Shortest Path</a:t>
            </a:r>
            <a:endParaRPr lang="en-US" sz="2000" dirty="0"/>
          </a:p>
        </p:txBody>
      </p:sp>
      <p:sp>
        <p:nvSpPr>
          <p:cNvPr id="14" name="TextBox 13"/>
          <p:cNvSpPr txBox="1"/>
          <p:nvPr/>
        </p:nvSpPr>
        <p:spPr>
          <a:xfrm>
            <a:off x="3048000" y="5410200"/>
            <a:ext cx="1676400" cy="707886"/>
          </a:xfrm>
          <a:prstGeom prst="rect">
            <a:avLst/>
          </a:prstGeom>
          <a:noFill/>
        </p:spPr>
        <p:txBody>
          <a:bodyPr wrap="square" rtlCol="0">
            <a:spAutoFit/>
          </a:bodyPr>
          <a:lstStyle/>
          <a:p>
            <a:pPr algn="ctr"/>
            <a:r>
              <a:rPr lang="en-US" sz="2000" dirty="0" smtClean="0"/>
              <a:t>Common Neighbors</a:t>
            </a:r>
            <a:endParaRPr lang="en-US" sz="2000" dirty="0"/>
          </a:p>
        </p:txBody>
      </p:sp>
      <p:sp>
        <p:nvSpPr>
          <p:cNvPr id="15" name="TextBox 14"/>
          <p:cNvSpPr txBox="1"/>
          <p:nvPr/>
        </p:nvSpPr>
        <p:spPr>
          <a:xfrm>
            <a:off x="4572000" y="5410200"/>
            <a:ext cx="1828801" cy="400110"/>
          </a:xfrm>
          <a:prstGeom prst="rect">
            <a:avLst/>
          </a:prstGeom>
          <a:noFill/>
        </p:spPr>
        <p:txBody>
          <a:bodyPr wrap="square" rtlCol="0">
            <a:spAutoFit/>
          </a:bodyPr>
          <a:lstStyle/>
          <a:p>
            <a:r>
              <a:rPr lang="en-US" sz="2000" dirty="0" err="1" smtClean="0"/>
              <a:t>Adamic</a:t>
            </a:r>
            <a:r>
              <a:rPr lang="en-US" sz="2000" dirty="0" smtClean="0"/>
              <a:t>/Adar</a:t>
            </a:r>
            <a:endParaRPr lang="en-US" sz="2000" dirty="0"/>
          </a:p>
        </p:txBody>
      </p:sp>
      <p:sp>
        <p:nvSpPr>
          <p:cNvPr id="16" name="TextBox 15"/>
          <p:cNvSpPr txBox="1"/>
          <p:nvPr/>
        </p:nvSpPr>
        <p:spPr>
          <a:xfrm>
            <a:off x="6553200" y="5410200"/>
            <a:ext cx="1828802" cy="707886"/>
          </a:xfrm>
          <a:prstGeom prst="rect">
            <a:avLst/>
          </a:prstGeom>
          <a:noFill/>
        </p:spPr>
        <p:txBody>
          <a:bodyPr wrap="square" rtlCol="0">
            <a:spAutoFit/>
          </a:bodyPr>
          <a:lstStyle/>
          <a:p>
            <a:r>
              <a:rPr lang="en-US" sz="2000" dirty="0" smtClean="0"/>
              <a:t>Ensemble of short paths</a:t>
            </a:r>
            <a:endParaRPr lang="en-US" sz="2000" dirty="0"/>
          </a:p>
        </p:txBody>
      </p:sp>
      <p:cxnSp>
        <p:nvCxnSpPr>
          <p:cNvPr id="18" name="Straight Arrow Connector 17"/>
          <p:cNvCxnSpPr/>
          <p:nvPr/>
        </p:nvCxnSpPr>
        <p:spPr>
          <a:xfrm rot="5400000" flipH="1" flipV="1">
            <a:off x="-685006" y="3656806"/>
            <a:ext cx="35052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9" name="TextBox 18"/>
          <p:cNvSpPr txBox="1"/>
          <p:nvPr/>
        </p:nvSpPr>
        <p:spPr>
          <a:xfrm rot="16200000">
            <a:off x="-1334183" y="3102919"/>
            <a:ext cx="4076702" cy="461665"/>
          </a:xfrm>
          <a:prstGeom prst="rect">
            <a:avLst/>
          </a:prstGeom>
          <a:noFill/>
        </p:spPr>
        <p:txBody>
          <a:bodyPr wrap="square" rtlCol="0">
            <a:spAutoFit/>
          </a:bodyPr>
          <a:lstStyle/>
          <a:p>
            <a:r>
              <a:rPr lang="en-US" sz="2400" dirty="0" smtClean="0"/>
              <a:t>Link prediction accuracy*</a:t>
            </a:r>
            <a:endParaRPr lang="en-US" sz="2400" dirty="0"/>
          </a:p>
        </p:txBody>
      </p:sp>
      <p:sp>
        <p:nvSpPr>
          <p:cNvPr id="23" name="TextBox 22"/>
          <p:cNvSpPr txBox="1"/>
          <p:nvPr/>
        </p:nvSpPr>
        <p:spPr>
          <a:xfrm>
            <a:off x="533400" y="6172200"/>
            <a:ext cx="7924800" cy="369332"/>
          </a:xfrm>
          <a:prstGeom prst="rect">
            <a:avLst/>
          </a:prstGeom>
          <a:noFill/>
        </p:spPr>
        <p:txBody>
          <a:bodyPr wrap="square" rtlCol="0">
            <a:spAutoFit/>
          </a:bodyPr>
          <a:lstStyle/>
          <a:p>
            <a:r>
              <a:rPr lang="en-US" b="1" dirty="0" smtClean="0">
                <a:solidFill>
                  <a:schemeClr val="tx1">
                    <a:lumMod val="85000"/>
                  </a:schemeClr>
                </a:solidFill>
              </a:rPr>
              <a:t>*</a:t>
            </a:r>
            <a:r>
              <a:rPr lang="en-US" b="1" dirty="0" err="1" smtClean="0">
                <a:solidFill>
                  <a:schemeClr val="tx1">
                    <a:lumMod val="85000"/>
                  </a:schemeClr>
                </a:solidFill>
              </a:rPr>
              <a:t>Liben-Nowell</a:t>
            </a:r>
            <a:r>
              <a:rPr lang="en-US" b="1" dirty="0" smtClean="0">
                <a:solidFill>
                  <a:schemeClr val="tx1">
                    <a:lumMod val="85000"/>
                  </a:schemeClr>
                </a:solidFill>
              </a:rPr>
              <a:t> &amp; Kleinberg, 2003; Brand, 2005;  Sarkar &amp; Moore, 2007</a:t>
            </a:r>
            <a:endParaRPr lang="en-US" b="1" dirty="0">
              <a:solidFill>
                <a:schemeClr val="tx1">
                  <a:lumMod val="85000"/>
                </a:schemeClr>
              </a:solidFill>
            </a:endParaRPr>
          </a:p>
        </p:txBody>
      </p:sp>
      <p:sp>
        <p:nvSpPr>
          <p:cNvPr id="24" name="Rectangle 23"/>
          <p:cNvSpPr/>
          <p:nvPr/>
        </p:nvSpPr>
        <p:spPr>
          <a:xfrm>
            <a:off x="1371600" y="1524000"/>
            <a:ext cx="3810000" cy="8382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smtClean="0"/>
              <a:t>How do we justify these observations?</a:t>
            </a:r>
            <a:endParaRPr lang="en-US" sz="2400" dirty="0"/>
          </a:p>
        </p:txBody>
      </p:sp>
      <p:sp>
        <p:nvSpPr>
          <p:cNvPr id="26" name="TextBox 25"/>
          <p:cNvSpPr txBox="1"/>
          <p:nvPr/>
        </p:nvSpPr>
        <p:spPr>
          <a:xfrm>
            <a:off x="6310489" y="1399823"/>
            <a:ext cx="1873956" cy="646331"/>
          </a:xfrm>
          <a:prstGeom prst="rect">
            <a:avLst/>
          </a:prstGeom>
          <a:noFill/>
        </p:spPr>
        <p:txBody>
          <a:bodyPr wrap="square" rtlCol="0">
            <a:spAutoFit/>
          </a:bodyPr>
          <a:lstStyle/>
          <a:p>
            <a:r>
              <a:rPr lang="en-US" dirty="0"/>
              <a:t>E</a:t>
            </a:r>
            <a:r>
              <a:rPr lang="en-US" dirty="0" smtClean="0"/>
              <a:t>specially if the graph is sparse</a:t>
            </a:r>
            <a:endParaRPr lang="en-US" dirty="0"/>
          </a:p>
        </p:txBody>
      </p:sp>
    </p:spTree>
    <p:custDataLst>
      <p:tags r:id="rId1"/>
    </p:custDataLst>
  </p:cSld>
  <p:clrMapOvr>
    <a:masterClrMapping/>
  </p:clrMapOvr>
  <p:transition advTm="8193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Parallelogram 20"/>
          <p:cNvSpPr/>
          <p:nvPr/>
        </p:nvSpPr>
        <p:spPr>
          <a:xfrm>
            <a:off x="1417834" y="3039122"/>
            <a:ext cx="6256961" cy="1315092"/>
          </a:xfrm>
          <a:prstGeom prst="parallelogram">
            <a:avLst>
              <a:gd name="adj" fmla="val 73034"/>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228600" y="381000"/>
            <a:ext cx="8458200" cy="863136"/>
          </a:xfrm>
        </p:spPr>
        <p:txBody>
          <a:bodyPr>
            <a:noAutofit/>
          </a:bodyPr>
          <a:lstStyle/>
          <a:p>
            <a:r>
              <a:rPr lang="en-US" sz="4000" dirty="0" smtClean="0"/>
              <a:t>Link Prediction – Generative Model</a:t>
            </a:r>
            <a:endParaRPr lang="en-US" sz="4000" dirty="0"/>
          </a:p>
        </p:txBody>
      </p:sp>
      <p:sp>
        <p:nvSpPr>
          <p:cNvPr id="3" name="Slide Number Placeholder 2"/>
          <p:cNvSpPr>
            <a:spLocks noGrp="1"/>
          </p:cNvSpPr>
          <p:nvPr>
            <p:ph type="sldNum" sz="quarter" idx="4294967295"/>
          </p:nvPr>
        </p:nvSpPr>
        <p:spPr>
          <a:xfrm>
            <a:off x="8534400" y="6400800"/>
            <a:ext cx="609600" cy="457200"/>
          </a:xfrm>
          <a:prstGeom prst="rect">
            <a:avLst/>
          </a:prstGeom>
        </p:spPr>
        <p:txBody>
          <a:bodyPr/>
          <a:lstStyle/>
          <a:p>
            <a:fld id="{AC7E74DA-5DAD-4354-B920-4015A1B158BB}" type="slidenum">
              <a:rPr lang="en-US" smtClean="0"/>
              <a:pPr/>
              <a:t>6</a:t>
            </a:fld>
            <a:endParaRPr lang="en-US" dirty="0"/>
          </a:p>
        </p:txBody>
      </p:sp>
      <p:sp>
        <p:nvSpPr>
          <p:cNvPr id="31" name="7-Point Star 30"/>
          <p:cNvSpPr/>
          <p:nvPr/>
        </p:nvSpPr>
        <p:spPr>
          <a:xfrm>
            <a:off x="3277457" y="3819957"/>
            <a:ext cx="123289" cy="123290"/>
          </a:xfrm>
          <a:prstGeom prst="star7">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7-Point Star 32"/>
          <p:cNvSpPr/>
          <p:nvPr/>
        </p:nvSpPr>
        <p:spPr>
          <a:xfrm>
            <a:off x="3481227" y="3694956"/>
            <a:ext cx="123289" cy="123290"/>
          </a:xfrm>
          <a:prstGeom prst="star7">
            <a:avLst/>
          </a:prstGeom>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7-Point Star 34"/>
          <p:cNvSpPr/>
          <p:nvPr/>
        </p:nvSpPr>
        <p:spPr>
          <a:xfrm>
            <a:off x="3099371" y="3713792"/>
            <a:ext cx="123289" cy="123290"/>
          </a:xfrm>
          <a:prstGeom prst="star7">
            <a:avLst/>
          </a:prstGeom>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7-Point Star 35"/>
          <p:cNvSpPr/>
          <p:nvPr/>
        </p:nvSpPr>
        <p:spPr>
          <a:xfrm>
            <a:off x="3530887" y="4011742"/>
            <a:ext cx="123289" cy="123290"/>
          </a:xfrm>
          <a:prstGeom prst="star7">
            <a:avLst/>
          </a:prstGeom>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846667" y="4425117"/>
            <a:ext cx="6750755" cy="430887"/>
          </a:xfrm>
          <a:prstGeom prst="rect">
            <a:avLst/>
          </a:prstGeom>
          <a:noFill/>
        </p:spPr>
        <p:txBody>
          <a:bodyPr wrap="square" rtlCol="0">
            <a:spAutoFit/>
          </a:bodyPr>
          <a:lstStyle/>
          <a:p>
            <a:r>
              <a:rPr lang="en-US" sz="2200" dirty="0" smtClean="0">
                <a:solidFill>
                  <a:srgbClr val="82F52B"/>
                </a:solidFill>
              </a:rPr>
              <a:t>Nodes are uniformly distributed in a latent space</a:t>
            </a:r>
            <a:endParaRPr lang="en-US" sz="2200" dirty="0">
              <a:solidFill>
                <a:srgbClr val="82F52B"/>
              </a:solidFill>
            </a:endParaRPr>
          </a:p>
        </p:txBody>
      </p:sp>
      <p:sp>
        <p:nvSpPr>
          <p:cNvPr id="45" name="TextBox 44"/>
          <p:cNvSpPr txBox="1"/>
          <p:nvPr/>
        </p:nvSpPr>
        <p:spPr>
          <a:xfrm>
            <a:off x="520429" y="5220925"/>
            <a:ext cx="8222751" cy="1015663"/>
          </a:xfrm>
          <a:prstGeom prst="rect">
            <a:avLst/>
          </a:prstGeom>
          <a:ln>
            <a:solidFill>
              <a:srgbClr val="FFC00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t>The problem of link prediction is to find the nearest neighbor who is not currently linked to the node.</a:t>
            </a:r>
          </a:p>
          <a:p>
            <a:pPr lvl="1">
              <a:buFont typeface="Wingdings" pitchFamily="2" charset="2"/>
              <a:buChar char="v"/>
            </a:pPr>
            <a:r>
              <a:rPr lang="en-US" sz="2000" dirty="0" smtClean="0">
                <a:solidFill>
                  <a:srgbClr val="FF0000"/>
                </a:solidFill>
                <a:sym typeface="Wingdings" pitchFamily="2" charset="2"/>
              </a:rPr>
              <a:t> Equivalent to </a:t>
            </a:r>
            <a:r>
              <a:rPr lang="en-US" sz="2000" dirty="0" smtClean="0">
                <a:solidFill>
                  <a:srgbClr val="FF0000"/>
                </a:solidFill>
              </a:rPr>
              <a:t>inferring distances in the latent space</a:t>
            </a:r>
            <a:endParaRPr lang="en-US" sz="2000" dirty="0">
              <a:solidFill>
                <a:srgbClr val="FF0000"/>
              </a:solidFill>
            </a:endParaRPr>
          </a:p>
        </p:txBody>
      </p:sp>
      <p:sp>
        <p:nvSpPr>
          <p:cNvPr id="46" name="7-Point Star 45"/>
          <p:cNvSpPr/>
          <p:nvPr/>
        </p:nvSpPr>
        <p:spPr>
          <a:xfrm>
            <a:off x="4320285" y="4061400"/>
            <a:ext cx="123289" cy="123290"/>
          </a:xfrm>
          <a:prstGeom prst="star7">
            <a:avLst/>
          </a:prstGeom>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7-Point Star 46"/>
          <p:cNvSpPr/>
          <p:nvPr/>
        </p:nvSpPr>
        <p:spPr>
          <a:xfrm>
            <a:off x="4772348" y="3362758"/>
            <a:ext cx="123289" cy="123290"/>
          </a:xfrm>
          <a:prstGeom prst="star7">
            <a:avLst/>
          </a:prstGeom>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7-Point Star 47"/>
          <p:cNvSpPr/>
          <p:nvPr/>
        </p:nvSpPr>
        <p:spPr>
          <a:xfrm>
            <a:off x="5902505" y="3444951"/>
            <a:ext cx="123289" cy="123290"/>
          </a:xfrm>
          <a:prstGeom prst="star7">
            <a:avLst/>
          </a:prstGeom>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7-Point Star 48"/>
          <p:cNvSpPr/>
          <p:nvPr/>
        </p:nvSpPr>
        <p:spPr>
          <a:xfrm>
            <a:off x="1669552" y="4153867"/>
            <a:ext cx="123289" cy="123290"/>
          </a:xfrm>
          <a:prstGeom prst="star7">
            <a:avLst/>
          </a:prstGeom>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a:stCxn id="31" idx="0"/>
            <a:endCxn id="33" idx="4"/>
          </p:cNvCxnSpPr>
          <p:nvPr/>
        </p:nvCxnSpPr>
        <p:spPr>
          <a:xfrm flipV="1">
            <a:off x="3388537" y="3774245"/>
            <a:ext cx="92690" cy="70131"/>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a:stCxn id="35" idx="2"/>
          </p:cNvCxnSpPr>
          <p:nvPr/>
        </p:nvCxnSpPr>
        <p:spPr>
          <a:xfrm rot="16200000" flipH="1">
            <a:off x="3227557" y="3797975"/>
            <a:ext cx="57026" cy="135241"/>
          </a:xfrm>
          <a:prstGeom prst="line">
            <a:avLst/>
          </a:prstGeom>
        </p:spPr>
        <p:style>
          <a:lnRef idx="1">
            <a:schemeClr val="dk1"/>
          </a:lnRef>
          <a:fillRef idx="0">
            <a:schemeClr val="dk1"/>
          </a:fillRef>
          <a:effectRef idx="0">
            <a:schemeClr val="dk1"/>
          </a:effectRef>
          <a:fontRef idx="minor">
            <a:schemeClr val="tx1"/>
          </a:fontRef>
        </p:style>
      </p:cxnSp>
      <p:sp>
        <p:nvSpPr>
          <p:cNvPr id="60" name="TextBox 59"/>
          <p:cNvSpPr txBox="1"/>
          <p:nvPr/>
        </p:nvSpPr>
        <p:spPr>
          <a:xfrm>
            <a:off x="1264357" y="1524000"/>
            <a:ext cx="3231443" cy="461665"/>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2400" dirty="0" err="1" smtClean="0">
                <a:solidFill>
                  <a:schemeClr val="tx1"/>
                </a:solidFill>
              </a:rPr>
              <a:t>Raftery</a:t>
            </a:r>
            <a:r>
              <a:rPr lang="en-US" sz="2400" dirty="0" smtClean="0">
                <a:solidFill>
                  <a:schemeClr val="tx1"/>
                </a:solidFill>
              </a:rPr>
              <a:t> et al.’s Model:</a:t>
            </a:r>
            <a:endParaRPr lang="en-US" sz="2400" dirty="0">
              <a:solidFill>
                <a:schemeClr val="tx1"/>
              </a:solidFill>
            </a:endParaRPr>
          </a:p>
        </p:txBody>
      </p:sp>
      <p:cxnSp>
        <p:nvCxnSpPr>
          <p:cNvPr id="61" name="Straight Connector 60"/>
          <p:cNvCxnSpPr>
            <a:stCxn id="31" idx="1"/>
            <a:endCxn id="46" idx="5"/>
          </p:cNvCxnSpPr>
          <p:nvPr/>
        </p:nvCxnSpPr>
        <p:spPr>
          <a:xfrm>
            <a:off x="3400746" y="3899246"/>
            <a:ext cx="931748" cy="186573"/>
          </a:xfrm>
          <a:prstGeom prst="line">
            <a:avLst/>
          </a:prstGeom>
        </p:spPr>
        <p:style>
          <a:lnRef idx="1">
            <a:schemeClr val="dk1"/>
          </a:lnRef>
          <a:fillRef idx="0">
            <a:schemeClr val="dk1"/>
          </a:fillRef>
          <a:effectRef idx="0">
            <a:schemeClr val="dk1"/>
          </a:effectRef>
          <a:fontRef idx="minor">
            <a:schemeClr val="tx1"/>
          </a:fontRef>
        </p:style>
      </p:cxnSp>
      <p:grpSp>
        <p:nvGrpSpPr>
          <p:cNvPr id="55" name="Group 54"/>
          <p:cNvGrpSpPr/>
          <p:nvPr/>
        </p:nvGrpSpPr>
        <p:grpSpPr>
          <a:xfrm>
            <a:off x="205482" y="2604183"/>
            <a:ext cx="2955407" cy="1301773"/>
            <a:chOff x="205482" y="2604183"/>
            <a:chExt cx="2955407" cy="1301773"/>
          </a:xfrm>
        </p:grpSpPr>
        <p:sp>
          <p:nvSpPr>
            <p:cNvPr id="44" name="TextBox 43"/>
            <p:cNvSpPr txBox="1"/>
            <p:nvPr/>
          </p:nvSpPr>
          <p:spPr>
            <a:xfrm>
              <a:off x="205482" y="2604183"/>
              <a:ext cx="2955407" cy="430887"/>
            </a:xfrm>
            <a:prstGeom prst="rect">
              <a:avLst/>
            </a:prstGeom>
            <a:noFill/>
          </p:spPr>
          <p:txBody>
            <a:bodyPr wrap="square" rtlCol="0">
              <a:spAutoFit/>
            </a:bodyPr>
            <a:lstStyle/>
            <a:p>
              <a:r>
                <a:rPr lang="en-US" sz="2200" dirty="0" smtClean="0">
                  <a:solidFill>
                    <a:srgbClr val="82F52B"/>
                  </a:solidFill>
                </a:rPr>
                <a:t>Unit volume universe</a:t>
              </a:r>
              <a:endParaRPr lang="en-US" sz="2200" dirty="0">
                <a:solidFill>
                  <a:srgbClr val="82F52B"/>
                </a:solidFill>
              </a:endParaRPr>
            </a:p>
          </p:txBody>
        </p:sp>
        <p:cxnSp>
          <p:nvCxnSpPr>
            <p:cNvPr id="51" name="Straight Arrow Connector 50"/>
            <p:cNvCxnSpPr/>
            <p:nvPr/>
          </p:nvCxnSpPr>
          <p:spPr>
            <a:xfrm>
              <a:off x="1501422" y="2991556"/>
              <a:ext cx="914400" cy="914400"/>
            </a:xfrm>
            <a:prstGeom prst="straightConnector1">
              <a:avLst/>
            </a:prstGeom>
            <a:ln>
              <a:solidFill>
                <a:srgbClr val="82F52B"/>
              </a:solidFill>
              <a:tailEnd type="arrow"/>
            </a:ln>
          </p:spPr>
          <p:style>
            <a:lnRef idx="3">
              <a:schemeClr val="accent1"/>
            </a:lnRef>
            <a:fillRef idx="0">
              <a:schemeClr val="accent1"/>
            </a:fillRef>
            <a:effectRef idx="2">
              <a:schemeClr val="accent1"/>
            </a:effectRef>
            <a:fontRef idx="minor">
              <a:schemeClr val="tx1"/>
            </a:fontRef>
          </p:style>
        </p:cxnSp>
      </p:grpSp>
      <p:sp>
        <p:nvSpPr>
          <p:cNvPr id="29" name="Rectangle 28"/>
          <p:cNvSpPr/>
          <p:nvPr/>
        </p:nvSpPr>
        <p:spPr>
          <a:xfrm>
            <a:off x="4406900" y="1543735"/>
            <a:ext cx="4572000" cy="830997"/>
          </a:xfrm>
          <a:prstGeom prst="rect">
            <a:avLst/>
          </a:prstGeom>
        </p:spPr>
        <p:txBody>
          <a:bodyPr>
            <a:spAutoFit/>
          </a:bodyPr>
          <a:lstStyle/>
          <a:p>
            <a:r>
              <a:rPr lang="en-US" sz="2400" dirty="0" smtClean="0">
                <a:solidFill>
                  <a:srgbClr val="FFC000"/>
                </a:solidFill>
              </a:rPr>
              <a:t>Points close in this space are more likely to be connected.</a:t>
            </a:r>
            <a:endParaRPr lang="en-US" sz="2400" dirty="0">
              <a:solidFill>
                <a:srgbClr val="FFC000"/>
              </a:solidFill>
            </a:endParaRPr>
          </a:p>
        </p:txBody>
      </p:sp>
    </p:spTree>
    <p:custDataLst>
      <p:tags r:id="rId1"/>
    </p:custDataLst>
  </p:cSld>
  <p:clrMapOvr>
    <a:masterClrMapping/>
  </p:clrMapOvr>
  <p:transition advTm="5345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Parallelogram 20"/>
          <p:cNvSpPr/>
          <p:nvPr/>
        </p:nvSpPr>
        <p:spPr>
          <a:xfrm>
            <a:off x="1417834" y="4619582"/>
            <a:ext cx="6256961" cy="1315092"/>
          </a:xfrm>
          <a:prstGeom prst="parallelogram">
            <a:avLst>
              <a:gd name="adj" fmla="val 73034"/>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228600" y="381000"/>
            <a:ext cx="8458200" cy="863136"/>
          </a:xfrm>
        </p:spPr>
        <p:txBody>
          <a:bodyPr>
            <a:noAutofit/>
          </a:bodyPr>
          <a:lstStyle/>
          <a:p>
            <a:r>
              <a:rPr lang="en-US" sz="4000" dirty="0" smtClean="0"/>
              <a:t>Link Prediction – Generative Model</a:t>
            </a:r>
            <a:endParaRPr lang="en-US" sz="4000" dirty="0"/>
          </a:p>
        </p:txBody>
      </p:sp>
      <p:sp>
        <p:nvSpPr>
          <p:cNvPr id="3" name="Slide Number Placeholder 2"/>
          <p:cNvSpPr>
            <a:spLocks noGrp="1"/>
          </p:cNvSpPr>
          <p:nvPr>
            <p:ph type="sldNum" sz="quarter" idx="4294967295"/>
          </p:nvPr>
        </p:nvSpPr>
        <p:spPr>
          <a:xfrm>
            <a:off x="8534400" y="6400800"/>
            <a:ext cx="609600" cy="457200"/>
          </a:xfrm>
          <a:prstGeom prst="rect">
            <a:avLst/>
          </a:prstGeom>
        </p:spPr>
        <p:txBody>
          <a:bodyPr/>
          <a:lstStyle/>
          <a:p>
            <a:fld id="{AC7E74DA-5DAD-4354-B920-4015A1B158BB}" type="slidenum">
              <a:rPr lang="en-US" smtClean="0"/>
              <a:pPr/>
              <a:t>7</a:t>
            </a:fld>
            <a:endParaRPr lang="en-US" dirty="0"/>
          </a:p>
        </p:txBody>
      </p:sp>
      <p:grpSp>
        <p:nvGrpSpPr>
          <p:cNvPr id="2" name="Group 40"/>
          <p:cNvGrpSpPr/>
          <p:nvPr/>
        </p:nvGrpSpPr>
        <p:grpSpPr>
          <a:xfrm>
            <a:off x="2352782" y="4126422"/>
            <a:ext cx="2065112" cy="1551397"/>
            <a:chOff x="2352782" y="2568540"/>
            <a:chExt cx="2065112" cy="1551397"/>
          </a:xfrm>
        </p:grpSpPr>
        <p:sp>
          <p:nvSpPr>
            <p:cNvPr id="5" name="Oval 4"/>
            <p:cNvSpPr/>
            <p:nvPr/>
          </p:nvSpPr>
          <p:spPr>
            <a:xfrm>
              <a:off x="2352782" y="3657600"/>
              <a:ext cx="2065106" cy="46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010329" y="2568540"/>
              <a:ext cx="308225" cy="461665"/>
            </a:xfrm>
            <a:prstGeom prst="rect">
              <a:avLst/>
            </a:prstGeom>
            <a:noFill/>
          </p:spPr>
          <p:txBody>
            <a:bodyPr wrap="square" rtlCol="0">
              <a:spAutoFit/>
            </a:bodyPr>
            <a:lstStyle/>
            <a:p>
              <a:r>
                <a:rPr lang="en-US" sz="2400" dirty="0" smtClean="0">
                  <a:solidFill>
                    <a:schemeClr val="bg1"/>
                  </a:solidFill>
                </a:rPr>
                <a:t>1</a:t>
              </a:r>
              <a:endParaRPr lang="en-US" sz="2400" dirty="0">
                <a:solidFill>
                  <a:schemeClr val="bg1"/>
                </a:solidFill>
              </a:endParaRPr>
            </a:p>
          </p:txBody>
        </p:sp>
        <p:sp>
          <p:nvSpPr>
            <p:cNvPr id="15" name="TextBox 14"/>
            <p:cNvSpPr txBox="1"/>
            <p:nvPr/>
          </p:nvSpPr>
          <p:spPr>
            <a:xfrm>
              <a:off x="2977794" y="3152455"/>
              <a:ext cx="308225" cy="461665"/>
            </a:xfrm>
            <a:prstGeom prst="rect">
              <a:avLst/>
            </a:prstGeom>
            <a:noFill/>
          </p:spPr>
          <p:txBody>
            <a:bodyPr wrap="square" rtlCol="0">
              <a:spAutoFit/>
            </a:bodyPr>
            <a:lstStyle/>
            <a:p>
              <a:r>
                <a:rPr lang="en-US" sz="2400" dirty="0" smtClean="0">
                  <a:solidFill>
                    <a:schemeClr val="bg1"/>
                  </a:solidFill>
                </a:rPr>
                <a:t>½</a:t>
              </a:r>
              <a:endParaRPr lang="en-US" sz="2400" dirty="0">
                <a:solidFill>
                  <a:schemeClr val="bg1"/>
                </a:solidFill>
              </a:endParaRPr>
            </a:p>
          </p:txBody>
        </p:sp>
        <p:cxnSp>
          <p:nvCxnSpPr>
            <p:cNvPr id="18" name="Straight Connector 17"/>
            <p:cNvCxnSpPr/>
            <p:nvPr/>
          </p:nvCxnSpPr>
          <p:spPr>
            <a:xfrm rot="5400000" flipH="1" flipV="1">
              <a:off x="4135349" y="3628496"/>
              <a:ext cx="541107" cy="3426"/>
            </a:xfrm>
            <a:prstGeom prst="line">
              <a:avLst/>
            </a:prstGeom>
            <a:ln w="25400">
              <a:prstDash val="sysDot"/>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rot="10800000">
              <a:off x="3359651" y="3369924"/>
              <a:ext cx="1058243" cy="2"/>
            </a:xfrm>
            <a:prstGeom prst="line">
              <a:avLst/>
            </a:prstGeom>
            <a:ln w="25400">
              <a:prstDash val="sysDot"/>
            </a:ln>
          </p:spPr>
          <p:style>
            <a:lnRef idx="1">
              <a:schemeClr val="dk1"/>
            </a:lnRef>
            <a:fillRef idx="0">
              <a:schemeClr val="dk1"/>
            </a:fillRef>
            <a:effectRef idx="0">
              <a:schemeClr val="dk1"/>
            </a:effectRef>
            <a:fontRef idx="minor">
              <a:schemeClr val="tx1"/>
            </a:fontRef>
          </p:style>
        </p:cxnSp>
      </p:grpSp>
      <p:sp>
        <p:nvSpPr>
          <p:cNvPr id="31" name="7-Point Star 30"/>
          <p:cNvSpPr/>
          <p:nvPr/>
        </p:nvSpPr>
        <p:spPr>
          <a:xfrm>
            <a:off x="3277457" y="5400417"/>
            <a:ext cx="123289" cy="123290"/>
          </a:xfrm>
          <a:prstGeom prst="star7">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7-Point Star 32"/>
          <p:cNvSpPr/>
          <p:nvPr/>
        </p:nvSpPr>
        <p:spPr>
          <a:xfrm>
            <a:off x="3481227" y="5275416"/>
            <a:ext cx="123289" cy="123290"/>
          </a:xfrm>
          <a:prstGeom prst="star7">
            <a:avLst/>
          </a:prstGeom>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7-Point Star 34"/>
          <p:cNvSpPr/>
          <p:nvPr/>
        </p:nvSpPr>
        <p:spPr>
          <a:xfrm>
            <a:off x="3099371" y="5294252"/>
            <a:ext cx="123289" cy="123290"/>
          </a:xfrm>
          <a:prstGeom prst="star7">
            <a:avLst/>
          </a:prstGeom>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7-Point Star 35"/>
          <p:cNvSpPr/>
          <p:nvPr/>
        </p:nvSpPr>
        <p:spPr>
          <a:xfrm>
            <a:off x="3530887" y="5592202"/>
            <a:ext cx="123289" cy="123290"/>
          </a:xfrm>
          <a:prstGeom prst="star7">
            <a:avLst/>
          </a:prstGeom>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37"/>
          <p:cNvGrpSpPr/>
          <p:nvPr/>
        </p:nvGrpSpPr>
        <p:grpSpPr>
          <a:xfrm>
            <a:off x="3337388" y="4249711"/>
            <a:ext cx="3022316" cy="1191803"/>
            <a:chOff x="3337388" y="2691829"/>
            <a:chExt cx="3022316" cy="1191803"/>
          </a:xfrm>
        </p:grpSpPr>
        <p:cxnSp>
          <p:nvCxnSpPr>
            <p:cNvPr id="7" name="Straight Connector 6"/>
            <p:cNvCxnSpPr/>
            <p:nvPr/>
          </p:nvCxnSpPr>
          <p:spPr>
            <a:xfrm>
              <a:off x="3339101" y="3883632"/>
              <a:ext cx="298978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rot="5400000" flipH="1" flipV="1">
              <a:off x="2774022" y="3296293"/>
              <a:ext cx="1138719" cy="11987"/>
            </a:xfrm>
            <a:prstGeom prst="line">
              <a:avLst/>
            </a:prstGeom>
          </p:spPr>
          <p:style>
            <a:lnRef idx="1">
              <a:schemeClr val="dk1"/>
            </a:lnRef>
            <a:fillRef idx="0">
              <a:schemeClr val="dk1"/>
            </a:fillRef>
            <a:effectRef idx="0">
              <a:schemeClr val="dk1"/>
            </a:effectRef>
            <a:fontRef idx="minor">
              <a:schemeClr val="tx1"/>
            </a:fontRef>
          </p:style>
        </p:cxnSp>
        <p:sp>
          <p:nvSpPr>
            <p:cNvPr id="20" name="Freeform 19"/>
            <p:cNvSpPr/>
            <p:nvPr/>
          </p:nvSpPr>
          <p:spPr>
            <a:xfrm>
              <a:off x="3359650" y="2691829"/>
              <a:ext cx="3000054" cy="1171254"/>
            </a:xfrm>
            <a:custGeom>
              <a:avLst/>
              <a:gdLst>
                <a:gd name="connsiteX0" fmla="*/ 0 w 3000054"/>
                <a:gd name="connsiteY0" fmla="*/ 51371 h 1171254"/>
                <a:gd name="connsiteX1" fmla="*/ 493159 w 3000054"/>
                <a:gd name="connsiteY1" fmla="*/ 102742 h 1171254"/>
                <a:gd name="connsiteX2" fmla="*/ 1047964 w 3000054"/>
                <a:gd name="connsiteY2" fmla="*/ 667821 h 1171254"/>
                <a:gd name="connsiteX3" fmla="*/ 1818526 w 3000054"/>
                <a:gd name="connsiteY3" fmla="*/ 1068513 h 1171254"/>
                <a:gd name="connsiteX4" fmla="*/ 3000054 w 3000054"/>
                <a:gd name="connsiteY4" fmla="*/ 1171254 h 117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0054" h="1171254">
                  <a:moveTo>
                    <a:pt x="0" y="51371"/>
                  </a:moveTo>
                  <a:cubicBezTo>
                    <a:pt x="159249" y="25685"/>
                    <a:pt x="318498" y="0"/>
                    <a:pt x="493159" y="102742"/>
                  </a:cubicBezTo>
                  <a:cubicBezTo>
                    <a:pt x="667820" y="205484"/>
                    <a:pt x="827070" y="506859"/>
                    <a:pt x="1047964" y="667821"/>
                  </a:cubicBezTo>
                  <a:cubicBezTo>
                    <a:pt x="1268859" y="828783"/>
                    <a:pt x="1493178" y="984608"/>
                    <a:pt x="1818526" y="1068513"/>
                  </a:cubicBezTo>
                  <a:cubicBezTo>
                    <a:pt x="2143874" y="1152418"/>
                    <a:pt x="2571964" y="1161836"/>
                    <a:pt x="3000054" y="1171254"/>
                  </a:cubicBezTo>
                </a:path>
              </a:pathLst>
            </a:custGeom>
            <a:ln w="22225">
              <a:solidFill>
                <a:srgbClr val="FFC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9" name="Group 43"/>
          <p:cNvGrpSpPr/>
          <p:nvPr/>
        </p:nvGrpSpPr>
        <p:grpSpPr>
          <a:xfrm>
            <a:off x="244867" y="3847306"/>
            <a:ext cx="2630185" cy="1589221"/>
            <a:chOff x="655833" y="4775771"/>
            <a:chExt cx="2630185" cy="1589221"/>
          </a:xfrm>
        </p:grpSpPr>
        <p:sp>
          <p:nvSpPr>
            <p:cNvPr id="43" name="Right Arrow 42"/>
            <p:cNvSpPr/>
            <p:nvPr/>
          </p:nvSpPr>
          <p:spPr>
            <a:xfrm rot="14202583" flipH="1">
              <a:off x="2158811" y="5682661"/>
              <a:ext cx="1004966" cy="359695"/>
            </a:xfrm>
            <a:prstGeom prst="rightArrow">
              <a:avLst/>
            </a:prstGeom>
            <a:solidFill>
              <a:srgbClr val="E78F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55833" y="4775771"/>
              <a:ext cx="2630185" cy="707886"/>
            </a:xfrm>
            <a:prstGeom prst="rect">
              <a:avLst/>
            </a:prstGeom>
            <a:solidFill>
              <a:srgbClr val="E78F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000" dirty="0" smtClean="0"/>
                <a:t>Higher probability of linking</a:t>
              </a:r>
              <a:endParaRPr lang="en-US" sz="2000" dirty="0"/>
            </a:p>
          </p:txBody>
        </p:sp>
      </p:grpSp>
      <p:sp>
        <p:nvSpPr>
          <p:cNvPr id="46" name="7-Point Star 45"/>
          <p:cNvSpPr/>
          <p:nvPr/>
        </p:nvSpPr>
        <p:spPr>
          <a:xfrm>
            <a:off x="4320285" y="5641860"/>
            <a:ext cx="123289" cy="123290"/>
          </a:xfrm>
          <a:prstGeom prst="star7">
            <a:avLst/>
          </a:prstGeom>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7-Point Star 46"/>
          <p:cNvSpPr/>
          <p:nvPr/>
        </p:nvSpPr>
        <p:spPr>
          <a:xfrm>
            <a:off x="4772348" y="4943218"/>
            <a:ext cx="123289" cy="123290"/>
          </a:xfrm>
          <a:prstGeom prst="star7">
            <a:avLst/>
          </a:prstGeom>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7-Point Star 47"/>
          <p:cNvSpPr/>
          <p:nvPr/>
        </p:nvSpPr>
        <p:spPr>
          <a:xfrm>
            <a:off x="5902505" y="5025411"/>
            <a:ext cx="123289" cy="123290"/>
          </a:xfrm>
          <a:prstGeom prst="star7">
            <a:avLst/>
          </a:prstGeom>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7-Point Star 48"/>
          <p:cNvSpPr/>
          <p:nvPr/>
        </p:nvSpPr>
        <p:spPr>
          <a:xfrm>
            <a:off x="1669552" y="5734327"/>
            <a:ext cx="123289" cy="123290"/>
          </a:xfrm>
          <a:prstGeom prst="star7">
            <a:avLst/>
          </a:prstGeom>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a:stCxn id="31" idx="0"/>
            <a:endCxn id="33" idx="4"/>
          </p:cNvCxnSpPr>
          <p:nvPr/>
        </p:nvCxnSpPr>
        <p:spPr>
          <a:xfrm flipV="1">
            <a:off x="3388537" y="5354705"/>
            <a:ext cx="92690" cy="70131"/>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a:stCxn id="35" idx="2"/>
          </p:cNvCxnSpPr>
          <p:nvPr/>
        </p:nvCxnSpPr>
        <p:spPr>
          <a:xfrm rot="16200000" flipH="1">
            <a:off x="3227557" y="5378435"/>
            <a:ext cx="57026" cy="135241"/>
          </a:xfrm>
          <a:prstGeom prst="line">
            <a:avLst/>
          </a:prstGeom>
        </p:spPr>
        <p:style>
          <a:lnRef idx="1">
            <a:schemeClr val="dk1"/>
          </a:lnRef>
          <a:fillRef idx="0">
            <a:schemeClr val="dk1"/>
          </a:fillRef>
          <a:effectRef idx="0">
            <a:schemeClr val="dk1"/>
          </a:effectRef>
          <a:fontRef idx="minor">
            <a:schemeClr val="tx1"/>
          </a:fontRef>
        </p:style>
      </p:cxnSp>
      <p:sp>
        <p:nvSpPr>
          <p:cNvPr id="60" name="TextBox 59"/>
          <p:cNvSpPr txBox="1"/>
          <p:nvPr/>
        </p:nvSpPr>
        <p:spPr>
          <a:xfrm>
            <a:off x="1693333" y="1371600"/>
            <a:ext cx="7021691" cy="187743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2400" dirty="0" smtClean="0">
                <a:solidFill>
                  <a:schemeClr val="tx1"/>
                </a:solidFill>
                <a:sym typeface="Wingdings" pitchFamily="2" charset="2"/>
              </a:rPr>
              <a:t>Two sources of randomness</a:t>
            </a:r>
            <a:endParaRPr lang="en-US" sz="2400" dirty="0">
              <a:solidFill>
                <a:schemeClr val="tx1"/>
              </a:solidFill>
              <a:sym typeface="Wingdings" pitchFamily="2" charset="2"/>
            </a:endParaRPr>
          </a:p>
          <a:p>
            <a:endParaRPr lang="en-US" sz="800" dirty="0" smtClean="0">
              <a:solidFill>
                <a:schemeClr val="tx1"/>
              </a:solidFill>
            </a:endParaRPr>
          </a:p>
          <a:p>
            <a:pPr lvl="1">
              <a:buFont typeface="Arial" pitchFamily="34" charset="0"/>
              <a:buChar char="•"/>
            </a:pPr>
            <a:r>
              <a:rPr lang="en-US" sz="2000" dirty="0">
                <a:solidFill>
                  <a:schemeClr val="tx1"/>
                </a:solidFill>
              </a:rPr>
              <a:t> </a:t>
            </a:r>
            <a:r>
              <a:rPr lang="en-US" sz="2000" dirty="0" smtClean="0">
                <a:solidFill>
                  <a:schemeClr val="tx1"/>
                </a:solidFill>
              </a:rPr>
              <a:t> </a:t>
            </a:r>
            <a:r>
              <a:rPr lang="en-US" sz="2000" dirty="0" smtClean="0">
                <a:solidFill>
                  <a:srgbClr val="8CE43C"/>
                </a:solidFill>
              </a:rPr>
              <a:t>Point positions: </a:t>
            </a:r>
            <a:r>
              <a:rPr lang="en-US" sz="2000" dirty="0" smtClean="0">
                <a:solidFill>
                  <a:schemeClr val="tx1"/>
                </a:solidFill>
              </a:rPr>
              <a:t>uniform in D dimensional space</a:t>
            </a:r>
          </a:p>
          <a:p>
            <a:pPr lvl="1">
              <a:buFont typeface="Arial" pitchFamily="34" charset="0"/>
              <a:buChar char="•"/>
            </a:pPr>
            <a:endParaRPr lang="en-US" sz="800" dirty="0" smtClean="0">
              <a:solidFill>
                <a:schemeClr val="tx1"/>
              </a:solidFill>
            </a:endParaRPr>
          </a:p>
          <a:p>
            <a:pPr lvl="1">
              <a:buFont typeface="Arial" pitchFamily="34" charset="0"/>
              <a:buChar char="•"/>
            </a:pPr>
            <a:r>
              <a:rPr lang="en-US" sz="2000" dirty="0" smtClean="0">
                <a:solidFill>
                  <a:schemeClr val="tx1"/>
                </a:solidFill>
              </a:rPr>
              <a:t>  </a:t>
            </a:r>
            <a:r>
              <a:rPr lang="en-US" sz="2000" dirty="0" smtClean="0">
                <a:solidFill>
                  <a:srgbClr val="8CE43C"/>
                </a:solidFill>
              </a:rPr>
              <a:t>Linkage probability: </a:t>
            </a:r>
            <a:r>
              <a:rPr lang="en-US" sz="2000" dirty="0" smtClean="0">
                <a:solidFill>
                  <a:schemeClr val="tx1"/>
                </a:solidFill>
              </a:rPr>
              <a:t>logistic with parameters </a:t>
            </a:r>
            <a:r>
              <a:rPr lang="el-GR" sz="2400" b="1" dirty="0" smtClean="0">
                <a:solidFill>
                  <a:srgbClr val="E78F19"/>
                </a:solidFill>
                <a:cs typeface="Arial"/>
              </a:rPr>
              <a:t>α</a:t>
            </a:r>
            <a:r>
              <a:rPr lang="en-US" sz="2400" b="1" dirty="0" smtClean="0">
                <a:solidFill>
                  <a:srgbClr val="E78F19"/>
                </a:solidFill>
                <a:cs typeface="Arial"/>
              </a:rPr>
              <a:t>, r</a:t>
            </a:r>
          </a:p>
          <a:p>
            <a:pPr lvl="1">
              <a:buFont typeface="Arial" pitchFamily="34" charset="0"/>
              <a:buChar char="•"/>
            </a:pPr>
            <a:endParaRPr lang="en-US" sz="800" b="1" dirty="0" smtClean="0">
              <a:solidFill>
                <a:srgbClr val="E78F19"/>
              </a:solidFill>
              <a:cs typeface="Arial"/>
            </a:endParaRPr>
          </a:p>
          <a:p>
            <a:pPr lvl="1">
              <a:buFont typeface="Arial" pitchFamily="34" charset="0"/>
              <a:buChar char="•"/>
            </a:pPr>
            <a:r>
              <a:rPr lang="en-US" sz="2000" dirty="0" smtClean="0">
                <a:solidFill>
                  <a:schemeClr val="tx1"/>
                </a:solidFill>
                <a:cs typeface="Arial"/>
              </a:rPr>
              <a:t>  </a:t>
            </a:r>
            <a:r>
              <a:rPr lang="el-GR" sz="2400" dirty="0" smtClean="0">
                <a:solidFill>
                  <a:srgbClr val="FFC000"/>
                </a:solidFill>
                <a:cs typeface="Arial"/>
              </a:rPr>
              <a:t>α</a:t>
            </a:r>
            <a:r>
              <a:rPr lang="en-US" sz="2400" dirty="0" smtClean="0">
                <a:solidFill>
                  <a:srgbClr val="FFC000"/>
                </a:solidFill>
                <a:cs typeface="Arial"/>
              </a:rPr>
              <a:t>, r</a:t>
            </a:r>
            <a:r>
              <a:rPr lang="en-US" sz="2000" dirty="0" smtClean="0">
                <a:solidFill>
                  <a:srgbClr val="FFC000"/>
                </a:solidFill>
              </a:rPr>
              <a:t> and D</a:t>
            </a:r>
            <a:r>
              <a:rPr lang="en-US" sz="2000" dirty="0">
                <a:solidFill>
                  <a:srgbClr val="FFC000"/>
                </a:solidFill>
              </a:rPr>
              <a:t> </a:t>
            </a:r>
            <a:r>
              <a:rPr lang="en-US" sz="2000" dirty="0" smtClean="0">
                <a:solidFill>
                  <a:schemeClr val="tx1"/>
                </a:solidFill>
              </a:rPr>
              <a:t>are known</a:t>
            </a:r>
            <a:endParaRPr lang="en-US" sz="2400" dirty="0" smtClean="0">
              <a:solidFill>
                <a:schemeClr val="tx1"/>
              </a:solidFill>
            </a:endParaRPr>
          </a:p>
        </p:txBody>
      </p:sp>
      <p:cxnSp>
        <p:nvCxnSpPr>
          <p:cNvPr id="61" name="Straight Connector 60"/>
          <p:cNvCxnSpPr>
            <a:stCxn id="31" idx="0"/>
            <a:endCxn id="47" idx="4"/>
          </p:cNvCxnSpPr>
          <p:nvPr/>
        </p:nvCxnSpPr>
        <p:spPr>
          <a:xfrm flipV="1">
            <a:off x="3388537" y="5022507"/>
            <a:ext cx="1383811" cy="402329"/>
          </a:xfrm>
          <a:prstGeom prst="line">
            <a:avLst/>
          </a:prstGeom>
        </p:spPr>
        <p:style>
          <a:lnRef idx="1">
            <a:schemeClr val="dk1"/>
          </a:lnRef>
          <a:fillRef idx="0">
            <a:schemeClr val="dk1"/>
          </a:fillRef>
          <a:effectRef idx="0">
            <a:schemeClr val="dk1"/>
          </a:effectRef>
          <a:fontRef idx="minor">
            <a:schemeClr val="tx1"/>
          </a:fontRef>
        </p:style>
      </p:cxnSp>
      <p:grpSp>
        <p:nvGrpSpPr>
          <p:cNvPr id="10" name="Group 54"/>
          <p:cNvGrpSpPr/>
          <p:nvPr/>
        </p:nvGrpSpPr>
        <p:grpSpPr>
          <a:xfrm>
            <a:off x="3341511" y="5570829"/>
            <a:ext cx="1365956" cy="1025812"/>
            <a:chOff x="3341511" y="5570829"/>
            <a:chExt cx="1365956" cy="1025812"/>
          </a:xfrm>
        </p:grpSpPr>
        <p:cxnSp>
          <p:nvCxnSpPr>
            <p:cNvPr id="40" name="Straight Arrow Connector 39"/>
            <p:cNvCxnSpPr/>
            <p:nvPr/>
          </p:nvCxnSpPr>
          <p:spPr>
            <a:xfrm>
              <a:off x="3364089" y="6129867"/>
              <a:ext cx="1049867" cy="1588"/>
            </a:xfrm>
            <a:prstGeom prst="straightConnector1">
              <a:avLst/>
            </a:prstGeom>
            <a:ln w="34925">
              <a:solidFill>
                <a:srgbClr val="FFC000"/>
              </a:solidFill>
              <a:prstDash val="dash"/>
              <a:headEnd type="arrow"/>
              <a:tailEnd type="arrow"/>
            </a:ln>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rot="5400000" flipH="1" flipV="1">
              <a:off x="3942199" y="6038467"/>
              <a:ext cx="943327" cy="8052"/>
            </a:xfrm>
            <a:prstGeom prst="line">
              <a:avLst/>
            </a:prstGeom>
            <a:ln w="41275">
              <a:solidFill>
                <a:srgbClr val="FFC000"/>
              </a:solidFill>
              <a:prstDash val="sysDot"/>
            </a:ln>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rot="5400000" flipH="1" flipV="1">
              <a:off x="2897978" y="6055400"/>
              <a:ext cx="943327" cy="8052"/>
            </a:xfrm>
            <a:prstGeom prst="line">
              <a:avLst/>
            </a:prstGeom>
            <a:ln w="41275">
              <a:solidFill>
                <a:srgbClr val="FFC000"/>
              </a:solidFill>
              <a:prstDash val="sysDot"/>
            </a:ln>
          </p:spPr>
          <p:style>
            <a:lnRef idx="1">
              <a:schemeClr val="dk1"/>
            </a:lnRef>
            <a:fillRef idx="0">
              <a:schemeClr val="dk1"/>
            </a:fillRef>
            <a:effectRef idx="0">
              <a:schemeClr val="dk1"/>
            </a:effectRef>
            <a:fontRef idx="minor">
              <a:schemeClr val="tx1"/>
            </a:fontRef>
          </p:style>
        </p:cxnSp>
        <p:sp>
          <p:nvSpPr>
            <p:cNvPr id="53" name="TextBox 52"/>
            <p:cNvSpPr txBox="1"/>
            <p:nvPr/>
          </p:nvSpPr>
          <p:spPr>
            <a:xfrm>
              <a:off x="3341511" y="6073421"/>
              <a:ext cx="1365956" cy="523220"/>
            </a:xfrm>
            <a:prstGeom prst="rect">
              <a:avLst/>
            </a:prstGeom>
            <a:noFill/>
          </p:spPr>
          <p:txBody>
            <a:bodyPr wrap="square" rtlCol="0">
              <a:spAutoFit/>
            </a:bodyPr>
            <a:lstStyle/>
            <a:p>
              <a:r>
                <a:rPr lang="en-US" sz="2000" dirty="0" smtClean="0">
                  <a:solidFill>
                    <a:srgbClr val="E78F19"/>
                  </a:solidFill>
                </a:rPr>
                <a:t>radius </a:t>
              </a:r>
              <a:r>
                <a:rPr lang="en-US" sz="2800" dirty="0" smtClean="0">
                  <a:solidFill>
                    <a:srgbClr val="E78F19"/>
                  </a:solidFill>
                </a:rPr>
                <a:t>r</a:t>
              </a:r>
              <a:endParaRPr lang="en-US" sz="2800" dirty="0">
                <a:solidFill>
                  <a:srgbClr val="E78F19"/>
                </a:solidFill>
              </a:endParaRPr>
            </a:p>
          </p:txBody>
        </p:sp>
      </p:grpSp>
      <p:grpSp>
        <p:nvGrpSpPr>
          <p:cNvPr id="11" name="Group 61"/>
          <p:cNvGrpSpPr/>
          <p:nvPr/>
        </p:nvGrpSpPr>
        <p:grpSpPr>
          <a:xfrm>
            <a:off x="4120443" y="3894667"/>
            <a:ext cx="4357511" cy="1022865"/>
            <a:chOff x="4120443" y="3894667"/>
            <a:chExt cx="4357511" cy="1022865"/>
          </a:xfrm>
        </p:grpSpPr>
        <p:sp>
          <p:nvSpPr>
            <p:cNvPr id="56" name="TextBox 55"/>
            <p:cNvSpPr txBox="1"/>
            <p:nvPr/>
          </p:nvSpPr>
          <p:spPr>
            <a:xfrm>
              <a:off x="4120443" y="3894667"/>
              <a:ext cx="4357511" cy="461665"/>
            </a:xfrm>
            <a:prstGeom prst="rect">
              <a:avLst/>
            </a:prstGeom>
            <a:solidFill>
              <a:srgbClr val="E78F19"/>
            </a:solidFill>
          </p:spPr>
          <p:txBody>
            <a:bodyPr wrap="square" rtlCol="0">
              <a:spAutoFit/>
            </a:bodyPr>
            <a:lstStyle/>
            <a:p>
              <a:r>
                <a:rPr lang="el-GR" sz="2400" dirty="0" smtClean="0">
                  <a:latin typeface="+mj-lt"/>
                  <a:cs typeface="Arial"/>
                </a:rPr>
                <a:t>α</a:t>
              </a:r>
              <a:r>
                <a:rPr lang="en-US" sz="2400" dirty="0" smtClean="0">
                  <a:latin typeface="+mj-lt"/>
                  <a:cs typeface="Arial"/>
                </a:rPr>
                <a:t> determines the steepness</a:t>
              </a:r>
              <a:endParaRPr lang="en-US" sz="2400" dirty="0">
                <a:latin typeface="+mj-lt"/>
              </a:endParaRPr>
            </a:p>
          </p:txBody>
        </p:sp>
        <p:cxnSp>
          <p:nvCxnSpPr>
            <p:cNvPr id="59" name="Straight Arrow Connector 58"/>
            <p:cNvCxnSpPr>
              <a:endCxn id="20" idx="2"/>
            </p:cNvCxnSpPr>
            <p:nvPr/>
          </p:nvCxnSpPr>
          <p:spPr>
            <a:xfrm rot="5400000">
              <a:off x="4328330" y="4323906"/>
              <a:ext cx="672910" cy="514342"/>
            </a:xfrm>
            <a:prstGeom prst="straightConnector1">
              <a:avLst/>
            </a:prstGeom>
            <a:ln>
              <a:solidFill>
                <a:srgbClr val="FFC000"/>
              </a:solidFill>
              <a:tailEnd type="arrow"/>
            </a:ln>
          </p:spPr>
          <p:style>
            <a:lnRef idx="3">
              <a:schemeClr val="accent1"/>
            </a:lnRef>
            <a:fillRef idx="0">
              <a:schemeClr val="accent1"/>
            </a:fillRef>
            <a:effectRef idx="2">
              <a:schemeClr val="accent1"/>
            </a:effectRef>
            <a:fontRef idx="minor">
              <a:schemeClr val="tx1"/>
            </a:fontRef>
          </p:style>
        </p:cxnSp>
      </p:grpSp>
    </p:spTree>
    <p:custDataLst>
      <p:tags r:id="rId1"/>
    </p:custDataLst>
  </p:cSld>
  <p:clrMapOvr>
    <a:masterClrMapping/>
  </p:clrMapOvr>
  <p:transition advTm="4271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382000" cy="1143000"/>
          </a:xfrm>
        </p:spPr>
        <p:txBody>
          <a:bodyPr/>
          <a:lstStyle/>
          <a:p>
            <a:r>
              <a:rPr lang="en-US" dirty="0" smtClean="0"/>
              <a:t>Previous Empirical Studies</a:t>
            </a:r>
            <a:r>
              <a:rPr lang="en-US" baseline="30000" dirty="0" smtClean="0"/>
              <a:t>*</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cxnSp>
        <p:nvCxnSpPr>
          <p:cNvPr id="5" name="Straight Connector 4"/>
          <p:cNvCxnSpPr/>
          <p:nvPr/>
        </p:nvCxnSpPr>
        <p:spPr>
          <a:xfrm>
            <a:off x="1066800" y="5410200"/>
            <a:ext cx="7620000" cy="0"/>
          </a:xfrm>
          <a:prstGeom prst="line">
            <a:avLst/>
          </a:prstGeom>
        </p:spPr>
        <p:style>
          <a:lnRef idx="3">
            <a:schemeClr val="accent1"/>
          </a:lnRef>
          <a:fillRef idx="0">
            <a:schemeClr val="accent1"/>
          </a:fillRef>
          <a:effectRef idx="2">
            <a:schemeClr val="accent1"/>
          </a:effectRef>
          <a:fontRef idx="minor">
            <a:schemeClr val="tx1"/>
          </a:fontRef>
        </p:style>
      </p:cxnSp>
      <p:sp>
        <p:nvSpPr>
          <p:cNvPr id="6" name="Rectangle 5"/>
          <p:cNvSpPr/>
          <p:nvPr/>
        </p:nvSpPr>
        <p:spPr>
          <a:xfrm>
            <a:off x="2286000" y="4419600"/>
            <a:ext cx="533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657600" y="2971800"/>
            <a:ext cx="5334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295400" y="5257800"/>
            <a:ext cx="533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181600" y="2438400"/>
            <a:ext cx="533400" cy="297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781800" y="1998134"/>
            <a:ext cx="533400" cy="3412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38200" y="5410200"/>
            <a:ext cx="1295400" cy="381000"/>
          </a:xfrm>
          <a:prstGeom prst="rect">
            <a:avLst/>
          </a:prstGeom>
          <a:noFill/>
        </p:spPr>
        <p:txBody>
          <a:bodyPr wrap="square" rtlCol="0">
            <a:spAutoFit/>
          </a:bodyPr>
          <a:lstStyle/>
          <a:p>
            <a:r>
              <a:rPr lang="en-US" b="1" dirty="0" smtClean="0"/>
              <a:t>Random</a:t>
            </a:r>
            <a:endParaRPr lang="en-US" b="1" dirty="0"/>
          </a:p>
        </p:txBody>
      </p:sp>
      <p:sp>
        <p:nvSpPr>
          <p:cNvPr id="13" name="TextBox 12"/>
          <p:cNvSpPr txBox="1"/>
          <p:nvPr/>
        </p:nvSpPr>
        <p:spPr>
          <a:xfrm>
            <a:off x="1905001" y="5410200"/>
            <a:ext cx="1295400" cy="646331"/>
          </a:xfrm>
          <a:prstGeom prst="rect">
            <a:avLst/>
          </a:prstGeom>
          <a:noFill/>
        </p:spPr>
        <p:txBody>
          <a:bodyPr wrap="square" rtlCol="0">
            <a:spAutoFit/>
          </a:bodyPr>
          <a:lstStyle/>
          <a:p>
            <a:pPr algn="ctr"/>
            <a:r>
              <a:rPr lang="en-US" b="1" dirty="0" smtClean="0"/>
              <a:t>Shortest Path</a:t>
            </a:r>
            <a:endParaRPr lang="en-US" b="1" dirty="0"/>
          </a:p>
        </p:txBody>
      </p:sp>
      <p:sp>
        <p:nvSpPr>
          <p:cNvPr id="14" name="TextBox 13"/>
          <p:cNvSpPr txBox="1"/>
          <p:nvPr/>
        </p:nvSpPr>
        <p:spPr>
          <a:xfrm>
            <a:off x="3048000" y="5410200"/>
            <a:ext cx="1676400" cy="646331"/>
          </a:xfrm>
          <a:prstGeom prst="rect">
            <a:avLst/>
          </a:prstGeom>
          <a:noFill/>
        </p:spPr>
        <p:txBody>
          <a:bodyPr wrap="square" rtlCol="0">
            <a:spAutoFit/>
          </a:bodyPr>
          <a:lstStyle/>
          <a:p>
            <a:pPr algn="ctr"/>
            <a:r>
              <a:rPr lang="en-US" b="1" dirty="0" smtClean="0"/>
              <a:t>Common Neighbors</a:t>
            </a:r>
            <a:endParaRPr lang="en-US" b="1" dirty="0"/>
          </a:p>
        </p:txBody>
      </p:sp>
      <p:sp>
        <p:nvSpPr>
          <p:cNvPr id="15" name="TextBox 14"/>
          <p:cNvSpPr txBox="1"/>
          <p:nvPr/>
        </p:nvSpPr>
        <p:spPr>
          <a:xfrm>
            <a:off x="4572000" y="5410200"/>
            <a:ext cx="1828801" cy="369332"/>
          </a:xfrm>
          <a:prstGeom prst="rect">
            <a:avLst/>
          </a:prstGeom>
          <a:noFill/>
        </p:spPr>
        <p:txBody>
          <a:bodyPr wrap="square" rtlCol="0">
            <a:spAutoFit/>
          </a:bodyPr>
          <a:lstStyle/>
          <a:p>
            <a:r>
              <a:rPr lang="en-US" b="1" dirty="0" err="1" smtClean="0"/>
              <a:t>Adamic</a:t>
            </a:r>
            <a:r>
              <a:rPr lang="en-US" b="1" dirty="0" smtClean="0"/>
              <a:t>/Adar</a:t>
            </a:r>
            <a:endParaRPr lang="en-US" b="1" dirty="0"/>
          </a:p>
        </p:txBody>
      </p:sp>
      <p:sp>
        <p:nvSpPr>
          <p:cNvPr id="16" name="TextBox 15"/>
          <p:cNvSpPr txBox="1"/>
          <p:nvPr/>
        </p:nvSpPr>
        <p:spPr>
          <a:xfrm>
            <a:off x="6324600" y="5410200"/>
            <a:ext cx="1828802" cy="646331"/>
          </a:xfrm>
          <a:prstGeom prst="rect">
            <a:avLst/>
          </a:prstGeom>
          <a:noFill/>
        </p:spPr>
        <p:txBody>
          <a:bodyPr wrap="square" rtlCol="0">
            <a:spAutoFit/>
          </a:bodyPr>
          <a:lstStyle/>
          <a:p>
            <a:r>
              <a:rPr lang="en-US" b="1" dirty="0" smtClean="0"/>
              <a:t>Ensemble of short paths</a:t>
            </a:r>
            <a:endParaRPr lang="en-US" b="1" dirty="0"/>
          </a:p>
        </p:txBody>
      </p:sp>
      <p:cxnSp>
        <p:nvCxnSpPr>
          <p:cNvPr id="18" name="Straight Arrow Connector 17"/>
          <p:cNvCxnSpPr/>
          <p:nvPr/>
        </p:nvCxnSpPr>
        <p:spPr>
          <a:xfrm rot="5400000" flipH="1" flipV="1">
            <a:off x="-685006" y="3656806"/>
            <a:ext cx="35052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9" name="TextBox 18"/>
          <p:cNvSpPr txBox="1"/>
          <p:nvPr/>
        </p:nvSpPr>
        <p:spPr>
          <a:xfrm rot="16200000">
            <a:off x="-286434" y="3029634"/>
            <a:ext cx="1981200" cy="646331"/>
          </a:xfrm>
          <a:prstGeom prst="rect">
            <a:avLst/>
          </a:prstGeom>
          <a:noFill/>
        </p:spPr>
        <p:txBody>
          <a:bodyPr wrap="square" rtlCol="0">
            <a:spAutoFit/>
          </a:bodyPr>
          <a:lstStyle/>
          <a:p>
            <a:r>
              <a:rPr lang="en-US" b="1" dirty="0" smtClean="0"/>
              <a:t>Link prediction accuracy</a:t>
            </a:r>
            <a:endParaRPr lang="en-US" b="1" dirty="0"/>
          </a:p>
        </p:txBody>
      </p:sp>
      <p:sp>
        <p:nvSpPr>
          <p:cNvPr id="23" name="TextBox 22"/>
          <p:cNvSpPr txBox="1"/>
          <p:nvPr/>
        </p:nvSpPr>
        <p:spPr>
          <a:xfrm>
            <a:off x="533400" y="6172200"/>
            <a:ext cx="7924800" cy="369332"/>
          </a:xfrm>
          <a:prstGeom prst="rect">
            <a:avLst/>
          </a:prstGeom>
          <a:noFill/>
        </p:spPr>
        <p:txBody>
          <a:bodyPr wrap="square" rtlCol="0">
            <a:spAutoFit/>
          </a:bodyPr>
          <a:lstStyle/>
          <a:p>
            <a:r>
              <a:rPr lang="en-US" b="1" dirty="0" smtClean="0">
                <a:solidFill>
                  <a:schemeClr val="tx1">
                    <a:lumMod val="85000"/>
                  </a:schemeClr>
                </a:solidFill>
              </a:rPr>
              <a:t>*</a:t>
            </a:r>
            <a:r>
              <a:rPr lang="en-US" b="1" dirty="0" err="1" smtClean="0">
                <a:solidFill>
                  <a:schemeClr val="tx1">
                    <a:lumMod val="85000"/>
                  </a:schemeClr>
                </a:solidFill>
              </a:rPr>
              <a:t>Liben-Nowell</a:t>
            </a:r>
            <a:r>
              <a:rPr lang="en-US" b="1" dirty="0" smtClean="0">
                <a:solidFill>
                  <a:schemeClr val="tx1">
                    <a:lumMod val="85000"/>
                  </a:schemeClr>
                </a:solidFill>
              </a:rPr>
              <a:t> &amp; Kleinberg, 2003; Brand, 2005;  Sarkar &amp; Moore, 2007</a:t>
            </a:r>
            <a:endParaRPr lang="en-US" b="1" dirty="0">
              <a:solidFill>
                <a:schemeClr val="tx1">
                  <a:lumMod val="85000"/>
                </a:schemeClr>
              </a:solidFill>
            </a:endParaRPr>
          </a:p>
        </p:txBody>
      </p:sp>
      <p:sp>
        <p:nvSpPr>
          <p:cNvPr id="25" name="TextBox 24"/>
          <p:cNvSpPr txBox="1"/>
          <p:nvPr/>
        </p:nvSpPr>
        <p:spPr>
          <a:xfrm>
            <a:off x="6310489" y="1399823"/>
            <a:ext cx="1873956" cy="646331"/>
          </a:xfrm>
          <a:prstGeom prst="rect">
            <a:avLst/>
          </a:prstGeom>
          <a:noFill/>
        </p:spPr>
        <p:txBody>
          <a:bodyPr wrap="square" rtlCol="0">
            <a:spAutoFit/>
          </a:bodyPr>
          <a:lstStyle/>
          <a:p>
            <a:r>
              <a:rPr lang="en-US" dirty="0"/>
              <a:t>E</a:t>
            </a:r>
            <a:r>
              <a:rPr lang="en-US" dirty="0" smtClean="0"/>
              <a:t>specially if the graph is sparse</a:t>
            </a:r>
            <a:endParaRPr lang="en-US" dirty="0"/>
          </a:p>
        </p:txBody>
      </p:sp>
      <p:sp>
        <p:nvSpPr>
          <p:cNvPr id="22" name="Right Arrow 21"/>
          <p:cNvSpPr/>
          <p:nvPr/>
        </p:nvSpPr>
        <p:spPr>
          <a:xfrm rot="2458255">
            <a:off x="4570651" y="2947258"/>
            <a:ext cx="741341" cy="228188"/>
          </a:xfrm>
          <a:prstGeom prst="rightArrow">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ight Arrow 25"/>
          <p:cNvSpPr/>
          <p:nvPr/>
        </p:nvSpPr>
        <p:spPr>
          <a:xfrm rot="8731580">
            <a:off x="4102161" y="2930325"/>
            <a:ext cx="741341" cy="228188"/>
          </a:xfrm>
          <a:prstGeom prst="rightArrow">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advTm="6453"/>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Common Neighbors</a:t>
            </a:r>
            <a:endParaRPr lang="en-US" dirty="0"/>
          </a:p>
        </p:txBody>
      </p:sp>
      <p:sp>
        <p:nvSpPr>
          <p:cNvPr id="3" name="Content Placeholder 2"/>
          <p:cNvSpPr>
            <a:spLocks noGrp="1"/>
          </p:cNvSpPr>
          <p:nvPr>
            <p:ph idx="1"/>
          </p:nvPr>
        </p:nvSpPr>
        <p:spPr>
          <a:xfrm>
            <a:off x="434622" y="3318934"/>
            <a:ext cx="8229600" cy="2481049"/>
          </a:xfrm>
        </p:spPr>
        <p:txBody>
          <a:bodyPr>
            <a:normAutofit/>
          </a:bodyPr>
          <a:lstStyle/>
          <a:p>
            <a:r>
              <a:rPr lang="en-US" sz="2400" dirty="0" smtClean="0"/>
              <a:t>Pr</a:t>
            </a:r>
            <a:r>
              <a:rPr lang="en-US" sz="2400" baseline="-25000" dirty="0" smtClean="0"/>
              <a:t>2</a:t>
            </a:r>
            <a:r>
              <a:rPr lang="en-US" sz="2400" dirty="0" smtClean="0"/>
              <a:t>(i,j) = Pr(common </a:t>
            </a:r>
            <a:r>
              <a:rPr lang="en-US" sz="2400" dirty="0" err="1" smtClean="0"/>
              <a:t>neighbor|d</a:t>
            </a:r>
            <a:r>
              <a:rPr lang="en-US" sz="2400" baseline="-25000" dirty="0" err="1" smtClean="0"/>
              <a:t>ij</a:t>
            </a:r>
            <a:r>
              <a:rPr lang="en-US" sz="2400" dirty="0" smtClean="0"/>
              <a:t>) </a:t>
            </a:r>
            <a:endParaRPr lang="en-US" sz="2400" dirty="0"/>
          </a:p>
        </p:txBody>
      </p:sp>
      <p:sp>
        <p:nvSpPr>
          <p:cNvPr id="4" name="Parallelogram 3"/>
          <p:cNvSpPr/>
          <p:nvPr/>
        </p:nvSpPr>
        <p:spPr>
          <a:xfrm>
            <a:off x="1135611" y="1898942"/>
            <a:ext cx="6256961" cy="1315092"/>
          </a:xfrm>
          <a:prstGeom prst="parallelogram">
            <a:avLst>
              <a:gd name="adj" fmla="val 73034"/>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0"/>
          <p:cNvGrpSpPr/>
          <p:nvPr/>
        </p:nvGrpSpPr>
        <p:grpSpPr>
          <a:xfrm>
            <a:off x="2070559" y="2208179"/>
            <a:ext cx="2077411" cy="749000"/>
            <a:chOff x="2352782" y="3370937"/>
            <a:chExt cx="2077411" cy="749000"/>
          </a:xfrm>
        </p:grpSpPr>
        <p:sp>
          <p:nvSpPr>
            <p:cNvPr id="6" name="Oval 5"/>
            <p:cNvSpPr/>
            <p:nvPr/>
          </p:nvSpPr>
          <p:spPr>
            <a:xfrm>
              <a:off x="2352782" y="3657600"/>
              <a:ext cx="2065106" cy="462337"/>
            </a:xfrm>
            <a:prstGeom prst="ellipse">
              <a:avLst/>
            </a:prstGeom>
            <a:solidFill>
              <a:schemeClr val="accent1">
                <a:alpha val="2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rot="5400000" flipH="1" flipV="1">
              <a:off x="4157926" y="3639778"/>
              <a:ext cx="541107" cy="3426"/>
            </a:xfrm>
            <a:prstGeom prst="line">
              <a:avLst/>
            </a:prstGeom>
            <a:ln w="25400">
              <a:prstDash val="sysDot"/>
            </a:ln>
          </p:spPr>
          <p:style>
            <a:lnRef idx="1">
              <a:schemeClr val="dk1"/>
            </a:lnRef>
            <a:fillRef idx="0">
              <a:schemeClr val="dk1"/>
            </a:fillRef>
            <a:effectRef idx="0">
              <a:schemeClr val="dk1"/>
            </a:effectRef>
            <a:fontRef idx="minor">
              <a:schemeClr val="tx1"/>
            </a:fontRef>
          </p:style>
        </p:cxnSp>
      </p:grpSp>
      <p:sp>
        <p:nvSpPr>
          <p:cNvPr id="11" name="7-Point Star 10"/>
          <p:cNvSpPr/>
          <p:nvPr/>
        </p:nvSpPr>
        <p:spPr>
          <a:xfrm>
            <a:off x="2995234" y="2668488"/>
            <a:ext cx="123289" cy="123290"/>
          </a:xfrm>
          <a:prstGeom prst="star7">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p:nvGrpSpPr>
        <p:grpSpPr>
          <a:xfrm>
            <a:off x="3622783" y="2500487"/>
            <a:ext cx="2065106" cy="462337"/>
            <a:chOff x="3521183" y="378178"/>
            <a:chExt cx="2065106" cy="462337"/>
          </a:xfrm>
        </p:grpSpPr>
        <p:sp>
          <p:nvSpPr>
            <p:cNvPr id="28" name="Oval 27"/>
            <p:cNvSpPr/>
            <p:nvPr/>
          </p:nvSpPr>
          <p:spPr>
            <a:xfrm>
              <a:off x="3521183" y="378178"/>
              <a:ext cx="2065106" cy="462337"/>
            </a:xfrm>
            <a:prstGeom prst="ellipse">
              <a:avLst/>
            </a:prstGeom>
            <a:solidFill>
              <a:schemeClr val="accent1">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7-Point Star 22"/>
            <p:cNvSpPr/>
            <p:nvPr/>
          </p:nvSpPr>
          <p:spPr>
            <a:xfrm>
              <a:off x="4491773" y="530135"/>
              <a:ext cx="123289" cy="123290"/>
            </a:xfrm>
            <a:prstGeom prst="star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 name="Straight Connector 16"/>
          <p:cNvCxnSpPr/>
          <p:nvPr/>
        </p:nvCxnSpPr>
        <p:spPr>
          <a:xfrm>
            <a:off x="3056878" y="2720874"/>
            <a:ext cx="2989780" cy="0"/>
          </a:xfrm>
          <a:prstGeom prst="line">
            <a:avLst/>
          </a:prstGeom>
          <a:ln>
            <a:solidFill>
              <a:schemeClr val="bg1"/>
            </a:solidFill>
          </a:ln>
          <a:effectLst/>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rot="5400000" flipH="1" flipV="1">
            <a:off x="2491799" y="2133535"/>
            <a:ext cx="1138719" cy="11987"/>
          </a:xfrm>
          <a:prstGeom prst="line">
            <a:avLst/>
          </a:prstGeom>
          <a:ln>
            <a:solidFill>
              <a:schemeClr val="bg1"/>
            </a:solidFill>
          </a:ln>
          <a:effectLst/>
        </p:spPr>
        <p:style>
          <a:lnRef idx="1">
            <a:schemeClr val="dk1"/>
          </a:lnRef>
          <a:fillRef idx="0">
            <a:schemeClr val="dk1"/>
          </a:fillRef>
          <a:effectRef idx="0">
            <a:schemeClr val="dk1"/>
          </a:effectRef>
          <a:fontRef idx="minor">
            <a:schemeClr val="tx1"/>
          </a:fontRef>
        </p:style>
      </p:cxnSp>
      <p:sp>
        <p:nvSpPr>
          <p:cNvPr id="19" name="Freeform 18"/>
          <p:cNvSpPr/>
          <p:nvPr/>
        </p:nvSpPr>
        <p:spPr>
          <a:xfrm>
            <a:off x="3077427" y="1529071"/>
            <a:ext cx="3000054" cy="1171254"/>
          </a:xfrm>
          <a:custGeom>
            <a:avLst/>
            <a:gdLst>
              <a:gd name="connsiteX0" fmla="*/ 0 w 3000054"/>
              <a:gd name="connsiteY0" fmla="*/ 51371 h 1171254"/>
              <a:gd name="connsiteX1" fmla="*/ 493159 w 3000054"/>
              <a:gd name="connsiteY1" fmla="*/ 102742 h 1171254"/>
              <a:gd name="connsiteX2" fmla="*/ 1047964 w 3000054"/>
              <a:gd name="connsiteY2" fmla="*/ 667821 h 1171254"/>
              <a:gd name="connsiteX3" fmla="*/ 1818526 w 3000054"/>
              <a:gd name="connsiteY3" fmla="*/ 1068513 h 1171254"/>
              <a:gd name="connsiteX4" fmla="*/ 3000054 w 3000054"/>
              <a:gd name="connsiteY4" fmla="*/ 1171254 h 117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0054" h="1171254">
                <a:moveTo>
                  <a:pt x="0" y="51371"/>
                </a:moveTo>
                <a:cubicBezTo>
                  <a:pt x="159249" y="25685"/>
                  <a:pt x="318498" y="0"/>
                  <a:pt x="493159" y="102742"/>
                </a:cubicBezTo>
                <a:cubicBezTo>
                  <a:pt x="667820" y="205484"/>
                  <a:pt x="827070" y="506859"/>
                  <a:pt x="1047964" y="667821"/>
                </a:cubicBezTo>
                <a:cubicBezTo>
                  <a:pt x="1268859" y="828783"/>
                  <a:pt x="1493178" y="984608"/>
                  <a:pt x="1818526" y="1068513"/>
                </a:cubicBezTo>
                <a:cubicBezTo>
                  <a:pt x="2143874" y="1152418"/>
                  <a:pt x="2571964" y="1161836"/>
                  <a:pt x="3000054" y="1171254"/>
                </a:cubicBezTo>
              </a:path>
            </a:pathLst>
          </a:custGeom>
          <a:ln>
            <a:solidFill>
              <a:srgbClr val="FFC000"/>
            </a:solidFill>
          </a:ln>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cxnSp>
        <p:nvCxnSpPr>
          <p:cNvPr id="30" name="Straight Connector 29"/>
          <p:cNvCxnSpPr>
            <a:endCxn id="39" idx="0"/>
          </p:cNvCxnSpPr>
          <p:nvPr/>
        </p:nvCxnSpPr>
        <p:spPr>
          <a:xfrm rot="5400000" flipH="1" flipV="1">
            <a:off x="4081362" y="2111007"/>
            <a:ext cx="1185996" cy="21058"/>
          </a:xfrm>
          <a:prstGeom prst="line">
            <a:avLst/>
          </a:prstGeom>
        </p:spPr>
        <p:style>
          <a:lnRef idx="1">
            <a:schemeClr val="dk1"/>
          </a:lnRef>
          <a:fillRef idx="0">
            <a:schemeClr val="dk1"/>
          </a:fillRef>
          <a:effectRef idx="0">
            <a:schemeClr val="dk1"/>
          </a:effectRef>
          <a:fontRef idx="minor">
            <a:schemeClr val="tx1"/>
          </a:fontRef>
        </p:style>
      </p:cxnSp>
      <p:sp>
        <p:nvSpPr>
          <p:cNvPr id="39" name="Freeform 38"/>
          <p:cNvSpPr/>
          <p:nvPr/>
        </p:nvSpPr>
        <p:spPr>
          <a:xfrm>
            <a:off x="1851378" y="1497657"/>
            <a:ext cx="2833511" cy="1206029"/>
          </a:xfrm>
          <a:custGeom>
            <a:avLst/>
            <a:gdLst>
              <a:gd name="connsiteX0" fmla="*/ 2540000 w 2540000"/>
              <a:gd name="connsiteY0" fmla="*/ 48918 h 1183451"/>
              <a:gd name="connsiteX1" fmla="*/ 2314222 w 2540000"/>
              <a:gd name="connsiteY1" fmla="*/ 105363 h 1183451"/>
              <a:gd name="connsiteX2" fmla="*/ 1806222 w 2540000"/>
              <a:gd name="connsiteY2" fmla="*/ 681096 h 1183451"/>
              <a:gd name="connsiteX3" fmla="*/ 1501422 w 2540000"/>
              <a:gd name="connsiteY3" fmla="*/ 963318 h 1183451"/>
              <a:gd name="connsiteX4" fmla="*/ 1106311 w 2540000"/>
              <a:gd name="connsiteY4" fmla="*/ 1143940 h 1183451"/>
              <a:gd name="connsiteX5" fmla="*/ 361244 w 2540000"/>
              <a:gd name="connsiteY5" fmla="*/ 1177807 h 1183451"/>
              <a:gd name="connsiteX6" fmla="*/ 0 w 2540000"/>
              <a:gd name="connsiteY6" fmla="*/ 1177807 h 1183451"/>
              <a:gd name="connsiteX0" fmla="*/ 2833511 w 2833511"/>
              <a:gd name="connsiteY0" fmla="*/ 30398 h 1187155"/>
              <a:gd name="connsiteX1" fmla="*/ 2314222 w 2833511"/>
              <a:gd name="connsiteY1" fmla="*/ 109067 h 1187155"/>
              <a:gd name="connsiteX2" fmla="*/ 1806222 w 2833511"/>
              <a:gd name="connsiteY2" fmla="*/ 684800 h 1187155"/>
              <a:gd name="connsiteX3" fmla="*/ 1501422 w 2833511"/>
              <a:gd name="connsiteY3" fmla="*/ 967022 h 1187155"/>
              <a:gd name="connsiteX4" fmla="*/ 1106311 w 2833511"/>
              <a:gd name="connsiteY4" fmla="*/ 1147644 h 1187155"/>
              <a:gd name="connsiteX5" fmla="*/ 361244 w 2833511"/>
              <a:gd name="connsiteY5" fmla="*/ 1181511 h 1187155"/>
              <a:gd name="connsiteX6" fmla="*/ 0 w 2833511"/>
              <a:gd name="connsiteY6" fmla="*/ 1181511 h 118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3511" h="1187155">
                <a:moveTo>
                  <a:pt x="2833511" y="30398"/>
                </a:moveTo>
                <a:cubicBezTo>
                  <a:pt x="2781770" y="5939"/>
                  <a:pt x="2485437" y="0"/>
                  <a:pt x="2314222" y="109067"/>
                </a:cubicBezTo>
                <a:cubicBezTo>
                  <a:pt x="2143007" y="218134"/>
                  <a:pt x="1941689" y="541808"/>
                  <a:pt x="1806222" y="684800"/>
                </a:cubicBezTo>
                <a:cubicBezTo>
                  <a:pt x="1670755" y="827792"/>
                  <a:pt x="1618074" y="889881"/>
                  <a:pt x="1501422" y="967022"/>
                </a:cubicBezTo>
                <a:cubicBezTo>
                  <a:pt x="1384770" y="1044163"/>
                  <a:pt x="1296341" y="1111896"/>
                  <a:pt x="1106311" y="1147644"/>
                </a:cubicBezTo>
                <a:cubicBezTo>
                  <a:pt x="916281" y="1183392"/>
                  <a:pt x="545629" y="1175867"/>
                  <a:pt x="361244" y="1181511"/>
                </a:cubicBezTo>
                <a:cubicBezTo>
                  <a:pt x="176859" y="1187155"/>
                  <a:pt x="88429" y="1184333"/>
                  <a:pt x="0" y="1181511"/>
                </a:cubicBezTo>
              </a:path>
            </a:pathLst>
          </a:custGeom>
          <a:ln w="31750">
            <a:solidFill>
              <a:srgbClr val="FFC000"/>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1" name="Straight Connector 40"/>
          <p:cNvCxnSpPr/>
          <p:nvPr/>
        </p:nvCxnSpPr>
        <p:spPr>
          <a:xfrm rot="5400000" flipH="1" flipV="1">
            <a:off x="3350770" y="2460088"/>
            <a:ext cx="541107" cy="3426"/>
          </a:xfrm>
          <a:prstGeom prst="line">
            <a:avLst/>
          </a:prstGeom>
          <a:ln w="25400">
            <a:prstDash val="sysDot"/>
          </a:ln>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rot="5400000" flipH="1" flipV="1">
            <a:off x="3435438" y="2443154"/>
            <a:ext cx="541107" cy="3426"/>
          </a:xfrm>
          <a:prstGeom prst="line">
            <a:avLst/>
          </a:prstGeom>
          <a:ln w="25400">
            <a:prstDash val="sysDot"/>
          </a:ln>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rot="5400000" flipH="1" flipV="1">
            <a:off x="3437468" y="2387597"/>
            <a:ext cx="688622" cy="2"/>
          </a:xfrm>
          <a:prstGeom prst="line">
            <a:avLst/>
          </a:prstGeom>
          <a:ln w="25400">
            <a:prstDash val="sysDot"/>
          </a:ln>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rot="5400000" flipH="1" flipV="1">
            <a:off x="3510846" y="2381953"/>
            <a:ext cx="688622" cy="2"/>
          </a:xfrm>
          <a:prstGeom prst="line">
            <a:avLst/>
          </a:prstGeom>
          <a:ln w="25400">
            <a:prstDash val="sysDot"/>
          </a:ln>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rot="5400000" flipH="1" flipV="1">
            <a:off x="3601157" y="2370664"/>
            <a:ext cx="688622" cy="2"/>
          </a:xfrm>
          <a:prstGeom prst="line">
            <a:avLst/>
          </a:prstGeom>
          <a:ln w="25400">
            <a:prstDash val="sysDot"/>
          </a:ln>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rot="16200000" flipV="1">
            <a:off x="3753557" y="2421463"/>
            <a:ext cx="598312" cy="3"/>
          </a:xfrm>
          <a:prstGeom prst="line">
            <a:avLst/>
          </a:prstGeom>
          <a:ln w="25400">
            <a:prstDash val="sysDot"/>
          </a:ln>
        </p:spPr>
        <p:style>
          <a:lnRef idx="1">
            <a:schemeClr val="dk1"/>
          </a:lnRef>
          <a:fillRef idx="0">
            <a:schemeClr val="dk1"/>
          </a:fillRef>
          <a:effectRef idx="0">
            <a:schemeClr val="dk1"/>
          </a:effectRef>
          <a:fontRef idx="minor">
            <a:schemeClr val="tx1"/>
          </a:fontRef>
        </p:style>
      </p:cxnSp>
      <p:graphicFrame>
        <p:nvGraphicFramePr>
          <p:cNvPr id="9219" name="Object 3"/>
          <p:cNvGraphicFramePr>
            <a:graphicFrameLocks noChangeAspect="1"/>
          </p:cNvGraphicFramePr>
          <p:nvPr/>
        </p:nvGraphicFramePr>
        <p:xfrm>
          <a:off x="580672" y="3854096"/>
          <a:ext cx="7926388" cy="606425"/>
        </p:xfrm>
        <a:graphic>
          <a:graphicData uri="http://schemas.openxmlformats.org/presentationml/2006/ole">
            <p:oleObj spid="_x0000_s9219" name="Equation" r:id="rId5" imgW="3657600" imgH="279360" progId="Equation.3">
              <p:embed/>
            </p:oleObj>
          </a:graphicData>
        </a:graphic>
      </p:graphicFrame>
      <p:grpSp>
        <p:nvGrpSpPr>
          <p:cNvPr id="78" name="Group 77"/>
          <p:cNvGrpSpPr/>
          <p:nvPr/>
        </p:nvGrpSpPr>
        <p:grpSpPr>
          <a:xfrm>
            <a:off x="1636890" y="4436540"/>
            <a:ext cx="6479822" cy="1214812"/>
            <a:chOff x="1636890" y="4436540"/>
            <a:chExt cx="6479822" cy="1214812"/>
          </a:xfrm>
        </p:grpSpPr>
        <p:sp>
          <p:nvSpPr>
            <p:cNvPr id="59" name="TextBox 58"/>
            <p:cNvSpPr txBox="1"/>
            <p:nvPr/>
          </p:nvSpPr>
          <p:spPr>
            <a:xfrm>
              <a:off x="1636890" y="4820355"/>
              <a:ext cx="6479822" cy="830997"/>
            </a:xfrm>
            <a:prstGeom prst="rect">
              <a:avLst/>
            </a:prstGeom>
            <a:noFill/>
          </p:spPr>
          <p:txBody>
            <a:bodyPr wrap="square" rtlCol="0">
              <a:spAutoFit/>
            </a:bodyPr>
            <a:lstStyle/>
            <a:p>
              <a:r>
                <a:rPr lang="en-US" sz="2400" dirty="0" smtClean="0"/>
                <a:t>Product of two logistic probabilities, integrated over a volume determined by d</a:t>
              </a:r>
              <a:r>
                <a:rPr lang="en-US" sz="2400" baseline="-25000" dirty="0" smtClean="0"/>
                <a:t>ij</a:t>
              </a:r>
              <a:r>
                <a:rPr lang="en-US" sz="2400" dirty="0" smtClean="0"/>
                <a:t> </a:t>
              </a:r>
            </a:p>
          </p:txBody>
        </p:sp>
        <p:cxnSp>
          <p:nvCxnSpPr>
            <p:cNvPr id="61" name="Straight Arrow Connector 60"/>
            <p:cNvCxnSpPr/>
            <p:nvPr/>
          </p:nvCxnSpPr>
          <p:spPr>
            <a:xfrm rot="16200000" flipV="1">
              <a:off x="3160890" y="4538133"/>
              <a:ext cx="451557" cy="27093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64" name="Straight Arrow Connector 63"/>
            <p:cNvCxnSpPr/>
            <p:nvPr/>
          </p:nvCxnSpPr>
          <p:spPr>
            <a:xfrm rot="5400000" flipH="1" flipV="1">
              <a:off x="4086583" y="4549426"/>
              <a:ext cx="474128" cy="24835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sp>
        <p:nvSpPr>
          <p:cNvPr id="77" name="Rectangle 76"/>
          <p:cNvSpPr/>
          <p:nvPr/>
        </p:nvSpPr>
        <p:spPr>
          <a:xfrm>
            <a:off x="1275644" y="5746045"/>
            <a:ext cx="6333067" cy="8466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As</a:t>
            </a:r>
            <a:r>
              <a:rPr lang="en-US" dirty="0" smtClean="0"/>
              <a:t> </a:t>
            </a:r>
            <a:r>
              <a:rPr lang="el-GR" sz="2400" dirty="0" smtClean="0">
                <a:cs typeface="Arial"/>
              </a:rPr>
              <a:t>α</a:t>
            </a:r>
            <a:r>
              <a:rPr lang="en-US" sz="2400" dirty="0" smtClean="0">
                <a:cs typeface="Arial"/>
                <a:sym typeface="Wingdings" pitchFamily="2" charset="2"/>
              </a:rPr>
              <a:t>∞</a:t>
            </a:r>
            <a:r>
              <a:rPr lang="en-US" sz="2400" dirty="0" smtClean="0">
                <a:cs typeface="Arial"/>
              </a:rPr>
              <a:t>  </a:t>
            </a:r>
            <a:r>
              <a:rPr lang="en-US" sz="2400" dirty="0">
                <a:cs typeface="Arial"/>
              </a:rPr>
              <a:t>L</a:t>
            </a:r>
            <a:r>
              <a:rPr lang="en-US" sz="2400" dirty="0" smtClean="0">
                <a:cs typeface="Arial"/>
              </a:rPr>
              <a:t>ogistic </a:t>
            </a:r>
            <a:r>
              <a:rPr lang="en-US" sz="2400" dirty="0" smtClean="0">
                <a:cs typeface="Arial"/>
                <a:sym typeface="Wingdings" pitchFamily="2" charset="2"/>
              </a:rPr>
              <a:t> Step function</a:t>
            </a:r>
          </a:p>
          <a:p>
            <a:pPr algn="ctr"/>
            <a:r>
              <a:rPr lang="en-US" sz="2400" dirty="0" smtClean="0">
                <a:cs typeface="Arial"/>
                <a:sym typeface="Wingdings" pitchFamily="2" charset="2"/>
              </a:rPr>
              <a:t>Much easier to analyze!</a:t>
            </a:r>
            <a:endParaRPr lang="en-US" sz="2400" dirty="0"/>
          </a:p>
        </p:txBody>
      </p:sp>
      <p:sp>
        <p:nvSpPr>
          <p:cNvPr id="79" name="TextBox 78"/>
          <p:cNvSpPr txBox="1"/>
          <p:nvPr/>
        </p:nvSpPr>
        <p:spPr>
          <a:xfrm>
            <a:off x="2919129" y="2733547"/>
            <a:ext cx="215757" cy="461665"/>
          </a:xfrm>
          <a:prstGeom prst="rect">
            <a:avLst/>
          </a:prstGeom>
          <a:noFill/>
        </p:spPr>
        <p:txBody>
          <a:bodyPr wrap="square" rtlCol="0">
            <a:spAutoFit/>
          </a:bodyPr>
          <a:lstStyle/>
          <a:p>
            <a:r>
              <a:rPr lang="en-US" sz="2400" b="1" dirty="0" err="1" smtClean="0">
                <a:solidFill>
                  <a:schemeClr val="bg1"/>
                </a:solidFill>
              </a:rPr>
              <a:t>i</a:t>
            </a:r>
            <a:endParaRPr lang="en-US" sz="2400" b="1" dirty="0">
              <a:solidFill>
                <a:schemeClr val="bg1"/>
              </a:solidFill>
            </a:endParaRPr>
          </a:p>
        </p:txBody>
      </p:sp>
      <p:sp>
        <p:nvSpPr>
          <p:cNvPr id="80" name="TextBox 79"/>
          <p:cNvSpPr txBox="1"/>
          <p:nvPr/>
        </p:nvSpPr>
        <p:spPr>
          <a:xfrm>
            <a:off x="4533376" y="2646597"/>
            <a:ext cx="215757" cy="461665"/>
          </a:xfrm>
          <a:prstGeom prst="rect">
            <a:avLst/>
          </a:prstGeom>
          <a:noFill/>
        </p:spPr>
        <p:txBody>
          <a:bodyPr wrap="square" rtlCol="0">
            <a:spAutoFit/>
          </a:bodyPr>
          <a:lstStyle/>
          <a:p>
            <a:r>
              <a:rPr lang="en-US" sz="2400" b="1" dirty="0" smtClean="0">
                <a:solidFill>
                  <a:schemeClr val="bg1"/>
                </a:solidFill>
              </a:rPr>
              <a:t>j</a:t>
            </a:r>
            <a:endParaRPr lang="en-US" sz="2400" b="1" dirty="0">
              <a:solidFill>
                <a:schemeClr val="bg1"/>
              </a:solidFill>
            </a:endParaRPr>
          </a:p>
        </p:txBody>
      </p:sp>
    </p:spTree>
    <p:custDataLst>
      <p:tags r:id="rId2"/>
    </p:custDataLst>
  </p:cSld>
  <p:clrMapOvr>
    <a:masterClrMapping/>
  </p:clrMapOvr>
  <p:transition advTm="455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FIRSTPSARKAR@EKJLIIPFUVWYY57I" val="3630"/>
</p:tagLst>
</file>

<file path=ppt/tags/tag10.xml><?xml version="1.0" encoding="utf-8"?>
<p:tagLst xmlns:a="http://schemas.openxmlformats.org/drawingml/2006/main" xmlns:r="http://schemas.openxmlformats.org/officeDocument/2006/relationships" xmlns:p="http://schemas.openxmlformats.org/presentationml/2006/main">
  <p:tag name="TIMING" val="|45.5"/>
</p:tagLst>
</file>

<file path=ppt/tags/tag11.xml><?xml version="1.0" encoding="utf-8"?>
<p:tagLst xmlns:a="http://schemas.openxmlformats.org/drawingml/2006/main" xmlns:r="http://schemas.openxmlformats.org/officeDocument/2006/relationships" xmlns:p="http://schemas.openxmlformats.org/presentationml/2006/main">
  <p:tag name="TIMING" val="|33.3|31.1"/>
</p:tagLst>
</file>

<file path=ppt/tags/tag12.xml><?xml version="1.0" encoding="utf-8"?>
<p:tagLst xmlns:a="http://schemas.openxmlformats.org/drawingml/2006/main" xmlns:r="http://schemas.openxmlformats.org/officeDocument/2006/relationships" xmlns:p="http://schemas.openxmlformats.org/presentationml/2006/main">
  <p:tag name="TIMING" val="|14.7|31.2|8.7"/>
</p:tagLst>
</file>

<file path=ppt/tags/tag13.xml><?xml version="1.0" encoding="utf-8"?>
<p:tagLst xmlns:a="http://schemas.openxmlformats.org/drawingml/2006/main" xmlns:r="http://schemas.openxmlformats.org/officeDocument/2006/relationships" xmlns:p="http://schemas.openxmlformats.org/presentationml/2006/main">
  <p:tag name="TIMING" val="|32.6|18.1|31|14.2|20"/>
</p:tagLst>
</file>

<file path=ppt/tags/tag14.xml><?xml version="1.0" encoding="utf-8"?>
<p:tagLst xmlns:a="http://schemas.openxmlformats.org/drawingml/2006/main" xmlns:r="http://schemas.openxmlformats.org/officeDocument/2006/relationships" xmlns:p="http://schemas.openxmlformats.org/presentationml/2006/main">
  <p:tag name="TIMING" val="|30.2"/>
</p:tagLst>
</file>

<file path=ppt/tags/tag15.xml><?xml version="1.0" encoding="utf-8"?>
<p:tagLst xmlns:a="http://schemas.openxmlformats.org/drawingml/2006/main" xmlns:r="http://schemas.openxmlformats.org/officeDocument/2006/relationships" xmlns:p="http://schemas.openxmlformats.org/presentationml/2006/main">
  <p:tag name="TIMING" val="|13|11.5|10.1|10.1"/>
</p:tagLst>
</file>

<file path=ppt/tags/tag16.xml><?xml version="1.0" encoding="utf-8"?>
<p:tagLst xmlns:a="http://schemas.openxmlformats.org/drawingml/2006/main" xmlns:r="http://schemas.openxmlformats.org/officeDocument/2006/relationships" xmlns:p="http://schemas.openxmlformats.org/presentationml/2006/main">
  <p:tag name="TIMING" val="|2.7|5.4|5.4|2.7|7.8|7.1|10.2|10.5|4.4"/>
</p:tagLst>
</file>

<file path=ppt/tags/tag17.xml><?xml version="1.0" encoding="utf-8"?>
<p:tagLst xmlns:a="http://schemas.openxmlformats.org/drawingml/2006/main" xmlns:r="http://schemas.openxmlformats.org/officeDocument/2006/relationships" xmlns:p="http://schemas.openxmlformats.org/presentationml/2006/main">
  <p:tag name="TIMING" val="|35.7"/>
</p:tagLst>
</file>

<file path=ppt/tags/tag18.xml><?xml version="1.0" encoding="utf-8"?>
<p:tagLst xmlns:a="http://schemas.openxmlformats.org/drawingml/2006/main" xmlns:r="http://schemas.openxmlformats.org/officeDocument/2006/relationships" xmlns:p="http://schemas.openxmlformats.org/presentationml/2006/main">
  <p:tag name="TIMING" val="|0.4|18.1|12.4"/>
</p:tagLst>
</file>

<file path=ppt/tags/tag19.xml><?xml version="1.0" encoding="utf-8"?>
<p:tagLst xmlns:a="http://schemas.openxmlformats.org/drawingml/2006/main" xmlns:r="http://schemas.openxmlformats.org/officeDocument/2006/relationships" xmlns:p="http://schemas.openxmlformats.org/presentationml/2006/main">
  <p:tag name="TIMING" val="|1.8|0.2|0.3|0.3"/>
</p:tagLst>
</file>

<file path=ppt/tags/tag2.xml><?xml version="1.0" encoding="utf-8"?>
<p:tagLst xmlns:a="http://schemas.openxmlformats.org/drawingml/2006/main" xmlns:r="http://schemas.openxmlformats.org/officeDocument/2006/relationships" xmlns:p="http://schemas.openxmlformats.org/presentationml/2006/main">
  <p:tag name="TIMING" val="|21.4|10.4"/>
</p:tagLst>
</file>

<file path=ppt/tags/tag3.xml><?xml version="1.0" encoding="utf-8"?>
<p:tagLst xmlns:a="http://schemas.openxmlformats.org/drawingml/2006/main" xmlns:r="http://schemas.openxmlformats.org/officeDocument/2006/relationships" xmlns:p="http://schemas.openxmlformats.org/presentationml/2006/main">
  <p:tag name="TIMING" val="|26.3"/>
</p:tagLst>
</file>

<file path=ppt/tags/tag4.xml><?xml version="1.0" encoding="utf-8"?>
<p:tagLst xmlns:a="http://schemas.openxmlformats.org/drawingml/2006/main" xmlns:r="http://schemas.openxmlformats.org/officeDocument/2006/relationships" xmlns:p="http://schemas.openxmlformats.org/presentationml/2006/main">
  <p:tag name="TIMING" val="|5.5"/>
</p:tagLst>
</file>

<file path=ppt/tags/tag5.xml><?xml version="1.0" encoding="utf-8"?>
<p:tagLst xmlns:a="http://schemas.openxmlformats.org/drawingml/2006/main" xmlns:r="http://schemas.openxmlformats.org/officeDocument/2006/relationships" xmlns:p="http://schemas.openxmlformats.org/presentationml/2006/main">
  <p:tag name="TIMING" val="|67.7"/>
</p:tagLst>
</file>

<file path=ppt/tags/tag6.xml><?xml version="1.0" encoding="utf-8"?>
<p:tagLst xmlns:a="http://schemas.openxmlformats.org/drawingml/2006/main" xmlns:r="http://schemas.openxmlformats.org/officeDocument/2006/relationships" xmlns:p="http://schemas.openxmlformats.org/presentationml/2006/main">
  <p:tag name="TIMING" val="|16|9.1"/>
</p:tagLst>
</file>

<file path=ppt/tags/tag7.xml><?xml version="1.0" encoding="utf-8"?>
<p:tagLst xmlns:a="http://schemas.openxmlformats.org/drawingml/2006/main" xmlns:r="http://schemas.openxmlformats.org/officeDocument/2006/relationships" xmlns:p="http://schemas.openxmlformats.org/presentationml/2006/main">
  <p:tag name="TIMING" val="|19.8|13.5"/>
</p:tagLst>
</file>

<file path=ppt/tags/tag8.xml><?xml version="1.0" encoding="utf-8"?>
<p:tagLst xmlns:a="http://schemas.openxmlformats.org/drawingml/2006/main" xmlns:r="http://schemas.openxmlformats.org/officeDocument/2006/relationships" xmlns:p="http://schemas.openxmlformats.org/presentationml/2006/main">
  <p:tag name="TIMING" val="|11.6|10.9"/>
</p:tagLst>
</file>

<file path=ppt/tags/tag9.xml><?xml version="1.0" encoding="utf-8"?>
<p:tagLst xmlns:a="http://schemas.openxmlformats.org/drawingml/2006/main" xmlns:r="http://schemas.openxmlformats.org/officeDocument/2006/relationships" xmlns:p="http://schemas.openxmlformats.org/presentationml/2006/main">
  <p:tag name="TIMING" val="|16.4|13.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10805</TotalTime>
  <Words>1740</Words>
  <Application>Microsoft Office PowerPoint</Application>
  <PresentationFormat>On-screen Show (4:3)</PresentationFormat>
  <Paragraphs>292</Paragraphs>
  <Slides>26</Slides>
  <Notes>18</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26</vt:i4>
      </vt:variant>
    </vt:vector>
  </HeadingPairs>
  <TitlesOfParts>
    <vt:vector size="29" baseType="lpstr">
      <vt:lpstr>Foundry</vt:lpstr>
      <vt:lpstr>Equation</vt:lpstr>
      <vt:lpstr>Microsoft Equation 3.0</vt:lpstr>
      <vt:lpstr>Theoretical Justification for Popular Link Prediction Heuristics</vt:lpstr>
      <vt:lpstr>Link Prediction</vt:lpstr>
      <vt:lpstr>Link Prediction Heuristics</vt:lpstr>
      <vt:lpstr>Link Prediction Heuristics</vt:lpstr>
      <vt:lpstr>Previous Empirical Studies*</vt:lpstr>
      <vt:lpstr>Link Prediction – Generative Model</vt:lpstr>
      <vt:lpstr>Link Prediction – Generative Model</vt:lpstr>
      <vt:lpstr>Previous Empirical Studies*</vt:lpstr>
      <vt:lpstr>Common Neighbors</vt:lpstr>
      <vt:lpstr>Common Neighbors</vt:lpstr>
      <vt:lpstr>Common Neighbors</vt:lpstr>
      <vt:lpstr>Common Neighbors: Distinct  Radii</vt:lpstr>
      <vt:lpstr>Type 2 common neighbors</vt:lpstr>
      <vt:lpstr>Type 2 common neighbors</vt:lpstr>
      <vt:lpstr>Previous Empirical Studies*</vt:lpstr>
      <vt:lpstr>l hop Paths</vt:lpstr>
      <vt:lpstr>l hop Paths</vt:lpstr>
      <vt:lpstr>l hop Paths</vt:lpstr>
      <vt:lpstr>Revisiting Raftery et al.’s model</vt:lpstr>
      <vt:lpstr>Conclusion</vt:lpstr>
      <vt:lpstr>Summary</vt:lpstr>
      <vt:lpstr>Thanks!</vt:lpstr>
      <vt:lpstr>Problem Statement</vt:lpstr>
      <vt:lpstr>New Estimators</vt:lpstr>
      <vt:lpstr>New Estimators</vt:lpstr>
      <vt:lpstr>Sweep Estimators</vt:lpstr>
    </vt:vector>
  </TitlesOfParts>
  <Company>Carnegie Mellon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 User</dc:creator>
  <cp:lastModifiedBy>Lenovo User</cp:lastModifiedBy>
  <cp:revision>457</cp:revision>
  <dcterms:created xsi:type="dcterms:W3CDTF">2010-06-19T18:35:42Z</dcterms:created>
  <dcterms:modified xsi:type="dcterms:W3CDTF">2010-06-28T07:21:39Z</dcterms:modified>
</cp:coreProperties>
</file>