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Default Extension="gif" ContentType="image/gif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notesMasterIdLst>
    <p:notesMasterId r:id="rId71"/>
  </p:notesMasterIdLst>
  <p:sldIdLst>
    <p:sldId id="256" r:id="rId2"/>
    <p:sldId id="257" r:id="rId3"/>
    <p:sldId id="260" r:id="rId4"/>
    <p:sldId id="261" r:id="rId5"/>
    <p:sldId id="264" r:id="rId6"/>
    <p:sldId id="279" r:id="rId7"/>
    <p:sldId id="371" r:id="rId8"/>
    <p:sldId id="411" r:id="rId9"/>
    <p:sldId id="372" r:id="rId10"/>
    <p:sldId id="388" r:id="rId11"/>
    <p:sldId id="281" r:id="rId12"/>
    <p:sldId id="282" r:id="rId13"/>
    <p:sldId id="283" r:id="rId14"/>
    <p:sldId id="284" r:id="rId15"/>
    <p:sldId id="286" r:id="rId16"/>
    <p:sldId id="280" r:id="rId17"/>
    <p:sldId id="289" r:id="rId18"/>
    <p:sldId id="362" r:id="rId19"/>
    <p:sldId id="363" r:id="rId20"/>
    <p:sldId id="410" r:id="rId21"/>
    <p:sldId id="294" r:id="rId22"/>
    <p:sldId id="295" r:id="rId23"/>
    <p:sldId id="296" r:id="rId24"/>
    <p:sldId id="316" r:id="rId25"/>
    <p:sldId id="317" r:id="rId26"/>
    <p:sldId id="318" r:id="rId27"/>
    <p:sldId id="319" r:id="rId28"/>
    <p:sldId id="320" r:id="rId29"/>
    <p:sldId id="418" r:id="rId30"/>
    <p:sldId id="299" r:id="rId31"/>
    <p:sldId id="389" r:id="rId32"/>
    <p:sldId id="332" r:id="rId33"/>
    <p:sldId id="333" r:id="rId34"/>
    <p:sldId id="357" r:id="rId35"/>
    <p:sldId id="334" r:id="rId36"/>
    <p:sldId id="396" r:id="rId37"/>
    <p:sldId id="402" r:id="rId38"/>
    <p:sldId id="403" r:id="rId39"/>
    <p:sldId id="406" r:id="rId40"/>
    <p:sldId id="407" r:id="rId41"/>
    <p:sldId id="404" r:id="rId42"/>
    <p:sldId id="405" r:id="rId43"/>
    <p:sldId id="367" r:id="rId44"/>
    <p:sldId id="370" r:id="rId45"/>
    <p:sldId id="395" r:id="rId46"/>
    <p:sldId id="390" r:id="rId47"/>
    <p:sldId id="391" r:id="rId48"/>
    <p:sldId id="392" r:id="rId49"/>
    <p:sldId id="393" r:id="rId50"/>
    <p:sldId id="394" r:id="rId51"/>
    <p:sldId id="397" r:id="rId52"/>
    <p:sldId id="400" r:id="rId53"/>
    <p:sldId id="349" r:id="rId54"/>
    <p:sldId id="408" r:id="rId55"/>
    <p:sldId id="398" r:id="rId56"/>
    <p:sldId id="399" r:id="rId57"/>
    <p:sldId id="350" r:id="rId58"/>
    <p:sldId id="416" r:id="rId59"/>
    <p:sldId id="409" r:id="rId60"/>
    <p:sldId id="352" r:id="rId61"/>
    <p:sldId id="413" r:id="rId62"/>
    <p:sldId id="354" r:id="rId63"/>
    <p:sldId id="347" r:id="rId64"/>
    <p:sldId id="401" r:id="rId65"/>
    <p:sldId id="412" r:id="rId66"/>
    <p:sldId id="414" r:id="rId67"/>
    <p:sldId id="415" r:id="rId68"/>
    <p:sldId id="417" r:id="rId69"/>
    <p:sldId id="419" r:id="rId70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  <a:srgbClr val="FE80B3"/>
    <a:srgbClr val="FABAB8"/>
    <a:srgbClr val="F5C2BD"/>
    <a:srgbClr val="F06944"/>
    <a:srgbClr val="CCCCFF"/>
    <a:srgbClr val="F6BB00"/>
    <a:srgbClr val="E9C89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3" autoAdjust="0"/>
    <p:restoredTop sz="85551" autoAdjust="0"/>
  </p:normalViewPr>
  <p:slideViewPr>
    <p:cSldViewPr snapToGrid="0">
      <p:cViewPr varScale="1">
        <p:scale>
          <a:sx n="79" d="100"/>
          <a:sy n="79" d="100"/>
        </p:scale>
        <p:origin x="-8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0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2"/>
    </p:cViewPr>
  </p:sorterViewPr>
  <p:notesViewPr>
    <p:cSldViewPr snapToGrid="0">
      <p:cViewPr varScale="1">
        <p:scale>
          <a:sx n="70" d="100"/>
          <a:sy n="70" d="100"/>
        </p:scale>
        <p:origin x="-2766" y="-102"/>
      </p:cViewPr>
      <p:guideLst>
        <p:guide orient="horz" pos="2880"/>
        <p:guide pos="2160"/>
      </p:guideLst>
    </p:cSldViewPr>
  </p:notes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ED437-54AF-45CA-ABC5-A16BDB352F06}" type="datetimeFigureOut">
              <a:rPr lang="en-US" smtClean="0"/>
              <a:pPr/>
              <a:t>5/16/2010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5DEB-2489-4DED-B2E3-1CAFE07AF0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Ranking comes up in many everyday problems. Take for example friend suggestion problem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This is a graph of entities, where the links are based on who-knows-whom.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go into </a:t>
            </a:r>
            <a:r>
              <a:rPr lang="en-US" dirty="0" err="1" smtClean="0"/>
              <a:t>adamic</a:t>
            </a:r>
            <a:r>
              <a:rPr lang="en-US" dirty="0" smtClean="0"/>
              <a:t> </a:t>
            </a:r>
            <a:r>
              <a:rPr lang="en-US" dirty="0" err="1" smtClean="0"/>
              <a:t>adar</a:t>
            </a:r>
            <a:endParaRPr lang="en-US" dirty="0" smtClean="0"/>
          </a:p>
          <a:p>
            <a:r>
              <a:rPr lang="en-US" dirty="0" smtClean="0"/>
              <a:t>summarize:</a:t>
            </a:r>
            <a:r>
              <a:rPr lang="en-US" baseline="0" dirty="0" smtClean="0"/>
              <a:t> high degree nodes hurt link prediction, and computational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114B3A-8AD3-4C5B-BFB8-25599E91AD6B}" type="slidenum">
              <a:rPr lang="en-US"/>
              <a:pPr/>
              <a:t>66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REORDER (remember to say what T is)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6DDE7-25E0-4CC8-B8D5-FCE68D506A4C}" type="slidenum">
              <a:rPr lang="en-US"/>
              <a:pPr/>
              <a:t>3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start with a few examples which require ranking on large graphs. Take for example recommender networks.</a:t>
            </a:r>
          </a:p>
          <a:p>
            <a:r>
              <a:rPr lang="en-US" dirty="0"/>
              <a:t>Here we have a bipartite graph of customers and movies. A customer has a link to a movie if he/she rated that movie. Now the question is…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660EE-8008-40F5-A64E-6FC4B6B2901C}" type="slidenum">
              <a:rPr lang="en-US"/>
              <a:pPr/>
              <a:t>4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example is content based search in databases. We can represent the citeseer dataset by a graph of paper and word-nodes. Papers are connected via citation. Words are connected to the paper if they appeared in the title of the paper. Now we want to ask….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C7025-2B8C-4F42-BABC-6E3E078C1639}" type="slidenum">
              <a:rPr lang="en-US"/>
              <a:pPr/>
              <a:t>5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Connect with previous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ranking we need a graph-based measure of similarity. Here are some</a:t>
            </a:r>
            <a:r>
              <a:rPr lang="en-US" baseline="0" dirty="0" smtClean="0"/>
              <a:t> examples. …. Random Walks is an intuitive and useful mathematical tool which summarizes this ensemble of paths between two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will</a:t>
            </a:r>
            <a:r>
              <a:rPr lang="en-US" baseline="0" dirty="0" smtClean="0"/>
              <a:t> briefly motivate our problem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it is at most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89AFF-94DD-4630-9AFF-C015DAA37F9F}" type="slidenum">
              <a:rPr lang="en-US"/>
              <a:pPr/>
              <a:t>21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Check the sample seconds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65DEB-2489-4DED-B2E3-1CAFE07AF0E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618E-04B3-4B3B-A89D-AF22CB79CEE9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6C1-298E-4F98-84D4-0CA957A63A88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2160-672E-42A6-A848-17A8822AC489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31F665-26EB-4BC1-BF13-D64491DC961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CF90D4-7F27-4505-B32A-847CBCC3EA99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C7E74DA-5DAD-4354-B920-4015A1B15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2320"/>
          </a:xfrm>
        </p:spPr>
        <p:txBody>
          <a:bodyPr rtlCol="0" anchor="b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DC68-A057-40EB-B114-20173D025E3C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5544-4EC5-4E29-894E-F904AD378DAE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1780-7606-4514-8581-CACE45733ED5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AEB7-E610-4103-AF30-E2F574209F53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68EE-EAB3-4B74-AD29-A9D5960BFC07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ACA2F-B341-4BC0-9245-3D5954BCB546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79CE-8C8A-4ABC-9472-CF81C796A412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39D4A11-A8FA-46FA-84AA-27B94BFF5C32}" type="datetime1">
              <a:rPr lang="en-US" smtClean="0"/>
              <a:pPr/>
              <a:t>5/16/2010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C7E74DA-5DAD-4354-B920-4015A1B158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69" y="3100846"/>
            <a:ext cx="6400800" cy="25030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Purnamrita Sarkar</a:t>
            </a:r>
          </a:p>
          <a:p>
            <a:r>
              <a:rPr lang="en-US" b="1" dirty="0" smtClean="0"/>
              <a:t>Committee:</a:t>
            </a:r>
          </a:p>
          <a:p>
            <a:r>
              <a:rPr lang="en-US" sz="2000" b="1" dirty="0" smtClean="0"/>
              <a:t>Andrew W. Moore (Chair)</a:t>
            </a:r>
          </a:p>
          <a:p>
            <a:r>
              <a:rPr lang="en-US" sz="2000" b="1" dirty="0" smtClean="0"/>
              <a:t>Geoffrey J. Gordon</a:t>
            </a:r>
          </a:p>
          <a:p>
            <a:r>
              <a:rPr lang="en-US" sz="2000" b="1" dirty="0" err="1" smtClean="0"/>
              <a:t>Anupam</a:t>
            </a:r>
            <a:r>
              <a:rPr lang="en-US" sz="2000" b="1" dirty="0" smtClean="0"/>
              <a:t> Gupta</a:t>
            </a:r>
          </a:p>
          <a:p>
            <a:r>
              <a:rPr lang="en-US" sz="2000" b="1" dirty="0" smtClean="0"/>
              <a:t>Jon Kleinberg (Cornell)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541" y="896007"/>
            <a:ext cx="8229600" cy="18288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Fast Proximity Search on Large Graphs</a:t>
            </a: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ml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6124"/>
            <a:ext cx="1284270" cy="1191876"/>
          </a:xfrm>
          <a:prstGeom prst="rect">
            <a:avLst/>
          </a:prstGeom>
          <a:noFill/>
        </p:spPr>
      </p:pic>
      <p:pic>
        <p:nvPicPr>
          <p:cNvPr id="6" name="Picture 7" descr="CarnegieMellon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935" y="0"/>
            <a:ext cx="3630968" cy="1037690"/>
          </a:xfrm>
          <a:prstGeom prst="rect">
            <a:avLst/>
          </a:prstGeom>
          <a:noFill/>
        </p:spPr>
      </p:pic>
      <p:pic>
        <p:nvPicPr>
          <p:cNvPr id="7" name="Picture 6" descr="aut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9861" y="5984982"/>
            <a:ext cx="1654139" cy="873018"/>
          </a:xfrm>
          <a:prstGeom prst="rect">
            <a:avLst/>
          </a:prstGeom>
        </p:spPr>
      </p:pic>
    </p:spTree>
  </p:cSld>
  <p:clrMapOvr>
    <a:masterClrMapping/>
  </p:clrMapOvr>
  <p:transition advTm="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3296"/>
            <a:ext cx="8229600" cy="5551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is everywhere</a:t>
            </a:r>
          </a:p>
          <a:p>
            <a:r>
              <a:rPr lang="en-US" b="1" dirty="0" smtClean="0"/>
              <a:t>Ranking using random walks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Measures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Fast Local Algorithms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Reranking</a:t>
            </a:r>
            <a:r>
              <a:rPr lang="en-US" b="1" dirty="0" smtClean="0">
                <a:solidFill>
                  <a:schemeClr val="tx1"/>
                </a:solidFill>
              </a:rPr>
              <a:t> with Harmonic Functions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bane of local approaches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High degree nodes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Effect on useful measures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Disk-resident large graphs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ranking algorithms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Useful clustering algorithms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Link Prediction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Generative Models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8" y="185195"/>
            <a:ext cx="8229600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693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74" y="1143856"/>
            <a:ext cx="8229600" cy="52877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Personalized Pagerank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Hitting and Commute Times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many more…</a:t>
            </a:r>
          </a:p>
          <a:p>
            <a:pPr lvl="1"/>
            <a:r>
              <a:rPr lang="en-US" dirty="0" smtClean="0"/>
              <a:t>Simrank</a:t>
            </a:r>
          </a:p>
          <a:p>
            <a:pPr lvl="1"/>
            <a:r>
              <a:rPr lang="en-US" dirty="0" smtClean="0"/>
              <a:t>Hubs and Authorities</a:t>
            </a:r>
          </a:p>
          <a:p>
            <a:pPr lvl="1"/>
            <a:r>
              <a:rPr lang="en-US" dirty="0" smtClean="0"/>
              <a:t>Salsa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8" y="252248"/>
            <a:ext cx="8229600" cy="77251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Random Walk Based Proximity Measures</a:t>
            </a:r>
            <a:endParaRPr lang="en-US" sz="3600" dirty="0"/>
          </a:p>
        </p:txBody>
      </p:sp>
    </p:spTree>
  </p:cSld>
  <p:clrMapOvr>
    <a:masterClrMapping/>
  </p:clrMapOvr>
  <p:transition advTm="426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441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Personalized Pagerank</a:t>
            </a:r>
          </a:p>
          <a:p>
            <a:pPr lvl="1"/>
            <a:r>
              <a:rPr lang="en-US" dirty="0" smtClean="0"/>
              <a:t>Start at node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At any step reset to node </a:t>
            </a:r>
            <a:r>
              <a:rPr lang="en-US" b="1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with probability </a:t>
            </a:r>
            <a:r>
              <a:rPr lang="en-US" b="1" i="1" dirty="0" smtClean="0">
                <a:latin typeface="Arnprior" pitchFamily="2" charset="0"/>
              </a:rPr>
              <a:t>α</a:t>
            </a:r>
          </a:p>
          <a:p>
            <a:pPr lvl="1"/>
            <a:r>
              <a:rPr lang="en-US" dirty="0" smtClean="0"/>
              <a:t>Stationary distribution of this process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Hitting and Commute Times</a:t>
            </a:r>
          </a:p>
          <a:p>
            <a:pPr lvl="1"/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And many more…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Simrank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Hubs and Authorities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Salsa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59" y="357351"/>
            <a:ext cx="8229600" cy="66740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Random Walk Based Proximity Measures</a:t>
            </a:r>
            <a:endParaRPr lang="en-US" sz="3600" dirty="0"/>
          </a:p>
        </p:txBody>
      </p:sp>
    </p:spTree>
  </p:cSld>
  <p:clrMapOvr>
    <a:masterClrMapping/>
  </p:clrMapOvr>
  <p:transition advTm="3845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Personalized Pagerank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Hitting and Commute Times</a:t>
            </a:r>
          </a:p>
          <a:p>
            <a:pPr lvl="1"/>
            <a:r>
              <a:rPr lang="en-US" dirty="0" smtClean="0"/>
              <a:t>Hitting time is the expected time to hit a node </a:t>
            </a:r>
            <a:r>
              <a:rPr lang="en-US" i="1" dirty="0" smtClean="0"/>
              <a:t>j </a:t>
            </a:r>
            <a:r>
              <a:rPr lang="en-US" dirty="0" smtClean="0"/>
              <a:t>in a random walk starting at node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Commute time is the roundtrip time.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And many more…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Simrank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Hubs and Authorities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Salsa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79" y="283778"/>
            <a:ext cx="8229600" cy="74623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Random Walk Based Proximity Measures</a:t>
            </a:r>
            <a:endParaRPr lang="en-US" sz="3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806965" y="4461642"/>
            <a:ext cx="2685394" cy="2161346"/>
            <a:chOff x="5806965" y="4461642"/>
            <a:chExt cx="2685394" cy="2161346"/>
          </a:xfrm>
        </p:grpSpPr>
        <p:sp>
          <p:nvSpPr>
            <p:cNvPr id="5" name="Oval 4"/>
            <p:cNvSpPr/>
            <p:nvPr/>
          </p:nvSpPr>
          <p:spPr>
            <a:xfrm>
              <a:off x="6411310" y="5108028"/>
              <a:ext cx="578069" cy="5150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stCxn id="5" idx="0"/>
            </p:cNvCxnSpPr>
            <p:nvPr/>
          </p:nvCxnSpPr>
          <p:spPr>
            <a:xfrm rot="5400000" flipH="1" flipV="1">
              <a:off x="6503275" y="4905704"/>
              <a:ext cx="399394" cy="525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852745" y="4876800"/>
              <a:ext cx="273269" cy="26802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243374" y="4882286"/>
              <a:ext cx="294293" cy="26230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6064469" y="5339256"/>
              <a:ext cx="357352" cy="1577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855373" y="5599388"/>
              <a:ext cx="241741" cy="21546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6537437" y="5780693"/>
              <a:ext cx="320565" cy="1576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243145" y="5533698"/>
              <a:ext cx="236482" cy="20495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6973614" y="5365532"/>
              <a:ext cx="1087820" cy="525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8061434" y="5181601"/>
              <a:ext cx="430925" cy="40990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7099737" y="4661339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068206" y="5775435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63710" y="4461642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059213" y="4629808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806965" y="5218387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574220" y="5943600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01406" y="5707118"/>
              <a:ext cx="273269" cy="2627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5794" y="6253656"/>
              <a:ext cx="171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h(</a:t>
              </a:r>
              <a:r>
                <a:rPr lang="en-US" dirty="0" err="1" smtClean="0"/>
                <a:t>a,b</a:t>
              </a:r>
              <a:r>
                <a:rPr lang="en-US" dirty="0" smtClean="0"/>
                <a:t>)&gt;h(</a:t>
              </a:r>
              <a:r>
                <a:rPr lang="en-US" dirty="0" err="1" smtClean="0"/>
                <a:t>b,a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ransition advTm="289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77" y="140071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Problems with hitting and commute times</a:t>
            </a:r>
          </a:p>
          <a:p>
            <a:r>
              <a:rPr lang="en-US" sz="2400" dirty="0" smtClean="0"/>
              <a:t>Sensitive to long paths</a:t>
            </a:r>
            <a:endParaRPr lang="en-US" sz="2200" dirty="0" smtClean="0"/>
          </a:p>
          <a:p>
            <a:r>
              <a:rPr lang="en-US" sz="2400" dirty="0" smtClean="0"/>
              <a:t>Prone to favor high degree nodes</a:t>
            </a:r>
          </a:p>
          <a:p>
            <a:r>
              <a:rPr lang="en-US" sz="2400" dirty="0" smtClean="0"/>
              <a:t>Harder to compute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89" y="273269"/>
            <a:ext cx="8229600" cy="8355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Pitfalls  of Hitting and Commute Time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62732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err="1" smtClean="0">
                <a:latin typeface="Book Antiqua" pitchFamily="18" charset="0"/>
              </a:rPr>
              <a:t>Liben-Nowell</a:t>
            </a:r>
            <a:r>
              <a:rPr lang="en-US" sz="1600" b="1" dirty="0" smtClean="0">
                <a:latin typeface="Book Antiqua" pitchFamily="18" charset="0"/>
              </a:rPr>
              <a:t>, D., &amp; Kleinberg, J. The link prediction problem for social networks CIKM '03.</a:t>
            </a:r>
          </a:p>
          <a:p>
            <a:pPr marL="342900" indent="-342900"/>
            <a:r>
              <a:rPr lang="en-US" sz="1600" b="1" dirty="0" smtClean="0">
                <a:latin typeface="Garamond" pitchFamily="18" charset="0"/>
              </a:rPr>
              <a:t>Brand, M. (2005). A Random Walks Perspective on Maximizing Satisfaction and Profit. SIAM '05.</a:t>
            </a:r>
            <a:endParaRPr lang="en-US" sz="1600" b="1" dirty="0">
              <a:latin typeface="Book Antiqua" pitchFamily="18" charset="0"/>
            </a:endParaRPr>
          </a:p>
        </p:txBody>
      </p:sp>
      <p:pic>
        <p:nvPicPr>
          <p:cNvPr id="13" name="Picture 6" descr="sim_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0485" y="2840947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Tm="469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654628"/>
            <a:ext cx="8229600" cy="4709160"/>
          </a:xfrm>
        </p:spPr>
        <p:txBody>
          <a:bodyPr/>
          <a:lstStyle/>
          <a:p>
            <a:r>
              <a:rPr lang="en-US" dirty="0" smtClean="0"/>
              <a:t>We propose a truncated version</a:t>
            </a:r>
            <a:r>
              <a:rPr lang="en-US" baseline="30000" dirty="0" smtClean="0"/>
              <a:t>1</a:t>
            </a:r>
            <a:r>
              <a:rPr lang="en-US" dirty="0" smtClean="0"/>
              <a:t> of hitting and commute times, which only considers paths of length 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291843" name="Object 3"/>
          <p:cNvGraphicFramePr>
            <a:graphicFrameLocks noChangeAspect="1"/>
          </p:cNvGraphicFramePr>
          <p:nvPr/>
        </p:nvGraphicFramePr>
        <p:xfrm>
          <a:off x="991268" y="2966036"/>
          <a:ext cx="7275513" cy="2133600"/>
        </p:xfrm>
        <a:graphic>
          <a:graphicData uri="http://schemas.openxmlformats.org/presentationml/2006/ole">
            <p:oleObj spid="_x0000_s291843" name="Equation" r:id="rId4" imgW="3974760" imgH="109188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600124" y="6205248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This was also used by Mei et al. for query suggestion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6689" y="273269"/>
            <a:ext cx="8229600" cy="83557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Truncated</a:t>
            </a:r>
            <a:r>
              <a:rPr kumimoji="0" lang="en-US" sz="3600" b="0" i="0" u="none" strike="noStrike" kern="1200" cap="none" spc="-100" normalizeH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Hitting Time</a:t>
            </a:r>
            <a:endParaRPr kumimoji="0" lang="en-US" sz="36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4617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76" y="1257783"/>
            <a:ext cx="8229600" cy="4572000"/>
          </a:xfrm>
        </p:spPr>
        <p:txBody>
          <a:bodyPr/>
          <a:lstStyle/>
          <a:p>
            <a:r>
              <a:rPr lang="en-US" dirty="0" smtClean="0"/>
              <a:t>Easy to compute hitting time from all nodes to query node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Use dynamic programming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T|E| computation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Hard to compute hitting time from query node to all nodes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End up computing all pairs of hitting times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79" y="273270"/>
            <a:ext cx="8229600" cy="8355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Algorithms to Compute H</a:t>
            </a:r>
            <a:r>
              <a:rPr lang="en-US" sz="3600" baseline="30000" dirty="0" smtClean="0"/>
              <a:t>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407699" y="5044612"/>
            <a:ext cx="5318467" cy="16269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1"/>
                </a:solidFill>
              </a:rPr>
              <a:t>Want fast local algorithms which only examine a small neighborhood around the query node</a:t>
            </a:r>
          </a:p>
        </p:txBody>
      </p:sp>
    </p:spTree>
    <p:custDataLst>
      <p:tags r:id="rId1"/>
    </p:custDataLst>
  </p:cSld>
  <p:clrMapOvr>
    <a:masterClrMapping/>
  </p:clrMapOvr>
  <p:transition advTm="68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914"/>
            <a:ext cx="8229600" cy="509016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Is there a small neighborhood of nodes with small hitting time </a:t>
            </a:r>
            <a:r>
              <a:rPr lang="en-US" b="1" i="1" dirty="0" smtClean="0">
                <a:solidFill>
                  <a:schemeClr val="bg1"/>
                </a:solidFill>
              </a:rPr>
              <a:t>to</a:t>
            </a:r>
            <a:r>
              <a:rPr lang="en-US" dirty="0" smtClean="0"/>
              <a:t> node </a:t>
            </a:r>
            <a:r>
              <a:rPr lang="en-US" b="1" i="1" dirty="0" smtClean="0">
                <a:solidFill>
                  <a:schemeClr val="bg1"/>
                </a:solidFill>
              </a:rPr>
              <a:t>j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l-GR" baseline="-25000" dirty="0" smtClean="0"/>
              <a:t>τ</a:t>
            </a:r>
            <a:r>
              <a:rPr lang="en-US" dirty="0" smtClean="0"/>
              <a:t> = Set of nodes within hitting time </a:t>
            </a:r>
            <a:r>
              <a:rPr lang="el-GR" dirty="0" smtClean="0"/>
              <a:t>τ</a:t>
            </a:r>
            <a:r>
              <a:rPr lang="en-US" dirty="0" smtClean="0"/>
              <a:t> to j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                                             , for undirected graphs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331"/>
            <a:ext cx="8229600" cy="7716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Local Algorithm</a:t>
            </a:r>
            <a:endParaRPr lang="en-US" sz="3600" dirty="0"/>
          </a:p>
        </p:txBody>
      </p:sp>
      <p:graphicFrame>
        <p:nvGraphicFramePr>
          <p:cNvPr id="292867" name="Object 3"/>
          <p:cNvGraphicFramePr>
            <a:graphicFrameLocks noChangeAspect="1"/>
          </p:cNvGraphicFramePr>
          <p:nvPr/>
        </p:nvGraphicFramePr>
        <p:xfrm>
          <a:off x="1350963" y="3454400"/>
          <a:ext cx="3181350" cy="931863"/>
        </p:xfrm>
        <a:graphic>
          <a:graphicData uri="http://schemas.openxmlformats.org/presentationml/2006/ole">
            <p:oleObj spid="_x0000_s292867" name="Equation" r:id="rId4" imgW="1244520" imgH="4572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709058" y="3305628"/>
            <a:ext cx="2460171" cy="2910115"/>
            <a:chOff x="1709058" y="3305628"/>
            <a:chExt cx="2460171" cy="2910115"/>
          </a:xfrm>
        </p:grpSpPr>
        <p:sp>
          <p:nvSpPr>
            <p:cNvPr id="7" name="Freeform 6"/>
            <p:cNvSpPr/>
            <p:nvPr/>
          </p:nvSpPr>
          <p:spPr>
            <a:xfrm>
              <a:off x="2685143" y="3305628"/>
              <a:ext cx="1012371" cy="1509486"/>
            </a:xfrm>
            <a:custGeom>
              <a:avLst/>
              <a:gdLst>
                <a:gd name="connsiteX0" fmla="*/ 232228 w 1012371"/>
                <a:gd name="connsiteY0" fmla="*/ 145143 h 1509486"/>
                <a:gd name="connsiteX1" fmla="*/ 58057 w 1012371"/>
                <a:gd name="connsiteY1" fmla="*/ 928915 h 1509486"/>
                <a:gd name="connsiteX2" fmla="*/ 580571 w 1012371"/>
                <a:gd name="connsiteY2" fmla="*/ 1418772 h 1509486"/>
                <a:gd name="connsiteX3" fmla="*/ 1005114 w 1012371"/>
                <a:gd name="connsiteY3" fmla="*/ 384629 h 1509486"/>
                <a:gd name="connsiteX4" fmla="*/ 537028 w 1012371"/>
                <a:gd name="connsiteY4" fmla="*/ 58058 h 1509486"/>
                <a:gd name="connsiteX5" fmla="*/ 232228 w 1012371"/>
                <a:gd name="connsiteY5" fmla="*/ 145143 h 150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371" h="1509486">
                  <a:moveTo>
                    <a:pt x="232228" y="145143"/>
                  </a:moveTo>
                  <a:cubicBezTo>
                    <a:pt x="152400" y="290286"/>
                    <a:pt x="0" y="716644"/>
                    <a:pt x="58057" y="928915"/>
                  </a:cubicBezTo>
                  <a:cubicBezTo>
                    <a:pt x="116114" y="1141186"/>
                    <a:pt x="422728" y="1509486"/>
                    <a:pt x="580571" y="1418772"/>
                  </a:cubicBezTo>
                  <a:cubicBezTo>
                    <a:pt x="738414" y="1328058"/>
                    <a:pt x="1012371" y="611415"/>
                    <a:pt x="1005114" y="384629"/>
                  </a:cubicBezTo>
                  <a:cubicBezTo>
                    <a:pt x="997857" y="157843"/>
                    <a:pt x="667656" y="99786"/>
                    <a:pt x="537028" y="58058"/>
                  </a:cubicBezTo>
                  <a:cubicBezTo>
                    <a:pt x="406400" y="16330"/>
                    <a:pt x="312056" y="0"/>
                    <a:pt x="232228" y="145143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09058" y="5290457"/>
              <a:ext cx="2460171" cy="92528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How easy it is to reach </a:t>
              </a:r>
              <a:r>
                <a:rPr lang="en-US" sz="2400" b="1" i="1" dirty="0" smtClean="0">
                  <a:solidFill>
                    <a:srgbClr val="C00000"/>
                  </a:solidFill>
                </a:rPr>
                <a:t>j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Up Arrow 9"/>
            <p:cNvSpPr/>
            <p:nvPr/>
          </p:nvSpPr>
          <p:spPr>
            <a:xfrm>
              <a:off x="2884714" y="4604657"/>
              <a:ext cx="272143" cy="707571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03240" y="3640931"/>
            <a:ext cx="4640759" cy="2939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S</a:t>
            </a:r>
            <a:r>
              <a:rPr lang="en-US" sz="2400" b="1" dirty="0" smtClean="0">
                <a:solidFill>
                  <a:srgbClr val="C00000"/>
                </a:solidFill>
              </a:rPr>
              <a:t>mall neighborhood with potential nearest neighbors!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400" b="1" dirty="0" smtClean="0">
                <a:solidFill>
                  <a:srgbClr val="C00000"/>
                </a:solidFill>
              </a:rPr>
              <a:t>How do we find it without computing all the hitting times?</a:t>
            </a:r>
          </a:p>
        </p:txBody>
      </p:sp>
    </p:spTree>
    <p:custDataLst>
      <p:tags r:id="rId2"/>
    </p:custDataLst>
  </p:cSld>
  <p:clrMapOvr>
    <a:masterClrMapping/>
  </p:clrMapOvr>
  <p:transition advTm="1126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979469"/>
            <a:ext cx="8229600" cy="4572000"/>
          </a:xfrm>
        </p:spPr>
        <p:txBody>
          <a:bodyPr/>
          <a:lstStyle/>
          <a:p>
            <a:r>
              <a:rPr lang="en-US" dirty="0" smtClean="0"/>
              <a:t>Compute hitting time only on this subset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184935"/>
            <a:ext cx="8229600" cy="700355"/>
          </a:xfrm>
        </p:spPr>
        <p:txBody>
          <a:bodyPr/>
          <a:lstStyle/>
          <a:p>
            <a:r>
              <a:rPr lang="en-US" dirty="0" smtClean="0"/>
              <a:t>GRANCH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1140432" y="1777430"/>
            <a:ext cx="7161088" cy="46747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78018" y="2876764"/>
            <a:ext cx="2022782" cy="170342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04210" y="3773820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60903" y="334371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8011" y="3452117"/>
            <a:ext cx="398937" cy="39438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</a:t>
            </a:r>
            <a:endParaRPr lang="en-US" sz="2400" b="1" dirty="0"/>
          </a:p>
        </p:txBody>
      </p:sp>
      <p:sp>
        <p:nvSpPr>
          <p:cNvPr id="15" name="Oval 14"/>
          <p:cNvSpPr/>
          <p:nvPr/>
        </p:nvSpPr>
        <p:spPr>
          <a:xfrm>
            <a:off x="5624712" y="3717876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3851" y="4007243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35" idx="0"/>
          </p:cNvCxnSpPr>
          <p:nvPr/>
        </p:nvCxnSpPr>
        <p:spPr>
          <a:xfrm rot="16200000" flipH="1">
            <a:off x="4682490" y="4074359"/>
            <a:ext cx="393055" cy="22723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4"/>
          </p:cNvCxnSpPr>
          <p:nvPr/>
        </p:nvCxnSpPr>
        <p:spPr>
          <a:xfrm rot="5400000" flipH="1" flipV="1">
            <a:off x="4687421" y="3623533"/>
            <a:ext cx="249128" cy="10618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1"/>
          </p:cNvCxnSpPr>
          <p:nvPr/>
        </p:nvCxnSpPr>
        <p:spPr>
          <a:xfrm rot="16200000" flipV="1">
            <a:off x="4772282" y="3675674"/>
            <a:ext cx="485695" cy="2384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6" idx="1"/>
          </p:cNvCxnSpPr>
          <p:nvPr/>
        </p:nvCxnSpPr>
        <p:spPr>
          <a:xfrm>
            <a:off x="5283614" y="4163858"/>
            <a:ext cx="334002" cy="21006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6"/>
            <a:endCxn id="15" idx="1"/>
          </p:cNvCxnSpPr>
          <p:nvPr/>
        </p:nvCxnSpPr>
        <p:spPr>
          <a:xfrm>
            <a:off x="5506948" y="3649308"/>
            <a:ext cx="148275" cy="9907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5" idx="3"/>
          </p:cNvCxnSpPr>
          <p:nvPr/>
        </p:nvCxnSpPr>
        <p:spPr>
          <a:xfrm flipV="1">
            <a:off x="5308693" y="3895710"/>
            <a:ext cx="346530" cy="17748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6"/>
            <a:endCxn id="12" idx="1"/>
          </p:cNvCxnSpPr>
          <p:nvPr/>
        </p:nvCxnSpPr>
        <p:spPr>
          <a:xfrm>
            <a:off x="4969247" y="3447887"/>
            <a:ext cx="197187" cy="6198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0"/>
            <a:endCxn id="12" idx="4"/>
          </p:cNvCxnSpPr>
          <p:nvPr/>
        </p:nvCxnSpPr>
        <p:spPr>
          <a:xfrm rot="5400000" flipH="1" flipV="1">
            <a:off x="5177379" y="3877143"/>
            <a:ext cx="160744" cy="9945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88463" y="438450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7105" y="434340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74755" y="4076280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13110" y="347010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60381" y="287420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44652" y="396326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76831" y="295639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69991" y="334681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7" idx="31"/>
            <a:endCxn id="41" idx="3"/>
          </p:cNvCxnSpPr>
          <p:nvPr/>
        </p:nvCxnSpPr>
        <p:spPr>
          <a:xfrm>
            <a:off x="5200425" y="2998595"/>
            <a:ext cx="406917" cy="13563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7"/>
            <a:endCxn id="42" idx="2"/>
          </p:cNvCxnSpPr>
          <p:nvPr/>
        </p:nvCxnSpPr>
        <p:spPr>
          <a:xfrm rot="5400000" flipH="1" flipV="1">
            <a:off x="5787569" y="3465965"/>
            <a:ext cx="297399" cy="26744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5"/>
            <a:endCxn id="42" idx="2"/>
          </p:cNvCxnSpPr>
          <p:nvPr/>
        </p:nvCxnSpPr>
        <p:spPr>
          <a:xfrm rot="16200000" flipH="1">
            <a:off x="5753949" y="3134945"/>
            <a:ext cx="316757" cy="31532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0" idx="1"/>
          </p:cNvCxnSpPr>
          <p:nvPr/>
        </p:nvCxnSpPr>
        <p:spPr>
          <a:xfrm>
            <a:off x="5861264" y="3833091"/>
            <a:ext cx="413899" cy="16068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2" idx="4"/>
            <a:endCxn id="40" idx="1"/>
          </p:cNvCxnSpPr>
          <p:nvPr/>
        </p:nvCxnSpPr>
        <p:spPr>
          <a:xfrm rot="16200000" flipH="1">
            <a:off x="6005356" y="3723967"/>
            <a:ext cx="438615" cy="10100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6" idx="4"/>
          </p:cNvCxnSpPr>
          <p:nvPr/>
        </p:nvCxnSpPr>
        <p:spPr>
          <a:xfrm rot="5400000" flipH="1" flipV="1">
            <a:off x="5032387" y="4284178"/>
            <a:ext cx="244226" cy="10704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7" idx="5"/>
            <a:endCxn id="16" idx="2"/>
          </p:cNvCxnSpPr>
          <p:nvPr/>
        </p:nvCxnSpPr>
        <p:spPr>
          <a:xfrm rot="5400000" flipH="1" flipV="1">
            <a:off x="4756870" y="3907133"/>
            <a:ext cx="142698" cy="55126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5" idx="6"/>
            <a:endCxn id="36" idx="1"/>
          </p:cNvCxnSpPr>
          <p:nvPr/>
        </p:nvCxnSpPr>
        <p:spPr>
          <a:xfrm flipV="1">
            <a:off x="5096807" y="4373918"/>
            <a:ext cx="520809" cy="11476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36" idx="7"/>
          </p:cNvCxnSpPr>
          <p:nvPr/>
        </p:nvCxnSpPr>
        <p:spPr>
          <a:xfrm rot="16200000" flipH="1">
            <a:off x="5542687" y="4151667"/>
            <a:ext cx="438086" cy="641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2" idx="0"/>
            <a:endCxn id="41" idx="3"/>
          </p:cNvCxnSpPr>
          <p:nvPr/>
        </p:nvCxnSpPr>
        <p:spPr>
          <a:xfrm rot="5400000" flipH="1" flipV="1">
            <a:off x="5298468" y="3143243"/>
            <a:ext cx="317886" cy="299862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8" idx="7"/>
          </p:cNvCxnSpPr>
          <p:nvPr/>
        </p:nvCxnSpPr>
        <p:spPr>
          <a:xfrm rot="5400000" flipH="1" flipV="1">
            <a:off x="4633668" y="3337516"/>
            <a:ext cx="20375" cy="3058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8" idx="5"/>
            <a:endCxn id="8" idx="1"/>
          </p:cNvCxnSpPr>
          <p:nvPr/>
        </p:nvCxnSpPr>
        <p:spPr>
          <a:xfrm rot="16200000" flipH="1">
            <a:off x="4484636" y="3654245"/>
            <a:ext cx="156393" cy="14377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3"/>
          </p:cNvCxnSpPr>
          <p:nvPr/>
        </p:nvCxnSpPr>
        <p:spPr>
          <a:xfrm rot="5400000" flipH="1" flipV="1">
            <a:off x="4516165" y="3981662"/>
            <a:ext cx="148564" cy="8854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" idx="0"/>
          </p:cNvCxnSpPr>
          <p:nvPr/>
        </p:nvCxnSpPr>
        <p:spPr>
          <a:xfrm rot="5400000" flipH="1" flipV="1">
            <a:off x="4762466" y="3154035"/>
            <a:ext cx="292288" cy="8707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4210697" y="4253502"/>
            <a:ext cx="186644" cy="183224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4078843" y="3472666"/>
            <a:ext cx="239990" cy="64547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788036" y="2835667"/>
            <a:ext cx="263446" cy="146740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6055299" y="3142048"/>
            <a:ext cx="292288" cy="87071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 flipH="1" flipV="1">
            <a:off x="5017608" y="2679711"/>
            <a:ext cx="292288" cy="87071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9" idx="1"/>
          </p:cNvCxnSpPr>
          <p:nvPr/>
        </p:nvCxnSpPr>
        <p:spPr>
          <a:xfrm rot="16200000" flipV="1">
            <a:off x="4777745" y="2691567"/>
            <a:ext cx="212886" cy="213409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4781303" y="4683172"/>
            <a:ext cx="292288" cy="87071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6450462" y="4107953"/>
            <a:ext cx="268841" cy="238016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 flipV="1">
            <a:off x="5607983" y="4662757"/>
            <a:ext cx="299661" cy="114727"/>
          </a:xfrm>
          <a:prstGeom prst="line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517169" y="3092521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157" name="Rectangle 156"/>
          <p:cNvSpPr/>
          <p:nvPr/>
        </p:nvSpPr>
        <p:spPr>
          <a:xfrm>
            <a:off x="-1" y="5702157"/>
            <a:ext cx="8373439" cy="11558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Completely ignores graph structure outside </a:t>
            </a:r>
            <a:r>
              <a:rPr lang="en-US" sz="2400" dirty="0" err="1" smtClean="0">
                <a:solidFill>
                  <a:schemeClr val="tx1"/>
                </a:solidFill>
              </a:rPr>
              <a:t>NB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8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olidFill>
                  <a:schemeClr val="tx1"/>
                </a:solidFill>
              </a:rPr>
              <a:t>Poor approximation  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  </a:t>
            </a:r>
            <a:r>
              <a:rPr lang="en-US" sz="2400" dirty="0" smtClean="0">
                <a:solidFill>
                  <a:schemeClr val="tx1"/>
                </a:solidFill>
              </a:rPr>
              <a:t>Poor ranking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335694" y="4869951"/>
            <a:ext cx="100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NB</a:t>
            </a:r>
            <a:r>
              <a:rPr lang="en-US" sz="2400" baseline="-25000" dirty="0" err="1" smtClean="0"/>
              <a:t>j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29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1140432" y="1777430"/>
            <a:ext cx="7161088" cy="467474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979469"/>
            <a:ext cx="8229600" cy="4572000"/>
          </a:xfrm>
        </p:spPr>
        <p:txBody>
          <a:bodyPr/>
          <a:lstStyle/>
          <a:p>
            <a:r>
              <a:rPr lang="en-US" dirty="0" smtClean="0"/>
              <a:t>Upper and lower bounds on h(i,j) for </a:t>
            </a:r>
            <a:r>
              <a:rPr lang="en-US" dirty="0" err="1" smtClean="0"/>
              <a:t>i</a:t>
            </a:r>
            <a:r>
              <a:rPr lang="en-US" dirty="0" smtClean="0"/>
              <a:t> in NB(j)</a:t>
            </a:r>
          </a:p>
          <a:p>
            <a:r>
              <a:rPr lang="en-US" dirty="0" smtClean="0"/>
              <a:t>Bounds shrink as neighborhood is expanded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2517169" y="3092521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157" name="Rectangle 156"/>
          <p:cNvSpPr/>
          <p:nvPr/>
        </p:nvSpPr>
        <p:spPr>
          <a:xfrm>
            <a:off x="-1" y="5702157"/>
            <a:ext cx="8373439" cy="11558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Captures the influence of nodes outside NB</a:t>
            </a:r>
          </a:p>
          <a:p>
            <a:pPr lvl="1"/>
            <a:endParaRPr lang="en-US" sz="8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But can miss potential neighbors outside NB</a:t>
            </a:r>
          </a:p>
        </p:txBody>
      </p:sp>
      <p:sp>
        <p:nvSpPr>
          <p:cNvPr id="55" name="Freeform 54"/>
          <p:cNvSpPr/>
          <p:nvPr/>
        </p:nvSpPr>
        <p:spPr>
          <a:xfrm>
            <a:off x="4336921" y="2887039"/>
            <a:ext cx="2022782" cy="170342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4304873" y="2445249"/>
            <a:ext cx="2106202" cy="2095927"/>
          </a:xfrm>
          <a:custGeom>
            <a:avLst/>
            <a:gdLst>
              <a:gd name="connsiteX0" fmla="*/ 19032 w 1950573"/>
              <a:gd name="connsiteY0" fmla="*/ 1253447 h 2212791"/>
              <a:gd name="connsiteX1" fmla="*/ 60128 w 1950573"/>
              <a:gd name="connsiteY1" fmla="*/ 1654139 h 2212791"/>
              <a:gd name="connsiteX2" fmla="*/ 70402 w 1950573"/>
              <a:gd name="connsiteY2" fmla="*/ 1684962 h 2212791"/>
              <a:gd name="connsiteX3" fmla="*/ 90951 w 1950573"/>
              <a:gd name="connsiteY3" fmla="*/ 1767155 h 2212791"/>
              <a:gd name="connsiteX4" fmla="*/ 101225 w 1950573"/>
              <a:gd name="connsiteY4" fmla="*/ 1941816 h 2212791"/>
              <a:gd name="connsiteX5" fmla="*/ 152596 w 1950573"/>
              <a:gd name="connsiteY5" fmla="*/ 2044557 h 2212791"/>
              <a:gd name="connsiteX6" fmla="*/ 183418 w 1950573"/>
              <a:gd name="connsiteY6" fmla="*/ 2075380 h 2212791"/>
              <a:gd name="connsiteX7" fmla="*/ 214241 w 1950573"/>
              <a:gd name="connsiteY7" fmla="*/ 2116476 h 2212791"/>
              <a:gd name="connsiteX8" fmla="*/ 275886 w 1950573"/>
              <a:gd name="connsiteY8" fmla="*/ 2178121 h 2212791"/>
              <a:gd name="connsiteX9" fmla="*/ 471095 w 1950573"/>
              <a:gd name="connsiteY9" fmla="*/ 2208944 h 2212791"/>
              <a:gd name="connsiteX10" fmla="*/ 1097818 w 1950573"/>
              <a:gd name="connsiteY10" fmla="*/ 2167847 h 2212791"/>
              <a:gd name="connsiteX11" fmla="*/ 1108092 w 1950573"/>
              <a:gd name="connsiteY11" fmla="*/ 2116476 h 2212791"/>
              <a:gd name="connsiteX12" fmla="*/ 1138915 w 1950573"/>
              <a:gd name="connsiteY12" fmla="*/ 2106202 h 2212791"/>
              <a:gd name="connsiteX13" fmla="*/ 1190286 w 1950573"/>
              <a:gd name="connsiteY13" fmla="*/ 2075380 h 2212791"/>
              <a:gd name="connsiteX14" fmla="*/ 1344398 w 1950573"/>
              <a:gd name="connsiteY14" fmla="*/ 2013735 h 2212791"/>
              <a:gd name="connsiteX15" fmla="*/ 1416317 w 1950573"/>
              <a:gd name="connsiteY15" fmla="*/ 1982912 h 2212791"/>
              <a:gd name="connsiteX16" fmla="*/ 1519059 w 1950573"/>
              <a:gd name="connsiteY16" fmla="*/ 1972638 h 2212791"/>
              <a:gd name="connsiteX17" fmla="*/ 1590978 w 1950573"/>
              <a:gd name="connsiteY17" fmla="*/ 1962364 h 2212791"/>
              <a:gd name="connsiteX18" fmla="*/ 1632074 w 1950573"/>
              <a:gd name="connsiteY18" fmla="*/ 1941816 h 2212791"/>
              <a:gd name="connsiteX19" fmla="*/ 1652623 w 1950573"/>
              <a:gd name="connsiteY19" fmla="*/ 1900719 h 2212791"/>
              <a:gd name="connsiteX20" fmla="*/ 1703993 w 1950573"/>
              <a:gd name="connsiteY20" fmla="*/ 1890445 h 2212791"/>
              <a:gd name="connsiteX21" fmla="*/ 1745090 w 1950573"/>
              <a:gd name="connsiteY21" fmla="*/ 1869896 h 2212791"/>
              <a:gd name="connsiteX22" fmla="*/ 1786187 w 1950573"/>
              <a:gd name="connsiteY22" fmla="*/ 1859622 h 2212791"/>
              <a:gd name="connsiteX23" fmla="*/ 1868380 w 1950573"/>
              <a:gd name="connsiteY23" fmla="*/ 1839074 h 2212791"/>
              <a:gd name="connsiteX24" fmla="*/ 1899202 w 1950573"/>
              <a:gd name="connsiteY24" fmla="*/ 1818526 h 2212791"/>
              <a:gd name="connsiteX25" fmla="*/ 1909477 w 1950573"/>
              <a:gd name="connsiteY25" fmla="*/ 1777429 h 2212791"/>
              <a:gd name="connsiteX26" fmla="*/ 1919751 w 1950573"/>
              <a:gd name="connsiteY26" fmla="*/ 1746607 h 2212791"/>
              <a:gd name="connsiteX27" fmla="*/ 1930025 w 1950573"/>
              <a:gd name="connsiteY27" fmla="*/ 1643865 h 2212791"/>
              <a:gd name="connsiteX28" fmla="*/ 1950573 w 1950573"/>
              <a:gd name="connsiteY28" fmla="*/ 1571946 h 2212791"/>
              <a:gd name="connsiteX29" fmla="*/ 1930025 w 1950573"/>
              <a:gd name="connsiteY29" fmla="*/ 1469204 h 2212791"/>
              <a:gd name="connsiteX30" fmla="*/ 1919751 w 1950573"/>
              <a:gd name="connsiteY30" fmla="*/ 1345914 h 2212791"/>
              <a:gd name="connsiteX31" fmla="*/ 1899202 w 1950573"/>
              <a:gd name="connsiteY31" fmla="*/ 1315092 h 2212791"/>
              <a:gd name="connsiteX32" fmla="*/ 1847832 w 1950573"/>
              <a:gd name="connsiteY32" fmla="*/ 1243173 h 2212791"/>
              <a:gd name="connsiteX33" fmla="*/ 1796461 w 1950573"/>
              <a:gd name="connsiteY33" fmla="*/ 1181528 h 2212791"/>
              <a:gd name="connsiteX34" fmla="*/ 1693719 w 1950573"/>
              <a:gd name="connsiteY34" fmla="*/ 1078786 h 2212791"/>
              <a:gd name="connsiteX35" fmla="*/ 1611526 w 1950573"/>
              <a:gd name="connsiteY35" fmla="*/ 1017141 h 2212791"/>
              <a:gd name="connsiteX36" fmla="*/ 1549881 w 1950573"/>
              <a:gd name="connsiteY36" fmla="*/ 945222 h 2212791"/>
              <a:gd name="connsiteX37" fmla="*/ 1457414 w 1950573"/>
              <a:gd name="connsiteY37" fmla="*/ 873303 h 2212791"/>
              <a:gd name="connsiteX38" fmla="*/ 1406043 w 1950573"/>
              <a:gd name="connsiteY38" fmla="*/ 842481 h 2212791"/>
              <a:gd name="connsiteX39" fmla="*/ 1344398 w 1950573"/>
              <a:gd name="connsiteY39" fmla="*/ 770562 h 2212791"/>
              <a:gd name="connsiteX40" fmla="*/ 1313575 w 1950573"/>
              <a:gd name="connsiteY40" fmla="*/ 750013 h 2212791"/>
              <a:gd name="connsiteX41" fmla="*/ 1282753 w 1950573"/>
              <a:gd name="connsiteY41" fmla="*/ 554804 h 2212791"/>
              <a:gd name="connsiteX42" fmla="*/ 1251931 w 1950573"/>
              <a:gd name="connsiteY42" fmla="*/ 482885 h 2212791"/>
              <a:gd name="connsiteX43" fmla="*/ 1241656 w 1950573"/>
              <a:gd name="connsiteY43" fmla="*/ 441789 h 2212791"/>
              <a:gd name="connsiteX44" fmla="*/ 1221108 w 1950573"/>
              <a:gd name="connsiteY44" fmla="*/ 339047 h 2212791"/>
              <a:gd name="connsiteX45" fmla="*/ 1200560 w 1950573"/>
              <a:gd name="connsiteY45" fmla="*/ 297950 h 2212791"/>
              <a:gd name="connsiteX46" fmla="*/ 1180011 w 1950573"/>
              <a:gd name="connsiteY46" fmla="*/ 174661 h 2212791"/>
              <a:gd name="connsiteX47" fmla="*/ 1169737 w 1950573"/>
              <a:gd name="connsiteY47" fmla="*/ 143838 h 2212791"/>
              <a:gd name="connsiteX48" fmla="*/ 1128641 w 1950573"/>
              <a:gd name="connsiteY48" fmla="*/ 123290 h 2212791"/>
              <a:gd name="connsiteX49" fmla="*/ 1046447 w 1950573"/>
              <a:gd name="connsiteY49" fmla="*/ 92467 h 2212791"/>
              <a:gd name="connsiteX50" fmla="*/ 964254 w 1950573"/>
              <a:gd name="connsiteY50" fmla="*/ 61645 h 2212791"/>
              <a:gd name="connsiteX51" fmla="*/ 892335 w 1950573"/>
              <a:gd name="connsiteY51" fmla="*/ 30822 h 2212791"/>
              <a:gd name="connsiteX52" fmla="*/ 830690 w 1950573"/>
              <a:gd name="connsiteY52" fmla="*/ 20548 h 2212791"/>
              <a:gd name="connsiteX53" fmla="*/ 738223 w 1950573"/>
              <a:gd name="connsiteY53" fmla="*/ 41096 h 2212791"/>
              <a:gd name="connsiteX54" fmla="*/ 491643 w 1950573"/>
              <a:gd name="connsiteY54" fmla="*/ 30822 h 2212791"/>
              <a:gd name="connsiteX55" fmla="*/ 409450 w 1950573"/>
              <a:gd name="connsiteY55" fmla="*/ 10274 h 2212791"/>
              <a:gd name="connsiteX56" fmla="*/ 275886 w 1950573"/>
              <a:gd name="connsiteY56" fmla="*/ 0 h 2212791"/>
              <a:gd name="connsiteX57" fmla="*/ 193692 w 1950573"/>
              <a:gd name="connsiteY57" fmla="*/ 10274 h 2212791"/>
              <a:gd name="connsiteX58" fmla="*/ 162870 w 1950573"/>
              <a:gd name="connsiteY58" fmla="*/ 41096 h 2212791"/>
              <a:gd name="connsiteX59" fmla="*/ 60128 w 1950573"/>
              <a:gd name="connsiteY59" fmla="*/ 205483 h 2212791"/>
              <a:gd name="connsiteX60" fmla="*/ 49854 w 1950573"/>
              <a:gd name="connsiteY60" fmla="*/ 236305 h 2212791"/>
              <a:gd name="connsiteX61" fmla="*/ 39580 w 1950573"/>
              <a:gd name="connsiteY61" fmla="*/ 297950 h 2212791"/>
              <a:gd name="connsiteX62" fmla="*/ 19032 w 1950573"/>
              <a:gd name="connsiteY62" fmla="*/ 1253447 h 221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950573" h="2212791">
                <a:moveTo>
                  <a:pt x="19032" y="1253447"/>
                </a:moveTo>
                <a:cubicBezTo>
                  <a:pt x="22457" y="1479478"/>
                  <a:pt x="44256" y="1520816"/>
                  <a:pt x="60128" y="1654139"/>
                </a:cubicBezTo>
                <a:cubicBezTo>
                  <a:pt x="61408" y="1664893"/>
                  <a:pt x="67775" y="1674455"/>
                  <a:pt x="70402" y="1684962"/>
                </a:cubicBezTo>
                <a:lnTo>
                  <a:pt x="90951" y="1767155"/>
                </a:lnTo>
                <a:cubicBezTo>
                  <a:pt x="94376" y="1825375"/>
                  <a:pt x="95422" y="1883784"/>
                  <a:pt x="101225" y="1941816"/>
                </a:cubicBezTo>
                <a:cubicBezTo>
                  <a:pt x="104026" y="1969824"/>
                  <a:pt x="147440" y="2037192"/>
                  <a:pt x="152596" y="2044557"/>
                </a:cubicBezTo>
                <a:cubicBezTo>
                  <a:pt x="160928" y="2056460"/>
                  <a:pt x="173962" y="2064348"/>
                  <a:pt x="183418" y="2075380"/>
                </a:cubicBezTo>
                <a:cubicBezTo>
                  <a:pt x="194562" y="2088381"/>
                  <a:pt x="202786" y="2103748"/>
                  <a:pt x="214241" y="2116476"/>
                </a:cubicBezTo>
                <a:cubicBezTo>
                  <a:pt x="233681" y="2138076"/>
                  <a:pt x="248318" y="2168931"/>
                  <a:pt x="275886" y="2178121"/>
                </a:cubicBezTo>
                <a:cubicBezTo>
                  <a:pt x="379892" y="2212791"/>
                  <a:pt x="315935" y="2197009"/>
                  <a:pt x="471095" y="2208944"/>
                </a:cubicBezTo>
                <a:cubicBezTo>
                  <a:pt x="680003" y="2195245"/>
                  <a:pt x="890633" y="2197922"/>
                  <a:pt x="1097818" y="2167847"/>
                </a:cubicBezTo>
                <a:cubicBezTo>
                  <a:pt x="1115100" y="2165338"/>
                  <a:pt x="1098405" y="2131006"/>
                  <a:pt x="1108092" y="2116476"/>
                </a:cubicBezTo>
                <a:cubicBezTo>
                  <a:pt x="1114099" y="2107465"/>
                  <a:pt x="1129228" y="2111045"/>
                  <a:pt x="1138915" y="2106202"/>
                </a:cubicBezTo>
                <a:cubicBezTo>
                  <a:pt x="1156776" y="2097272"/>
                  <a:pt x="1172425" y="2084311"/>
                  <a:pt x="1190286" y="2075380"/>
                </a:cubicBezTo>
                <a:cubicBezTo>
                  <a:pt x="1242289" y="2049378"/>
                  <a:pt x="1290299" y="2035375"/>
                  <a:pt x="1344398" y="2013735"/>
                </a:cubicBezTo>
                <a:cubicBezTo>
                  <a:pt x="1368614" y="2004048"/>
                  <a:pt x="1390928" y="1988886"/>
                  <a:pt x="1416317" y="1982912"/>
                </a:cubicBezTo>
                <a:cubicBezTo>
                  <a:pt x="1449820" y="1975029"/>
                  <a:pt x="1484877" y="1976659"/>
                  <a:pt x="1519059" y="1972638"/>
                </a:cubicBezTo>
                <a:cubicBezTo>
                  <a:pt x="1543110" y="1969809"/>
                  <a:pt x="1567005" y="1965789"/>
                  <a:pt x="1590978" y="1962364"/>
                </a:cubicBezTo>
                <a:cubicBezTo>
                  <a:pt x="1604677" y="1955515"/>
                  <a:pt x="1621244" y="1952646"/>
                  <a:pt x="1632074" y="1941816"/>
                </a:cubicBezTo>
                <a:cubicBezTo>
                  <a:pt x="1642904" y="1930986"/>
                  <a:pt x="1640160" y="1909621"/>
                  <a:pt x="1652623" y="1900719"/>
                </a:cubicBezTo>
                <a:cubicBezTo>
                  <a:pt x="1666833" y="1890569"/>
                  <a:pt x="1686870" y="1893870"/>
                  <a:pt x="1703993" y="1890445"/>
                </a:cubicBezTo>
                <a:cubicBezTo>
                  <a:pt x="1717692" y="1883595"/>
                  <a:pt x="1730749" y="1875274"/>
                  <a:pt x="1745090" y="1869896"/>
                </a:cubicBezTo>
                <a:cubicBezTo>
                  <a:pt x="1758312" y="1864938"/>
                  <a:pt x="1772610" y="1863501"/>
                  <a:pt x="1786187" y="1859622"/>
                </a:cubicBezTo>
                <a:cubicBezTo>
                  <a:pt x="1859905" y="1838560"/>
                  <a:pt x="1763934" y="1859963"/>
                  <a:pt x="1868380" y="1839074"/>
                </a:cubicBezTo>
                <a:cubicBezTo>
                  <a:pt x="1878654" y="1832225"/>
                  <a:pt x="1892353" y="1828800"/>
                  <a:pt x="1899202" y="1818526"/>
                </a:cubicBezTo>
                <a:cubicBezTo>
                  <a:pt x="1907035" y="1806777"/>
                  <a:pt x="1905598" y="1791006"/>
                  <a:pt x="1909477" y="1777429"/>
                </a:cubicBezTo>
                <a:cubicBezTo>
                  <a:pt x="1912452" y="1767016"/>
                  <a:pt x="1916326" y="1756881"/>
                  <a:pt x="1919751" y="1746607"/>
                </a:cubicBezTo>
                <a:cubicBezTo>
                  <a:pt x="1923176" y="1712360"/>
                  <a:pt x="1925158" y="1677937"/>
                  <a:pt x="1930025" y="1643865"/>
                </a:cubicBezTo>
                <a:cubicBezTo>
                  <a:pt x="1933250" y="1621287"/>
                  <a:pt x="1943254" y="1593903"/>
                  <a:pt x="1950573" y="1571946"/>
                </a:cubicBezTo>
                <a:cubicBezTo>
                  <a:pt x="1943724" y="1537699"/>
                  <a:pt x="1934744" y="1503809"/>
                  <a:pt x="1930025" y="1469204"/>
                </a:cubicBezTo>
                <a:cubicBezTo>
                  <a:pt x="1924453" y="1428343"/>
                  <a:pt x="1927839" y="1386352"/>
                  <a:pt x="1919751" y="1345914"/>
                </a:cubicBezTo>
                <a:cubicBezTo>
                  <a:pt x="1917329" y="1333806"/>
                  <a:pt x="1905328" y="1325813"/>
                  <a:pt x="1899202" y="1315092"/>
                </a:cubicBezTo>
                <a:cubicBezTo>
                  <a:pt x="1863138" y="1251981"/>
                  <a:pt x="1898039" y="1293380"/>
                  <a:pt x="1847832" y="1243173"/>
                </a:cubicBezTo>
                <a:cubicBezTo>
                  <a:pt x="1829428" y="1187966"/>
                  <a:pt x="1850511" y="1231718"/>
                  <a:pt x="1796461" y="1181528"/>
                </a:cubicBezTo>
                <a:cubicBezTo>
                  <a:pt x="1760970" y="1148572"/>
                  <a:pt x="1732465" y="1107846"/>
                  <a:pt x="1693719" y="1078786"/>
                </a:cubicBezTo>
                <a:cubicBezTo>
                  <a:pt x="1666321" y="1058238"/>
                  <a:pt x="1636622" y="1040445"/>
                  <a:pt x="1611526" y="1017141"/>
                </a:cubicBezTo>
                <a:cubicBezTo>
                  <a:pt x="1588389" y="995656"/>
                  <a:pt x="1572208" y="967548"/>
                  <a:pt x="1549881" y="945222"/>
                </a:cubicBezTo>
                <a:cubicBezTo>
                  <a:pt x="1523150" y="918491"/>
                  <a:pt x="1489994" y="893666"/>
                  <a:pt x="1457414" y="873303"/>
                </a:cubicBezTo>
                <a:cubicBezTo>
                  <a:pt x="1440480" y="862719"/>
                  <a:pt x="1421806" y="854741"/>
                  <a:pt x="1406043" y="842481"/>
                </a:cubicBezTo>
                <a:cubicBezTo>
                  <a:pt x="1295571" y="756559"/>
                  <a:pt x="1414344" y="840508"/>
                  <a:pt x="1344398" y="770562"/>
                </a:cubicBezTo>
                <a:cubicBezTo>
                  <a:pt x="1335666" y="761830"/>
                  <a:pt x="1323849" y="756863"/>
                  <a:pt x="1313575" y="750013"/>
                </a:cubicBezTo>
                <a:cubicBezTo>
                  <a:pt x="1256582" y="664523"/>
                  <a:pt x="1320433" y="771469"/>
                  <a:pt x="1282753" y="554804"/>
                </a:cubicBezTo>
                <a:cubicBezTo>
                  <a:pt x="1278284" y="529108"/>
                  <a:pt x="1260844" y="507396"/>
                  <a:pt x="1251931" y="482885"/>
                </a:cubicBezTo>
                <a:cubicBezTo>
                  <a:pt x="1247105" y="469615"/>
                  <a:pt x="1244615" y="455596"/>
                  <a:pt x="1241656" y="441789"/>
                </a:cubicBezTo>
                <a:cubicBezTo>
                  <a:pt x="1234338" y="407639"/>
                  <a:pt x="1230703" y="372629"/>
                  <a:pt x="1221108" y="339047"/>
                </a:cubicBezTo>
                <a:cubicBezTo>
                  <a:pt x="1216900" y="324320"/>
                  <a:pt x="1207409" y="311649"/>
                  <a:pt x="1200560" y="297950"/>
                </a:cubicBezTo>
                <a:cubicBezTo>
                  <a:pt x="1192220" y="231229"/>
                  <a:pt x="1195099" y="227466"/>
                  <a:pt x="1180011" y="174661"/>
                </a:cubicBezTo>
                <a:cubicBezTo>
                  <a:pt x="1177036" y="164248"/>
                  <a:pt x="1177395" y="151496"/>
                  <a:pt x="1169737" y="143838"/>
                </a:cubicBezTo>
                <a:cubicBezTo>
                  <a:pt x="1158907" y="133008"/>
                  <a:pt x="1142637" y="129510"/>
                  <a:pt x="1128641" y="123290"/>
                </a:cubicBezTo>
                <a:cubicBezTo>
                  <a:pt x="1070133" y="97286"/>
                  <a:pt x="1093053" y="109414"/>
                  <a:pt x="1046447" y="92467"/>
                </a:cubicBezTo>
                <a:cubicBezTo>
                  <a:pt x="1018948" y="82468"/>
                  <a:pt x="991264" y="72899"/>
                  <a:pt x="964254" y="61645"/>
                </a:cubicBezTo>
                <a:cubicBezTo>
                  <a:pt x="928355" y="46687"/>
                  <a:pt x="927162" y="38561"/>
                  <a:pt x="892335" y="30822"/>
                </a:cubicBezTo>
                <a:cubicBezTo>
                  <a:pt x="871999" y="26303"/>
                  <a:pt x="851238" y="23973"/>
                  <a:pt x="830690" y="20548"/>
                </a:cubicBezTo>
                <a:cubicBezTo>
                  <a:pt x="799868" y="27397"/>
                  <a:pt x="769783" y="40140"/>
                  <a:pt x="738223" y="41096"/>
                </a:cubicBezTo>
                <a:cubicBezTo>
                  <a:pt x="655996" y="43588"/>
                  <a:pt x="573713" y="36482"/>
                  <a:pt x="491643" y="30822"/>
                </a:cubicBezTo>
                <a:cubicBezTo>
                  <a:pt x="290508" y="16951"/>
                  <a:pt x="543131" y="26984"/>
                  <a:pt x="409450" y="10274"/>
                </a:cubicBezTo>
                <a:cubicBezTo>
                  <a:pt x="365142" y="4736"/>
                  <a:pt x="320407" y="3425"/>
                  <a:pt x="275886" y="0"/>
                </a:cubicBezTo>
                <a:cubicBezTo>
                  <a:pt x="248488" y="3425"/>
                  <a:pt x="219641" y="838"/>
                  <a:pt x="193692" y="10274"/>
                </a:cubicBezTo>
                <a:cubicBezTo>
                  <a:pt x="180037" y="15239"/>
                  <a:pt x="171588" y="29472"/>
                  <a:pt x="162870" y="41096"/>
                </a:cubicBezTo>
                <a:cubicBezTo>
                  <a:pt x="135075" y="78156"/>
                  <a:pt x="82958" y="159823"/>
                  <a:pt x="60128" y="205483"/>
                </a:cubicBezTo>
                <a:cubicBezTo>
                  <a:pt x="55285" y="215169"/>
                  <a:pt x="53279" y="226031"/>
                  <a:pt x="49854" y="236305"/>
                </a:cubicBezTo>
                <a:cubicBezTo>
                  <a:pt x="46429" y="256853"/>
                  <a:pt x="42164" y="277279"/>
                  <a:pt x="39580" y="297950"/>
                </a:cubicBezTo>
                <a:cubicBezTo>
                  <a:pt x="0" y="614595"/>
                  <a:pt x="15607" y="1027416"/>
                  <a:pt x="19032" y="125344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4078843" y="2577103"/>
            <a:ext cx="2640460" cy="2295749"/>
            <a:chOff x="4078843" y="2577103"/>
            <a:chExt cx="2640460" cy="2295749"/>
          </a:xfrm>
        </p:grpSpPr>
        <p:sp>
          <p:nvSpPr>
            <p:cNvPr id="56" name="Oval 55"/>
            <p:cNvSpPr/>
            <p:nvPr/>
          </p:nvSpPr>
          <p:spPr>
            <a:xfrm>
              <a:off x="4604210" y="377382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760903" y="334371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08011" y="3452117"/>
              <a:ext cx="398937" cy="394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j</a:t>
              </a:r>
              <a:endParaRPr lang="en-US" sz="24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624712" y="3717876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03851" y="4007243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endCxn id="76" idx="0"/>
            </p:cNvCxnSpPr>
            <p:nvPr/>
          </p:nvCxnSpPr>
          <p:spPr>
            <a:xfrm rot="16200000" flipH="1">
              <a:off x="4682490" y="4074359"/>
              <a:ext cx="393055" cy="22723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7" idx="4"/>
            </p:cNvCxnSpPr>
            <p:nvPr/>
          </p:nvCxnSpPr>
          <p:spPr>
            <a:xfrm rot="5400000" flipH="1" flipV="1">
              <a:off x="4687421" y="3623533"/>
              <a:ext cx="249128" cy="1061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1"/>
            </p:cNvCxnSpPr>
            <p:nvPr/>
          </p:nvCxnSpPr>
          <p:spPr>
            <a:xfrm rot="16200000" flipV="1">
              <a:off x="4772282" y="3675674"/>
              <a:ext cx="485695" cy="23846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8" idx="1"/>
            </p:cNvCxnSpPr>
            <p:nvPr/>
          </p:nvCxnSpPr>
          <p:spPr>
            <a:xfrm>
              <a:off x="5283614" y="4163858"/>
              <a:ext cx="334002" cy="21006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6"/>
              <a:endCxn id="59" idx="1"/>
            </p:cNvCxnSpPr>
            <p:nvPr/>
          </p:nvCxnSpPr>
          <p:spPr>
            <a:xfrm>
              <a:off x="5506948" y="3649308"/>
              <a:ext cx="148275" cy="99079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59" idx="3"/>
            </p:cNvCxnSpPr>
            <p:nvPr/>
          </p:nvCxnSpPr>
          <p:spPr>
            <a:xfrm flipV="1">
              <a:off x="5308693" y="3895710"/>
              <a:ext cx="346530" cy="1774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7" idx="6"/>
              <a:endCxn id="58" idx="1"/>
            </p:cNvCxnSpPr>
            <p:nvPr/>
          </p:nvCxnSpPr>
          <p:spPr>
            <a:xfrm>
              <a:off x="4969247" y="3447887"/>
              <a:ext cx="197187" cy="6198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0" idx="0"/>
              <a:endCxn id="58" idx="4"/>
            </p:cNvCxnSpPr>
            <p:nvPr/>
          </p:nvCxnSpPr>
          <p:spPr>
            <a:xfrm rot="5400000" flipH="1" flipV="1">
              <a:off x="5177379" y="3877143"/>
              <a:ext cx="160744" cy="9945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4888463" y="438450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587105" y="434340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374755" y="407628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13110" y="347010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60381" y="287420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244652" y="396326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76831" y="295639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69991" y="334681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84" idx="3"/>
            </p:cNvCxnSpPr>
            <p:nvPr/>
          </p:nvCxnSpPr>
          <p:spPr>
            <a:xfrm>
              <a:off x="5198727" y="3030879"/>
              <a:ext cx="408615" cy="10335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59" idx="7"/>
              <a:endCxn id="85" idx="2"/>
            </p:cNvCxnSpPr>
            <p:nvPr/>
          </p:nvCxnSpPr>
          <p:spPr>
            <a:xfrm rot="5400000" flipH="1" flipV="1">
              <a:off x="5787569" y="3465965"/>
              <a:ext cx="297399" cy="26744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5"/>
              <a:endCxn id="85" idx="2"/>
            </p:cNvCxnSpPr>
            <p:nvPr/>
          </p:nvCxnSpPr>
          <p:spPr>
            <a:xfrm rot="16200000" flipH="1">
              <a:off x="5753949" y="3134945"/>
              <a:ext cx="316757" cy="31532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3" idx="1"/>
            </p:cNvCxnSpPr>
            <p:nvPr/>
          </p:nvCxnSpPr>
          <p:spPr>
            <a:xfrm>
              <a:off x="5861264" y="3833091"/>
              <a:ext cx="413899" cy="16068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4"/>
              <a:endCxn id="83" idx="1"/>
            </p:cNvCxnSpPr>
            <p:nvPr/>
          </p:nvCxnSpPr>
          <p:spPr>
            <a:xfrm rot="16200000" flipH="1">
              <a:off x="6005356" y="3723967"/>
              <a:ext cx="438615" cy="10100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60" idx="4"/>
            </p:cNvCxnSpPr>
            <p:nvPr/>
          </p:nvCxnSpPr>
          <p:spPr>
            <a:xfrm rot="5400000" flipH="1" flipV="1">
              <a:off x="5032387" y="4284178"/>
              <a:ext cx="244226" cy="10704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5"/>
              <a:endCxn id="60" idx="2"/>
            </p:cNvCxnSpPr>
            <p:nvPr/>
          </p:nvCxnSpPr>
          <p:spPr>
            <a:xfrm rot="5400000" flipH="1" flipV="1">
              <a:off x="4756870" y="3907133"/>
              <a:ext cx="142698" cy="55126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6" idx="6"/>
              <a:endCxn id="78" idx="1"/>
            </p:cNvCxnSpPr>
            <p:nvPr/>
          </p:nvCxnSpPr>
          <p:spPr>
            <a:xfrm flipV="1">
              <a:off x="5096807" y="4373918"/>
              <a:ext cx="520809" cy="11476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78" idx="7"/>
            </p:cNvCxnSpPr>
            <p:nvPr/>
          </p:nvCxnSpPr>
          <p:spPr>
            <a:xfrm rot="16200000" flipH="1">
              <a:off x="5542687" y="4151667"/>
              <a:ext cx="438086" cy="6415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8" idx="0"/>
              <a:endCxn id="84" idx="3"/>
            </p:cNvCxnSpPr>
            <p:nvPr/>
          </p:nvCxnSpPr>
          <p:spPr>
            <a:xfrm rot="5400000" flipH="1" flipV="1">
              <a:off x="5298468" y="3143243"/>
              <a:ext cx="317886" cy="29986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0" idx="7"/>
            </p:cNvCxnSpPr>
            <p:nvPr/>
          </p:nvCxnSpPr>
          <p:spPr>
            <a:xfrm rot="5400000" flipH="1" flipV="1">
              <a:off x="4633668" y="3337516"/>
              <a:ext cx="20375" cy="3058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0" idx="5"/>
              <a:endCxn id="56" idx="1"/>
            </p:cNvCxnSpPr>
            <p:nvPr/>
          </p:nvCxnSpPr>
          <p:spPr>
            <a:xfrm rot="16200000" flipH="1">
              <a:off x="4484636" y="3654245"/>
              <a:ext cx="156393" cy="143778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56" idx="3"/>
            </p:cNvCxnSpPr>
            <p:nvPr/>
          </p:nvCxnSpPr>
          <p:spPr>
            <a:xfrm rot="5400000" flipH="1" flipV="1">
              <a:off x="4516165" y="3981662"/>
              <a:ext cx="148564" cy="88548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57" idx="0"/>
            </p:cNvCxnSpPr>
            <p:nvPr/>
          </p:nvCxnSpPr>
          <p:spPr>
            <a:xfrm rot="5400000" flipH="1" flipV="1">
              <a:off x="4762466" y="3154035"/>
              <a:ext cx="292288" cy="87071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4210697" y="4253502"/>
              <a:ext cx="186644" cy="183224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4078843" y="3472666"/>
              <a:ext cx="239990" cy="6454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788036" y="2835667"/>
              <a:ext cx="263446" cy="14674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6055299" y="3142048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5017608" y="2679711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82" idx="1"/>
              <a:endCxn id="120" idx="5"/>
            </p:cNvCxnSpPr>
            <p:nvPr/>
          </p:nvCxnSpPr>
          <p:spPr>
            <a:xfrm rot="16200000" flipV="1">
              <a:off x="4679303" y="2593125"/>
              <a:ext cx="306452" cy="31672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4781303" y="4683172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0800000">
              <a:off x="6450462" y="4107953"/>
              <a:ext cx="268841" cy="238016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V="1">
              <a:off x="5607983" y="4662757"/>
              <a:ext cx="299661" cy="11472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335694" y="4869951"/>
            <a:ext cx="100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NB</a:t>
            </a:r>
            <a:r>
              <a:rPr lang="en-US" sz="2400" baseline="-25000" dirty="0" err="1" smtClean="0"/>
              <a:t>j</a:t>
            </a:r>
            <a:endParaRPr lang="en-US" sz="24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4294598" y="2082843"/>
            <a:ext cx="1016253" cy="545931"/>
            <a:chOff x="4294598" y="2082843"/>
            <a:chExt cx="1016253" cy="545931"/>
          </a:xfrm>
        </p:grpSpPr>
        <p:sp>
          <p:nvSpPr>
            <p:cNvPr id="120" name="Oval 119"/>
            <p:cNvSpPr/>
            <p:nvPr/>
          </p:nvSpPr>
          <p:spPr>
            <a:xfrm>
              <a:off x="4496332" y="2420429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102507" y="241015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 rot="10800000">
              <a:off x="4294598" y="2301411"/>
              <a:ext cx="252796" cy="180352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21" idx="0"/>
            </p:cNvCxnSpPr>
            <p:nvPr/>
          </p:nvCxnSpPr>
          <p:spPr>
            <a:xfrm rot="5400000" flipH="1" flipV="1">
              <a:off x="5079000" y="2210523"/>
              <a:ext cx="327311" cy="71952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>
            <a:off x="2024008" y="3337388"/>
            <a:ext cx="175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lb(</a:t>
            </a:r>
            <a:r>
              <a:rPr lang="en-US" sz="3600" dirty="0" err="1" smtClean="0"/>
              <a:t>NB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36" name="Rectangle 135"/>
          <p:cNvSpPr/>
          <p:nvPr/>
        </p:nvSpPr>
        <p:spPr>
          <a:xfrm>
            <a:off x="0" y="5383658"/>
            <a:ext cx="9144000" cy="1474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Stop expanding when lb(</a:t>
            </a:r>
            <a:r>
              <a:rPr lang="en-US" sz="2400" dirty="0" err="1" smtClean="0">
                <a:solidFill>
                  <a:schemeClr val="tx1"/>
                </a:solidFill>
              </a:rPr>
              <a:t>NB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/>
              <a:t> ≥ </a:t>
            </a:r>
            <a:r>
              <a:rPr lang="el-GR" sz="2400" dirty="0" smtClean="0"/>
              <a:t>τ</a:t>
            </a:r>
            <a:endParaRPr lang="en-US" sz="2400" dirty="0" smtClean="0"/>
          </a:p>
          <a:p>
            <a:pPr lvl="1"/>
            <a:endParaRPr lang="en-US" sz="900" dirty="0" smtClean="0"/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For all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outside </a:t>
            </a:r>
            <a:r>
              <a:rPr lang="en-US" sz="2400" dirty="0" err="1" smtClean="0">
                <a:solidFill>
                  <a:schemeClr val="tx1"/>
                </a:solidFill>
              </a:rPr>
              <a:t>NB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baseline="-25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, h(i,j)</a:t>
            </a:r>
            <a:r>
              <a:rPr lang="en-US" sz="2400" dirty="0" smtClean="0"/>
              <a:t> ≥ </a:t>
            </a:r>
            <a:r>
              <a:rPr lang="en-US" sz="2400" dirty="0" smtClean="0">
                <a:solidFill>
                  <a:schemeClr val="tx1"/>
                </a:solidFill>
              </a:rPr>
              <a:t>lb(</a:t>
            </a:r>
            <a:r>
              <a:rPr lang="en-US" sz="2400" dirty="0" err="1" smtClean="0">
                <a:solidFill>
                  <a:schemeClr val="tx1"/>
                </a:solidFill>
              </a:rPr>
              <a:t>NB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/>
              <a:t> ≥ </a:t>
            </a:r>
            <a:r>
              <a:rPr lang="el-GR" sz="2400" dirty="0" smtClean="0"/>
              <a:t>τ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 Guaranteed to not miss a potential nearest neighbor!</a:t>
            </a:r>
            <a:endParaRPr lang="en-US" sz="2400" dirty="0" smtClean="0"/>
          </a:p>
        </p:txBody>
      </p:sp>
      <p:grpSp>
        <p:nvGrpSpPr>
          <p:cNvPr id="145" name="Group 144"/>
          <p:cNvGrpSpPr/>
          <p:nvPr/>
        </p:nvGrpSpPr>
        <p:grpSpPr>
          <a:xfrm>
            <a:off x="5188449" y="2198670"/>
            <a:ext cx="2065106" cy="688368"/>
            <a:chOff x="5188449" y="2198670"/>
            <a:chExt cx="2065106" cy="688368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5188449" y="2547991"/>
              <a:ext cx="667821" cy="339047"/>
            </a:xfrm>
            <a:prstGeom prst="straightConnector1">
              <a:avLst/>
            </a:prstGeom>
            <a:ln w="730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794624" y="2198670"/>
              <a:ext cx="1458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Expand</a:t>
              </a:r>
              <a:endParaRPr lang="en-US" sz="2400" dirty="0"/>
            </a:p>
          </p:txBody>
        </p:sp>
      </p:grpSp>
      <p:sp>
        <p:nvSpPr>
          <p:cNvPr id="73" name="Title 3"/>
          <p:cNvSpPr>
            <a:spLocks noGrp="1"/>
          </p:cNvSpPr>
          <p:nvPr>
            <p:ph type="title"/>
          </p:nvPr>
        </p:nvSpPr>
        <p:spPr>
          <a:xfrm>
            <a:off x="446926" y="184935"/>
            <a:ext cx="8229600" cy="700355"/>
          </a:xfrm>
        </p:spPr>
        <p:txBody>
          <a:bodyPr/>
          <a:lstStyle/>
          <a:p>
            <a:r>
              <a:rPr lang="en-US" dirty="0" smtClean="0"/>
              <a:t>GRANCH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233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animBg="1"/>
      <p:bldP spid="157" grpId="1" animBg="1"/>
      <p:bldP spid="55" grpId="0" animBg="1"/>
      <p:bldP spid="115" grpId="0" animBg="1"/>
      <p:bldP spid="131" grpId="0"/>
      <p:bldP spid="1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655"/>
            <a:ext cx="8686800" cy="1155437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Ranking in Graphs:</a:t>
            </a:r>
            <a:br>
              <a:rPr lang="en-US" sz="3600" dirty="0" smtClean="0"/>
            </a:br>
            <a:r>
              <a:rPr lang="en-US" sz="3600" dirty="0" smtClean="0"/>
              <a:t>Friend Suggestion in </a:t>
            </a:r>
            <a:r>
              <a:rPr lang="en-US" sz="3600" dirty="0" err="1" smtClean="0"/>
              <a:t>Facebook</a:t>
            </a:r>
            <a:endParaRPr lang="en-US" sz="3600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2743200" y="2819400"/>
            <a:ext cx="3276600" cy="2819400"/>
            <a:chOff x="1143000" y="1828800"/>
            <a:chExt cx="3276600" cy="2819400"/>
          </a:xfrm>
        </p:grpSpPr>
        <p:sp>
          <p:nvSpPr>
            <p:cNvPr id="107" name="Oval 106"/>
            <p:cNvSpPr/>
            <p:nvPr/>
          </p:nvSpPr>
          <p:spPr>
            <a:xfrm>
              <a:off x="1905000" y="3200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1676400" y="3962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438400" y="38100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971800" y="4343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4114800" y="3733800"/>
              <a:ext cx="304800" cy="3048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3733800" y="4343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1143000" y="33528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4" name="Straight Connector 113"/>
            <p:cNvCxnSpPr>
              <a:stCxn id="153" idx="3"/>
              <a:endCxn id="150" idx="7"/>
            </p:cNvCxnSpPr>
            <p:nvPr/>
          </p:nvCxnSpPr>
          <p:spPr>
            <a:xfrm rot="5400000">
              <a:off x="3612963" y="2774763"/>
              <a:ext cx="317874" cy="31787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5" name="Straight Connector 114"/>
            <p:cNvCxnSpPr>
              <a:stCxn id="154" idx="6"/>
              <a:endCxn id="111" idx="2"/>
            </p:cNvCxnSpPr>
            <p:nvPr/>
          </p:nvCxnSpPr>
          <p:spPr>
            <a:xfrm flipV="1">
              <a:off x="3505200" y="3886200"/>
              <a:ext cx="6096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3657600" y="3124200"/>
              <a:ext cx="5018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7" name="Straight Connector 116"/>
            <p:cNvCxnSpPr>
              <a:stCxn id="154" idx="5"/>
            </p:cNvCxnSpPr>
            <p:nvPr/>
          </p:nvCxnSpPr>
          <p:spPr>
            <a:xfrm rot="16200000" flipH="1">
              <a:off x="3384363" y="4146362"/>
              <a:ext cx="425637" cy="2732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 flipV="1">
              <a:off x="2514600" y="3886200"/>
              <a:ext cx="7620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3200400" y="4419600"/>
              <a:ext cx="5018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0" name="Straight Connector 119"/>
            <p:cNvCxnSpPr>
              <a:stCxn id="150" idx="2"/>
            </p:cNvCxnSpPr>
            <p:nvPr/>
          </p:nvCxnSpPr>
          <p:spPr>
            <a:xfrm rot="10800000">
              <a:off x="2895600" y="3137274"/>
              <a:ext cx="457200" cy="6312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>
              <a:stCxn id="151" idx="3"/>
            </p:cNvCxnSpPr>
            <p:nvPr/>
          </p:nvCxnSpPr>
          <p:spPr>
            <a:xfrm rot="5400000">
              <a:off x="2774764" y="2667000"/>
              <a:ext cx="591111" cy="3494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>
              <a:stCxn id="147" idx="2"/>
              <a:endCxn id="148" idx="5"/>
            </p:cNvCxnSpPr>
            <p:nvPr/>
          </p:nvCxnSpPr>
          <p:spPr>
            <a:xfrm rot="10800000">
              <a:off x="2469964" y="2774764"/>
              <a:ext cx="273237" cy="4256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3" name="Straight Connector 122"/>
            <p:cNvCxnSpPr>
              <a:stCxn id="147" idx="3"/>
              <a:endCxn id="107" idx="6"/>
            </p:cNvCxnSpPr>
            <p:nvPr/>
          </p:nvCxnSpPr>
          <p:spPr>
            <a:xfrm rot="5400000">
              <a:off x="2476501" y="3041463"/>
              <a:ext cx="44637" cy="5780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4" name="Straight Connector 123"/>
            <p:cNvCxnSpPr>
              <a:endCxn id="109" idx="1"/>
            </p:cNvCxnSpPr>
            <p:nvPr/>
          </p:nvCxnSpPr>
          <p:spPr>
            <a:xfrm rot="16200000" flipH="1">
              <a:off x="2041619" y="3413218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 flipV="1">
              <a:off x="1828800" y="3962400"/>
              <a:ext cx="7620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 rot="16200000" flipH="1">
              <a:off x="2606581" y="40990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 rot="16200000" flipH="1">
              <a:off x="1311181" y="36418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8" name="Straight Connector 127"/>
            <p:cNvCxnSpPr>
              <a:endCxn id="108" idx="0"/>
            </p:cNvCxnSpPr>
            <p:nvPr/>
          </p:nvCxnSpPr>
          <p:spPr>
            <a:xfrm rot="5400000">
              <a:off x="1600200" y="3581400"/>
              <a:ext cx="6096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3901981" y="27274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0" name="Straight Connector 129"/>
            <p:cNvCxnSpPr>
              <a:endCxn id="153" idx="1"/>
            </p:cNvCxnSpPr>
            <p:nvPr/>
          </p:nvCxnSpPr>
          <p:spPr>
            <a:xfrm>
              <a:off x="3276600" y="2362200"/>
              <a:ext cx="654237" cy="1970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1" name="Straight Connector 130"/>
            <p:cNvCxnSpPr>
              <a:endCxn id="150" idx="0"/>
            </p:cNvCxnSpPr>
            <p:nvPr/>
          </p:nvCxnSpPr>
          <p:spPr>
            <a:xfrm rot="16200000" flipH="1">
              <a:off x="3124200" y="2667000"/>
              <a:ext cx="6096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>
              <a:endCxn id="151" idx="1"/>
            </p:cNvCxnSpPr>
            <p:nvPr/>
          </p:nvCxnSpPr>
          <p:spPr>
            <a:xfrm>
              <a:off x="2743200" y="1981200"/>
              <a:ext cx="501837" cy="3494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>
              <a:endCxn id="151" idx="2"/>
            </p:cNvCxnSpPr>
            <p:nvPr/>
          </p:nvCxnSpPr>
          <p:spPr>
            <a:xfrm flipV="1">
              <a:off x="2362200" y="2438400"/>
              <a:ext cx="8382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>
            <a:xfrm rot="5400000">
              <a:off x="2171701" y="2247899"/>
              <a:ext cx="609600" cy="22860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844581" y="21940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1447800" y="2133600"/>
              <a:ext cx="457200" cy="457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36"/>
            <p:cNvCxnSpPr>
              <a:endCxn id="149" idx="2"/>
            </p:cNvCxnSpPr>
            <p:nvPr/>
          </p:nvCxnSpPr>
          <p:spPr>
            <a:xfrm flipV="1">
              <a:off x="1981200" y="1981200"/>
              <a:ext cx="5334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37"/>
            <p:cNvCxnSpPr>
              <a:stCxn id="150" idx="5"/>
              <a:endCxn id="111" idx="1"/>
            </p:cNvCxnSpPr>
            <p:nvPr/>
          </p:nvCxnSpPr>
          <p:spPr>
            <a:xfrm rot="16200000" flipH="1">
              <a:off x="3651063" y="3270063"/>
              <a:ext cx="470274" cy="54647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38"/>
            <p:cNvCxnSpPr>
              <a:endCxn id="110" idx="2"/>
            </p:cNvCxnSpPr>
            <p:nvPr/>
          </p:nvCxnSpPr>
          <p:spPr>
            <a:xfrm>
              <a:off x="1905000" y="4191000"/>
              <a:ext cx="1066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0" name="Straight Connector 139"/>
            <p:cNvCxnSpPr>
              <a:endCxn id="148" idx="3"/>
            </p:cNvCxnSpPr>
            <p:nvPr/>
          </p:nvCxnSpPr>
          <p:spPr>
            <a:xfrm>
              <a:off x="1600200" y="2667000"/>
              <a:ext cx="6542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40"/>
            <p:cNvCxnSpPr>
              <a:stCxn id="107" idx="2"/>
            </p:cNvCxnSpPr>
            <p:nvPr/>
          </p:nvCxnSpPr>
          <p:spPr>
            <a:xfrm rot="10800000" flipV="1">
              <a:off x="1219200" y="3352800"/>
              <a:ext cx="685801" cy="4463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2" name="Straight Connector 141"/>
            <p:cNvCxnSpPr>
              <a:endCxn id="154" idx="1"/>
            </p:cNvCxnSpPr>
            <p:nvPr/>
          </p:nvCxnSpPr>
          <p:spPr>
            <a:xfrm>
              <a:off x="2133600" y="3352800"/>
              <a:ext cx="1111437" cy="5018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>
            <a:xfrm>
              <a:off x="2514600" y="2667000"/>
              <a:ext cx="1111437" cy="5018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4" name="Straight Connector 143"/>
            <p:cNvCxnSpPr>
              <a:endCxn id="109" idx="1"/>
            </p:cNvCxnSpPr>
            <p:nvPr/>
          </p:nvCxnSpPr>
          <p:spPr>
            <a:xfrm>
              <a:off x="1219200" y="3429000"/>
              <a:ext cx="1263837" cy="4256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45" name="Oval 144"/>
            <p:cNvSpPr/>
            <p:nvPr/>
          </p:nvSpPr>
          <p:spPr>
            <a:xfrm>
              <a:off x="13716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1752600" y="19812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2743200" y="30480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22098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2514600" y="18288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3352800" y="3048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3200400" y="22860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4114800" y="30480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38862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3200400" y="3810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6096000" y="4724400"/>
            <a:ext cx="2057400" cy="646331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Purna just joined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Facebook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96000" y="3581400"/>
            <a:ext cx="2448910" cy="646331"/>
          </a:xfrm>
          <a:prstGeom prst="rect">
            <a:avLst/>
          </a:prstGeom>
          <a:solidFill>
            <a:srgbClr val="F5C2BD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Two friends Purna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added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2743200" y="2819400"/>
            <a:ext cx="3276600" cy="2819400"/>
            <a:chOff x="1143000" y="1828800"/>
            <a:chExt cx="3276600" cy="2819400"/>
          </a:xfrm>
        </p:grpSpPr>
        <p:sp>
          <p:nvSpPr>
            <p:cNvPr id="158" name="Oval 157"/>
            <p:cNvSpPr/>
            <p:nvPr/>
          </p:nvSpPr>
          <p:spPr>
            <a:xfrm>
              <a:off x="1905000" y="3200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1676400" y="39624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4114800" y="3733800"/>
              <a:ext cx="304800" cy="304800"/>
            </a:xfrm>
            <a:prstGeom prst="ellipse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3733800" y="43434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1143000" y="33528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3" name="Straight Connector 162"/>
            <p:cNvCxnSpPr>
              <a:stCxn id="202" idx="3"/>
              <a:endCxn id="199" idx="7"/>
            </p:cNvCxnSpPr>
            <p:nvPr/>
          </p:nvCxnSpPr>
          <p:spPr>
            <a:xfrm rot="5400000">
              <a:off x="3612963" y="2774763"/>
              <a:ext cx="317874" cy="31787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4" name="Straight Connector 163"/>
            <p:cNvCxnSpPr>
              <a:stCxn id="203" idx="6"/>
              <a:endCxn id="160" idx="2"/>
            </p:cNvCxnSpPr>
            <p:nvPr/>
          </p:nvCxnSpPr>
          <p:spPr>
            <a:xfrm flipV="1">
              <a:off x="3505200" y="3886200"/>
              <a:ext cx="6096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>
            <a:xfrm>
              <a:off x="3657600" y="3124200"/>
              <a:ext cx="5018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6" name="Straight Connector 165"/>
            <p:cNvCxnSpPr>
              <a:stCxn id="203" idx="5"/>
            </p:cNvCxnSpPr>
            <p:nvPr/>
          </p:nvCxnSpPr>
          <p:spPr>
            <a:xfrm rot="16200000" flipH="1">
              <a:off x="3384363" y="4146362"/>
              <a:ext cx="425637" cy="2732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7" name="Straight Connector 166"/>
            <p:cNvCxnSpPr/>
            <p:nvPr/>
          </p:nvCxnSpPr>
          <p:spPr>
            <a:xfrm flipV="1">
              <a:off x="2514600" y="3886200"/>
              <a:ext cx="7620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>
            <a:xfrm>
              <a:off x="3200400" y="4419600"/>
              <a:ext cx="5018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9" name="Straight Connector 168"/>
            <p:cNvCxnSpPr>
              <a:stCxn id="199" idx="2"/>
            </p:cNvCxnSpPr>
            <p:nvPr/>
          </p:nvCxnSpPr>
          <p:spPr>
            <a:xfrm rot="10800000">
              <a:off x="2895600" y="3137274"/>
              <a:ext cx="457200" cy="6312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0" name="Straight Connector 169"/>
            <p:cNvCxnSpPr>
              <a:stCxn id="200" idx="3"/>
            </p:cNvCxnSpPr>
            <p:nvPr/>
          </p:nvCxnSpPr>
          <p:spPr>
            <a:xfrm rot="5400000">
              <a:off x="2774764" y="2667000"/>
              <a:ext cx="591111" cy="3494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1" name="Straight Connector 170"/>
            <p:cNvCxnSpPr>
              <a:stCxn id="196" idx="2"/>
              <a:endCxn id="197" idx="5"/>
            </p:cNvCxnSpPr>
            <p:nvPr/>
          </p:nvCxnSpPr>
          <p:spPr>
            <a:xfrm rot="10800000">
              <a:off x="2469964" y="2774764"/>
              <a:ext cx="273237" cy="4256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2" name="Straight Connector 171"/>
            <p:cNvCxnSpPr>
              <a:stCxn id="196" idx="3"/>
              <a:endCxn id="158" idx="6"/>
            </p:cNvCxnSpPr>
            <p:nvPr/>
          </p:nvCxnSpPr>
          <p:spPr>
            <a:xfrm rot="5400000">
              <a:off x="2476501" y="3041463"/>
              <a:ext cx="44637" cy="5780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3" name="Straight Connector 172"/>
            <p:cNvCxnSpPr>
              <a:endCxn id="204" idx="1"/>
            </p:cNvCxnSpPr>
            <p:nvPr/>
          </p:nvCxnSpPr>
          <p:spPr>
            <a:xfrm rot="16200000" flipH="1">
              <a:off x="2041619" y="3413218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4" name="Straight Connector 173"/>
            <p:cNvCxnSpPr/>
            <p:nvPr/>
          </p:nvCxnSpPr>
          <p:spPr>
            <a:xfrm flipV="1">
              <a:off x="1828800" y="3962400"/>
              <a:ext cx="7620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rot="16200000" flipH="1">
              <a:off x="2606581" y="40990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6" name="Straight Connector 175"/>
            <p:cNvCxnSpPr/>
            <p:nvPr/>
          </p:nvCxnSpPr>
          <p:spPr>
            <a:xfrm rot="16200000" flipH="1">
              <a:off x="1311181" y="36418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7" name="Straight Connector 176"/>
            <p:cNvCxnSpPr>
              <a:endCxn id="159" idx="0"/>
            </p:cNvCxnSpPr>
            <p:nvPr/>
          </p:nvCxnSpPr>
          <p:spPr>
            <a:xfrm rot="5400000">
              <a:off x="1600200" y="3581400"/>
              <a:ext cx="6096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>
            <a:xfrm rot="16200000" flipH="1">
              <a:off x="3901981" y="27274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9" name="Straight Connector 178"/>
            <p:cNvCxnSpPr>
              <a:endCxn id="202" idx="1"/>
            </p:cNvCxnSpPr>
            <p:nvPr/>
          </p:nvCxnSpPr>
          <p:spPr>
            <a:xfrm>
              <a:off x="3276600" y="2362200"/>
              <a:ext cx="654237" cy="1970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0" name="Straight Connector 179"/>
            <p:cNvCxnSpPr>
              <a:endCxn id="199" idx="0"/>
            </p:cNvCxnSpPr>
            <p:nvPr/>
          </p:nvCxnSpPr>
          <p:spPr>
            <a:xfrm rot="16200000" flipH="1">
              <a:off x="3124200" y="2667000"/>
              <a:ext cx="6096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1" name="Straight Connector 180"/>
            <p:cNvCxnSpPr>
              <a:endCxn id="200" idx="1"/>
            </p:cNvCxnSpPr>
            <p:nvPr/>
          </p:nvCxnSpPr>
          <p:spPr>
            <a:xfrm>
              <a:off x="2743200" y="1981200"/>
              <a:ext cx="501837" cy="3494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2" name="Straight Connector 181"/>
            <p:cNvCxnSpPr>
              <a:endCxn id="200" idx="2"/>
            </p:cNvCxnSpPr>
            <p:nvPr/>
          </p:nvCxnSpPr>
          <p:spPr>
            <a:xfrm flipV="1">
              <a:off x="2362200" y="2438400"/>
              <a:ext cx="8382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>
            <a:xfrm rot="5400000">
              <a:off x="2171701" y="2247899"/>
              <a:ext cx="609600" cy="22860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1844581" y="2194019"/>
              <a:ext cx="501837" cy="38099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>
            <a:xfrm rot="5400000" flipH="1" flipV="1">
              <a:off x="1447800" y="2133600"/>
              <a:ext cx="457200" cy="457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6" name="Straight Connector 185"/>
            <p:cNvCxnSpPr>
              <a:endCxn id="198" idx="2"/>
            </p:cNvCxnSpPr>
            <p:nvPr/>
          </p:nvCxnSpPr>
          <p:spPr>
            <a:xfrm flipV="1">
              <a:off x="1981200" y="1981200"/>
              <a:ext cx="533400" cy="76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>
              <a:stCxn id="199" idx="5"/>
              <a:endCxn id="160" idx="1"/>
            </p:cNvCxnSpPr>
            <p:nvPr/>
          </p:nvCxnSpPr>
          <p:spPr>
            <a:xfrm rot="16200000" flipH="1">
              <a:off x="3651063" y="3270063"/>
              <a:ext cx="470274" cy="54647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8" name="Straight Connector 187"/>
            <p:cNvCxnSpPr>
              <a:endCxn id="205" idx="2"/>
            </p:cNvCxnSpPr>
            <p:nvPr/>
          </p:nvCxnSpPr>
          <p:spPr>
            <a:xfrm>
              <a:off x="1905000" y="4191000"/>
              <a:ext cx="1066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9" name="Straight Connector 188"/>
            <p:cNvCxnSpPr>
              <a:endCxn id="197" idx="3"/>
            </p:cNvCxnSpPr>
            <p:nvPr/>
          </p:nvCxnSpPr>
          <p:spPr>
            <a:xfrm>
              <a:off x="1600200" y="2667000"/>
              <a:ext cx="654237" cy="107763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90" name="Straight Connector 189"/>
            <p:cNvCxnSpPr>
              <a:stCxn id="158" idx="2"/>
            </p:cNvCxnSpPr>
            <p:nvPr/>
          </p:nvCxnSpPr>
          <p:spPr>
            <a:xfrm rot="10800000" flipV="1">
              <a:off x="1219200" y="3352800"/>
              <a:ext cx="685801" cy="4463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91" name="Straight Connector 190"/>
            <p:cNvCxnSpPr>
              <a:endCxn id="203" idx="1"/>
            </p:cNvCxnSpPr>
            <p:nvPr/>
          </p:nvCxnSpPr>
          <p:spPr>
            <a:xfrm>
              <a:off x="2133600" y="3352800"/>
              <a:ext cx="1111437" cy="5018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>
            <a:xfrm>
              <a:off x="2514600" y="2667000"/>
              <a:ext cx="1111437" cy="5018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93" name="Straight Connector 192"/>
            <p:cNvCxnSpPr>
              <a:endCxn id="204" idx="1"/>
            </p:cNvCxnSpPr>
            <p:nvPr/>
          </p:nvCxnSpPr>
          <p:spPr>
            <a:xfrm>
              <a:off x="1219200" y="3429000"/>
              <a:ext cx="1263837" cy="425637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94" name="Oval 193"/>
            <p:cNvSpPr/>
            <p:nvPr/>
          </p:nvSpPr>
          <p:spPr>
            <a:xfrm>
              <a:off x="13716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1752600" y="19812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2743200" y="30480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2209800" y="25146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2514600" y="1828800"/>
              <a:ext cx="304800" cy="304800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Oval 198"/>
            <p:cNvSpPr/>
            <p:nvPr/>
          </p:nvSpPr>
          <p:spPr>
            <a:xfrm>
              <a:off x="3352800" y="3048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3200400" y="22860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4114800" y="30480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>
              <a:off x="3886200" y="25146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3200400" y="3810000"/>
              <a:ext cx="304800" cy="304800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2438400" y="38100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2971800" y="43434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5334000" y="2590800"/>
            <a:ext cx="2982686" cy="369332"/>
          </a:xfrm>
          <a:prstGeom prst="rect">
            <a:avLst/>
          </a:prstGeom>
          <a:solidFill>
            <a:srgbClr val="C0504D">
              <a:lumMod val="75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New friend-suggestions</a:t>
            </a:r>
          </a:p>
        </p:txBody>
      </p:sp>
    </p:spTree>
    <p:custDataLst>
      <p:tags r:id="rId1"/>
    </p:custDataLst>
  </p:cSld>
  <p:clrMapOvr>
    <a:masterClrMapping/>
  </p:clrMapOvr>
  <p:transition advTm="275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k nodes in hitting time TO     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GRANCH</a:t>
            </a:r>
          </a:p>
          <a:p>
            <a:endParaRPr lang="en-US" dirty="0" smtClean="0"/>
          </a:p>
          <a:p>
            <a:r>
              <a:rPr lang="en-US" dirty="0" smtClean="0"/>
              <a:t>Top k nodes in hitting time FROM 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Sampling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Commute time           =         FROM + TO </a:t>
            </a:r>
          </a:p>
          <a:p>
            <a:pPr lvl="1"/>
            <a:r>
              <a:rPr lang="en-US" dirty="0" smtClean="0"/>
              <a:t>Can naively add the two</a:t>
            </a:r>
          </a:p>
          <a:p>
            <a:pPr lvl="1"/>
            <a:r>
              <a:rPr lang="en-US" dirty="0" smtClean="0"/>
              <a:t>Poor for finding nearest neighbors in commute times</a:t>
            </a:r>
          </a:p>
          <a:p>
            <a:pPr lvl="1"/>
            <a:r>
              <a:rPr lang="en-US" dirty="0" smtClean="0"/>
              <a:t>We address this by doing neighborhood expansion in commute times</a:t>
            </a:r>
          </a:p>
          <a:p>
            <a:pPr lvl="2">
              <a:buNone/>
            </a:pPr>
            <a:r>
              <a:rPr lang="en-US" sz="2400" dirty="0" smtClean="0">
                <a:sym typeface="Wingdings" pitchFamily="2" charset="2"/>
              </a:rPr>
              <a:t> HYBRID algorithm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Neighbors in Commute Times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837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178468" y="1442140"/>
            <a:ext cx="8229600" cy="5110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628,000 </a:t>
            </a:r>
            <a:r>
              <a:rPr lang="en-US" sz="2400" dirty="0"/>
              <a:t>nodes. 2.8 Million edges on a single CPU machine.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Sampling (7,500 samples) </a:t>
            </a:r>
            <a:r>
              <a:rPr lang="en-US" sz="2000" b="1" dirty="0">
                <a:solidFill>
                  <a:schemeClr val="bg1"/>
                </a:solidFill>
              </a:rPr>
              <a:t>0.7 seconds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Exact truncated commute time: 88 seconds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Hybrid algorithm: </a:t>
            </a:r>
            <a:r>
              <a:rPr lang="en-US" sz="2000" b="1" dirty="0">
                <a:solidFill>
                  <a:schemeClr val="bg1"/>
                </a:solidFill>
              </a:rPr>
              <a:t>4 </a:t>
            </a:r>
            <a:r>
              <a:rPr lang="en-US" sz="2000" b="1" dirty="0" smtClean="0">
                <a:solidFill>
                  <a:schemeClr val="bg1"/>
                </a:solidFill>
              </a:rPr>
              <a:t>seconds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05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Existing work use Personalized                                          Pagerank (PPV)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05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We present quantifiable                                                                link prediction tasks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We compare PPV with truncated                                                hitting and commute times.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Experiments</a:t>
            </a:r>
            <a:endParaRPr lang="en-US" sz="3800" dirty="0"/>
          </a:p>
        </p:txBody>
      </p:sp>
      <p:grpSp>
        <p:nvGrpSpPr>
          <p:cNvPr id="2" name="Group 39"/>
          <p:cNvGrpSpPr/>
          <p:nvPr/>
        </p:nvGrpSpPr>
        <p:grpSpPr>
          <a:xfrm>
            <a:off x="4944840" y="3046705"/>
            <a:ext cx="3978443" cy="3348841"/>
            <a:chOff x="4963887" y="3348841"/>
            <a:chExt cx="3978443" cy="3348841"/>
          </a:xfrm>
        </p:grpSpPr>
        <p:grpSp>
          <p:nvGrpSpPr>
            <p:cNvPr id="3" name="Group 3"/>
            <p:cNvGrpSpPr/>
            <p:nvPr/>
          </p:nvGrpSpPr>
          <p:grpSpPr>
            <a:xfrm>
              <a:off x="5136514" y="3574548"/>
              <a:ext cx="3805816" cy="2974055"/>
              <a:chOff x="1538299" y="830262"/>
              <a:chExt cx="6035712" cy="5172076"/>
            </a:xfrm>
          </p:grpSpPr>
          <p:sp>
            <p:nvSpPr>
              <p:cNvPr id="5" name="Oval 3"/>
              <p:cNvSpPr>
                <a:spLocks noChangeArrowheads="1"/>
              </p:cNvSpPr>
              <p:nvPr/>
            </p:nvSpPr>
            <p:spPr bwMode="auto">
              <a:xfrm>
                <a:off x="3875088" y="1436688"/>
                <a:ext cx="928687" cy="452913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1544638" y="1473200"/>
                <a:ext cx="928687" cy="45291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1538299" y="830262"/>
                <a:ext cx="6035712" cy="5099053"/>
                <a:chOff x="969" y="523"/>
                <a:chExt cx="3802" cy="3212"/>
              </a:xfrm>
            </p:grpSpPr>
            <p:sp>
              <p:nvSpPr>
                <p:cNvPr id="8" name="Oval 4"/>
                <p:cNvSpPr>
                  <a:spLocks noChangeArrowheads="1"/>
                </p:cNvSpPr>
                <p:nvPr/>
              </p:nvSpPr>
              <p:spPr bwMode="auto">
                <a:xfrm>
                  <a:off x="2642" y="1161"/>
                  <a:ext cx="201" cy="2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Oval 5"/>
                <p:cNvSpPr>
                  <a:spLocks noChangeArrowheads="1"/>
                </p:cNvSpPr>
                <p:nvPr/>
              </p:nvSpPr>
              <p:spPr bwMode="auto">
                <a:xfrm>
                  <a:off x="2646" y="1732"/>
                  <a:ext cx="201" cy="2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Oval 6"/>
                <p:cNvSpPr>
                  <a:spLocks noChangeArrowheads="1"/>
                </p:cNvSpPr>
                <p:nvPr/>
              </p:nvSpPr>
              <p:spPr bwMode="auto">
                <a:xfrm>
                  <a:off x="2647" y="2299"/>
                  <a:ext cx="201" cy="2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Oval 8"/>
                <p:cNvSpPr>
                  <a:spLocks noChangeArrowheads="1"/>
                </p:cNvSpPr>
                <p:nvPr/>
              </p:nvSpPr>
              <p:spPr bwMode="auto">
                <a:xfrm>
                  <a:off x="3835" y="882"/>
                  <a:ext cx="585" cy="2853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AutoShape 9"/>
                <p:cNvCxnSpPr>
                  <a:cxnSpLocks noChangeShapeType="1"/>
                  <a:stCxn id="8" idx="4"/>
                  <a:endCxn id="9" idx="7"/>
                </p:cNvCxnSpPr>
                <p:nvPr/>
              </p:nvCxnSpPr>
              <p:spPr bwMode="auto">
                <a:xfrm rot="16200000" flipH="1">
                  <a:off x="2589" y="1535"/>
                  <a:ext cx="383" cy="75"/>
                </a:xfrm>
                <a:prstGeom prst="curvedConnector3">
                  <a:avLst>
                    <a:gd name="adj1" fmla="val 45690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3" name="AutoShape 10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465" y="2757"/>
                  <a:ext cx="567" cy="74"/>
                </a:xfrm>
                <a:prstGeom prst="curvedConnector3">
                  <a:avLst>
                    <a:gd name="adj1" fmla="val 49912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4" name="AutoShape 11"/>
                <p:cNvCxnSpPr>
                  <a:cxnSpLocks noChangeShapeType="1"/>
                  <a:stCxn id="10" idx="7"/>
                  <a:endCxn id="9" idx="3"/>
                </p:cNvCxnSpPr>
                <p:nvPr/>
              </p:nvCxnSpPr>
              <p:spPr bwMode="auto">
                <a:xfrm rot="5400000" flipH="1">
                  <a:off x="2541" y="2054"/>
                  <a:ext cx="411" cy="144"/>
                </a:xfrm>
                <a:prstGeom prst="curvedConnector3">
                  <a:avLst>
                    <a:gd name="adj1" fmla="val 49880"/>
                  </a:avLst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5" name="Oval 12"/>
                <p:cNvSpPr>
                  <a:spLocks noChangeArrowheads="1"/>
                </p:cNvSpPr>
                <p:nvPr/>
              </p:nvSpPr>
              <p:spPr bwMode="auto">
                <a:xfrm>
                  <a:off x="1198" y="1125"/>
                  <a:ext cx="173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auto">
                <a:xfrm>
                  <a:off x="1203" y="1477"/>
                  <a:ext cx="173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14"/>
                <p:cNvSpPr>
                  <a:spLocks noChangeArrowheads="1"/>
                </p:cNvSpPr>
                <p:nvPr/>
              </p:nvSpPr>
              <p:spPr bwMode="auto">
                <a:xfrm>
                  <a:off x="1184" y="1879"/>
                  <a:ext cx="173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15"/>
                <p:cNvSpPr>
                  <a:spLocks noChangeShapeType="1"/>
                </p:cNvSpPr>
                <p:nvPr/>
              </p:nvSpPr>
              <p:spPr bwMode="auto">
                <a:xfrm>
                  <a:off x="1371" y="1198"/>
                  <a:ext cx="1317" cy="91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57" y="1340"/>
                  <a:ext cx="1327" cy="22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344" y="1362"/>
                  <a:ext cx="1335" cy="64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1353" y="1085"/>
                  <a:ext cx="1308" cy="177"/>
                </a:xfrm>
                <a:custGeom>
                  <a:avLst/>
                  <a:gdLst/>
                  <a:ahLst/>
                  <a:cxnLst>
                    <a:cxn ang="0">
                      <a:pos x="1308" y="177"/>
                    </a:cxn>
                    <a:cxn ang="0">
                      <a:pos x="741" y="12"/>
                    </a:cxn>
                    <a:cxn ang="0">
                      <a:pos x="0" y="104"/>
                    </a:cxn>
                  </a:cxnLst>
                  <a:rect l="0" t="0" r="r" b="b"/>
                  <a:pathLst>
                    <a:path w="1308" h="177">
                      <a:moveTo>
                        <a:pt x="1308" y="177"/>
                      </a:moveTo>
                      <a:cubicBezTo>
                        <a:pt x="1133" y="100"/>
                        <a:pt x="959" y="24"/>
                        <a:pt x="741" y="12"/>
                      </a:cubicBezTo>
                      <a:cubicBezTo>
                        <a:pt x="523" y="0"/>
                        <a:pt x="123" y="87"/>
                        <a:pt x="0" y="104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1335" y="1298"/>
                  <a:ext cx="1316" cy="238"/>
                </a:xfrm>
                <a:custGeom>
                  <a:avLst/>
                  <a:gdLst/>
                  <a:ahLst/>
                  <a:cxnLst>
                    <a:cxn ang="0">
                      <a:pos x="1316" y="0"/>
                    </a:cxn>
                    <a:cxn ang="0">
                      <a:pos x="622" y="55"/>
                    </a:cxn>
                    <a:cxn ang="0">
                      <a:pos x="0" y="238"/>
                    </a:cxn>
                  </a:cxnLst>
                  <a:rect l="0" t="0" r="r" b="b"/>
                  <a:pathLst>
                    <a:path w="1316" h="238">
                      <a:moveTo>
                        <a:pt x="1316" y="0"/>
                      </a:moveTo>
                      <a:cubicBezTo>
                        <a:pt x="1078" y="7"/>
                        <a:pt x="841" y="15"/>
                        <a:pt x="622" y="55"/>
                      </a:cubicBezTo>
                      <a:cubicBezTo>
                        <a:pt x="403" y="95"/>
                        <a:pt x="102" y="206"/>
                        <a:pt x="0" y="238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auto">
                <a:xfrm>
                  <a:off x="1344" y="1390"/>
                  <a:ext cx="1298" cy="621"/>
                </a:xfrm>
                <a:custGeom>
                  <a:avLst/>
                  <a:gdLst/>
                  <a:ahLst/>
                  <a:cxnLst>
                    <a:cxn ang="0">
                      <a:pos x="1298" y="0"/>
                    </a:cxn>
                    <a:cxn ang="0">
                      <a:pos x="1179" y="82"/>
                    </a:cxn>
                    <a:cxn ang="0">
                      <a:pos x="786" y="411"/>
                    </a:cxn>
                    <a:cxn ang="0">
                      <a:pos x="0" y="621"/>
                    </a:cxn>
                  </a:cxnLst>
                  <a:rect l="0" t="0" r="r" b="b"/>
                  <a:pathLst>
                    <a:path w="1298" h="621">
                      <a:moveTo>
                        <a:pt x="1298" y="0"/>
                      </a:moveTo>
                      <a:cubicBezTo>
                        <a:pt x="1281" y="7"/>
                        <a:pt x="1264" y="14"/>
                        <a:pt x="1179" y="82"/>
                      </a:cubicBezTo>
                      <a:cubicBezTo>
                        <a:pt x="1094" y="150"/>
                        <a:pt x="982" y="321"/>
                        <a:pt x="786" y="411"/>
                      </a:cubicBezTo>
                      <a:cubicBezTo>
                        <a:pt x="590" y="501"/>
                        <a:pt x="295" y="561"/>
                        <a:pt x="0" y="621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Oval 24"/>
                <p:cNvSpPr>
                  <a:spLocks noChangeArrowheads="1"/>
                </p:cNvSpPr>
                <p:nvPr/>
              </p:nvSpPr>
              <p:spPr bwMode="auto">
                <a:xfrm>
                  <a:off x="2656" y="2912"/>
                  <a:ext cx="201" cy="22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Oval 26"/>
                <p:cNvSpPr>
                  <a:spLocks noChangeArrowheads="1"/>
                </p:cNvSpPr>
                <p:nvPr/>
              </p:nvSpPr>
              <p:spPr bwMode="auto">
                <a:xfrm>
                  <a:off x="3977" y="1125"/>
                  <a:ext cx="256" cy="22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3" y="1234"/>
                  <a:ext cx="1180" cy="28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7" y="1247"/>
                  <a:ext cx="1153" cy="56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29"/>
                <p:cNvSpPr>
                  <a:spLocks noChangeShapeType="1"/>
                </p:cNvSpPr>
                <p:nvPr/>
              </p:nvSpPr>
              <p:spPr bwMode="auto">
                <a:xfrm>
                  <a:off x="2856" y="1267"/>
                  <a:ext cx="1189" cy="511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Oval 30"/>
                <p:cNvSpPr>
                  <a:spLocks noChangeArrowheads="1"/>
                </p:cNvSpPr>
                <p:nvPr/>
              </p:nvSpPr>
              <p:spPr bwMode="auto">
                <a:xfrm>
                  <a:off x="4000" y="1650"/>
                  <a:ext cx="256" cy="22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24" y="1755"/>
                  <a:ext cx="1189" cy="642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69" y="536"/>
                  <a:ext cx="895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/>
                    <a:t>words</a:t>
                  </a:r>
                </a:p>
              </p:txBody>
            </p:sp>
            <p:sp>
              <p:nvSpPr>
                <p:cNvPr id="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81" y="523"/>
                  <a:ext cx="1025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/>
                    <a:t>papers</a:t>
                  </a:r>
                </a:p>
              </p:txBody>
            </p:sp>
            <p:sp>
              <p:nvSpPr>
                <p:cNvPr id="3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96" y="523"/>
                  <a:ext cx="1075" cy="4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/>
                    <a:t>authors</a:t>
                  </a:r>
                </a:p>
              </p:txBody>
            </p:sp>
            <p:sp>
              <p:nvSpPr>
                <p:cNvPr id="34" name="Line 35"/>
                <p:cNvSpPr>
                  <a:spLocks noChangeShapeType="1"/>
                </p:cNvSpPr>
                <p:nvPr/>
              </p:nvSpPr>
              <p:spPr bwMode="auto">
                <a:xfrm>
                  <a:off x="1371" y="1234"/>
                  <a:ext cx="1271" cy="1161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36"/>
                <p:cNvSpPr>
                  <a:spLocks noChangeShapeType="1"/>
                </p:cNvSpPr>
                <p:nvPr/>
              </p:nvSpPr>
              <p:spPr bwMode="auto">
                <a:xfrm>
                  <a:off x="1338" y="1558"/>
                  <a:ext cx="1317" cy="1445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37"/>
                <p:cNvSpPr>
                  <a:spLocks/>
                </p:cNvSpPr>
                <p:nvPr/>
              </p:nvSpPr>
              <p:spPr bwMode="auto">
                <a:xfrm>
                  <a:off x="1344" y="1189"/>
                  <a:ext cx="1298" cy="1179"/>
                </a:xfrm>
                <a:custGeom>
                  <a:avLst/>
                  <a:gdLst/>
                  <a:ahLst/>
                  <a:cxnLst>
                    <a:cxn ang="0">
                      <a:pos x="1298" y="1179"/>
                    </a:cxn>
                    <a:cxn ang="0">
                      <a:pos x="878" y="5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98" h="1179">
                      <a:moveTo>
                        <a:pt x="1298" y="1179"/>
                      </a:moveTo>
                      <a:cubicBezTo>
                        <a:pt x="1196" y="957"/>
                        <a:pt x="1094" y="735"/>
                        <a:pt x="878" y="539"/>
                      </a:cubicBezTo>
                      <a:cubicBezTo>
                        <a:pt x="662" y="343"/>
                        <a:pt x="145" y="87"/>
                        <a:pt x="0" y="0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38"/>
                <p:cNvSpPr>
                  <a:spLocks/>
                </p:cNvSpPr>
                <p:nvPr/>
              </p:nvSpPr>
              <p:spPr bwMode="auto">
                <a:xfrm>
                  <a:off x="1353" y="1582"/>
                  <a:ext cx="1271" cy="1399"/>
                </a:xfrm>
                <a:custGeom>
                  <a:avLst/>
                  <a:gdLst/>
                  <a:ahLst/>
                  <a:cxnLst>
                    <a:cxn ang="0">
                      <a:pos x="1271" y="1399"/>
                    </a:cxn>
                    <a:cxn ang="0">
                      <a:pos x="384" y="81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71" h="1399">
                      <a:moveTo>
                        <a:pt x="1271" y="1399"/>
                      </a:moveTo>
                      <a:cubicBezTo>
                        <a:pt x="933" y="1222"/>
                        <a:pt x="596" y="1046"/>
                        <a:pt x="384" y="813"/>
                      </a:cubicBezTo>
                      <a:cubicBezTo>
                        <a:pt x="172" y="580"/>
                        <a:pt x="64" y="139"/>
                        <a:pt x="0" y="0"/>
                      </a:cubicBezTo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4963887" y="3348841"/>
              <a:ext cx="3978234" cy="33488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6103979" y="2589758"/>
            <a:ext cx="2429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Citeseer</a:t>
            </a:r>
            <a:r>
              <a:rPr lang="en-US" sz="2400" b="1" dirty="0" smtClean="0">
                <a:solidFill>
                  <a:schemeClr val="bg1"/>
                </a:solidFill>
              </a:rPr>
              <a:t> graph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70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Word Task</a:t>
            </a:r>
            <a:endParaRPr lang="en-US" sz="3600" baseline="30000"/>
          </a:p>
        </p:txBody>
      </p:sp>
      <p:sp>
        <p:nvSpPr>
          <p:cNvPr id="155688" name="Text Box 40"/>
          <p:cNvSpPr txBox="1">
            <a:spLocks noChangeArrowheads="1"/>
          </p:cNvSpPr>
          <p:nvPr/>
        </p:nvSpPr>
        <p:spPr bwMode="auto">
          <a:xfrm>
            <a:off x="0" y="4809321"/>
            <a:ext cx="4370119" cy="8617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Rank the papers for these words.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See if the paper comes up in </a:t>
            </a:r>
            <a:r>
              <a:rPr lang="en-US" sz="2000" b="1" dirty="0" smtClean="0"/>
              <a:t>top k</a:t>
            </a:r>
            <a:endParaRPr lang="en-US" sz="2000" b="1" dirty="0"/>
          </a:p>
        </p:txBody>
      </p:sp>
      <p:grpSp>
        <p:nvGrpSpPr>
          <p:cNvPr id="2" name="Group 32"/>
          <p:cNvGrpSpPr/>
          <p:nvPr/>
        </p:nvGrpSpPr>
        <p:grpSpPr>
          <a:xfrm>
            <a:off x="191613" y="1453862"/>
            <a:ext cx="4020792" cy="3118138"/>
            <a:chOff x="1164073" y="715096"/>
            <a:chExt cx="6445545" cy="5287242"/>
          </a:xfrm>
        </p:grpSpPr>
        <p:sp>
          <p:nvSpPr>
            <p:cNvPr id="155651" name="Oval 3"/>
            <p:cNvSpPr>
              <a:spLocks noChangeArrowheads="1"/>
            </p:cNvSpPr>
            <p:nvPr/>
          </p:nvSpPr>
          <p:spPr bwMode="auto">
            <a:xfrm>
              <a:off x="3875088" y="1436688"/>
              <a:ext cx="928687" cy="452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5652" name="Oval 4"/>
            <p:cNvSpPr>
              <a:spLocks noChangeArrowheads="1"/>
            </p:cNvSpPr>
            <p:nvPr/>
          </p:nvSpPr>
          <p:spPr bwMode="auto">
            <a:xfrm>
              <a:off x="4194175" y="1843088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3" name="Oval 5"/>
            <p:cNvSpPr>
              <a:spLocks noChangeArrowheads="1"/>
            </p:cNvSpPr>
            <p:nvPr/>
          </p:nvSpPr>
          <p:spPr bwMode="auto">
            <a:xfrm>
              <a:off x="4200525" y="2749550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4202113" y="3649663"/>
              <a:ext cx="319087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5" name="Oval 7"/>
            <p:cNvSpPr>
              <a:spLocks noChangeArrowheads="1"/>
            </p:cNvSpPr>
            <p:nvPr/>
          </p:nvSpPr>
          <p:spPr bwMode="auto">
            <a:xfrm>
              <a:off x="1544638" y="1473200"/>
              <a:ext cx="928687" cy="45291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5656" name="Oval 8"/>
            <p:cNvSpPr>
              <a:spLocks noChangeArrowheads="1"/>
            </p:cNvSpPr>
            <p:nvPr/>
          </p:nvSpPr>
          <p:spPr bwMode="auto">
            <a:xfrm>
              <a:off x="6088063" y="1400175"/>
              <a:ext cx="928687" cy="45291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55657" name="AutoShape 9"/>
            <p:cNvCxnSpPr>
              <a:cxnSpLocks noChangeShapeType="1"/>
              <a:stCxn id="155652" idx="4"/>
              <a:endCxn id="155653" idx="7"/>
            </p:cNvCxnSpPr>
            <p:nvPr/>
          </p:nvCxnSpPr>
          <p:spPr bwMode="auto">
            <a:xfrm rot="16200000" flipH="1">
              <a:off x="4119563" y="2446338"/>
              <a:ext cx="588962" cy="119062"/>
            </a:xfrm>
            <a:prstGeom prst="curvedConnector3">
              <a:avLst>
                <a:gd name="adj1" fmla="val 43935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5658" name="AutoShape 10"/>
            <p:cNvCxnSpPr>
              <a:cxnSpLocks noChangeShapeType="1"/>
            </p:cNvCxnSpPr>
            <p:nvPr/>
          </p:nvCxnSpPr>
          <p:spPr bwMode="auto">
            <a:xfrm rot="16200000">
              <a:off x="3913981" y="4375944"/>
              <a:ext cx="900113" cy="117475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5659" name="AutoShape 11"/>
            <p:cNvCxnSpPr>
              <a:cxnSpLocks noChangeShapeType="1"/>
              <a:stCxn id="155654" idx="7"/>
              <a:endCxn id="155653" idx="3"/>
            </p:cNvCxnSpPr>
            <p:nvPr/>
          </p:nvCxnSpPr>
          <p:spPr bwMode="auto">
            <a:xfrm rot="5400000" flipH="1">
              <a:off x="4034631" y="3259932"/>
              <a:ext cx="652463" cy="22860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5660" name="Oval 12"/>
            <p:cNvSpPr>
              <a:spLocks noChangeArrowheads="1"/>
            </p:cNvSpPr>
            <p:nvPr/>
          </p:nvSpPr>
          <p:spPr bwMode="auto">
            <a:xfrm>
              <a:off x="1901825" y="1785938"/>
              <a:ext cx="274638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1" name="Oval 13"/>
            <p:cNvSpPr>
              <a:spLocks noChangeArrowheads="1"/>
            </p:cNvSpPr>
            <p:nvPr/>
          </p:nvSpPr>
          <p:spPr bwMode="auto">
            <a:xfrm>
              <a:off x="1909763" y="2344738"/>
              <a:ext cx="274637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2" name="Oval 14"/>
            <p:cNvSpPr>
              <a:spLocks noChangeArrowheads="1"/>
            </p:cNvSpPr>
            <p:nvPr/>
          </p:nvSpPr>
          <p:spPr bwMode="auto">
            <a:xfrm>
              <a:off x="1879600" y="2982913"/>
              <a:ext cx="274638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4216400" y="4622800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6313488" y="1785938"/>
              <a:ext cx="406400" cy="361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4" name="Line 26"/>
            <p:cNvSpPr>
              <a:spLocks noChangeShapeType="1"/>
            </p:cNvSpPr>
            <p:nvPr/>
          </p:nvSpPr>
          <p:spPr bwMode="auto">
            <a:xfrm flipV="1">
              <a:off x="4513263" y="1958975"/>
              <a:ext cx="1873250" cy="444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5" name="Line 27"/>
            <p:cNvSpPr>
              <a:spLocks noChangeShapeType="1"/>
            </p:cNvSpPr>
            <p:nvPr/>
          </p:nvSpPr>
          <p:spPr bwMode="auto">
            <a:xfrm flipV="1">
              <a:off x="4519613" y="1979613"/>
              <a:ext cx="1830387" cy="903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6" name="Line 28"/>
            <p:cNvSpPr>
              <a:spLocks noChangeShapeType="1"/>
            </p:cNvSpPr>
            <p:nvPr/>
          </p:nvSpPr>
          <p:spPr bwMode="auto">
            <a:xfrm>
              <a:off x="4533900" y="2011363"/>
              <a:ext cx="1887538" cy="8112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7" name="Oval 29"/>
            <p:cNvSpPr>
              <a:spLocks noChangeArrowheads="1"/>
            </p:cNvSpPr>
            <p:nvPr/>
          </p:nvSpPr>
          <p:spPr bwMode="auto">
            <a:xfrm>
              <a:off x="6350000" y="2619375"/>
              <a:ext cx="406400" cy="361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8" name="Line 30"/>
            <p:cNvSpPr>
              <a:spLocks noChangeShapeType="1"/>
            </p:cNvSpPr>
            <p:nvPr/>
          </p:nvSpPr>
          <p:spPr bwMode="auto">
            <a:xfrm flipV="1">
              <a:off x="4483100" y="2786063"/>
              <a:ext cx="1887538" cy="10191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9" name="Text Box 31"/>
            <p:cNvSpPr txBox="1">
              <a:spLocks noChangeArrowheads="1"/>
            </p:cNvSpPr>
            <p:nvPr/>
          </p:nvSpPr>
          <p:spPr bwMode="auto">
            <a:xfrm>
              <a:off x="1538287" y="715096"/>
              <a:ext cx="1655997" cy="710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words</a:t>
              </a:r>
            </a:p>
          </p:txBody>
        </p:sp>
        <p:sp>
          <p:nvSpPr>
            <p:cNvPr id="155680" name="Text Box 32"/>
            <p:cNvSpPr txBox="1">
              <a:spLocks noChangeArrowheads="1"/>
            </p:cNvSpPr>
            <p:nvPr/>
          </p:nvSpPr>
          <p:spPr bwMode="auto">
            <a:xfrm>
              <a:off x="3560235" y="738137"/>
              <a:ext cx="1511829" cy="716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papers</a:t>
              </a:r>
            </a:p>
          </p:txBody>
        </p:sp>
        <p:sp>
          <p:nvSpPr>
            <p:cNvPr id="155681" name="Text Box 33"/>
            <p:cNvSpPr txBox="1">
              <a:spLocks noChangeArrowheads="1"/>
            </p:cNvSpPr>
            <p:nvPr/>
          </p:nvSpPr>
          <p:spPr bwMode="auto">
            <a:xfrm>
              <a:off x="5701079" y="784225"/>
              <a:ext cx="1908539" cy="716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authors</a:t>
              </a:r>
            </a:p>
          </p:txBody>
        </p:sp>
        <p:sp>
          <p:nvSpPr>
            <p:cNvPr id="155682" name="Line 34"/>
            <p:cNvSpPr>
              <a:spLocks noChangeShapeType="1"/>
            </p:cNvSpPr>
            <p:nvPr/>
          </p:nvSpPr>
          <p:spPr bwMode="auto">
            <a:xfrm>
              <a:off x="2176463" y="1958975"/>
              <a:ext cx="2017712" cy="18430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3" name="Line 35"/>
            <p:cNvSpPr>
              <a:spLocks noChangeShapeType="1"/>
            </p:cNvSpPr>
            <p:nvPr/>
          </p:nvSpPr>
          <p:spPr bwMode="auto">
            <a:xfrm>
              <a:off x="2124075" y="2473325"/>
              <a:ext cx="2090738" cy="22939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4" name="Freeform 36"/>
            <p:cNvSpPr>
              <a:spLocks/>
            </p:cNvSpPr>
            <p:nvPr/>
          </p:nvSpPr>
          <p:spPr bwMode="auto">
            <a:xfrm>
              <a:off x="2133600" y="1887538"/>
              <a:ext cx="2060575" cy="1871662"/>
            </a:xfrm>
            <a:custGeom>
              <a:avLst/>
              <a:gdLst/>
              <a:ahLst/>
              <a:cxnLst>
                <a:cxn ang="0">
                  <a:pos x="1298" y="1179"/>
                </a:cxn>
                <a:cxn ang="0">
                  <a:pos x="878" y="539"/>
                </a:cxn>
                <a:cxn ang="0">
                  <a:pos x="0" y="0"/>
                </a:cxn>
              </a:cxnLst>
              <a:rect l="0" t="0" r="r" b="b"/>
              <a:pathLst>
                <a:path w="1298" h="1179">
                  <a:moveTo>
                    <a:pt x="1298" y="1179"/>
                  </a:moveTo>
                  <a:cubicBezTo>
                    <a:pt x="1196" y="957"/>
                    <a:pt x="1094" y="735"/>
                    <a:pt x="878" y="539"/>
                  </a:cubicBezTo>
                  <a:cubicBezTo>
                    <a:pt x="662" y="343"/>
                    <a:pt x="145" y="8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5" name="Freeform 37"/>
            <p:cNvSpPr>
              <a:spLocks/>
            </p:cNvSpPr>
            <p:nvPr/>
          </p:nvSpPr>
          <p:spPr bwMode="auto">
            <a:xfrm>
              <a:off x="2147888" y="2511425"/>
              <a:ext cx="2017712" cy="2220913"/>
            </a:xfrm>
            <a:custGeom>
              <a:avLst/>
              <a:gdLst/>
              <a:ahLst/>
              <a:cxnLst>
                <a:cxn ang="0">
                  <a:pos x="1271" y="1399"/>
                </a:cxn>
                <a:cxn ang="0">
                  <a:pos x="384" y="813"/>
                </a:cxn>
                <a:cxn ang="0">
                  <a:pos x="0" y="0"/>
                </a:cxn>
              </a:cxnLst>
              <a:rect l="0" t="0" r="r" b="b"/>
              <a:pathLst>
                <a:path w="1271" h="1399">
                  <a:moveTo>
                    <a:pt x="1271" y="1399"/>
                  </a:moveTo>
                  <a:cubicBezTo>
                    <a:pt x="933" y="1222"/>
                    <a:pt x="596" y="1046"/>
                    <a:pt x="384" y="813"/>
                  </a:cubicBezTo>
                  <a:cubicBezTo>
                    <a:pt x="172" y="580"/>
                    <a:pt x="64" y="13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6" name="Rectangle 38"/>
            <p:cNvSpPr>
              <a:spLocks noChangeArrowheads="1"/>
            </p:cNvSpPr>
            <p:nvPr/>
          </p:nvSpPr>
          <p:spPr bwMode="auto">
            <a:xfrm>
              <a:off x="1784350" y="1668463"/>
              <a:ext cx="538163" cy="1771650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9" name="Line 41"/>
            <p:cNvSpPr>
              <a:spLocks noChangeShapeType="1"/>
            </p:cNvSpPr>
            <p:nvPr/>
          </p:nvSpPr>
          <p:spPr bwMode="auto">
            <a:xfrm flipH="1">
              <a:off x="4441825" y="784225"/>
              <a:ext cx="1103313" cy="1103313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90" name="Line 42"/>
            <p:cNvSpPr>
              <a:spLocks noChangeShapeType="1"/>
            </p:cNvSpPr>
            <p:nvPr/>
          </p:nvSpPr>
          <p:spPr bwMode="auto">
            <a:xfrm>
              <a:off x="1164073" y="1284562"/>
              <a:ext cx="590700" cy="1198288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8"/>
          <p:cNvGrpSpPr/>
          <p:nvPr/>
        </p:nvGrpSpPr>
        <p:grpSpPr>
          <a:xfrm>
            <a:off x="4453246" y="1478605"/>
            <a:ext cx="4536377" cy="4317741"/>
            <a:chOff x="4453246" y="1478605"/>
            <a:chExt cx="4536377" cy="4317741"/>
          </a:xfrm>
        </p:grpSpPr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4453246" y="1478605"/>
              <a:ext cx="4232637" cy="3841531"/>
            </a:xfrm>
            <a:prstGeom prst="rect">
              <a:avLst/>
            </a:prstGeom>
            <a:noFill/>
            <a:ln/>
          </p:spPr>
        </p:pic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5100474" y="5414459"/>
              <a:ext cx="345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 rot="16200000">
              <a:off x="8113218" y="3119636"/>
              <a:ext cx="13834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Accuracy</a:t>
              </a:r>
              <a:endParaRPr lang="en-US" b="1" dirty="0"/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6557963" y="5427014"/>
              <a:ext cx="3772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k</a:t>
              </a: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 flipH="1" flipV="1">
              <a:off x="8562108" y="2220676"/>
              <a:ext cx="3979" cy="2241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12623" y="5783283"/>
            <a:ext cx="4453247" cy="1015663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Hitting time and PPV from </a:t>
            </a:r>
            <a:r>
              <a:rPr lang="en-US" sz="2000" b="1" dirty="0" smtClean="0">
                <a:solidFill>
                  <a:schemeClr val="tx1"/>
                </a:solidFill>
              </a:rPr>
              <a:t>query node is much better than commute times.</a:t>
            </a:r>
          </a:p>
        </p:txBody>
      </p:sp>
    </p:spTree>
    <p:custDataLst>
      <p:tags r:id="rId1"/>
    </p:custDataLst>
  </p:cSld>
  <p:clrMapOvr>
    <a:masterClrMapping/>
  </p:clrMapOvr>
  <p:transition advTm="617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8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Author Task</a:t>
            </a:r>
            <a:endParaRPr lang="en-US" sz="3600" baseline="30000"/>
          </a:p>
        </p:txBody>
      </p:sp>
      <p:grpSp>
        <p:nvGrpSpPr>
          <p:cNvPr id="2" name="Group 36"/>
          <p:cNvGrpSpPr/>
          <p:nvPr/>
        </p:nvGrpSpPr>
        <p:grpSpPr>
          <a:xfrm>
            <a:off x="206520" y="1418624"/>
            <a:ext cx="4447673" cy="4560936"/>
            <a:chOff x="1143945" y="744909"/>
            <a:chExt cx="6682435" cy="7150653"/>
          </a:xfrm>
        </p:grpSpPr>
        <p:sp>
          <p:nvSpPr>
            <p:cNvPr id="158723" name="Oval 3"/>
            <p:cNvSpPr>
              <a:spLocks noChangeArrowheads="1"/>
            </p:cNvSpPr>
            <p:nvPr/>
          </p:nvSpPr>
          <p:spPr bwMode="auto">
            <a:xfrm>
              <a:off x="3875088" y="1436688"/>
              <a:ext cx="928687" cy="452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8724" name="Oval 4"/>
            <p:cNvSpPr>
              <a:spLocks noChangeArrowheads="1"/>
            </p:cNvSpPr>
            <p:nvPr/>
          </p:nvSpPr>
          <p:spPr bwMode="auto">
            <a:xfrm>
              <a:off x="4194175" y="1843088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5" name="Oval 5"/>
            <p:cNvSpPr>
              <a:spLocks noChangeArrowheads="1"/>
            </p:cNvSpPr>
            <p:nvPr/>
          </p:nvSpPr>
          <p:spPr bwMode="auto">
            <a:xfrm>
              <a:off x="4200525" y="2749550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4202113" y="3649663"/>
              <a:ext cx="319087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auto">
            <a:xfrm>
              <a:off x="1544638" y="1473200"/>
              <a:ext cx="928687" cy="45291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8728" name="Oval 8"/>
            <p:cNvSpPr>
              <a:spLocks noChangeArrowheads="1"/>
            </p:cNvSpPr>
            <p:nvPr/>
          </p:nvSpPr>
          <p:spPr bwMode="auto">
            <a:xfrm>
              <a:off x="6088063" y="1400175"/>
              <a:ext cx="928687" cy="452913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58729" name="AutoShape 9"/>
            <p:cNvCxnSpPr>
              <a:cxnSpLocks noChangeShapeType="1"/>
              <a:stCxn id="158724" idx="4"/>
              <a:endCxn id="158725" idx="7"/>
            </p:cNvCxnSpPr>
            <p:nvPr/>
          </p:nvCxnSpPr>
          <p:spPr bwMode="auto">
            <a:xfrm rot="16200000" flipH="1">
              <a:off x="4119563" y="2446338"/>
              <a:ext cx="588962" cy="119062"/>
            </a:xfrm>
            <a:prstGeom prst="curvedConnector3">
              <a:avLst>
                <a:gd name="adj1" fmla="val 43935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0" name="AutoShape 10"/>
            <p:cNvCxnSpPr>
              <a:cxnSpLocks noChangeShapeType="1"/>
            </p:cNvCxnSpPr>
            <p:nvPr/>
          </p:nvCxnSpPr>
          <p:spPr bwMode="auto">
            <a:xfrm rot="16200000">
              <a:off x="3913981" y="4375944"/>
              <a:ext cx="900113" cy="117475"/>
            </a:xfrm>
            <a:prstGeom prst="curvedConnector3">
              <a:avLst>
                <a:gd name="adj1" fmla="val 49912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1" name="AutoShape 11"/>
            <p:cNvCxnSpPr>
              <a:cxnSpLocks noChangeShapeType="1"/>
              <a:stCxn id="158726" idx="7"/>
              <a:endCxn id="158725" idx="3"/>
            </p:cNvCxnSpPr>
            <p:nvPr/>
          </p:nvCxnSpPr>
          <p:spPr bwMode="auto">
            <a:xfrm rot="5400000" flipH="1">
              <a:off x="4034631" y="3259932"/>
              <a:ext cx="652463" cy="228600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8732" name="Oval 12"/>
            <p:cNvSpPr>
              <a:spLocks noChangeArrowheads="1"/>
            </p:cNvSpPr>
            <p:nvPr/>
          </p:nvSpPr>
          <p:spPr bwMode="auto">
            <a:xfrm>
              <a:off x="1901825" y="1785938"/>
              <a:ext cx="274638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3" name="Oval 13"/>
            <p:cNvSpPr>
              <a:spLocks noChangeArrowheads="1"/>
            </p:cNvSpPr>
            <p:nvPr/>
          </p:nvSpPr>
          <p:spPr bwMode="auto">
            <a:xfrm>
              <a:off x="1909763" y="2344738"/>
              <a:ext cx="274637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4" name="Oval 14"/>
            <p:cNvSpPr>
              <a:spLocks noChangeArrowheads="1"/>
            </p:cNvSpPr>
            <p:nvPr/>
          </p:nvSpPr>
          <p:spPr bwMode="auto">
            <a:xfrm>
              <a:off x="1879600" y="2982913"/>
              <a:ext cx="274638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5" name="Line 15"/>
            <p:cNvSpPr>
              <a:spLocks noChangeShapeType="1"/>
            </p:cNvSpPr>
            <p:nvPr/>
          </p:nvSpPr>
          <p:spPr bwMode="auto">
            <a:xfrm>
              <a:off x="2176463" y="1901825"/>
              <a:ext cx="2090737" cy="1444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36" name="Line 16"/>
            <p:cNvSpPr>
              <a:spLocks noChangeShapeType="1"/>
            </p:cNvSpPr>
            <p:nvPr/>
          </p:nvSpPr>
          <p:spPr bwMode="auto">
            <a:xfrm flipV="1">
              <a:off x="2154238" y="2127250"/>
              <a:ext cx="2106612" cy="36195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37" name="Line 17"/>
            <p:cNvSpPr>
              <a:spLocks noChangeShapeType="1"/>
            </p:cNvSpPr>
            <p:nvPr/>
          </p:nvSpPr>
          <p:spPr bwMode="auto">
            <a:xfrm flipV="1">
              <a:off x="2133600" y="2162175"/>
              <a:ext cx="2119313" cy="10302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1" name="Freeform 21"/>
            <p:cNvSpPr>
              <a:spLocks/>
            </p:cNvSpPr>
            <p:nvPr/>
          </p:nvSpPr>
          <p:spPr bwMode="auto">
            <a:xfrm>
              <a:off x="2147888" y="1722438"/>
              <a:ext cx="2076450" cy="280987"/>
            </a:xfrm>
            <a:custGeom>
              <a:avLst/>
              <a:gdLst/>
              <a:ahLst/>
              <a:cxnLst>
                <a:cxn ang="0">
                  <a:pos x="1308" y="177"/>
                </a:cxn>
                <a:cxn ang="0">
                  <a:pos x="741" y="12"/>
                </a:cxn>
                <a:cxn ang="0">
                  <a:pos x="0" y="104"/>
                </a:cxn>
              </a:cxnLst>
              <a:rect l="0" t="0" r="r" b="b"/>
              <a:pathLst>
                <a:path w="1308" h="177">
                  <a:moveTo>
                    <a:pt x="1308" y="177"/>
                  </a:moveTo>
                  <a:cubicBezTo>
                    <a:pt x="1133" y="100"/>
                    <a:pt x="959" y="24"/>
                    <a:pt x="741" y="12"/>
                  </a:cubicBezTo>
                  <a:cubicBezTo>
                    <a:pt x="523" y="0"/>
                    <a:pt x="123" y="87"/>
                    <a:pt x="0" y="104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2" name="Freeform 22"/>
            <p:cNvSpPr>
              <a:spLocks/>
            </p:cNvSpPr>
            <p:nvPr/>
          </p:nvSpPr>
          <p:spPr bwMode="auto">
            <a:xfrm>
              <a:off x="2119313" y="2060575"/>
              <a:ext cx="2089150" cy="377825"/>
            </a:xfrm>
            <a:custGeom>
              <a:avLst/>
              <a:gdLst/>
              <a:ahLst/>
              <a:cxnLst>
                <a:cxn ang="0">
                  <a:pos x="1316" y="0"/>
                </a:cxn>
                <a:cxn ang="0">
                  <a:pos x="622" y="55"/>
                </a:cxn>
                <a:cxn ang="0">
                  <a:pos x="0" y="238"/>
                </a:cxn>
              </a:cxnLst>
              <a:rect l="0" t="0" r="r" b="b"/>
              <a:pathLst>
                <a:path w="1316" h="238">
                  <a:moveTo>
                    <a:pt x="1316" y="0"/>
                  </a:moveTo>
                  <a:cubicBezTo>
                    <a:pt x="1078" y="7"/>
                    <a:pt x="841" y="15"/>
                    <a:pt x="622" y="55"/>
                  </a:cubicBezTo>
                  <a:cubicBezTo>
                    <a:pt x="403" y="95"/>
                    <a:pt x="102" y="206"/>
                    <a:pt x="0" y="238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3" name="Freeform 23"/>
            <p:cNvSpPr>
              <a:spLocks/>
            </p:cNvSpPr>
            <p:nvPr/>
          </p:nvSpPr>
          <p:spPr bwMode="auto">
            <a:xfrm>
              <a:off x="2133600" y="2206625"/>
              <a:ext cx="2060575" cy="985838"/>
            </a:xfrm>
            <a:custGeom>
              <a:avLst/>
              <a:gdLst/>
              <a:ahLst/>
              <a:cxnLst>
                <a:cxn ang="0">
                  <a:pos x="1298" y="0"/>
                </a:cxn>
                <a:cxn ang="0">
                  <a:pos x="1179" y="82"/>
                </a:cxn>
                <a:cxn ang="0">
                  <a:pos x="786" y="411"/>
                </a:cxn>
                <a:cxn ang="0">
                  <a:pos x="0" y="621"/>
                </a:cxn>
              </a:cxnLst>
              <a:rect l="0" t="0" r="r" b="b"/>
              <a:pathLst>
                <a:path w="1298" h="621">
                  <a:moveTo>
                    <a:pt x="1298" y="0"/>
                  </a:moveTo>
                  <a:cubicBezTo>
                    <a:pt x="1281" y="7"/>
                    <a:pt x="1264" y="14"/>
                    <a:pt x="1179" y="82"/>
                  </a:cubicBezTo>
                  <a:cubicBezTo>
                    <a:pt x="1094" y="150"/>
                    <a:pt x="982" y="321"/>
                    <a:pt x="786" y="411"/>
                  </a:cubicBezTo>
                  <a:cubicBezTo>
                    <a:pt x="590" y="501"/>
                    <a:pt x="295" y="561"/>
                    <a:pt x="0" y="621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4216400" y="4622800"/>
              <a:ext cx="319088" cy="349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6313488" y="1785938"/>
              <a:ext cx="406400" cy="361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7" name="Line 27"/>
            <p:cNvSpPr>
              <a:spLocks noChangeShapeType="1"/>
            </p:cNvSpPr>
            <p:nvPr/>
          </p:nvSpPr>
          <p:spPr bwMode="auto">
            <a:xfrm flipV="1">
              <a:off x="4519613" y="1979613"/>
              <a:ext cx="1830387" cy="903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49" name="Oval 29"/>
            <p:cNvSpPr>
              <a:spLocks noChangeArrowheads="1"/>
            </p:cNvSpPr>
            <p:nvPr/>
          </p:nvSpPr>
          <p:spPr bwMode="auto">
            <a:xfrm>
              <a:off x="6350000" y="2619375"/>
              <a:ext cx="406400" cy="3619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0" name="Line 30"/>
            <p:cNvSpPr>
              <a:spLocks noChangeShapeType="1"/>
            </p:cNvSpPr>
            <p:nvPr/>
          </p:nvSpPr>
          <p:spPr bwMode="auto">
            <a:xfrm flipV="1">
              <a:off x="4483100" y="2786063"/>
              <a:ext cx="1887538" cy="10191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1" name="Text Box 31"/>
            <p:cNvSpPr txBox="1">
              <a:spLocks noChangeArrowheads="1"/>
            </p:cNvSpPr>
            <p:nvPr/>
          </p:nvSpPr>
          <p:spPr bwMode="auto">
            <a:xfrm>
              <a:off x="1538288" y="744909"/>
              <a:ext cx="1619796" cy="611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words</a:t>
              </a:r>
            </a:p>
          </p:txBody>
        </p:sp>
        <p:sp>
          <p:nvSpPr>
            <p:cNvPr id="158752" name="Text Box 32"/>
            <p:cNvSpPr txBox="1">
              <a:spLocks noChangeArrowheads="1"/>
            </p:cNvSpPr>
            <p:nvPr/>
          </p:nvSpPr>
          <p:spPr bwMode="auto">
            <a:xfrm>
              <a:off x="3779839" y="764568"/>
              <a:ext cx="1538867" cy="611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papers</a:t>
              </a:r>
            </a:p>
          </p:txBody>
        </p:sp>
        <p:sp>
          <p:nvSpPr>
            <p:cNvPr id="158753" name="Text Box 33"/>
            <p:cNvSpPr txBox="1">
              <a:spLocks noChangeArrowheads="1"/>
            </p:cNvSpPr>
            <p:nvPr/>
          </p:nvSpPr>
          <p:spPr bwMode="auto">
            <a:xfrm>
              <a:off x="5980113" y="764568"/>
              <a:ext cx="1846267" cy="61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authors</a:t>
              </a:r>
            </a:p>
          </p:txBody>
        </p:sp>
        <p:sp>
          <p:nvSpPr>
            <p:cNvPr id="158754" name="Line 34"/>
            <p:cNvSpPr>
              <a:spLocks noChangeShapeType="1"/>
            </p:cNvSpPr>
            <p:nvPr/>
          </p:nvSpPr>
          <p:spPr bwMode="auto">
            <a:xfrm>
              <a:off x="2176463" y="1958975"/>
              <a:ext cx="2017712" cy="18430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>
              <a:off x="2124075" y="2473325"/>
              <a:ext cx="2090738" cy="22939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6" name="Freeform 36"/>
            <p:cNvSpPr>
              <a:spLocks/>
            </p:cNvSpPr>
            <p:nvPr/>
          </p:nvSpPr>
          <p:spPr bwMode="auto">
            <a:xfrm>
              <a:off x="2133600" y="1887538"/>
              <a:ext cx="2060575" cy="1871662"/>
            </a:xfrm>
            <a:custGeom>
              <a:avLst/>
              <a:gdLst/>
              <a:ahLst/>
              <a:cxnLst>
                <a:cxn ang="0">
                  <a:pos x="1298" y="1179"/>
                </a:cxn>
                <a:cxn ang="0">
                  <a:pos x="878" y="539"/>
                </a:cxn>
                <a:cxn ang="0">
                  <a:pos x="0" y="0"/>
                </a:cxn>
              </a:cxnLst>
              <a:rect l="0" t="0" r="r" b="b"/>
              <a:pathLst>
                <a:path w="1298" h="1179">
                  <a:moveTo>
                    <a:pt x="1298" y="1179"/>
                  </a:moveTo>
                  <a:cubicBezTo>
                    <a:pt x="1196" y="957"/>
                    <a:pt x="1094" y="735"/>
                    <a:pt x="878" y="539"/>
                  </a:cubicBezTo>
                  <a:cubicBezTo>
                    <a:pt x="662" y="343"/>
                    <a:pt x="145" y="8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7" name="Freeform 37"/>
            <p:cNvSpPr>
              <a:spLocks/>
            </p:cNvSpPr>
            <p:nvPr/>
          </p:nvSpPr>
          <p:spPr bwMode="auto">
            <a:xfrm>
              <a:off x="2147888" y="2511425"/>
              <a:ext cx="2017712" cy="2220913"/>
            </a:xfrm>
            <a:custGeom>
              <a:avLst/>
              <a:gdLst/>
              <a:ahLst/>
              <a:cxnLst>
                <a:cxn ang="0">
                  <a:pos x="1271" y="1399"/>
                </a:cxn>
                <a:cxn ang="0">
                  <a:pos x="384" y="813"/>
                </a:cxn>
                <a:cxn ang="0">
                  <a:pos x="0" y="0"/>
                </a:cxn>
              </a:cxnLst>
              <a:rect l="0" t="0" r="r" b="b"/>
              <a:pathLst>
                <a:path w="1271" h="1399">
                  <a:moveTo>
                    <a:pt x="1271" y="1399"/>
                  </a:moveTo>
                  <a:cubicBezTo>
                    <a:pt x="933" y="1222"/>
                    <a:pt x="596" y="1046"/>
                    <a:pt x="384" y="813"/>
                  </a:cubicBezTo>
                  <a:cubicBezTo>
                    <a:pt x="172" y="580"/>
                    <a:pt x="64" y="13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8" name="Rectangle 38"/>
            <p:cNvSpPr>
              <a:spLocks noChangeArrowheads="1"/>
            </p:cNvSpPr>
            <p:nvPr/>
          </p:nvSpPr>
          <p:spPr bwMode="auto">
            <a:xfrm>
              <a:off x="6283325" y="1697038"/>
              <a:ext cx="538163" cy="1495425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9" name="Line 39"/>
            <p:cNvSpPr>
              <a:spLocks noChangeShapeType="1"/>
            </p:cNvSpPr>
            <p:nvPr/>
          </p:nvSpPr>
          <p:spPr bwMode="auto">
            <a:xfrm flipH="1">
              <a:off x="4441825" y="784225"/>
              <a:ext cx="1103313" cy="1103313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60" name="Line 40"/>
            <p:cNvSpPr>
              <a:spLocks noChangeShapeType="1"/>
            </p:cNvSpPr>
            <p:nvPr/>
          </p:nvSpPr>
          <p:spPr bwMode="auto">
            <a:xfrm flipH="1">
              <a:off x="6786561" y="1267311"/>
              <a:ext cx="991200" cy="1064727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61" name="Text Box 41"/>
            <p:cNvSpPr txBox="1">
              <a:spLocks noChangeArrowheads="1"/>
            </p:cNvSpPr>
            <p:nvPr/>
          </p:nvSpPr>
          <p:spPr bwMode="auto">
            <a:xfrm>
              <a:off x="1143945" y="6214278"/>
              <a:ext cx="6317067" cy="16812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Rank the papers for these </a:t>
              </a:r>
              <a:r>
                <a:rPr lang="en-US" sz="2000" b="1" dirty="0" smtClean="0"/>
                <a:t>authors. See </a:t>
              </a:r>
              <a:r>
                <a:rPr lang="en-US" sz="2000" b="1" dirty="0"/>
                <a:t>if the paper comes up in </a:t>
              </a:r>
              <a:r>
                <a:rPr lang="en-US" sz="2000" b="1" dirty="0" smtClean="0"/>
                <a:t>top k</a:t>
              </a:r>
              <a:endParaRPr lang="en-US" sz="2000" b="1" dirty="0"/>
            </a:p>
          </p:txBody>
        </p: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43675" y="1283879"/>
            <a:ext cx="4184691" cy="3781197"/>
          </a:xfrm>
          <a:prstGeom prst="rect">
            <a:avLst/>
          </a:prstGeom>
          <a:noFill/>
          <a:ln/>
        </p:spPr>
      </p:pic>
      <p:sp>
        <p:nvSpPr>
          <p:cNvPr id="39" name="Text Box 7"/>
          <p:cNvSpPr txBox="1">
            <a:spLocks noChangeArrowheads="1"/>
          </p:cNvSpPr>
          <p:nvPr/>
        </p:nvSpPr>
        <p:spPr bwMode="auto">
          <a:xfrm rot="16200000">
            <a:off x="8113218" y="3119636"/>
            <a:ext cx="1383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Accuracy</a:t>
            </a:r>
            <a:endParaRPr lang="en-US" b="1" dirty="0"/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 flipH="1" flipV="1">
            <a:off x="8668986" y="2220676"/>
            <a:ext cx="3979" cy="2241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5100474" y="5153209"/>
            <a:ext cx="345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6557963" y="5165764"/>
            <a:ext cx="377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93870" y="5569527"/>
            <a:ext cx="4750130" cy="70788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Commute time </a:t>
            </a:r>
            <a:r>
              <a:rPr lang="en-US" sz="2000" b="1" dirty="0" smtClean="0">
                <a:solidFill>
                  <a:schemeClr val="tx1"/>
                </a:solidFill>
              </a:rPr>
              <a:t>from query node </a:t>
            </a:r>
            <a:r>
              <a:rPr lang="en-US" sz="2000" b="1" i="1" dirty="0" smtClean="0">
                <a:solidFill>
                  <a:schemeClr val="tx1"/>
                </a:solidFill>
              </a:rPr>
              <a:t>is best.</a:t>
            </a:r>
          </a:p>
        </p:txBody>
      </p:sp>
    </p:spTree>
    <p:custDataLst>
      <p:tags r:id="rId1"/>
    </p:custDataLst>
  </p:cSld>
  <p:clrMapOvr>
    <a:masterClrMapping/>
  </p:clrMapOvr>
  <p:transition advTm="25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F248A-686B-47D3-8D1B-C0E70DF89E4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09563"/>
            <a:ext cx="8216900" cy="749300"/>
          </a:xfrm>
        </p:spPr>
        <p:txBody>
          <a:bodyPr>
            <a:normAutofit/>
          </a:bodyPr>
          <a:lstStyle/>
          <a:p>
            <a:r>
              <a:rPr lang="en-US"/>
              <a:t>An Example</a:t>
            </a:r>
          </a:p>
        </p:txBody>
      </p:sp>
      <p:pic>
        <p:nvPicPr>
          <p:cNvPr id="103427" name="Picture 3" descr="autonlab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500" y="1430338"/>
            <a:ext cx="6794500" cy="5427662"/>
          </a:xfrm>
          <a:prstGeom prst="rect">
            <a:avLst/>
          </a:prstGeom>
          <a:noFill/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005388" y="1014413"/>
            <a:ext cx="973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papers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958013" y="995363"/>
            <a:ext cx="114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authors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727325" y="1031875"/>
            <a:ext cx="1147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words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5140325" y="1450975"/>
            <a:ext cx="652463" cy="1989138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AutoShape 8"/>
          <p:cNvSpPr>
            <a:spLocks noChangeArrowheads="1"/>
          </p:cNvSpPr>
          <p:nvPr/>
        </p:nvSpPr>
        <p:spPr bwMode="auto">
          <a:xfrm>
            <a:off x="741363" y="3802241"/>
            <a:ext cx="3524064" cy="1917522"/>
          </a:xfrm>
          <a:prstGeom prst="cloudCallout">
            <a:avLst>
              <a:gd name="adj1" fmla="val 88213"/>
              <a:gd name="adj2" fmla="val 64981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Machine Learning for disease outbreak detection</a:t>
            </a:r>
          </a:p>
        </p:txBody>
      </p:sp>
      <p:sp>
        <p:nvSpPr>
          <p:cNvPr id="103433" name="Oval 9"/>
          <p:cNvSpPr>
            <a:spLocks noChangeArrowheads="1"/>
          </p:cNvSpPr>
          <p:nvPr/>
        </p:nvSpPr>
        <p:spPr bwMode="auto">
          <a:xfrm>
            <a:off x="4983163" y="3513138"/>
            <a:ext cx="914400" cy="3344862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AutoShape 10"/>
          <p:cNvSpPr>
            <a:spLocks noChangeArrowheads="1"/>
          </p:cNvSpPr>
          <p:nvPr/>
        </p:nvSpPr>
        <p:spPr bwMode="auto">
          <a:xfrm flipH="1">
            <a:off x="5801710" y="515007"/>
            <a:ext cx="3342290" cy="1612242"/>
          </a:xfrm>
          <a:prstGeom prst="cloudCallout">
            <a:avLst>
              <a:gd name="adj1" fmla="val 54079"/>
              <a:gd name="adj2" fmla="val 70546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Bayesian Network structure learning, link prediction etc.</a:t>
            </a:r>
          </a:p>
        </p:txBody>
      </p:sp>
    </p:spTree>
    <p:custDataLst>
      <p:tags r:id="rId1"/>
    </p:custDataLst>
  </p:cSld>
  <p:clrMapOvr>
    <a:masterClrMapping/>
  </p:clrMapOvr>
  <p:transition advTm="5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nimBg="1"/>
      <p:bldP spid="103432" grpId="0" animBg="1"/>
      <p:bldP spid="103433" grpId="0" animBg="1"/>
      <p:bldP spid="1034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7C9D49-C105-4E5E-A4E2-19B0C0195D8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4460" name="Rectangle 12"/>
          <p:cNvSpPr>
            <a:spLocks noGrp="1" noChangeArrowheads="1"/>
          </p:cNvSpPr>
          <p:nvPr>
            <p:ph type="title"/>
          </p:nvPr>
        </p:nvSpPr>
        <p:spPr>
          <a:xfrm>
            <a:off x="469900" y="309563"/>
            <a:ext cx="8216900" cy="749300"/>
          </a:xfrm>
          <a:noFill/>
          <a:ln/>
        </p:spPr>
        <p:txBody>
          <a:bodyPr anchor="b">
            <a:normAutofit/>
          </a:bodyPr>
          <a:lstStyle/>
          <a:p>
            <a:r>
              <a:rPr lang="en-US"/>
              <a:t>An Example</a:t>
            </a:r>
          </a:p>
        </p:txBody>
      </p:sp>
      <p:pic>
        <p:nvPicPr>
          <p:cNvPr id="104451" name="Picture 3" descr="autonlab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0" y="1430338"/>
            <a:ext cx="6794500" cy="5427662"/>
          </a:xfrm>
          <a:prstGeom prst="rect">
            <a:avLst/>
          </a:prstGeom>
          <a:noFill/>
        </p:spPr>
      </p:pic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704850" y="3001963"/>
            <a:ext cx="1447800" cy="12112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   awm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+ disease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+ bayesian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543300"/>
            <a:ext cx="544513" cy="1219200"/>
            <a:chOff x="96" y="2256"/>
            <a:chExt cx="343" cy="768"/>
          </a:xfrm>
        </p:grpSpPr>
        <p:sp>
          <p:nvSpPr>
            <p:cNvPr id="104454" name="Oval 6"/>
            <p:cNvSpPr>
              <a:spLocks noChangeArrowheads="1"/>
            </p:cNvSpPr>
            <p:nvPr/>
          </p:nvSpPr>
          <p:spPr bwMode="auto">
            <a:xfrm>
              <a:off x="96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22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 flipV="1">
              <a:off x="110" y="2633"/>
              <a:ext cx="237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>
              <a:off x="229" y="2880"/>
              <a:ext cx="21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725488" y="4373563"/>
            <a:ext cx="1476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5005388" y="1014413"/>
            <a:ext cx="973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papers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6958013" y="995363"/>
            <a:ext cx="114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authors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2727325" y="1031875"/>
            <a:ext cx="1147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words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944563" y="4573588"/>
            <a:ext cx="1030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query</a:t>
            </a:r>
          </a:p>
        </p:txBody>
      </p:sp>
    </p:spTree>
  </p:cSld>
  <p:clrMapOvr>
    <a:masterClrMapping/>
  </p:clrMapOvr>
  <p:transition advTm="1109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E8046E-AD59-445F-A625-A37E58719CF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3628"/>
            <a:ext cx="8229600" cy="782320"/>
          </a:xfrm>
        </p:spPr>
        <p:txBody>
          <a:bodyPr>
            <a:normAutofit/>
          </a:bodyPr>
          <a:lstStyle/>
          <a:p>
            <a:r>
              <a:rPr lang="en-US" sz="3600" dirty="0"/>
              <a:t>Results for </a:t>
            </a:r>
            <a:r>
              <a:rPr lang="en-US" sz="3600" dirty="0" smtClean="0"/>
              <a:t> </a:t>
            </a:r>
            <a:r>
              <a:rPr lang="en-US" sz="3600" dirty="0" err="1" smtClean="0"/>
              <a:t>awm</a:t>
            </a:r>
            <a:r>
              <a:rPr lang="en-US" sz="3600" dirty="0"/>
              <a:t>, </a:t>
            </a:r>
            <a:r>
              <a:rPr lang="en-US" sz="3600" dirty="0" err="1"/>
              <a:t>bayesian</a:t>
            </a:r>
            <a:r>
              <a:rPr lang="en-US" sz="3600" dirty="0"/>
              <a:t>, disease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7175" y="1728788"/>
            <a:ext cx="8628063" cy="3538537"/>
            <a:chOff x="162" y="1053"/>
            <a:chExt cx="5435" cy="2229"/>
          </a:xfrm>
        </p:grpSpPr>
        <p:pic>
          <p:nvPicPr>
            <p:cNvPr id="1054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" y="1053"/>
              <a:ext cx="5435" cy="22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>
              <a:off x="5586" y="1070"/>
              <a:ext cx="0" cy="2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208463" y="5297488"/>
            <a:ext cx="15113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Relevant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Irrelevant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629025" y="5370513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3636963" y="5783263"/>
            <a:ext cx="260350" cy="217487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93725" y="2176463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1774825" y="2428875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098550" y="2638425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4898572" y="250371"/>
            <a:ext cx="3973286" cy="1458686"/>
          </a:xfrm>
          <a:prstGeom prst="cloudCallout">
            <a:avLst>
              <a:gd name="adj1" fmla="val -26038"/>
              <a:gd name="adj2" fmla="val 781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 have </a:t>
            </a:r>
            <a:r>
              <a:rPr lang="en-US" sz="2800" b="1" dirty="0" smtClean="0"/>
              <a:t>disease </a:t>
            </a:r>
            <a:r>
              <a:rPr lang="en-US" dirty="0" smtClean="0"/>
              <a:t>in title, but relevant!</a:t>
            </a:r>
            <a:endParaRPr lang="en-US" dirty="0"/>
          </a:p>
        </p:txBody>
      </p:sp>
      <p:sp>
        <p:nvSpPr>
          <p:cNvPr id="21" name="Cloud Callout 20"/>
          <p:cNvSpPr/>
          <p:nvPr/>
        </p:nvSpPr>
        <p:spPr>
          <a:xfrm>
            <a:off x="-380999" y="348342"/>
            <a:ext cx="3973286" cy="1458686"/>
          </a:xfrm>
          <a:prstGeom prst="cloudCallout">
            <a:avLst>
              <a:gd name="adj1" fmla="val 8482"/>
              <a:gd name="adj2" fmla="val 10055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 have </a:t>
            </a:r>
            <a:r>
              <a:rPr lang="en-US" sz="2800" b="1" dirty="0" smtClean="0"/>
              <a:t>Bayesian</a:t>
            </a:r>
            <a:r>
              <a:rPr lang="en-US" b="1" dirty="0" smtClean="0"/>
              <a:t> </a:t>
            </a:r>
            <a:r>
              <a:rPr lang="en-US" dirty="0" smtClean="0"/>
              <a:t> in title, but relevant!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448240" y="2702103"/>
            <a:ext cx="3516085" cy="2438400"/>
            <a:chOff x="5355772" y="2666998"/>
            <a:chExt cx="3516085" cy="1600202"/>
          </a:xfrm>
        </p:grpSpPr>
        <p:sp>
          <p:nvSpPr>
            <p:cNvPr id="22" name="Cloud Callout 21"/>
            <p:cNvSpPr/>
            <p:nvPr/>
          </p:nvSpPr>
          <p:spPr>
            <a:xfrm>
              <a:off x="5355772" y="3536771"/>
              <a:ext cx="3516085" cy="730429"/>
            </a:xfrm>
            <a:prstGeom prst="cloudCallout">
              <a:avLst>
                <a:gd name="adj1" fmla="val 27589"/>
                <a:gd name="adj2" fmla="val -120755"/>
              </a:avLst>
            </a:prstGeom>
            <a:solidFill>
              <a:srgbClr val="F0694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Are about </a:t>
              </a:r>
              <a:r>
                <a:rPr lang="en-US" dirty="0" err="1" smtClean="0"/>
                <a:t>Bayes</a:t>
              </a:r>
              <a:r>
                <a:rPr lang="en-US" dirty="0" smtClean="0"/>
                <a:t> Net Structure Learning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0800000">
              <a:off x="7837732" y="2666998"/>
              <a:ext cx="391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{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2917862"/>
            <a:ext cx="3047999" cy="2346300"/>
            <a:chOff x="0" y="3026230"/>
            <a:chExt cx="3047999" cy="1987619"/>
          </a:xfrm>
        </p:grpSpPr>
        <p:sp>
          <p:nvSpPr>
            <p:cNvPr id="24" name="Cloud Callout 23"/>
            <p:cNvSpPr/>
            <p:nvPr/>
          </p:nvSpPr>
          <p:spPr>
            <a:xfrm>
              <a:off x="0" y="4099449"/>
              <a:ext cx="3047999" cy="914400"/>
            </a:xfrm>
            <a:prstGeom prst="cloudCallout">
              <a:avLst>
                <a:gd name="adj1" fmla="val -37503"/>
                <a:gd name="adj2" fmla="val -10794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Disease outbreak detection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3301" y="3026230"/>
              <a:ext cx="391886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</a:rPr>
                <a:t>{</a:t>
              </a:r>
              <a:endParaRPr lang="en-US" sz="5400" dirty="0">
                <a:solidFill>
                  <a:srgbClr val="0000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777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E8046E-AD59-445F-A625-A37E58719CF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for </a:t>
            </a:r>
            <a:r>
              <a:rPr lang="en-US" sz="3600" dirty="0" err="1" smtClean="0"/>
              <a:t>awm</a:t>
            </a:r>
            <a:r>
              <a:rPr lang="en-US" sz="3600" dirty="0"/>
              <a:t>, </a:t>
            </a:r>
            <a:r>
              <a:rPr lang="en-US" sz="3600" dirty="0" err="1"/>
              <a:t>bayesian</a:t>
            </a:r>
            <a:r>
              <a:rPr lang="en-US" sz="3600" dirty="0"/>
              <a:t>, disease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7175" y="1728788"/>
            <a:ext cx="8628063" cy="3538537"/>
            <a:chOff x="162" y="1053"/>
            <a:chExt cx="5435" cy="2229"/>
          </a:xfrm>
        </p:grpSpPr>
        <p:pic>
          <p:nvPicPr>
            <p:cNvPr id="1054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" y="1053"/>
              <a:ext cx="5435" cy="22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>
              <a:off x="5586" y="1070"/>
              <a:ext cx="0" cy="2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208463" y="5297488"/>
            <a:ext cx="15113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Relevant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Irrelevant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629025" y="5370513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3636963" y="5783263"/>
            <a:ext cx="260350" cy="217487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93725" y="2176463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1711763" y="2428875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098550" y="2638425"/>
            <a:ext cx="233363" cy="2762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9510" y="2213656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636940" y="2453142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59077" y="2669949"/>
            <a:ext cx="260350" cy="217487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2100943"/>
            <a:ext cx="7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4779" y="2318657"/>
            <a:ext cx="7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633" y="2569029"/>
            <a:ext cx="7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42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4649" y="1486486"/>
            <a:ext cx="8229600" cy="3133537"/>
          </a:xfrm>
          <a:noFill/>
          <a:ln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E9EC728-2010-42B4-AE53-EBE69FCF9BD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4290"/>
            <a:ext cx="8229600" cy="652791"/>
          </a:xfrm>
        </p:spPr>
        <p:txBody>
          <a:bodyPr/>
          <a:lstStyle/>
          <a:p>
            <a:r>
              <a:rPr lang="en-US" sz="3600" dirty="0"/>
              <a:t>After </a:t>
            </a:r>
            <a:r>
              <a:rPr lang="en-US" dirty="0" err="1"/>
              <a:t>R</a:t>
            </a:r>
            <a:r>
              <a:rPr lang="en-US" sz="3600" dirty="0" err="1" smtClean="0"/>
              <a:t>eranking</a:t>
            </a:r>
            <a:endParaRPr lang="en-US" sz="3600" dirty="0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 flipV="1">
            <a:off x="377826" y="4603531"/>
            <a:ext cx="8261678" cy="118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8607972" y="1492469"/>
            <a:ext cx="21022" cy="312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166422" y="5072173"/>
            <a:ext cx="15113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Relevant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Irrelevant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3618515" y="5145198"/>
            <a:ext cx="260350" cy="21748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594922" y="5557948"/>
            <a:ext cx="260350" cy="217487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26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5168" y="1283367"/>
            <a:ext cx="8229600" cy="4852737"/>
          </a:xfrm>
        </p:spPr>
        <p:txBody>
          <a:bodyPr/>
          <a:lstStyle/>
          <a:p>
            <a:r>
              <a:rPr lang="en-US" dirty="0" smtClean="0"/>
              <a:t>Must consider negative information</a:t>
            </a:r>
          </a:p>
          <a:p>
            <a:pPr lvl="1"/>
            <a:r>
              <a:rPr lang="en-US" dirty="0" smtClean="0"/>
              <a:t>Probability of hitting a positive node before a negative node : Harmonic functions</a:t>
            </a:r>
            <a:endParaRPr lang="en-US" dirty="0" smtClean="0"/>
          </a:p>
          <a:p>
            <a:pPr lvl="1"/>
            <a:r>
              <a:rPr lang="en-US" dirty="0" smtClean="0"/>
              <a:t>T-step variant of this.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Must be very fast. Since the labels are changing fast.</a:t>
            </a:r>
          </a:p>
          <a:p>
            <a:pPr lvl="1"/>
            <a:r>
              <a:rPr lang="en-US" dirty="0" smtClean="0"/>
              <a:t>Can extend the GRANCH setting to this scenario</a:t>
            </a:r>
          </a:p>
          <a:p>
            <a:pPr lvl="1"/>
            <a:r>
              <a:rPr lang="en-US" b="1" dirty="0" smtClean="0"/>
              <a:t>1.5 seconds </a:t>
            </a:r>
            <a:r>
              <a:rPr lang="en-US" b="1" dirty="0" smtClean="0"/>
              <a:t> </a:t>
            </a:r>
            <a:r>
              <a:rPr lang="en-US" dirty="0" smtClean="0"/>
              <a:t>on average for ranking in the</a:t>
            </a:r>
            <a:r>
              <a:rPr lang="en-US" b="1" dirty="0" smtClean="0"/>
              <a:t> </a:t>
            </a:r>
            <a:r>
              <a:rPr lang="en-US" dirty="0" smtClean="0"/>
              <a:t>DBLP </a:t>
            </a:r>
            <a:r>
              <a:rPr lang="en-US" dirty="0" smtClean="0"/>
              <a:t>graph with a million </a:t>
            </a:r>
            <a:r>
              <a:rPr lang="en-US" dirty="0" smtClean="0"/>
              <a:t>nodes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568" y="0"/>
            <a:ext cx="8927432" cy="1002632"/>
          </a:xfrm>
        </p:spPr>
        <p:txBody>
          <a:bodyPr>
            <a:noAutofit/>
          </a:bodyPr>
          <a:lstStyle/>
          <a:p>
            <a:r>
              <a:rPr lang="en-US" dirty="0" err="1" smtClean="0"/>
              <a:t>Reranking</a:t>
            </a:r>
            <a:r>
              <a:rPr lang="en-US" dirty="0" smtClean="0"/>
              <a:t>: Challenges and Our Contributions</a:t>
            </a:r>
            <a:endParaRPr lang="en-US" dirty="0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3934326" y="5919537"/>
            <a:ext cx="264695" cy="33688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95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9383" y="272143"/>
            <a:ext cx="8401792" cy="783771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Ranking in Graphs : Recommender </a:t>
            </a:r>
            <a:r>
              <a:rPr lang="en-US" sz="3600" dirty="0"/>
              <a:t>systems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14338" y="6302375"/>
            <a:ext cx="7100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1200" b="1" dirty="0"/>
              <a:t>Brand, M. (2005). A Random Walks Perspective on Maximizing Satisfaction and Profit. SIAM '05.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885963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557600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373700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816113"/>
            <a:ext cx="88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683013"/>
            <a:ext cx="88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441963"/>
            <a:ext cx="1084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8513" y="2397138"/>
            <a:ext cx="639762" cy="893762"/>
          </a:xfrm>
          <a:prstGeom prst="rect">
            <a:avLst/>
          </a:prstGeom>
          <a:noFill/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4375" y="1258900"/>
            <a:ext cx="706438" cy="936625"/>
          </a:xfrm>
          <a:prstGeom prst="rect">
            <a:avLst/>
          </a:prstGeom>
          <a:noFill/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8325" y="5354650"/>
            <a:ext cx="1203325" cy="912813"/>
          </a:xfrm>
          <a:prstGeom prst="rect">
            <a:avLst/>
          </a:prstGeom>
          <a:noFill/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816113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2097100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982925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856050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670563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5175" y="3505213"/>
            <a:ext cx="819150" cy="1158875"/>
          </a:xfrm>
          <a:prstGeom prst="rect">
            <a:avLst/>
          </a:prstGeom>
          <a:noFill/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4094175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841763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38800" y="2506675"/>
            <a:ext cx="3262312" cy="707886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Top-k movies Alice is most likely to watch.</a:t>
            </a:r>
            <a:endParaRPr lang="en-US" sz="20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53743" y="4324589"/>
            <a:ext cx="3505200" cy="861774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Music: last.fm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Movies: </a:t>
            </a:r>
            <a:r>
              <a:rPr lang="en-US" sz="2000" dirty="0" err="1" smtClean="0"/>
              <a:t>NetFlix</a:t>
            </a:r>
            <a:r>
              <a:rPr lang="en-US" sz="2000" dirty="0" smtClean="0"/>
              <a:t>, MovieLens</a:t>
            </a:r>
            <a:r>
              <a:rPr lang="en-US" sz="2000" baseline="30000" dirty="0" smtClean="0"/>
              <a:t>1</a:t>
            </a:r>
            <a:endParaRPr lang="en-US" sz="2000" dirty="0" smtClean="0"/>
          </a:p>
        </p:txBody>
      </p:sp>
    </p:spTree>
    <p:custDataLst>
      <p:tags r:id="rId1"/>
    </p:custDataLst>
  </p:cSld>
  <p:clrMapOvr>
    <a:masterClrMapping/>
  </p:clrMapOvr>
  <p:transition advTm="296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User submits query to search engine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Search engine returns top </a:t>
            </a:r>
            <a:r>
              <a:rPr lang="en-US" i="1" dirty="0"/>
              <a:t>k</a:t>
            </a:r>
            <a:r>
              <a:rPr lang="en-US" dirty="0"/>
              <a:t> results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p</a:t>
            </a:r>
            <a:r>
              <a:rPr lang="en-US" sz="2400" dirty="0"/>
              <a:t> out of </a:t>
            </a:r>
            <a:r>
              <a:rPr lang="en-US" sz="2400" i="1" dirty="0"/>
              <a:t>k </a:t>
            </a:r>
            <a:r>
              <a:rPr lang="en-US" sz="2400" dirty="0"/>
              <a:t>results are relevant.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n</a:t>
            </a:r>
            <a:r>
              <a:rPr lang="en-US" sz="2400" dirty="0"/>
              <a:t> out of </a:t>
            </a:r>
            <a:r>
              <a:rPr lang="en-US" sz="2400" i="1" dirty="0"/>
              <a:t>k </a:t>
            </a:r>
            <a:r>
              <a:rPr lang="en-US" sz="2400" dirty="0"/>
              <a:t>results are irrelevant.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User isn’t sure about the rest.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Produce a new list such that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relevant</a:t>
            </a:r>
            <a:r>
              <a:rPr lang="en-US" sz="2400" dirty="0">
                <a:solidFill>
                  <a:srgbClr val="000000"/>
                </a:solidFill>
              </a:rPr>
              <a:t> results are at the </a:t>
            </a:r>
            <a:r>
              <a:rPr lang="en-US" sz="2400" b="1" dirty="0">
                <a:solidFill>
                  <a:srgbClr val="000000"/>
                </a:solidFill>
              </a:rPr>
              <a:t>top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irrelevant </a:t>
            </a:r>
            <a:r>
              <a:rPr lang="en-US" sz="2400" dirty="0">
                <a:solidFill>
                  <a:srgbClr val="000000"/>
                </a:solidFill>
              </a:rPr>
              <a:t>ones are at the </a:t>
            </a:r>
            <a:r>
              <a:rPr lang="en-US" sz="2400" b="1" dirty="0">
                <a:solidFill>
                  <a:srgbClr val="000000"/>
                </a:solidFill>
              </a:rPr>
              <a:t>bottom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8F9EB7-447C-45F6-9578-6F237DC2F64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Reranking?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5980566" y="2895600"/>
            <a:ext cx="2967491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/>
              <a:t>Must use both positive and negative examples</a:t>
            </a:r>
            <a:endParaRPr lang="en-US" sz="2000" b="1" dirty="0"/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034995" y="4887687"/>
            <a:ext cx="2542947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/>
              <a:t>Must be  On-the-fly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6402" y="2743204"/>
            <a:ext cx="42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endParaRPr 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2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3296"/>
            <a:ext cx="8229600" cy="5551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is everywhere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using random walks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Measures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Local Algorithms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Reranking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with Harmonic Functions</a:t>
            </a:r>
          </a:p>
          <a:p>
            <a:r>
              <a:rPr lang="en-US" b="1" dirty="0" smtClean="0"/>
              <a:t>The bane of local approaches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High degree nodes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Effect on useful measures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Disk-resident large graphs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ranking algorithms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Useful clustering algorithms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Link Prediction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Generative Models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8" y="185195"/>
            <a:ext cx="8229600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9" y="946660"/>
            <a:ext cx="8686800" cy="54062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 world graphs with power law degree distribution</a:t>
            </a:r>
          </a:p>
          <a:p>
            <a:pPr lvl="1"/>
            <a:r>
              <a:rPr lang="en-US" sz="2000" dirty="0" smtClean="0"/>
              <a:t>Very small number of high degree nodes</a:t>
            </a:r>
          </a:p>
          <a:p>
            <a:pPr lvl="1"/>
            <a:r>
              <a:rPr lang="en-US" sz="2000" dirty="0" smtClean="0"/>
              <a:t>But easily reachable because of the small world property</a:t>
            </a:r>
          </a:p>
          <a:p>
            <a:pPr lvl="1">
              <a:buNone/>
            </a:pPr>
            <a:endParaRPr lang="en-US" sz="8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Effect of high-degree nodes on random walks</a:t>
            </a:r>
          </a:p>
          <a:p>
            <a:pPr lvl="1"/>
            <a:r>
              <a:rPr lang="en-US" sz="2000" dirty="0" smtClean="0"/>
              <a:t>High degree nodes can blow up neighborhood size.</a:t>
            </a:r>
          </a:p>
          <a:p>
            <a:pPr lvl="1"/>
            <a:r>
              <a:rPr lang="en-US" sz="2000" dirty="0" smtClean="0"/>
              <a:t>Bad for computational efficiency.</a:t>
            </a:r>
          </a:p>
          <a:p>
            <a:pPr lvl="1"/>
            <a:endParaRPr lang="en-US" sz="2000" dirty="0" smtClean="0"/>
          </a:p>
          <a:p>
            <a:pPr lvl="1"/>
            <a:endParaRPr lang="en-US" sz="800" dirty="0" smtClean="0"/>
          </a:p>
          <a:p>
            <a:r>
              <a:rPr lang="en-US" sz="2400" dirty="0" smtClean="0"/>
              <a:t>We will consider </a:t>
            </a:r>
            <a:r>
              <a:rPr lang="en-US" sz="2400" i="1" dirty="0" smtClean="0"/>
              <a:t>discounted</a:t>
            </a:r>
            <a:r>
              <a:rPr lang="en-US" sz="2400" dirty="0" smtClean="0"/>
              <a:t> hitting times for ease of analysis.</a:t>
            </a:r>
          </a:p>
          <a:p>
            <a:pPr lvl="1"/>
            <a:r>
              <a:rPr lang="en-US" sz="2000" dirty="0" smtClean="0"/>
              <a:t>We give a </a:t>
            </a:r>
            <a:r>
              <a:rPr lang="en-US" sz="2000" b="1" dirty="0" smtClean="0"/>
              <a:t>new closed form relation </a:t>
            </a:r>
            <a:r>
              <a:rPr lang="en-US" sz="2000" dirty="0" smtClean="0"/>
              <a:t>between personalized pagerank and discounted hitting times.</a:t>
            </a:r>
          </a:p>
          <a:p>
            <a:pPr lvl="1"/>
            <a:r>
              <a:rPr lang="en-US" sz="2000" dirty="0" smtClean="0"/>
              <a:t>We show the effect of high degree nodes on personalized pagerank</a:t>
            </a:r>
          </a:p>
          <a:p>
            <a:pPr lvl="1">
              <a:buNone/>
            </a:pPr>
            <a:r>
              <a:rPr lang="en-US" sz="2000" dirty="0" smtClean="0">
                <a:sym typeface="Wingdings" pitchFamily="2" charset="2"/>
              </a:rPr>
              <a:t>	 similar effect on discounted hitting times.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5759"/>
          </a:xfrm>
        </p:spPr>
        <p:txBody>
          <a:bodyPr/>
          <a:lstStyle/>
          <a:p>
            <a:r>
              <a:rPr lang="en-US" dirty="0" smtClean="0"/>
              <a:t>High  Degree  Nodes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65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6" y="1133582"/>
            <a:ext cx="8229600" cy="4572000"/>
          </a:xfrm>
        </p:spPr>
        <p:txBody>
          <a:bodyPr/>
          <a:lstStyle/>
          <a:p>
            <a:r>
              <a:rPr lang="en-US" sz="2800" dirty="0" smtClean="0"/>
              <a:t>Main idea:</a:t>
            </a:r>
          </a:p>
          <a:p>
            <a:pPr lvl="1"/>
            <a:r>
              <a:rPr lang="en-US" sz="2400" dirty="0" smtClean="0"/>
              <a:t>When a random walk hits a high degree node, only a tiny fraction of the probability mass gets to its neighbors.</a:t>
            </a:r>
          </a:p>
          <a:p>
            <a:pPr lvl="1"/>
            <a:r>
              <a:rPr lang="en-US" sz="2400" dirty="0" smtClean="0"/>
              <a:t>Why not stop the random walk when it hits a high degree node?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Turn the high degree nodes into sink nodes.</a:t>
            </a:r>
          </a:p>
          <a:p>
            <a:pPr lvl="1"/>
            <a:endParaRPr lang="en-US" sz="2400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/>
          <a:lstStyle/>
          <a:p>
            <a:r>
              <a:rPr lang="en-US" dirty="0" smtClean="0"/>
              <a:t>High </a:t>
            </a:r>
            <a:r>
              <a:rPr lang="en-US" dirty="0" smtClean="0"/>
              <a:t> Degree  Nodes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53534" y="4736386"/>
            <a:ext cx="431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}</a:t>
            </a:r>
            <a:endParaRPr lang="en-US" sz="96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95923" y="4426451"/>
            <a:ext cx="1859622" cy="2021623"/>
            <a:chOff x="595923" y="4426451"/>
            <a:chExt cx="1859622" cy="2021623"/>
          </a:xfrm>
        </p:grpSpPr>
        <p:grpSp>
          <p:nvGrpSpPr>
            <p:cNvPr id="51" name="Group 50"/>
            <p:cNvGrpSpPr/>
            <p:nvPr/>
          </p:nvGrpSpPr>
          <p:grpSpPr>
            <a:xfrm>
              <a:off x="873325" y="5044611"/>
              <a:ext cx="1438360" cy="840155"/>
              <a:chOff x="1791265" y="5207077"/>
              <a:chExt cx="1438360" cy="84015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791265" y="5207079"/>
                <a:ext cx="830015" cy="78248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sysClr val="windowText" lastClr="000000"/>
                    </a:solidFill>
                    <a:latin typeface="Calibri"/>
                  </a:rPr>
                  <a:t>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560320" y="5754624"/>
                <a:ext cx="438912" cy="292608"/>
              </a:xfrm>
              <a:prstGeom prst="straightConnector1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2551531" y="5207077"/>
                <a:ext cx="544530" cy="236306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2584704" y="5657088"/>
                <a:ext cx="573002" cy="217809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2590457" y="5435030"/>
                <a:ext cx="609600" cy="111918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2592375" y="5596128"/>
                <a:ext cx="637250" cy="73286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1149015" y="4426451"/>
              <a:ext cx="422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5923" y="5986409"/>
              <a:ext cx="1859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degree=1000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40668" y="5528801"/>
              <a:ext cx="537453" cy="276098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05325" y="4952144"/>
              <a:ext cx="470055" cy="251309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>
            <a:xfrm>
              <a:off x="1665052" y="5431265"/>
              <a:ext cx="615811" cy="168151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>
            <a:xfrm flipV="1">
              <a:off x="1674688" y="5147353"/>
              <a:ext cx="554804" cy="16438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>
            <a:xfrm>
              <a:off x="1693067" y="5405030"/>
              <a:ext cx="627751" cy="760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tailEnd type="none"/>
            </a:ln>
            <a:effectLst/>
          </p:spPr>
        </p:cxnSp>
      </p:grpSp>
      <p:grpSp>
        <p:nvGrpSpPr>
          <p:cNvPr id="108" name="Group 107"/>
          <p:cNvGrpSpPr/>
          <p:nvPr/>
        </p:nvGrpSpPr>
        <p:grpSpPr>
          <a:xfrm>
            <a:off x="2988090" y="4466508"/>
            <a:ext cx="2630162" cy="2021623"/>
            <a:chOff x="2988090" y="4466508"/>
            <a:chExt cx="2630162" cy="2021623"/>
          </a:xfrm>
        </p:grpSpPr>
        <p:grpSp>
          <p:nvGrpSpPr>
            <p:cNvPr id="90" name="Group 89"/>
            <p:cNvGrpSpPr/>
            <p:nvPr/>
          </p:nvGrpSpPr>
          <p:grpSpPr>
            <a:xfrm>
              <a:off x="2988090" y="4466508"/>
              <a:ext cx="1859622" cy="2021623"/>
              <a:chOff x="595923" y="4426451"/>
              <a:chExt cx="1859622" cy="2021623"/>
            </a:xfrm>
          </p:grpSpPr>
          <p:grpSp>
            <p:nvGrpSpPr>
              <p:cNvPr id="91" name="Group 50"/>
              <p:cNvGrpSpPr/>
              <p:nvPr/>
            </p:nvGrpSpPr>
            <p:grpSpPr>
              <a:xfrm>
                <a:off x="873325" y="5044611"/>
                <a:ext cx="1438360" cy="840155"/>
                <a:chOff x="1791265" y="5207077"/>
                <a:chExt cx="1438360" cy="840155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1791265" y="5207079"/>
                  <a:ext cx="830015" cy="7824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8064A2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2560320" y="5754624"/>
                  <a:ext cx="438912" cy="292608"/>
                </a:xfrm>
                <a:prstGeom prst="straightConnector1">
                  <a:avLst/>
                </a:prstGeom>
                <a:noFill/>
                <a:ln w="34925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2551531" y="5207077"/>
                  <a:ext cx="544530" cy="23630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584704" y="5657088"/>
                  <a:ext cx="573002" cy="217809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2590457" y="5435030"/>
                  <a:ext cx="609600" cy="111918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592375" y="5596128"/>
                  <a:ext cx="637250" cy="7328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</p:grpSp>
          <p:sp>
            <p:nvSpPr>
              <p:cNvPr id="92" name="TextBox 91"/>
              <p:cNvSpPr txBox="1"/>
              <p:nvPr/>
            </p:nvSpPr>
            <p:spPr>
              <a:xfrm>
                <a:off x="1149015" y="4426451"/>
                <a:ext cx="804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t+1</a:t>
                </a:r>
                <a:endParaRPr lang="en-US" sz="28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95923" y="5986409"/>
                <a:ext cx="1859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degree=1000</a:t>
                </a:r>
                <a:endParaRPr lang="en-US" sz="2400" dirty="0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>
                <a:off x="1640668" y="5528801"/>
                <a:ext cx="537453" cy="276098"/>
              </a:xfrm>
              <a:prstGeom prst="straightConnector1">
                <a:avLst/>
              </a:prstGeom>
              <a:noFill/>
              <a:ln w="34925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1605325" y="4952144"/>
                <a:ext cx="470055" cy="251309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1665052" y="5431265"/>
                <a:ext cx="615811" cy="16815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>
              <a:xfrm flipV="1">
                <a:off x="1674688" y="5147353"/>
                <a:ext cx="554804" cy="164386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1693067" y="5405030"/>
                <a:ext cx="627751" cy="7604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</p:grpSp>
        <p:sp>
          <p:nvSpPr>
            <p:cNvPr id="105" name="TextBox 104"/>
            <p:cNvSpPr txBox="1"/>
            <p:nvPr/>
          </p:nvSpPr>
          <p:spPr>
            <a:xfrm>
              <a:off x="4284324" y="4582275"/>
              <a:ext cx="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p/1000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60013" y="4857965"/>
              <a:ext cx="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p/1000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73030" y="5299753"/>
              <a:ext cx="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p/1000</a:t>
              </a:r>
              <a:endParaRPr lang="en-US" dirty="0"/>
            </a:p>
          </p:txBody>
        </p:sp>
      </p:grpSp>
      <p:sp>
        <p:nvSpPr>
          <p:cNvPr id="109" name="Right Arrow 108"/>
          <p:cNvSpPr/>
          <p:nvPr/>
        </p:nvSpPr>
        <p:spPr>
          <a:xfrm>
            <a:off x="2414427" y="5219272"/>
            <a:ext cx="750013" cy="4520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6646353" y="4959666"/>
            <a:ext cx="1475940" cy="1617832"/>
            <a:chOff x="6646353" y="4959666"/>
            <a:chExt cx="1475940" cy="1617832"/>
          </a:xfrm>
        </p:grpSpPr>
        <p:sp>
          <p:nvSpPr>
            <p:cNvPr id="65" name="Oval 64"/>
            <p:cNvSpPr/>
            <p:nvPr/>
          </p:nvSpPr>
          <p:spPr>
            <a:xfrm>
              <a:off x="6646353" y="5026967"/>
              <a:ext cx="830014" cy="80875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5400000">
              <a:off x="6689935" y="5712427"/>
              <a:ext cx="851297" cy="878846"/>
            </a:xfrm>
            <a:custGeom>
              <a:avLst/>
              <a:gdLst>
                <a:gd name="connsiteX0" fmla="*/ 0 w 650240"/>
                <a:gd name="connsiteY0" fmla="*/ 178816 h 662432"/>
                <a:gd name="connsiteX1" fmla="*/ 512064 w 650240"/>
                <a:gd name="connsiteY1" fmla="*/ 69088 h 662432"/>
                <a:gd name="connsiteX2" fmla="*/ 573024 w 650240"/>
                <a:gd name="connsiteY2" fmla="*/ 593344 h 662432"/>
                <a:gd name="connsiteX3" fmla="*/ 48768 w 650240"/>
                <a:gd name="connsiteY3" fmla="*/ 483616 h 66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240" h="662432">
                  <a:moveTo>
                    <a:pt x="0" y="178816"/>
                  </a:moveTo>
                  <a:cubicBezTo>
                    <a:pt x="208280" y="89408"/>
                    <a:pt x="416560" y="0"/>
                    <a:pt x="512064" y="69088"/>
                  </a:cubicBezTo>
                  <a:cubicBezTo>
                    <a:pt x="607568" y="138176"/>
                    <a:pt x="650240" y="524256"/>
                    <a:pt x="573024" y="593344"/>
                  </a:cubicBezTo>
                  <a:cubicBezTo>
                    <a:pt x="495808" y="662432"/>
                    <a:pt x="272288" y="573024"/>
                    <a:pt x="48768" y="483616"/>
                  </a:cubicBezTo>
                </a:path>
              </a:pathLst>
            </a:custGeom>
            <a:noFill/>
            <a:ln w="34925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7443855" y="5599680"/>
              <a:ext cx="438912" cy="292608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7435066" y="5052133"/>
              <a:ext cx="544530" cy="23630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>
              <a:off x="7468239" y="5502144"/>
              <a:ext cx="573002" cy="217809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7473992" y="5280086"/>
              <a:ext cx="609600" cy="111918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4" name="Straight Arrow Connector 113"/>
            <p:cNvCxnSpPr/>
            <p:nvPr/>
          </p:nvCxnSpPr>
          <p:spPr>
            <a:xfrm>
              <a:off x="7475910" y="5441184"/>
              <a:ext cx="637250" cy="7328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5" name="Straight Arrow Connector 114"/>
            <p:cNvCxnSpPr/>
            <p:nvPr/>
          </p:nvCxnSpPr>
          <p:spPr>
            <a:xfrm>
              <a:off x="7442143" y="5536323"/>
              <a:ext cx="537453" cy="276098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7406800" y="4959666"/>
              <a:ext cx="470055" cy="251309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7" name="Straight Arrow Connector 116"/>
            <p:cNvCxnSpPr/>
            <p:nvPr/>
          </p:nvCxnSpPr>
          <p:spPr>
            <a:xfrm>
              <a:off x="7466527" y="5438787"/>
              <a:ext cx="615811" cy="168151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476163" y="5154875"/>
              <a:ext cx="554804" cy="164386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  <p:cxnSp>
          <p:nvCxnSpPr>
            <p:cNvPr id="119" name="Straight Arrow Connector 118"/>
            <p:cNvCxnSpPr/>
            <p:nvPr/>
          </p:nvCxnSpPr>
          <p:spPr>
            <a:xfrm>
              <a:off x="7494542" y="5412552"/>
              <a:ext cx="627751" cy="760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headEnd type="stealth" w="lg" len="lg"/>
              <a:tailEnd type="none"/>
            </a:ln>
            <a:effectLst/>
          </p:spPr>
        </p:cxnSp>
      </p:grpSp>
    </p:spTree>
    <p:custDataLst>
      <p:tags r:id="rId1"/>
    </p:custDataLst>
  </p:cSld>
  <p:clrMapOvr>
    <a:masterClrMapping/>
  </p:clrMapOvr>
  <p:transition advTm="53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2519"/>
          </a:xfrm>
        </p:spPr>
        <p:txBody>
          <a:bodyPr>
            <a:normAutofit/>
          </a:bodyPr>
          <a:lstStyle/>
          <a:p>
            <a:r>
              <a:rPr lang="en-US" dirty="0" smtClean="0"/>
              <a:t>We are computing personalized pagerank from node </a:t>
            </a:r>
            <a:r>
              <a:rPr lang="en-US" dirty="0" err="1" smtClean="0"/>
              <a:t>i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If we make node </a:t>
            </a:r>
            <a:r>
              <a:rPr lang="en-US" b="1" i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into sink</a:t>
            </a:r>
          </a:p>
          <a:p>
            <a:pPr lvl="1"/>
            <a:r>
              <a:rPr lang="en-US" dirty="0" smtClean="0"/>
              <a:t>PPV(i,j) will decrease</a:t>
            </a:r>
          </a:p>
          <a:p>
            <a:pPr lvl="1"/>
            <a:r>
              <a:rPr lang="en-US" dirty="0" smtClean="0"/>
              <a:t>By how much?</a:t>
            </a:r>
          </a:p>
          <a:p>
            <a:endParaRPr lang="en-US" dirty="0" smtClean="0"/>
          </a:p>
          <a:p>
            <a:r>
              <a:rPr lang="en-US" dirty="0" smtClean="0"/>
              <a:t>Can prove: the contribution through </a:t>
            </a:r>
            <a:r>
              <a:rPr lang="en-US" b="1" i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is </a:t>
            </a:r>
          </a:p>
          <a:p>
            <a:pPr lvl="1"/>
            <a:r>
              <a:rPr lang="en-US" b="1" i="1" dirty="0" smtClean="0">
                <a:solidFill>
                  <a:schemeClr val="bg1"/>
                </a:solidFill>
              </a:rPr>
              <a:t>probability of hitting s from </a:t>
            </a:r>
            <a:r>
              <a:rPr lang="en-US" b="1" i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 * PPV (</a:t>
            </a:r>
            <a:r>
              <a:rPr lang="en-US" b="1" dirty="0" err="1" smtClean="0">
                <a:solidFill>
                  <a:schemeClr val="bg1"/>
                </a:solidFill>
              </a:rPr>
              <a:t>s,j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/>
              <a:t>Is PPV(</a:t>
            </a:r>
            <a:r>
              <a:rPr lang="en-US" dirty="0" err="1" smtClean="0"/>
              <a:t>s,j</a:t>
            </a:r>
            <a:r>
              <a:rPr lang="en-US" dirty="0" smtClean="0"/>
              <a:t>) small if s has huge degree?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64793" y="143838"/>
            <a:ext cx="8316871" cy="87330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Effect on</a:t>
            </a:r>
            <a:r>
              <a:rPr lang="en-US" dirty="0"/>
              <a:t> </a:t>
            </a:r>
            <a:r>
              <a:rPr lang="en-US" dirty="0" smtClean="0"/>
              <a:t>Personalized Pagerank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0" y="2295009"/>
            <a:ext cx="7391399" cy="2307770"/>
            <a:chOff x="359229" y="2242457"/>
            <a:chExt cx="7391399" cy="230777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794657" y="2773243"/>
              <a:ext cx="6955971" cy="17769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2400" dirty="0" smtClean="0"/>
                <a:t>Can show that error at a node is ≤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sz="2400" dirty="0" smtClean="0"/>
                <a:t>Can show that for making a set of nodes </a:t>
              </a:r>
              <a:r>
                <a:rPr lang="en-US" sz="2400" i="1" dirty="0" smtClean="0"/>
                <a:t>S</a:t>
              </a:r>
              <a:r>
                <a:rPr lang="en-US" sz="2400" dirty="0" smtClean="0"/>
                <a:t> sink, error is ≤ </a:t>
              </a:r>
            </a:p>
            <a:p>
              <a:pPr>
                <a:defRPr/>
              </a:pPr>
              <a:r>
                <a:rPr lang="en-US" sz="2400" dirty="0" smtClean="0"/>
                <a:t> 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2527300" y="3578225"/>
            <a:ext cx="1065213" cy="793750"/>
          </p:xfrm>
          <a:graphic>
            <a:graphicData uri="http://schemas.openxmlformats.org/presentationml/2006/ole">
              <p:oleObj spid="_x0000_s394242" name="Equation" r:id="rId4" imgW="596880" imgH="444240" progId="Equation.3">
                <p:embed/>
              </p:oleObj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359229" y="2242457"/>
              <a:ext cx="2634342" cy="4898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Undirected Graphs</a:t>
              </a:r>
              <a:endParaRPr lang="en-US" b="1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938838" y="2638425"/>
            <a:ext cx="361950" cy="681038"/>
          </p:xfrm>
          <a:graphic>
            <a:graphicData uri="http://schemas.openxmlformats.org/presentationml/2006/ole">
              <p:oleObj spid="_x0000_s394243" name="Equation" r:id="rId5" imgW="203040" imgH="444240" progId="Equation.3">
                <p:embed/>
              </p:oleObj>
            </a:graphicData>
          </a:graphic>
        </p:graphicFrame>
      </p:grpSp>
      <p:sp>
        <p:nvSpPr>
          <p:cNvPr id="18" name="Rectangle 17"/>
          <p:cNvSpPr/>
          <p:nvPr/>
        </p:nvSpPr>
        <p:spPr>
          <a:xfrm>
            <a:off x="4235670" y="2070538"/>
            <a:ext cx="3773213" cy="504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(j) = </a:t>
            </a:r>
            <a:r>
              <a:rPr lang="el-GR" sz="2800" dirty="0" smtClean="0"/>
              <a:t>α</a:t>
            </a:r>
            <a:r>
              <a:rPr lang="en-US" sz="2800" dirty="0" smtClean="0"/>
              <a:t> </a:t>
            </a:r>
            <a:r>
              <a:rPr lang="el-GR" sz="2800" dirty="0" smtClean="0"/>
              <a:t>Σ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 (1-</a:t>
            </a:r>
            <a:r>
              <a:rPr lang="el-GR" sz="2800" dirty="0" smtClean="0"/>
              <a:t> α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P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(i,j)</a:t>
            </a:r>
            <a:endParaRPr lang="en-US" sz="2800" dirty="0"/>
          </a:p>
        </p:txBody>
      </p:sp>
      <p:sp>
        <p:nvSpPr>
          <p:cNvPr id="12" name="Rectangular Callout 11"/>
          <p:cNvSpPr/>
          <p:nvPr/>
        </p:nvSpPr>
        <p:spPr>
          <a:xfrm>
            <a:off x="4140485" y="5589142"/>
            <a:ext cx="4202131" cy="1104472"/>
          </a:xfrm>
          <a:prstGeom prst="wedgeRectCallout">
            <a:avLst>
              <a:gd name="adj1" fmla="val 12418"/>
              <a:gd name="adj2" fmla="val -1402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/>
              <a:t>This intuition holds for directed graphs as well. But our analysis is only true for undirected graphs.</a:t>
            </a:r>
            <a:endParaRPr lang="en-US" sz="2200" dirty="0"/>
          </a:p>
        </p:txBody>
      </p:sp>
    </p:spTree>
    <p:custDataLst>
      <p:tags r:id="rId2"/>
    </p:custDataLst>
  </p:cSld>
  <p:clrMapOvr>
    <a:masterClrMapping/>
  </p:clrMapOvr>
  <p:transition advTm="976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8848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10901" y="1299260"/>
            <a:ext cx="8547904" cy="4922519"/>
          </a:xfrm>
        </p:spPr>
        <p:txBody>
          <a:bodyPr>
            <a:normAutofit/>
          </a:bodyPr>
          <a:lstStyle/>
          <a:p>
            <a:r>
              <a:rPr lang="en-US" dirty="0" smtClean="0"/>
              <a:t>Discounted hitting times: hitting times with a </a:t>
            </a:r>
            <a:r>
              <a:rPr lang="el-GR" dirty="0" smtClean="0"/>
              <a:t>α</a:t>
            </a:r>
            <a:r>
              <a:rPr lang="en-US" dirty="0" smtClean="0"/>
              <a:t> probability of stopping at any step.</a:t>
            </a:r>
          </a:p>
          <a:p>
            <a:endParaRPr lang="en-US" dirty="0" smtClean="0"/>
          </a:p>
          <a:p>
            <a:r>
              <a:rPr lang="en-US" dirty="0" smtClean="0"/>
              <a:t>Main intuition: </a:t>
            </a:r>
          </a:p>
          <a:p>
            <a:r>
              <a:rPr lang="en-US" dirty="0" smtClean="0"/>
              <a:t>PPV(i,j) = Pr</a:t>
            </a:r>
            <a:r>
              <a:rPr lang="el-GR" baseline="-25000" dirty="0" smtClean="0"/>
              <a:t>α</a:t>
            </a:r>
            <a:r>
              <a:rPr lang="en-US" dirty="0" smtClean="0"/>
              <a:t>(hitting </a:t>
            </a:r>
            <a:r>
              <a:rPr lang="en-US" i="1" dirty="0" smtClean="0"/>
              <a:t>j</a:t>
            </a:r>
            <a:r>
              <a:rPr lang="en-US" dirty="0" smtClean="0"/>
              <a:t> from </a:t>
            </a:r>
            <a:r>
              <a:rPr lang="en-US" i="1" dirty="0" err="1" smtClean="0"/>
              <a:t>i</a:t>
            </a:r>
            <a:r>
              <a:rPr lang="en-US" dirty="0" smtClean="0"/>
              <a:t>) * PPV(</a:t>
            </a:r>
            <a:r>
              <a:rPr lang="en-US" dirty="0" err="1" smtClean="0"/>
              <a:t>j,j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31228" y="0"/>
            <a:ext cx="8912772" cy="99542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Effect on</a:t>
            </a:r>
            <a:r>
              <a:rPr lang="en-US" dirty="0"/>
              <a:t> </a:t>
            </a:r>
            <a:r>
              <a:rPr lang="en-US" dirty="0" smtClean="0"/>
              <a:t>Hitting Times</a:t>
            </a:r>
          </a:p>
        </p:txBody>
      </p:sp>
      <p:pic>
        <p:nvPicPr>
          <p:cNvPr id="15" name="Picture 14" descr="hitting-ppv.bmp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6000" contrast="43000"/>
          </a:blip>
          <a:stretch>
            <a:fillRect/>
          </a:stretch>
        </p:blipFill>
        <p:spPr>
          <a:xfrm>
            <a:off x="2099405" y="3817211"/>
            <a:ext cx="4167163" cy="94895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345557" y="5276406"/>
            <a:ext cx="6955971" cy="982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 making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high degree node into a sink has a small effect on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l-GR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lang="en-US" sz="2400" b="1" dirty="0" smtClean="0">
                <a:solidFill>
                  <a:schemeClr val="bg1"/>
                </a:solidFill>
              </a:rPr>
              <a:t>(i,j) </a:t>
            </a:r>
            <a:r>
              <a:rPr lang="en-US" sz="2400" dirty="0" smtClean="0">
                <a:solidFill>
                  <a:schemeClr val="tx1"/>
                </a:solidFill>
              </a:rPr>
              <a:t>as well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175" y="4069241"/>
            <a:ext cx="167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show</a:t>
            </a:r>
            <a:r>
              <a:rPr lang="en-US" sz="2400" dirty="0" smtClean="0">
                <a:sym typeface="Wingdings" pitchFamily="2" charset="2"/>
              </a:rPr>
              <a:t>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965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3296"/>
            <a:ext cx="8229600" cy="5551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is everywhere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using random walks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Measures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Local Algorithms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Reranking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with Harmonic Functions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bane of local approaches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High degree nodes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Effect on useful measures</a:t>
            </a:r>
          </a:p>
          <a:p>
            <a:r>
              <a:rPr lang="en-US" b="1" dirty="0" smtClean="0"/>
              <a:t>Disk-resident large graphs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Fast ranking algorithms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Useful clustering algorithms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Link Prediction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Generative Models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8" y="185195"/>
            <a:ext cx="8229600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11078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8023" y="1078787"/>
            <a:ext cx="8229600" cy="489049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Constraint 1: graph does not fit into memory</a:t>
            </a:r>
          </a:p>
          <a:p>
            <a:pPr lvl="1"/>
            <a:r>
              <a:rPr lang="en-US" dirty="0" smtClean="0"/>
              <a:t>Cannot have random access to nodes and edges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Constraint 2: queries are arbitrary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1: streaming algorithms</a:t>
            </a:r>
            <a:r>
              <a:rPr lang="en-US" sz="2400" baseline="30000" dirty="0" smtClean="0"/>
              <a:t>1</a:t>
            </a:r>
            <a:endParaRPr lang="en-US" sz="2400" dirty="0" smtClean="0"/>
          </a:p>
          <a:p>
            <a:pPr lvl="1"/>
            <a:r>
              <a:rPr lang="en-US" dirty="0" smtClean="0"/>
              <a:t>But query time computation would need multiple passes over entire dataset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Solution 2: existing algorithms for computing a given proximity measure on disk-based graphs</a:t>
            </a:r>
          </a:p>
          <a:p>
            <a:pPr lvl="1"/>
            <a:r>
              <a:rPr lang="en-US" dirty="0" smtClean="0"/>
              <a:t>Fine-tuned for the specific measure</a:t>
            </a:r>
          </a:p>
          <a:p>
            <a:pPr lvl="1"/>
            <a:r>
              <a:rPr lang="en-US" dirty="0" smtClean="0"/>
              <a:t>We want a generalized setting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/>
          <a:lstStyle/>
          <a:p>
            <a:r>
              <a:rPr lang="en-US" dirty="0" smtClean="0"/>
              <a:t>Random Walks on Disk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407" y="6221859"/>
            <a:ext cx="82578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1400" b="1" dirty="0" smtClean="0"/>
              <a:t>1. A</a:t>
            </a:r>
            <a:r>
              <a:rPr lang="en-US" sz="1400" b="1" dirty="0"/>
              <a:t>. D. </a:t>
            </a:r>
            <a:r>
              <a:rPr lang="en-US" sz="1400" b="1" dirty="0" err="1"/>
              <a:t>Sarma</a:t>
            </a:r>
            <a:r>
              <a:rPr lang="en-US" sz="1400" b="1" dirty="0"/>
              <a:t>, S. </a:t>
            </a:r>
            <a:r>
              <a:rPr lang="en-US" sz="1400" b="1" dirty="0" err="1"/>
              <a:t>Gollapudi</a:t>
            </a:r>
            <a:r>
              <a:rPr lang="en-US" sz="1400" b="1" dirty="0"/>
              <a:t>, and R. </a:t>
            </a:r>
            <a:r>
              <a:rPr lang="en-US" sz="1400" b="1" dirty="0" err="1"/>
              <a:t>Panigrahy</a:t>
            </a:r>
            <a:r>
              <a:rPr lang="en-US" sz="1400" b="1" dirty="0"/>
              <a:t>. Estimating pagerank on graph streams. In PODS, 2008.</a:t>
            </a:r>
          </a:p>
        </p:txBody>
      </p:sp>
    </p:spTree>
    <p:custDataLst>
      <p:tags r:id="rId1"/>
    </p:custDataLst>
  </p:cSld>
  <p:clrMapOvr>
    <a:masterClrMapping/>
  </p:clrMapOvr>
  <p:transition advTm="446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84953"/>
            <a:ext cx="8229600" cy="48562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Cluster graph into page-size clusters</a:t>
            </a:r>
            <a:r>
              <a:rPr lang="en-US" baseline="30000" dirty="0" smtClean="0"/>
              <a:t>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Load cluster, and start random walk. If random walk leaves the cluster, declare page-fault and load new cluster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Most random walk based measures can be estimated using sampling.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we need </a:t>
            </a:r>
          </a:p>
          <a:p>
            <a:pPr lvl="1"/>
            <a:r>
              <a:rPr lang="en-US" dirty="0" smtClean="0"/>
              <a:t>Better algorithms than vanilla sampling</a:t>
            </a:r>
          </a:p>
          <a:p>
            <a:pPr lvl="1"/>
            <a:r>
              <a:rPr lang="en-US" dirty="0" smtClean="0"/>
              <a:t>Good clustering algorithm on disk, to minimize page-faults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6211669"/>
            <a:ext cx="8445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4 KB on many standard systems, or larger in more advanced architectures</a:t>
            </a:r>
            <a:endParaRPr lang="en-US" dirty="0"/>
          </a:p>
        </p:txBody>
      </p:sp>
    </p:spTree>
  </p:cSld>
  <p:clrMapOvr>
    <a:masterClrMapping/>
  </p:clrMapOvr>
  <p:transition advTm="56625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ru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2480" y="1404258"/>
            <a:ext cx="4708525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11" y="127493"/>
            <a:ext cx="8229600" cy="807455"/>
          </a:xfrm>
        </p:spPr>
        <p:txBody>
          <a:bodyPr>
            <a:normAutofit/>
          </a:bodyPr>
          <a:lstStyle/>
          <a:p>
            <a:r>
              <a:rPr lang="en-US" dirty="0" smtClean="0"/>
              <a:t>Nearest neighbors on Disk-based graphs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3476" y="6190593"/>
            <a:ext cx="5044966" cy="667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Grey nodes are inside the cluster</a:t>
            </a:r>
          </a:p>
          <a:p>
            <a:pPr algn="ctr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Blue nodes are neighbors of boundary nodes</a:t>
            </a:r>
            <a:endParaRPr lang="en-US" b="1" dirty="0">
              <a:ln>
                <a:solidFill>
                  <a:srgbClr val="0000FF"/>
                </a:solidFill>
              </a:ln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-138223" y="393404"/>
            <a:ext cx="10169056" cy="6234056"/>
            <a:chOff x="0" y="0"/>
            <a:chExt cx="10169056" cy="6234056"/>
          </a:xfrm>
        </p:grpSpPr>
        <p:grpSp>
          <p:nvGrpSpPr>
            <p:cNvPr id="6" name="Group 18"/>
            <p:cNvGrpSpPr/>
            <p:nvPr/>
          </p:nvGrpSpPr>
          <p:grpSpPr>
            <a:xfrm>
              <a:off x="0" y="0"/>
              <a:ext cx="9190996" cy="6234056"/>
              <a:chOff x="0" y="623944"/>
              <a:chExt cx="9190996" cy="6234056"/>
            </a:xfrm>
          </p:grpSpPr>
          <p:pic>
            <p:nvPicPr>
              <p:cNvPr id="16" name="Picture 15" descr="thrun_zoomed.bmp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623944"/>
                <a:ext cx="9190996" cy="623405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6863379" y="623944"/>
                <a:ext cx="2327617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Robotics</a:t>
                </a:r>
                <a:endParaRPr lang="en-US" sz="2800" b="1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6679291" y="2164465"/>
              <a:ext cx="1956120" cy="2893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david_apfelbauu</a:t>
              </a:r>
              <a:endParaRPr lang="en-US" sz="12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900876" y="5741043"/>
              <a:ext cx="2139386" cy="4186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thomas_hoffmann</a:t>
              </a:r>
              <a:endParaRPr lang="en-US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212936" y="3428035"/>
              <a:ext cx="1956120" cy="2893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kurt_kou</a:t>
              </a:r>
              <a:endParaRPr lang="en-US" sz="12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983883" y="4988687"/>
              <a:ext cx="785148" cy="2449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507599" y="5025341"/>
              <a:ext cx="1294434" cy="3221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daurel</a:t>
              </a:r>
              <a:r>
                <a:rPr lang="en-US" sz="1200" b="1" dirty="0" smtClean="0"/>
                <a:t>_</a:t>
              </a:r>
              <a:endParaRPr lang="en-US" sz="1200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23779" y="4886446"/>
              <a:ext cx="1790216" cy="33373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michael_beetz</a:t>
              </a:r>
              <a:endParaRPr lang="en-US" sz="1200" b="1" dirty="0"/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254643" y="1990725"/>
            <a:ext cx="6232772" cy="4867275"/>
            <a:chOff x="-5671595" y="1759231"/>
            <a:chExt cx="6232772" cy="4867275"/>
          </a:xfrm>
        </p:grpSpPr>
        <p:grpSp>
          <p:nvGrpSpPr>
            <p:cNvPr id="8" name="Group 36"/>
            <p:cNvGrpSpPr/>
            <p:nvPr/>
          </p:nvGrpSpPr>
          <p:grpSpPr>
            <a:xfrm>
              <a:off x="-5671595" y="1759231"/>
              <a:ext cx="6232772" cy="4867275"/>
              <a:chOff x="-8009680" y="1562462"/>
              <a:chExt cx="6232772" cy="4867275"/>
            </a:xfrm>
          </p:grpSpPr>
          <p:pic>
            <p:nvPicPr>
              <p:cNvPr id="17" name="Picture 16" descr="thrun_zoomed_boundary.bmp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949108" y="1562462"/>
                <a:ext cx="6172200" cy="4867275"/>
              </a:xfrm>
              <a:prstGeom prst="rect">
                <a:avLst/>
              </a:prstGeom>
            </p:spPr>
          </p:pic>
          <p:sp>
            <p:nvSpPr>
              <p:cNvPr id="29" name="Oval 28"/>
              <p:cNvSpPr/>
              <p:nvPr/>
            </p:nvSpPr>
            <p:spPr>
              <a:xfrm>
                <a:off x="-5237541" y="4864137"/>
                <a:ext cx="2031354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larry_wasserman</a:t>
                </a:r>
                <a:endParaRPr lang="en-US" sz="1200" b="1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-3605512" y="2653373"/>
                <a:ext cx="1790216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john_langford</a:t>
                </a:r>
                <a:endParaRPr lang="en-US" sz="12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-6624576" y="3859069"/>
                <a:ext cx="1790216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kamal_nigam</a:t>
                </a:r>
                <a:endParaRPr lang="en-US" sz="12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-8009680" y="3731746"/>
                <a:ext cx="1192192" cy="3541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michael_krell</a:t>
                </a:r>
                <a:endParaRPr lang="en-US" sz="12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-7851493" y="6058259"/>
                <a:ext cx="1971553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tom_m_mitchell</a:t>
                </a:r>
                <a:endParaRPr lang="en-US" sz="1200" b="1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-6601426" y="1671454"/>
                <a:ext cx="1693760" cy="3337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 smtClean="0"/>
                  <a:t>howie_choset</a:t>
                </a:r>
                <a:endParaRPr lang="en-US" sz="1200" b="1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-2731624" y="5702333"/>
              <a:ext cx="3281082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Machine learning and Statistics </a:t>
              </a:r>
              <a:endParaRPr lang="en-US" sz="2800" b="1" dirty="0"/>
            </a:p>
          </p:txBody>
        </p:sp>
      </p:grpSp>
    </p:spTree>
    <p:custDataLst>
      <p:tags r:id="rId1"/>
    </p:custDataLst>
  </p:cSld>
  <p:clrMapOvr>
    <a:masterClrMapping/>
  </p:clrMapOvr>
  <p:transition advTm="406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63" y="20420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Ranking in Graphs:</a:t>
            </a:r>
            <a:br>
              <a:rPr lang="en-US" sz="3600" dirty="0" smtClean="0"/>
            </a:br>
            <a:r>
              <a:rPr lang="en-US" sz="3600" dirty="0" smtClean="0"/>
              <a:t>Content-based </a:t>
            </a:r>
            <a:r>
              <a:rPr lang="en-US" sz="3600" dirty="0"/>
              <a:t>search in databases</a:t>
            </a:r>
            <a:r>
              <a:rPr lang="en-US" sz="3600" baseline="30000" dirty="0"/>
              <a:t>{1,2}</a:t>
            </a:r>
            <a:endParaRPr lang="en-US" sz="3600" dirty="0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36634" y="5967358"/>
            <a:ext cx="882967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200" b="1" dirty="0"/>
              <a:t>1. Dynamic personalized pagerank in entity-relation graphs. (</a:t>
            </a:r>
            <a:r>
              <a:rPr lang="en-US" sz="1200" b="1" dirty="0" err="1"/>
              <a:t>Soumen</a:t>
            </a:r>
            <a:r>
              <a:rPr lang="en-US" sz="1200" b="1" dirty="0"/>
              <a:t> Chakrabarti, WWW 2007)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200" b="1" dirty="0"/>
              <a:t>2. </a:t>
            </a:r>
            <a:r>
              <a:rPr lang="en-US" sz="1200" b="1" dirty="0" err="1"/>
              <a:t>Balmin</a:t>
            </a:r>
            <a:r>
              <a:rPr lang="en-US" sz="1200" b="1" dirty="0"/>
              <a:t>, A., </a:t>
            </a:r>
            <a:r>
              <a:rPr lang="en-US" sz="1200" b="1" dirty="0" err="1"/>
              <a:t>Hristidis</a:t>
            </a:r>
            <a:r>
              <a:rPr lang="en-US" sz="1200" b="1" dirty="0"/>
              <a:t>, V., &amp; </a:t>
            </a:r>
            <a:r>
              <a:rPr lang="en-US" sz="1200" b="1" dirty="0" err="1"/>
              <a:t>Papakonstantinou</a:t>
            </a:r>
            <a:r>
              <a:rPr lang="en-US" sz="1200" b="1" dirty="0"/>
              <a:t>, Y. (2004). </a:t>
            </a:r>
            <a:r>
              <a:rPr lang="en-US" sz="1200" b="1" dirty="0" err="1"/>
              <a:t>ObjectRank</a:t>
            </a:r>
            <a:r>
              <a:rPr lang="en-US" sz="1200" b="1" dirty="0"/>
              <a:t>: Authority-based keyword  </a:t>
            </a:r>
            <a:r>
              <a:rPr lang="en-US" sz="1200" b="1" dirty="0" smtClean="0"/>
              <a:t>search in databases</a:t>
            </a:r>
            <a:r>
              <a:rPr lang="en-US" sz="1200" b="1" dirty="0"/>
              <a:t>. </a:t>
            </a:r>
            <a:r>
              <a:rPr lang="en-US" sz="1200" b="1" i="1" dirty="0"/>
              <a:t>VLDB 2004</a:t>
            </a:r>
            <a:r>
              <a:rPr lang="en-US" sz="1200" b="1" dirty="0"/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672720" y="4224050"/>
            <a:ext cx="1625600" cy="376238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685420" y="2190463"/>
            <a:ext cx="1625600" cy="376237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875420" y="5565488"/>
            <a:ext cx="1495425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491245" y="2234913"/>
            <a:ext cx="2046288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474408" y="2604800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872245" y="1517363"/>
            <a:ext cx="1625600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684920" y="2995325"/>
            <a:ext cx="1901825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977270" y="1587213"/>
            <a:ext cx="1944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467683" y="1882488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553408" y="2390488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569283" y="2477800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175833" y="3220750"/>
            <a:ext cx="2306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437520" y="4436775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621670" y="3901788"/>
            <a:ext cx="1944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350208" y="4436775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940508" y="4236750"/>
            <a:ext cx="1495425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896058" y="4903500"/>
            <a:ext cx="1495425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423233" y="4422488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526920" y="1968213"/>
            <a:ext cx="2351088" cy="707886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k most relevant </a:t>
            </a:r>
            <a:r>
              <a:rPr lang="en-US" sz="2000" dirty="0" smtClean="0"/>
              <a:t>papers about </a:t>
            </a:r>
            <a:r>
              <a:rPr lang="en-US" sz="2000" i="1" dirty="0" smtClean="0"/>
              <a:t>SVM.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68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ru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2480" y="1404258"/>
            <a:ext cx="4708525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326779"/>
            <a:ext cx="8229600" cy="723955"/>
          </a:xfrm>
        </p:spPr>
        <p:txBody>
          <a:bodyPr>
            <a:normAutofit/>
          </a:bodyPr>
          <a:lstStyle/>
          <a:p>
            <a:r>
              <a:rPr lang="en-US" dirty="0" smtClean="0"/>
              <a:t>Nearest neighbors on Disk-based graphs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4746172" y="1555531"/>
            <a:ext cx="3635828" cy="1166648"/>
          </a:xfrm>
          <a:prstGeom prst="wedgeEllipseCallout">
            <a:avLst>
              <a:gd name="adj1" fmla="val -114298"/>
              <a:gd name="adj2" fmla="val 17011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4992413" y="4075765"/>
            <a:ext cx="3192517" cy="496236"/>
          </a:xfrm>
          <a:prstGeom prst="wedgeEllipseCallout">
            <a:avLst>
              <a:gd name="adj1" fmla="val -113399"/>
              <a:gd name="adj2" fmla="val 2173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4656834" y="3247697"/>
            <a:ext cx="3310008" cy="851338"/>
          </a:xfrm>
          <a:prstGeom prst="wedgeEllipseCallout">
            <a:avLst>
              <a:gd name="adj1" fmla="val -114666"/>
              <a:gd name="adj2" fmla="val 8174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4918840" y="2695530"/>
            <a:ext cx="3388461" cy="609599"/>
          </a:xfrm>
          <a:prstGeom prst="wedgeEllipseCallout">
            <a:avLst>
              <a:gd name="adj1" fmla="val -102606"/>
              <a:gd name="adj2" fmla="val 3488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88868" y="1667586"/>
            <a:ext cx="2699656" cy="2862322"/>
          </a:xfrm>
          <a:prstGeom prst="rect">
            <a:avLst/>
          </a:prstGeom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Wolfram </a:t>
            </a:r>
            <a:r>
              <a:rPr lang="en-US" b="1" dirty="0" err="1" smtClean="0"/>
              <a:t>Burgard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Dieter Fox</a:t>
            </a:r>
          </a:p>
          <a:p>
            <a:r>
              <a:rPr lang="en-US" b="1" dirty="0" smtClean="0"/>
              <a:t>Mark Craven</a:t>
            </a:r>
          </a:p>
          <a:p>
            <a:endParaRPr lang="en-US" b="1" dirty="0" smtClean="0"/>
          </a:p>
          <a:p>
            <a:r>
              <a:rPr lang="en-US" b="1" dirty="0" err="1" smtClean="0"/>
              <a:t>Kamal</a:t>
            </a:r>
            <a:r>
              <a:rPr lang="en-US" b="1" dirty="0" smtClean="0"/>
              <a:t> Nigam</a:t>
            </a:r>
          </a:p>
          <a:p>
            <a:endParaRPr lang="en-US" b="1" dirty="0" smtClean="0"/>
          </a:p>
          <a:p>
            <a:r>
              <a:rPr lang="en-US" b="1" dirty="0" smtClean="0"/>
              <a:t>Dirk Schulz</a:t>
            </a:r>
          </a:p>
          <a:p>
            <a:r>
              <a:rPr lang="en-US" b="1" dirty="0" smtClean="0"/>
              <a:t>Armin </a:t>
            </a:r>
            <a:r>
              <a:rPr lang="en-US" b="1" dirty="0" err="1" smtClean="0"/>
              <a:t>Cremers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Tom Mitchell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476" y="6190593"/>
            <a:ext cx="5044966" cy="667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Grey nodes are inside the cluster</a:t>
            </a:r>
          </a:p>
          <a:p>
            <a:pPr algn="ctr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Blue nodes are neighbors of boundary nodes</a:t>
            </a:r>
            <a:endParaRPr lang="en-US" b="1" dirty="0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54869" y="4815434"/>
            <a:ext cx="3689131" cy="646331"/>
          </a:xfrm>
          <a:prstGeom prst="rect">
            <a:avLst/>
          </a:prstGeom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Top 7 nodes in personalized pagerank from </a:t>
            </a:r>
            <a:r>
              <a:rPr lang="en-US" b="1" dirty="0" smtClean="0"/>
              <a:t>Sebastian </a:t>
            </a:r>
            <a:r>
              <a:rPr lang="en-US" b="1" dirty="0" err="1" smtClean="0"/>
              <a:t>Thrun</a:t>
            </a:r>
            <a:endParaRPr lang="en-US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94290" y="1665889"/>
            <a:ext cx="4750676" cy="1077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random walk mostly stays inside a good cluster</a:t>
            </a:r>
            <a:endParaRPr lang="en-US" sz="2400" b="1" dirty="0">
              <a:ln>
                <a:solidFill>
                  <a:srgbClr val="0000FF"/>
                </a:solidFill>
              </a:ln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350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0" grpId="0" animBg="1"/>
      <p:bldP spid="10" grpId="1" animBg="1"/>
      <p:bldP spid="9" grpId="0" animBg="1"/>
      <p:bldP spid="9" grpId="1" animBg="1"/>
      <p:bldP spid="14" grpId="0" animBg="1"/>
      <p:bldP spid="14" grpId="1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on Disk-based graphs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8872530">
            <a:off x="6030906" y="3417335"/>
            <a:ext cx="1692049" cy="1432067"/>
          </a:xfrm>
          <a:custGeom>
            <a:avLst/>
            <a:gdLst>
              <a:gd name="connsiteX0" fmla="*/ 36653 w 1452470"/>
              <a:gd name="connsiteY0" fmla="*/ 204369 h 1269240"/>
              <a:gd name="connsiteX1" fmla="*/ 268147 w 1452470"/>
              <a:gd name="connsiteY1" fmla="*/ 910425 h 1269240"/>
              <a:gd name="connsiteX2" fmla="*/ 569089 w 1452470"/>
              <a:gd name="connsiteY2" fmla="*/ 1118769 h 1269240"/>
              <a:gd name="connsiteX3" fmla="*/ 731134 w 1452470"/>
              <a:gd name="connsiteY3" fmla="*/ 1188217 h 1269240"/>
              <a:gd name="connsiteX4" fmla="*/ 835306 w 1452470"/>
              <a:gd name="connsiteY4" fmla="*/ 1246091 h 1269240"/>
              <a:gd name="connsiteX5" fmla="*/ 858456 w 1452470"/>
              <a:gd name="connsiteY5" fmla="*/ 1269240 h 1269240"/>
              <a:gd name="connsiteX6" fmla="*/ 1055225 w 1452470"/>
              <a:gd name="connsiteY6" fmla="*/ 1246091 h 1269240"/>
              <a:gd name="connsiteX7" fmla="*/ 1182547 w 1452470"/>
              <a:gd name="connsiteY7" fmla="*/ 1199792 h 1269240"/>
              <a:gd name="connsiteX8" fmla="*/ 1298294 w 1452470"/>
              <a:gd name="connsiteY8" fmla="*/ 1141919 h 1269240"/>
              <a:gd name="connsiteX9" fmla="*/ 1321443 w 1452470"/>
              <a:gd name="connsiteY9" fmla="*/ 1049321 h 1269240"/>
              <a:gd name="connsiteX10" fmla="*/ 1356167 w 1452470"/>
              <a:gd name="connsiteY10" fmla="*/ 956724 h 1269240"/>
              <a:gd name="connsiteX11" fmla="*/ 1367742 w 1452470"/>
              <a:gd name="connsiteY11" fmla="*/ 910425 h 1269240"/>
              <a:gd name="connsiteX12" fmla="*/ 1379317 w 1452470"/>
              <a:gd name="connsiteY12" fmla="*/ 875701 h 1269240"/>
              <a:gd name="connsiteX13" fmla="*/ 1402466 w 1452470"/>
              <a:gd name="connsiteY13" fmla="*/ 771529 h 1269240"/>
              <a:gd name="connsiteX14" fmla="*/ 1425615 w 1452470"/>
              <a:gd name="connsiteY14" fmla="*/ 725230 h 1269240"/>
              <a:gd name="connsiteX15" fmla="*/ 1437190 w 1452470"/>
              <a:gd name="connsiteY15" fmla="*/ 655782 h 1269240"/>
              <a:gd name="connsiteX16" fmla="*/ 1448765 w 1452470"/>
              <a:gd name="connsiteY16" fmla="*/ 609483 h 1269240"/>
              <a:gd name="connsiteX17" fmla="*/ 1437190 w 1452470"/>
              <a:gd name="connsiteY17" fmla="*/ 447438 h 1269240"/>
              <a:gd name="connsiteX18" fmla="*/ 1390891 w 1452470"/>
              <a:gd name="connsiteY18" fmla="*/ 412714 h 1269240"/>
              <a:gd name="connsiteX19" fmla="*/ 1367742 w 1452470"/>
              <a:gd name="connsiteY19" fmla="*/ 377990 h 1269240"/>
              <a:gd name="connsiteX20" fmla="*/ 1321443 w 1452470"/>
              <a:gd name="connsiteY20" fmla="*/ 354840 h 1269240"/>
              <a:gd name="connsiteX21" fmla="*/ 1275144 w 1452470"/>
              <a:gd name="connsiteY21" fmla="*/ 320116 h 1269240"/>
              <a:gd name="connsiteX22" fmla="*/ 1217271 w 1452470"/>
              <a:gd name="connsiteY22" fmla="*/ 239093 h 1269240"/>
              <a:gd name="connsiteX23" fmla="*/ 1182547 w 1452470"/>
              <a:gd name="connsiteY23" fmla="*/ 204369 h 1269240"/>
              <a:gd name="connsiteX24" fmla="*/ 1147823 w 1452470"/>
              <a:gd name="connsiteY24" fmla="*/ 192795 h 1269240"/>
              <a:gd name="connsiteX25" fmla="*/ 1066800 w 1452470"/>
              <a:gd name="connsiteY25" fmla="*/ 88622 h 1269240"/>
              <a:gd name="connsiteX26" fmla="*/ 1032076 w 1452470"/>
              <a:gd name="connsiteY26" fmla="*/ 65473 h 1269240"/>
              <a:gd name="connsiteX27" fmla="*/ 985777 w 1452470"/>
              <a:gd name="connsiteY27" fmla="*/ 30749 h 1269240"/>
              <a:gd name="connsiteX28" fmla="*/ 893180 w 1452470"/>
              <a:gd name="connsiteY28" fmla="*/ 7600 h 1269240"/>
              <a:gd name="connsiteX29" fmla="*/ 615387 w 1452470"/>
              <a:gd name="connsiteY29" fmla="*/ 42324 h 1269240"/>
              <a:gd name="connsiteX30" fmla="*/ 545939 w 1452470"/>
              <a:gd name="connsiteY30" fmla="*/ 100197 h 1269240"/>
              <a:gd name="connsiteX31" fmla="*/ 476491 w 1452470"/>
              <a:gd name="connsiteY31" fmla="*/ 134921 h 1269240"/>
              <a:gd name="connsiteX32" fmla="*/ 279722 w 1452470"/>
              <a:gd name="connsiteY32" fmla="*/ 123347 h 1269240"/>
              <a:gd name="connsiteX33" fmla="*/ 210274 w 1452470"/>
              <a:gd name="connsiteY33" fmla="*/ 100197 h 1269240"/>
              <a:gd name="connsiteX34" fmla="*/ 187124 w 1452470"/>
              <a:gd name="connsiteY34" fmla="*/ 123347 h 1269240"/>
              <a:gd name="connsiteX35" fmla="*/ 82952 w 1452470"/>
              <a:gd name="connsiteY35" fmla="*/ 146496 h 1269240"/>
              <a:gd name="connsiteX36" fmla="*/ 48228 w 1452470"/>
              <a:gd name="connsiteY36" fmla="*/ 215944 h 1269240"/>
              <a:gd name="connsiteX37" fmla="*/ 36653 w 1452470"/>
              <a:gd name="connsiteY37" fmla="*/ 204369 h 126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52470" h="1269240">
                <a:moveTo>
                  <a:pt x="36653" y="204369"/>
                </a:moveTo>
                <a:cubicBezTo>
                  <a:pt x="73306" y="320116"/>
                  <a:pt x="64507" y="769444"/>
                  <a:pt x="268147" y="910425"/>
                </a:cubicBezTo>
                <a:cubicBezTo>
                  <a:pt x="368461" y="979873"/>
                  <a:pt x="456946" y="1070708"/>
                  <a:pt x="569089" y="1118769"/>
                </a:cubicBezTo>
                <a:cubicBezTo>
                  <a:pt x="623104" y="1141918"/>
                  <a:pt x="678572" y="1161936"/>
                  <a:pt x="731134" y="1188217"/>
                </a:cubicBezTo>
                <a:cubicBezTo>
                  <a:pt x="766512" y="1205906"/>
                  <a:pt x="804047" y="1221084"/>
                  <a:pt x="835306" y="1246091"/>
                </a:cubicBezTo>
                <a:cubicBezTo>
                  <a:pt x="843827" y="1252908"/>
                  <a:pt x="850739" y="1261524"/>
                  <a:pt x="858456" y="1269240"/>
                </a:cubicBezTo>
                <a:cubicBezTo>
                  <a:pt x="957388" y="1261630"/>
                  <a:pt x="981437" y="1268228"/>
                  <a:pt x="1055225" y="1246091"/>
                </a:cubicBezTo>
                <a:cubicBezTo>
                  <a:pt x="1075183" y="1240103"/>
                  <a:pt x="1160939" y="1211796"/>
                  <a:pt x="1182547" y="1199792"/>
                </a:cubicBezTo>
                <a:cubicBezTo>
                  <a:pt x="1305959" y="1131230"/>
                  <a:pt x="1137697" y="1195451"/>
                  <a:pt x="1298294" y="1141919"/>
                </a:cubicBezTo>
                <a:cubicBezTo>
                  <a:pt x="1306010" y="1111053"/>
                  <a:pt x="1313072" y="1080016"/>
                  <a:pt x="1321443" y="1049321"/>
                </a:cubicBezTo>
                <a:cubicBezTo>
                  <a:pt x="1333631" y="1004633"/>
                  <a:pt x="1338632" y="1009328"/>
                  <a:pt x="1356167" y="956724"/>
                </a:cubicBezTo>
                <a:cubicBezTo>
                  <a:pt x="1361198" y="941632"/>
                  <a:pt x="1363372" y="925721"/>
                  <a:pt x="1367742" y="910425"/>
                </a:cubicBezTo>
                <a:cubicBezTo>
                  <a:pt x="1371094" y="898694"/>
                  <a:pt x="1376358" y="887538"/>
                  <a:pt x="1379317" y="875701"/>
                </a:cubicBezTo>
                <a:cubicBezTo>
                  <a:pt x="1384820" y="853690"/>
                  <a:pt x="1393551" y="795301"/>
                  <a:pt x="1402466" y="771529"/>
                </a:cubicBezTo>
                <a:cubicBezTo>
                  <a:pt x="1408524" y="755373"/>
                  <a:pt x="1417899" y="740663"/>
                  <a:pt x="1425615" y="725230"/>
                </a:cubicBezTo>
                <a:cubicBezTo>
                  <a:pt x="1429473" y="702081"/>
                  <a:pt x="1432587" y="678795"/>
                  <a:pt x="1437190" y="655782"/>
                </a:cubicBezTo>
                <a:cubicBezTo>
                  <a:pt x="1440310" y="640183"/>
                  <a:pt x="1448765" y="625391"/>
                  <a:pt x="1448765" y="609483"/>
                </a:cubicBezTo>
                <a:cubicBezTo>
                  <a:pt x="1448765" y="555330"/>
                  <a:pt x="1452470" y="499390"/>
                  <a:pt x="1437190" y="447438"/>
                </a:cubicBezTo>
                <a:cubicBezTo>
                  <a:pt x="1431747" y="428931"/>
                  <a:pt x="1406324" y="424289"/>
                  <a:pt x="1390891" y="412714"/>
                </a:cubicBezTo>
                <a:cubicBezTo>
                  <a:pt x="1383175" y="401139"/>
                  <a:pt x="1378429" y="386896"/>
                  <a:pt x="1367742" y="377990"/>
                </a:cubicBezTo>
                <a:cubicBezTo>
                  <a:pt x="1354487" y="366944"/>
                  <a:pt x="1336075" y="363985"/>
                  <a:pt x="1321443" y="354840"/>
                </a:cubicBezTo>
                <a:cubicBezTo>
                  <a:pt x="1305084" y="344616"/>
                  <a:pt x="1290577" y="331691"/>
                  <a:pt x="1275144" y="320116"/>
                </a:cubicBezTo>
                <a:cubicBezTo>
                  <a:pt x="1256823" y="292634"/>
                  <a:pt x="1238807" y="264218"/>
                  <a:pt x="1217271" y="239093"/>
                </a:cubicBezTo>
                <a:cubicBezTo>
                  <a:pt x="1206618" y="226665"/>
                  <a:pt x="1196167" y="213449"/>
                  <a:pt x="1182547" y="204369"/>
                </a:cubicBezTo>
                <a:cubicBezTo>
                  <a:pt x="1172395" y="197601"/>
                  <a:pt x="1159398" y="196653"/>
                  <a:pt x="1147823" y="192795"/>
                </a:cubicBezTo>
                <a:cubicBezTo>
                  <a:pt x="1115561" y="144403"/>
                  <a:pt x="1107596" y="122619"/>
                  <a:pt x="1066800" y="88622"/>
                </a:cubicBezTo>
                <a:cubicBezTo>
                  <a:pt x="1056113" y="79716"/>
                  <a:pt x="1043396" y="73559"/>
                  <a:pt x="1032076" y="65473"/>
                </a:cubicBezTo>
                <a:cubicBezTo>
                  <a:pt x="1016378" y="54260"/>
                  <a:pt x="1003584" y="38169"/>
                  <a:pt x="985777" y="30749"/>
                </a:cubicBezTo>
                <a:cubicBezTo>
                  <a:pt x="956409" y="18512"/>
                  <a:pt x="893180" y="7600"/>
                  <a:pt x="893180" y="7600"/>
                </a:cubicBezTo>
                <a:cubicBezTo>
                  <a:pt x="805235" y="12486"/>
                  <a:pt x="700035" y="0"/>
                  <a:pt x="615387" y="42324"/>
                </a:cubicBezTo>
                <a:cubicBezTo>
                  <a:pt x="562868" y="68584"/>
                  <a:pt x="581311" y="71900"/>
                  <a:pt x="545939" y="100197"/>
                </a:cubicBezTo>
                <a:cubicBezTo>
                  <a:pt x="513882" y="125842"/>
                  <a:pt x="513170" y="122696"/>
                  <a:pt x="476491" y="134921"/>
                </a:cubicBezTo>
                <a:cubicBezTo>
                  <a:pt x="410901" y="131063"/>
                  <a:pt x="344873" y="131845"/>
                  <a:pt x="279722" y="123347"/>
                </a:cubicBezTo>
                <a:cubicBezTo>
                  <a:pt x="255525" y="120191"/>
                  <a:pt x="210274" y="100197"/>
                  <a:pt x="210274" y="100197"/>
                </a:cubicBezTo>
                <a:cubicBezTo>
                  <a:pt x="202557" y="107914"/>
                  <a:pt x="196482" y="117732"/>
                  <a:pt x="187124" y="123347"/>
                </a:cubicBezTo>
                <a:cubicBezTo>
                  <a:pt x="165208" y="136496"/>
                  <a:pt x="96971" y="144159"/>
                  <a:pt x="82952" y="146496"/>
                </a:cubicBezTo>
                <a:cubicBezTo>
                  <a:pt x="63443" y="175760"/>
                  <a:pt x="55074" y="181715"/>
                  <a:pt x="48228" y="215944"/>
                </a:cubicBezTo>
                <a:cubicBezTo>
                  <a:pt x="46715" y="223510"/>
                  <a:pt x="0" y="88622"/>
                  <a:pt x="36653" y="20436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895162" y="1606952"/>
            <a:ext cx="1771013" cy="148348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4709962" y="2129741"/>
            <a:ext cx="1551008" cy="1111170"/>
            <a:chOff x="3183038" y="2048719"/>
            <a:chExt cx="1551008" cy="1111170"/>
          </a:xfrm>
        </p:grpSpPr>
        <p:sp>
          <p:nvSpPr>
            <p:cNvPr id="7" name="Freeform 6"/>
            <p:cNvSpPr/>
            <p:nvPr/>
          </p:nvSpPr>
          <p:spPr>
            <a:xfrm>
              <a:off x="3183038" y="2048719"/>
              <a:ext cx="1551008" cy="1111170"/>
            </a:xfrm>
            <a:custGeom>
              <a:avLst/>
              <a:gdLst>
                <a:gd name="connsiteX0" fmla="*/ 57873 w 2004600"/>
                <a:gd name="connsiteY0" fmla="*/ 648183 h 1528168"/>
                <a:gd name="connsiteX1" fmla="*/ 405114 w 2004600"/>
                <a:gd name="connsiteY1" fmla="*/ 1388962 h 1528168"/>
                <a:gd name="connsiteX2" fmla="*/ 983848 w 2004600"/>
                <a:gd name="connsiteY2" fmla="*/ 1435261 h 1528168"/>
                <a:gd name="connsiteX3" fmla="*/ 1053296 w 2004600"/>
                <a:gd name="connsiteY3" fmla="*/ 1412112 h 1528168"/>
                <a:gd name="connsiteX4" fmla="*/ 1088020 w 2004600"/>
                <a:gd name="connsiteY4" fmla="*/ 1377388 h 1528168"/>
                <a:gd name="connsiteX5" fmla="*/ 1423686 w 2004600"/>
                <a:gd name="connsiteY5" fmla="*/ 1412112 h 1528168"/>
                <a:gd name="connsiteX6" fmla="*/ 1886673 w 2004600"/>
                <a:gd name="connsiteY6" fmla="*/ 1331089 h 1528168"/>
                <a:gd name="connsiteX7" fmla="*/ 1979271 w 2004600"/>
                <a:gd name="connsiteY7" fmla="*/ 1273216 h 1528168"/>
                <a:gd name="connsiteX8" fmla="*/ 1956121 w 2004600"/>
                <a:gd name="connsiteY8" fmla="*/ 1030147 h 1528168"/>
                <a:gd name="connsiteX9" fmla="*/ 1805650 w 2004600"/>
                <a:gd name="connsiteY9" fmla="*/ 694481 h 1528168"/>
                <a:gd name="connsiteX10" fmla="*/ 1759352 w 2004600"/>
                <a:gd name="connsiteY10" fmla="*/ 567160 h 1528168"/>
                <a:gd name="connsiteX11" fmla="*/ 1632030 w 2004600"/>
                <a:gd name="connsiteY11" fmla="*/ 266218 h 1528168"/>
                <a:gd name="connsiteX12" fmla="*/ 1585731 w 2004600"/>
                <a:gd name="connsiteY12" fmla="*/ 150471 h 1528168"/>
                <a:gd name="connsiteX13" fmla="*/ 1493134 w 2004600"/>
                <a:gd name="connsiteY13" fmla="*/ 57874 h 1528168"/>
                <a:gd name="connsiteX14" fmla="*/ 1458410 w 2004600"/>
                <a:gd name="connsiteY14" fmla="*/ 46299 h 1528168"/>
                <a:gd name="connsiteX15" fmla="*/ 1412111 w 2004600"/>
                <a:gd name="connsiteY15" fmla="*/ 23150 h 1528168"/>
                <a:gd name="connsiteX16" fmla="*/ 1273215 w 2004600"/>
                <a:gd name="connsiteY16" fmla="*/ 0 h 1528168"/>
                <a:gd name="connsiteX17" fmla="*/ 937549 w 2004600"/>
                <a:gd name="connsiteY17" fmla="*/ 23150 h 1528168"/>
                <a:gd name="connsiteX18" fmla="*/ 833377 w 2004600"/>
                <a:gd name="connsiteY18" fmla="*/ 34725 h 1528168"/>
                <a:gd name="connsiteX19" fmla="*/ 671331 w 2004600"/>
                <a:gd name="connsiteY19" fmla="*/ 104173 h 1528168"/>
                <a:gd name="connsiteX20" fmla="*/ 601883 w 2004600"/>
                <a:gd name="connsiteY20" fmla="*/ 150471 h 1528168"/>
                <a:gd name="connsiteX21" fmla="*/ 578734 w 2004600"/>
                <a:gd name="connsiteY21" fmla="*/ 173621 h 1528168"/>
                <a:gd name="connsiteX22" fmla="*/ 416688 w 2004600"/>
                <a:gd name="connsiteY22" fmla="*/ 185195 h 1528168"/>
                <a:gd name="connsiteX23" fmla="*/ 243068 w 2004600"/>
                <a:gd name="connsiteY23" fmla="*/ 243069 h 1528168"/>
                <a:gd name="connsiteX24" fmla="*/ 173620 w 2004600"/>
                <a:gd name="connsiteY24" fmla="*/ 266218 h 1528168"/>
                <a:gd name="connsiteX25" fmla="*/ 150471 w 2004600"/>
                <a:gd name="connsiteY25" fmla="*/ 289368 h 1528168"/>
                <a:gd name="connsiteX26" fmla="*/ 115746 w 2004600"/>
                <a:gd name="connsiteY26" fmla="*/ 312517 h 1528168"/>
                <a:gd name="connsiteX27" fmla="*/ 81022 w 2004600"/>
                <a:gd name="connsiteY27" fmla="*/ 393540 h 1528168"/>
                <a:gd name="connsiteX28" fmla="*/ 57873 w 2004600"/>
                <a:gd name="connsiteY28" fmla="*/ 428264 h 1528168"/>
                <a:gd name="connsiteX29" fmla="*/ 57873 w 2004600"/>
                <a:gd name="connsiteY29" fmla="*/ 648183 h 152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04600" h="1528168">
                  <a:moveTo>
                    <a:pt x="57873" y="648183"/>
                  </a:moveTo>
                  <a:cubicBezTo>
                    <a:pt x="115747" y="808299"/>
                    <a:pt x="224115" y="1184979"/>
                    <a:pt x="405114" y="1388962"/>
                  </a:cubicBezTo>
                  <a:cubicBezTo>
                    <a:pt x="528635" y="1528168"/>
                    <a:pt x="824497" y="1469902"/>
                    <a:pt x="983848" y="1435261"/>
                  </a:cubicBezTo>
                  <a:cubicBezTo>
                    <a:pt x="1007693" y="1430077"/>
                    <a:pt x="1030147" y="1419828"/>
                    <a:pt x="1053296" y="1412112"/>
                  </a:cubicBezTo>
                  <a:cubicBezTo>
                    <a:pt x="1064871" y="1400537"/>
                    <a:pt x="1071651" y="1377388"/>
                    <a:pt x="1088020" y="1377388"/>
                  </a:cubicBezTo>
                  <a:cubicBezTo>
                    <a:pt x="1200506" y="1377388"/>
                    <a:pt x="1423686" y="1412112"/>
                    <a:pt x="1423686" y="1412112"/>
                  </a:cubicBezTo>
                  <a:cubicBezTo>
                    <a:pt x="1655692" y="1388911"/>
                    <a:pt x="1718858" y="1414996"/>
                    <a:pt x="1886673" y="1331089"/>
                  </a:cubicBezTo>
                  <a:cubicBezTo>
                    <a:pt x="1919229" y="1314811"/>
                    <a:pt x="1948405" y="1292507"/>
                    <a:pt x="1979271" y="1273216"/>
                  </a:cubicBezTo>
                  <a:cubicBezTo>
                    <a:pt x="2004600" y="1171892"/>
                    <a:pt x="2003647" y="1202430"/>
                    <a:pt x="1956121" y="1030147"/>
                  </a:cubicBezTo>
                  <a:cubicBezTo>
                    <a:pt x="1938977" y="967998"/>
                    <a:pt x="1820447" y="729007"/>
                    <a:pt x="1805650" y="694481"/>
                  </a:cubicBezTo>
                  <a:cubicBezTo>
                    <a:pt x="1787861" y="652973"/>
                    <a:pt x="1776319" y="609011"/>
                    <a:pt x="1759352" y="567160"/>
                  </a:cubicBezTo>
                  <a:cubicBezTo>
                    <a:pt x="1718429" y="466217"/>
                    <a:pt x="1666474" y="369551"/>
                    <a:pt x="1632030" y="266218"/>
                  </a:cubicBezTo>
                  <a:cubicBezTo>
                    <a:pt x="1624833" y="244626"/>
                    <a:pt x="1604656" y="173181"/>
                    <a:pt x="1585731" y="150471"/>
                  </a:cubicBezTo>
                  <a:cubicBezTo>
                    <a:pt x="1557786" y="116938"/>
                    <a:pt x="1534545" y="71678"/>
                    <a:pt x="1493134" y="57874"/>
                  </a:cubicBezTo>
                  <a:cubicBezTo>
                    <a:pt x="1481559" y="54016"/>
                    <a:pt x="1469624" y="51105"/>
                    <a:pt x="1458410" y="46299"/>
                  </a:cubicBezTo>
                  <a:cubicBezTo>
                    <a:pt x="1442551" y="39502"/>
                    <a:pt x="1428480" y="28606"/>
                    <a:pt x="1412111" y="23150"/>
                  </a:cubicBezTo>
                  <a:cubicBezTo>
                    <a:pt x="1386722" y="14687"/>
                    <a:pt x="1291568" y="2622"/>
                    <a:pt x="1273215" y="0"/>
                  </a:cubicBezTo>
                  <a:lnTo>
                    <a:pt x="937549" y="23150"/>
                  </a:lnTo>
                  <a:cubicBezTo>
                    <a:pt x="902720" y="25900"/>
                    <a:pt x="866801" y="24552"/>
                    <a:pt x="833377" y="34725"/>
                  </a:cubicBezTo>
                  <a:cubicBezTo>
                    <a:pt x="777156" y="51836"/>
                    <a:pt x="720228" y="71575"/>
                    <a:pt x="671331" y="104173"/>
                  </a:cubicBezTo>
                  <a:cubicBezTo>
                    <a:pt x="648182" y="119606"/>
                    <a:pt x="624141" y="133778"/>
                    <a:pt x="601883" y="150471"/>
                  </a:cubicBezTo>
                  <a:cubicBezTo>
                    <a:pt x="593153" y="157019"/>
                    <a:pt x="589460" y="171610"/>
                    <a:pt x="578734" y="173621"/>
                  </a:cubicBezTo>
                  <a:cubicBezTo>
                    <a:pt x="525509" y="183601"/>
                    <a:pt x="470703" y="181337"/>
                    <a:pt x="416688" y="185195"/>
                  </a:cubicBezTo>
                  <a:cubicBezTo>
                    <a:pt x="175470" y="257560"/>
                    <a:pt x="392794" y="188623"/>
                    <a:pt x="243068" y="243069"/>
                  </a:cubicBezTo>
                  <a:cubicBezTo>
                    <a:pt x="220136" y="251408"/>
                    <a:pt x="173620" y="266218"/>
                    <a:pt x="173620" y="266218"/>
                  </a:cubicBezTo>
                  <a:cubicBezTo>
                    <a:pt x="165904" y="273935"/>
                    <a:pt x="158992" y="282551"/>
                    <a:pt x="150471" y="289368"/>
                  </a:cubicBezTo>
                  <a:cubicBezTo>
                    <a:pt x="139608" y="298058"/>
                    <a:pt x="124652" y="301830"/>
                    <a:pt x="115746" y="312517"/>
                  </a:cubicBezTo>
                  <a:cubicBezTo>
                    <a:pt x="85643" y="348640"/>
                    <a:pt x="99113" y="357359"/>
                    <a:pt x="81022" y="393540"/>
                  </a:cubicBezTo>
                  <a:cubicBezTo>
                    <a:pt x="74801" y="405982"/>
                    <a:pt x="59078" y="414405"/>
                    <a:pt x="57873" y="428264"/>
                  </a:cubicBezTo>
                  <a:cubicBezTo>
                    <a:pt x="51188" y="505138"/>
                    <a:pt x="0" y="488067"/>
                    <a:pt x="57873" y="648183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00671" y="269690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04886" y="232844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43783" y="264095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75278" y="2316866"/>
              <a:ext cx="208344" cy="208345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87791" y="225899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38263" y="260623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V="1">
            <a:off x="5140154" y="2502061"/>
            <a:ext cx="162048" cy="1157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79051" y="2826152"/>
            <a:ext cx="148544" cy="5594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03184" y="2540997"/>
            <a:ext cx="262003" cy="25042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653299" y="2845088"/>
            <a:ext cx="165552" cy="6594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02827" y="2439973"/>
            <a:ext cx="165552" cy="6594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5001259" y="2652531"/>
            <a:ext cx="134683" cy="6523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248540" y="2623948"/>
            <a:ext cx="175550" cy="12854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5609285" y="2531351"/>
            <a:ext cx="267436" cy="10538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5404801" y="2650956"/>
            <a:ext cx="202201" cy="51732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5973531" y="2442258"/>
            <a:ext cx="1167114" cy="34916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21354" y="228406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83400" y="195997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82099" y="225127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86271" y="191560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40915" y="215867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73755" y="259851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45086" y="1880883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141856" y="222812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620995" y="251749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991385" y="2529066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endCxn id="55" idx="1"/>
          </p:cNvCxnSpPr>
          <p:nvPr/>
        </p:nvCxnSpPr>
        <p:spPr>
          <a:xfrm rot="16200000" flipH="1">
            <a:off x="7860561" y="2398242"/>
            <a:ext cx="201846" cy="12082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1" idx="0"/>
          </p:cNvCxnSpPr>
          <p:nvPr/>
        </p:nvCxnSpPr>
        <p:spPr>
          <a:xfrm rot="16200000" flipH="1">
            <a:off x="7281827" y="2502414"/>
            <a:ext cx="148186" cy="4401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7" idx="4"/>
          </p:cNvCxnSpPr>
          <p:nvPr/>
        </p:nvCxnSpPr>
        <p:spPr>
          <a:xfrm rot="5400000" flipH="1" flipV="1">
            <a:off x="7260250" y="2184112"/>
            <a:ext cx="143111" cy="11153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1"/>
            <a:endCxn id="47" idx="5"/>
          </p:cNvCxnSpPr>
          <p:nvPr/>
        </p:nvCxnSpPr>
        <p:spPr>
          <a:xfrm rot="16200000" flipV="1">
            <a:off x="7414935" y="2184109"/>
            <a:ext cx="143974" cy="5137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1" idx="0"/>
            <a:endCxn id="48" idx="3"/>
          </p:cNvCxnSpPr>
          <p:nvPr/>
        </p:nvCxnSpPr>
        <p:spPr>
          <a:xfrm rot="5400000" flipH="1" flipV="1">
            <a:off x="7360565" y="2446470"/>
            <a:ext cx="169406" cy="1346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6"/>
            <a:endCxn id="48" idx="2"/>
          </p:cNvCxnSpPr>
          <p:nvPr/>
        </p:nvCxnSpPr>
        <p:spPr>
          <a:xfrm flipV="1">
            <a:off x="7329698" y="2355447"/>
            <a:ext cx="152401" cy="3279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4" idx="0"/>
            <a:endCxn id="49" idx="4"/>
          </p:cNvCxnSpPr>
          <p:nvPr/>
        </p:nvCxnSpPr>
        <p:spPr>
          <a:xfrm rot="16200000" flipV="1">
            <a:off x="7511036" y="2303360"/>
            <a:ext cx="393539" cy="347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1" idx="7"/>
            <a:endCxn id="54" idx="2"/>
          </p:cNvCxnSpPr>
          <p:nvPr/>
        </p:nvCxnSpPr>
        <p:spPr>
          <a:xfrm rot="5400000" flipH="1" flipV="1">
            <a:off x="7532611" y="2540642"/>
            <a:ext cx="7361" cy="1694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5"/>
          </p:cNvCxnSpPr>
          <p:nvPr/>
        </p:nvCxnSpPr>
        <p:spPr>
          <a:xfrm rot="16200000" flipH="1">
            <a:off x="8070835" y="2110801"/>
            <a:ext cx="171335" cy="671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4"/>
          </p:cNvCxnSpPr>
          <p:nvPr/>
        </p:nvCxnSpPr>
        <p:spPr>
          <a:xfrm rot="16200000" flipH="1">
            <a:off x="7725170" y="2089225"/>
            <a:ext cx="96457" cy="1659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800758" y="2674106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767963" y="2016279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0" idx="7"/>
            <a:endCxn id="52" idx="4"/>
          </p:cNvCxnSpPr>
          <p:nvPr/>
        </p:nvCxnSpPr>
        <p:spPr>
          <a:xfrm rot="5400000" flipH="1" flipV="1">
            <a:off x="7984024" y="2123952"/>
            <a:ext cx="99958" cy="305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6"/>
          </p:cNvCxnSpPr>
          <p:nvPr/>
        </p:nvCxnSpPr>
        <p:spPr>
          <a:xfrm>
            <a:off x="8049259" y="2262848"/>
            <a:ext cx="111891" cy="10032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53" idx="3"/>
          </p:cNvCxnSpPr>
          <p:nvPr/>
        </p:nvCxnSpPr>
        <p:spPr>
          <a:xfrm flipV="1">
            <a:off x="7825837" y="2405958"/>
            <a:ext cx="346530" cy="17748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455447" y="2016278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8" idx="5"/>
            <a:endCxn id="50" idx="2"/>
          </p:cNvCxnSpPr>
          <p:nvPr/>
        </p:nvCxnSpPr>
        <p:spPr>
          <a:xfrm rot="5400000" flipH="1" flipV="1">
            <a:off x="7667293" y="2255486"/>
            <a:ext cx="166260" cy="1809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1"/>
          </p:cNvCxnSpPr>
          <p:nvPr/>
        </p:nvCxnSpPr>
        <p:spPr>
          <a:xfrm rot="16200000" flipV="1">
            <a:off x="5681153" y="2874898"/>
            <a:ext cx="750459" cy="97050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349079" y="4028962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511125" y="370487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709824" y="399616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813996" y="366050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68640" y="3903569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1480" y="434340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172811" y="362577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369581" y="397301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48720" y="426238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endCxn id="69" idx="0"/>
          </p:cNvCxnSpPr>
          <p:nvPr/>
        </p:nvCxnSpPr>
        <p:spPr>
          <a:xfrm rot="16200000" flipH="1">
            <a:off x="6509552" y="4247308"/>
            <a:ext cx="148186" cy="4401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3" idx="4"/>
          </p:cNvCxnSpPr>
          <p:nvPr/>
        </p:nvCxnSpPr>
        <p:spPr>
          <a:xfrm rot="5400000" flipH="1" flipV="1">
            <a:off x="6487975" y="3929006"/>
            <a:ext cx="143111" cy="11153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4" idx="1"/>
            <a:endCxn id="63" idx="5"/>
          </p:cNvCxnSpPr>
          <p:nvPr/>
        </p:nvCxnSpPr>
        <p:spPr>
          <a:xfrm rot="16200000" flipV="1">
            <a:off x="6642660" y="3929003"/>
            <a:ext cx="143974" cy="5137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0"/>
            <a:endCxn id="64" idx="3"/>
          </p:cNvCxnSpPr>
          <p:nvPr/>
        </p:nvCxnSpPr>
        <p:spPr>
          <a:xfrm rot="5400000" flipH="1" flipV="1">
            <a:off x="6588290" y="4191364"/>
            <a:ext cx="169406" cy="1346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6"/>
            <a:endCxn id="64" idx="2"/>
          </p:cNvCxnSpPr>
          <p:nvPr/>
        </p:nvCxnSpPr>
        <p:spPr>
          <a:xfrm flipV="1">
            <a:off x="6557423" y="4100341"/>
            <a:ext cx="152401" cy="3279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0"/>
            <a:endCxn id="66" idx="4"/>
          </p:cNvCxnSpPr>
          <p:nvPr/>
        </p:nvCxnSpPr>
        <p:spPr>
          <a:xfrm rot="16200000" flipV="1">
            <a:off x="6738761" y="4048254"/>
            <a:ext cx="393539" cy="347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9" idx="7"/>
            <a:endCxn id="72" idx="2"/>
          </p:cNvCxnSpPr>
          <p:nvPr/>
        </p:nvCxnSpPr>
        <p:spPr>
          <a:xfrm rot="5400000" flipH="1" flipV="1">
            <a:off x="6760336" y="4285536"/>
            <a:ext cx="7361" cy="1694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5"/>
          </p:cNvCxnSpPr>
          <p:nvPr/>
        </p:nvCxnSpPr>
        <p:spPr>
          <a:xfrm rot="16200000" flipH="1">
            <a:off x="7298560" y="3855695"/>
            <a:ext cx="171335" cy="671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4"/>
          </p:cNvCxnSpPr>
          <p:nvPr/>
        </p:nvCxnSpPr>
        <p:spPr>
          <a:xfrm rot="16200000" flipH="1">
            <a:off x="6952895" y="3834119"/>
            <a:ext cx="96457" cy="1659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995688" y="3761173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7"/>
            <a:endCxn id="70" idx="4"/>
          </p:cNvCxnSpPr>
          <p:nvPr/>
        </p:nvCxnSpPr>
        <p:spPr>
          <a:xfrm rot="5400000" flipH="1" flipV="1">
            <a:off x="7211749" y="3868846"/>
            <a:ext cx="99958" cy="305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7" idx="6"/>
          </p:cNvCxnSpPr>
          <p:nvPr/>
        </p:nvCxnSpPr>
        <p:spPr>
          <a:xfrm>
            <a:off x="7276984" y="4007742"/>
            <a:ext cx="111891" cy="10032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683172" y="3761172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4" idx="5"/>
            <a:endCxn id="67" idx="2"/>
          </p:cNvCxnSpPr>
          <p:nvPr/>
        </p:nvCxnSpPr>
        <p:spPr>
          <a:xfrm rot="5400000" flipH="1" flipV="1">
            <a:off x="6895018" y="4000380"/>
            <a:ext cx="166260" cy="1809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0" idx="0"/>
          </p:cNvCxnSpPr>
          <p:nvPr/>
        </p:nvCxnSpPr>
        <p:spPr>
          <a:xfrm rot="5400000" flipH="1" flipV="1">
            <a:off x="6923850" y="3161684"/>
            <a:ext cx="817226" cy="11096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0" idx="0"/>
          </p:cNvCxnSpPr>
          <p:nvPr/>
        </p:nvCxnSpPr>
        <p:spPr>
          <a:xfrm rot="16200000" flipV="1">
            <a:off x="6115053" y="2463847"/>
            <a:ext cx="646271" cy="167759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6617099" y="2928699"/>
            <a:ext cx="1169261" cy="16525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1" idx="2"/>
          </p:cNvCxnSpPr>
          <p:nvPr/>
        </p:nvCxnSpPr>
        <p:spPr>
          <a:xfrm rot="10800000">
            <a:off x="5797159" y="2409571"/>
            <a:ext cx="1476597" cy="29311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63" idx="1"/>
          </p:cNvCxnSpPr>
          <p:nvPr/>
        </p:nvCxnSpPr>
        <p:spPr>
          <a:xfrm rot="16200000" flipV="1">
            <a:off x="5792457" y="2986202"/>
            <a:ext cx="854912" cy="64344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61" idx="1"/>
          </p:cNvCxnSpPr>
          <p:nvPr/>
        </p:nvCxnSpPr>
        <p:spPr>
          <a:xfrm rot="16200000" flipV="1">
            <a:off x="5429524" y="3109406"/>
            <a:ext cx="1098522" cy="80161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1" idx="2"/>
          </p:cNvCxnSpPr>
          <p:nvPr/>
        </p:nvCxnSpPr>
        <p:spPr>
          <a:xfrm rot="10800000" flipV="1">
            <a:off x="5946137" y="2702687"/>
            <a:ext cx="1327618" cy="1538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Oval Callout 101"/>
          <p:cNvSpPr/>
          <p:nvPr/>
        </p:nvSpPr>
        <p:spPr>
          <a:xfrm>
            <a:off x="1479478" y="1304818"/>
            <a:ext cx="3893905" cy="996593"/>
          </a:xfrm>
          <a:prstGeom prst="wedgeEllipseCallout">
            <a:avLst>
              <a:gd name="adj1" fmla="val 36322"/>
              <a:gd name="adj2" fmla="val 55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 Load cluster in memory.</a:t>
            </a:r>
          </a:p>
          <a:p>
            <a:r>
              <a:rPr lang="en-US" dirty="0" smtClean="0"/>
              <a:t>2. Start random walk</a:t>
            </a:r>
            <a:endParaRPr lang="en-US" dirty="0"/>
          </a:p>
        </p:txBody>
      </p:sp>
      <p:sp>
        <p:nvSpPr>
          <p:cNvPr id="103" name="Oval Callout 102"/>
          <p:cNvSpPr/>
          <p:nvPr/>
        </p:nvSpPr>
        <p:spPr>
          <a:xfrm>
            <a:off x="1888734" y="3357937"/>
            <a:ext cx="3976098" cy="1099335"/>
          </a:xfrm>
          <a:prstGeom prst="wedgeEllipseCallout">
            <a:avLst>
              <a:gd name="adj1" fmla="val 58192"/>
              <a:gd name="adj2" fmla="val -527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Page-fault every time the walk leaves the cluster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59596" y="5094268"/>
            <a:ext cx="8126857" cy="1234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Number of page-faults on average </a:t>
            </a:r>
          </a:p>
          <a:p>
            <a:pPr>
              <a:buFont typeface="Wingdings"/>
              <a:buChar char="è"/>
            </a:pPr>
            <a:r>
              <a:rPr lang="en-US" sz="2400" dirty="0" smtClean="0">
                <a:sym typeface="Wingdings" pitchFamily="2" charset="2"/>
              </a:rPr>
              <a:t>Ratio of cross edges with total number of edges</a:t>
            </a:r>
          </a:p>
          <a:p>
            <a:pPr>
              <a:buFont typeface="Wingdings"/>
              <a:buChar char="è"/>
            </a:pPr>
            <a:r>
              <a:rPr lang="en-US" sz="2400" dirty="0" smtClean="0">
                <a:sym typeface="Wingdings" pitchFamily="2" charset="2"/>
              </a:rPr>
              <a:t>Quality of a cluster</a:t>
            </a:r>
            <a:endParaRPr lang="en-US" sz="2400" dirty="0"/>
          </a:p>
        </p:txBody>
      </p:sp>
      <p:sp>
        <p:nvSpPr>
          <p:cNvPr id="99" name="Rectangular Callout 98"/>
          <p:cNvSpPr/>
          <p:nvPr/>
        </p:nvSpPr>
        <p:spPr>
          <a:xfrm>
            <a:off x="164386" y="2291137"/>
            <a:ext cx="2434976" cy="1047964"/>
          </a:xfrm>
          <a:prstGeom prst="wedgeRectCallout">
            <a:avLst>
              <a:gd name="adj1" fmla="val 40965"/>
              <a:gd name="adj2" fmla="val 91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also maintain a LRU buffer to store the clusters in memory.</a:t>
            </a:r>
            <a:endParaRPr lang="en-US" dirty="0"/>
          </a:p>
        </p:txBody>
      </p:sp>
      <p:sp>
        <p:nvSpPr>
          <p:cNvPr id="104" name="Action Button: Forward or Next 103">
            <a:hlinkClick r:id="rId3" action="ppaction://hlinksldjump" highlightClick="1"/>
          </p:cNvPr>
          <p:cNvSpPr/>
          <p:nvPr/>
        </p:nvSpPr>
        <p:spPr>
          <a:xfrm>
            <a:off x="4295274" y="6521116"/>
            <a:ext cx="464900" cy="33688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632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3" grpId="0" animBg="1"/>
      <p:bldP spid="9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on Disk-based graphs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 rot="18872530">
            <a:off x="4500080" y="3417335"/>
            <a:ext cx="1692049" cy="1432067"/>
          </a:xfrm>
          <a:custGeom>
            <a:avLst/>
            <a:gdLst>
              <a:gd name="connsiteX0" fmla="*/ 36653 w 1452470"/>
              <a:gd name="connsiteY0" fmla="*/ 204369 h 1269240"/>
              <a:gd name="connsiteX1" fmla="*/ 268147 w 1452470"/>
              <a:gd name="connsiteY1" fmla="*/ 910425 h 1269240"/>
              <a:gd name="connsiteX2" fmla="*/ 569089 w 1452470"/>
              <a:gd name="connsiteY2" fmla="*/ 1118769 h 1269240"/>
              <a:gd name="connsiteX3" fmla="*/ 731134 w 1452470"/>
              <a:gd name="connsiteY3" fmla="*/ 1188217 h 1269240"/>
              <a:gd name="connsiteX4" fmla="*/ 835306 w 1452470"/>
              <a:gd name="connsiteY4" fmla="*/ 1246091 h 1269240"/>
              <a:gd name="connsiteX5" fmla="*/ 858456 w 1452470"/>
              <a:gd name="connsiteY5" fmla="*/ 1269240 h 1269240"/>
              <a:gd name="connsiteX6" fmla="*/ 1055225 w 1452470"/>
              <a:gd name="connsiteY6" fmla="*/ 1246091 h 1269240"/>
              <a:gd name="connsiteX7" fmla="*/ 1182547 w 1452470"/>
              <a:gd name="connsiteY7" fmla="*/ 1199792 h 1269240"/>
              <a:gd name="connsiteX8" fmla="*/ 1298294 w 1452470"/>
              <a:gd name="connsiteY8" fmla="*/ 1141919 h 1269240"/>
              <a:gd name="connsiteX9" fmla="*/ 1321443 w 1452470"/>
              <a:gd name="connsiteY9" fmla="*/ 1049321 h 1269240"/>
              <a:gd name="connsiteX10" fmla="*/ 1356167 w 1452470"/>
              <a:gd name="connsiteY10" fmla="*/ 956724 h 1269240"/>
              <a:gd name="connsiteX11" fmla="*/ 1367742 w 1452470"/>
              <a:gd name="connsiteY11" fmla="*/ 910425 h 1269240"/>
              <a:gd name="connsiteX12" fmla="*/ 1379317 w 1452470"/>
              <a:gd name="connsiteY12" fmla="*/ 875701 h 1269240"/>
              <a:gd name="connsiteX13" fmla="*/ 1402466 w 1452470"/>
              <a:gd name="connsiteY13" fmla="*/ 771529 h 1269240"/>
              <a:gd name="connsiteX14" fmla="*/ 1425615 w 1452470"/>
              <a:gd name="connsiteY14" fmla="*/ 725230 h 1269240"/>
              <a:gd name="connsiteX15" fmla="*/ 1437190 w 1452470"/>
              <a:gd name="connsiteY15" fmla="*/ 655782 h 1269240"/>
              <a:gd name="connsiteX16" fmla="*/ 1448765 w 1452470"/>
              <a:gd name="connsiteY16" fmla="*/ 609483 h 1269240"/>
              <a:gd name="connsiteX17" fmla="*/ 1437190 w 1452470"/>
              <a:gd name="connsiteY17" fmla="*/ 447438 h 1269240"/>
              <a:gd name="connsiteX18" fmla="*/ 1390891 w 1452470"/>
              <a:gd name="connsiteY18" fmla="*/ 412714 h 1269240"/>
              <a:gd name="connsiteX19" fmla="*/ 1367742 w 1452470"/>
              <a:gd name="connsiteY19" fmla="*/ 377990 h 1269240"/>
              <a:gd name="connsiteX20" fmla="*/ 1321443 w 1452470"/>
              <a:gd name="connsiteY20" fmla="*/ 354840 h 1269240"/>
              <a:gd name="connsiteX21" fmla="*/ 1275144 w 1452470"/>
              <a:gd name="connsiteY21" fmla="*/ 320116 h 1269240"/>
              <a:gd name="connsiteX22" fmla="*/ 1217271 w 1452470"/>
              <a:gd name="connsiteY22" fmla="*/ 239093 h 1269240"/>
              <a:gd name="connsiteX23" fmla="*/ 1182547 w 1452470"/>
              <a:gd name="connsiteY23" fmla="*/ 204369 h 1269240"/>
              <a:gd name="connsiteX24" fmla="*/ 1147823 w 1452470"/>
              <a:gd name="connsiteY24" fmla="*/ 192795 h 1269240"/>
              <a:gd name="connsiteX25" fmla="*/ 1066800 w 1452470"/>
              <a:gd name="connsiteY25" fmla="*/ 88622 h 1269240"/>
              <a:gd name="connsiteX26" fmla="*/ 1032076 w 1452470"/>
              <a:gd name="connsiteY26" fmla="*/ 65473 h 1269240"/>
              <a:gd name="connsiteX27" fmla="*/ 985777 w 1452470"/>
              <a:gd name="connsiteY27" fmla="*/ 30749 h 1269240"/>
              <a:gd name="connsiteX28" fmla="*/ 893180 w 1452470"/>
              <a:gd name="connsiteY28" fmla="*/ 7600 h 1269240"/>
              <a:gd name="connsiteX29" fmla="*/ 615387 w 1452470"/>
              <a:gd name="connsiteY29" fmla="*/ 42324 h 1269240"/>
              <a:gd name="connsiteX30" fmla="*/ 545939 w 1452470"/>
              <a:gd name="connsiteY30" fmla="*/ 100197 h 1269240"/>
              <a:gd name="connsiteX31" fmla="*/ 476491 w 1452470"/>
              <a:gd name="connsiteY31" fmla="*/ 134921 h 1269240"/>
              <a:gd name="connsiteX32" fmla="*/ 279722 w 1452470"/>
              <a:gd name="connsiteY32" fmla="*/ 123347 h 1269240"/>
              <a:gd name="connsiteX33" fmla="*/ 210274 w 1452470"/>
              <a:gd name="connsiteY33" fmla="*/ 100197 h 1269240"/>
              <a:gd name="connsiteX34" fmla="*/ 187124 w 1452470"/>
              <a:gd name="connsiteY34" fmla="*/ 123347 h 1269240"/>
              <a:gd name="connsiteX35" fmla="*/ 82952 w 1452470"/>
              <a:gd name="connsiteY35" fmla="*/ 146496 h 1269240"/>
              <a:gd name="connsiteX36" fmla="*/ 48228 w 1452470"/>
              <a:gd name="connsiteY36" fmla="*/ 215944 h 1269240"/>
              <a:gd name="connsiteX37" fmla="*/ 36653 w 1452470"/>
              <a:gd name="connsiteY37" fmla="*/ 204369 h 126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452470" h="1269240">
                <a:moveTo>
                  <a:pt x="36653" y="204369"/>
                </a:moveTo>
                <a:cubicBezTo>
                  <a:pt x="73306" y="320116"/>
                  <a:pt x="64507" y="769444"/>
                  <a:pt x="268147" y="910425"/>
                </a:cubicBezTo>
                <a:cubicBezTo>
                  <a:pt x="368461" y="979873"/>
                  <a:pt x="456946" y="1070708"/>
                  <a:pt x="569089" y="1118769"/>
                </a:cubicBezTo>
                <a:cubicBezTo>
                  <a:pt x="623104" y="1141918"/>
                  <a:pt x="678572" y="1161936"/>
                  <a:pt x="731134" y="1188217"/>
                </a:cubicBezTo>
                <a:cubicBezTo>
                  <a:pt x="766512" y="1205906"/>
                  <a:pt x="804047" y="1221084"/>
                  <a:pt x="835306" y="1246091"/>
                </a:cubicBezTo>
                <a:cubicBezTo>
                  <a:pt x="843827" y="1252908"/>
                  <a:pt x="850739" y="1261524"/>
                  <a:pt x="858456" y="1269240"/>
                </a:cubicBezTo>
                <a:cubicBezTo>
                  <a:pt x="957388" y="1261630"/>
                  <a:pt x="981437" y="1268228"/>
                  <a:pt x="1055225" y="1246091"/>
                </a:cubicBezTo>
                <a:cubicBezTo>
                  <a:pt x="1075183" y="1240103"/>
                  <a:pt x="1160939" y="1211796"/>
                  <a:pt x="1182547" y="1199792"/>
                </a:cubicBezTo>
                <a:cubicBezTo>
                  <a:pt x="1305959" y="1131230"/>
                  <a:pt x="1137697" y="1195451"/>
                  <a:pt x="1298294" y="1141919"/>
                </a:cubicBezTo>
                <a:cubicBezTo>
                  <a:pt x="1306010" y="1111053"/>
                  <a:pt x="1313072" y="1080016"/>
                  <a:pt x="1321443" y="1049321"/>
                </a:cubicBezTo>
                <a:cubicBezTo>
                  <a:pt x="1333631" y="1004633"/>
                  <a:pt x="1338632" y="1009328"/>
                  <a:pt x="1356167" y="956724"/>
                </a:cubicBezTo>
                <a:cubicBezTo>
                  <a:pt x="1361198" y="941632"/>
                  <a:pt x="1363372" y="925721"/>
                  <a:pt x="1367742" y="910425"/>
                </a:cubicBezTo>
                <a:cubicBezTo>
                  <a:pt x="1371094" y="898694"/>
                  <a:pt x="1376358" y="887538"/>
                  <a:pt x="1379317" y="875701"/>
                </a:cubicBezTo>
                <a:cubicBezTo>
                  <a:pt x="1384820" y="853690"/>
                  <a:pt x="1393551" y="795301"/>
                  <a:pt x="1402466" y="771529"/>
                </a:cubicBezTo>
                <a:cubicBezTo>
                  <a:pt x="1408524" y="755373"/>
                  <a:pt x="1417899" y="740663"/>
                  <a:pt x="1425615" y="725230"/>
                </a:cubicBezTo>
                <a:cubicBezTo>
                  <a:pt x="1429473" y="702081"/>
                  <a:pt x="1432587" y="678795"/>
                  <a:pt x="1437190" y="655782"/>
                </a:cubicBezTo>
                <a:cubicBezTo>
                  <a:pt x="1440310" y="640183"/>
                  <a:pt x="1448765" y="625391"/>
                  <a:pt x="1448765" y="609483"/>
                </a:cubicBezTo>
                <a:cubicBezTo>
                  <a:pt x="1448765" y="555330"/>
                  <a:pt x="1452470" y="499390"/>
                  <a:pt x="1437190" y="447438"/>
                </a:cubicBezTo>
                <a:cubicBezTo>
                  <a:pt x="1431747" y="428931"/>
                  <a:pt x="1406324" y="424289"/>
                  <a:pt x="1390891" y="412714"/>
                </a:cubicBezTo>
                <a:cubicBezTo>
                  <a:pt x="1383175" y="401139"/>
                  <a:pt x="1378429" y="386896"/>
                  <a:pt x="1367742" y="377990"/>
                </a:cubicBezTo>
                <a:cubicBezTo>
                  <a:pt x="1354487" y="366944"/>
                  <a:pt x="1336075" y="363985"/>
                  <a:pt x="1321443" y="354840"/>
                </a:cubicBezTo>
                <a:cubicBezTo>
                  <a:pt x="1305084" y="344616"/>
                  <a:pt x="1290577" y="331691"/>
                  <a:pt x="1275144" y="320116"/>
                </a:cubicBezTo>
                <a:cubicBezTo>
                  <a:pt x="1256823" y="292634"/>
                  <a:pt x="1238807" y="264218"/>
                  <a:pt x="1217271" y="239093"/>
                </a:cubicBezTo>
                <a:cubicBezTo>
                  <a:pt x="1206618" y="226665"/>
                  <a:pt x="1196167" y="213449"/>
                  <a:pt x="1182547" y="204369"/>
                </a:cubicBezTo>
                <a:cubicBezTo>
                  <a:pt x="1172395" y="197601"/>
                  <a:pt x="1159398" y="196653"/>
                  <a:pt x="1147823" y="192795"/>
                </a:cubicBezTo>
                <a:cubicBezTo>
                  <a:pt x="1115561" y="144403"/>
                  <a:pt x="1107596" y="122619"/>
                  <a:pt x="1066800" y="88622"/>
                </a:cubicBezTo>
                <a:cubicBezTo>
                  <a:pt x="1056113" y="79716"/>
                  <a:pt x="1043396" y="73559"/>
                  <a:pt x="1032076" y="65473"/>
                </a:cubicBezTo>
                <a:cubicBezTo>
                  <a:pt x="1016378" y="54260"/>
                  <a:pt x="1003584" y="38169"/>
                  <a:pt x="985777" y="30749"/>
                </a:cubicBezTo>
                <a:cubicBezTo>
                  <a:pt x="956409" y="18512"/>
                  <a:pt x="893180" y="7600"/>
                  <a:pt x="893180" y="7600"/>
                </a:cubicBezTo>
                <a:cubicBezTo>
                  <a:pt x="805235" y="12486"/>
                  <a:pt x="700035" y="0"/>
                  <a:pt x="615387" y="42324"/>
                </a:cubicBezTo>
                <a:cubicBezTo>
                  <a:pt x="562868" y="68584"/>
                  <a:pt x="581311" y="71900"/>
                  <a:pt x="545939" y="100197"/>
                </a:cubicBezTo>
                <a:cubicBezTo>
                  <a:pt x="513882" y="125842"/>
                  <a:pt x="513170" y="122696"/>
                  <a:pt x="476491" y="134921"/>
                </a:cubicBezTo>
                <a:cubicBezTo>
                  <a:pt x="410901" y="131063"/>
                  <a:pt x="344873" y="131845"/>
                  <a:pt x="279722" y="123347"/>
                </a:cubicBezTo>
                <a:cubicBezTo>
                  <a:pt x="255525" y="120191"/>
                  <a:pt x="210274" y="100197"/>
                  <a:pt x="210274" y="100197"/>
                </a:cubicBezTo>
                <a:cubicBezTo>
                  <a:pt x="202557" y="107914"/>
                  <a:pt x="196482" y="117732"/>
                  <a:pt x="187124" y="123347"/>
                </a:cubicBezTo>
                <a:cubicBezTo>
                  <a:pt x="165208" y="136496"/>
                  <a:pt x="96971" y="144159"/>
                  <a:pt x="82952" y="146496"/>
                </a:cubicBezTo>
                <a:cubicBezTo>
                  <a:pt x="63443" y="175760"/>
                  <a:pt x="55074" y="181715"/>
                  <a:pt x="48228" y="215944"/>
                </a:cubicBezTo>
                <a:cubicBezTo>
                  <a:pt x="46715" y="223510"/>
                  <a:pt x="0" y="88622"/>
                  <a:pt x="36653" y="20436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333514" y="1606952"/>
            <a:ext cx="1771013" cy="148348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3148314" y="2129741"/>
            <a:ext cx="1551008" cy="1111170"/>
            <a:chOff x="3183038" y="2048719"/>
            <a:chExt cx="1551008" cy="1111170"/>
          </a:xfrm>
        </p:grpSpPr>
        <p:sp>
          <p:nvSpPr>
            <p:cNvPr id="7" name="Freeform 6"/>
            <p:cNvSpPr/>
            <p:nvPr/>
          </p:nvSpPr>
          <p:spPr>
            <a:xfrm>
              <a:off x="3183038" y="2048719"/>
              <a:ext cx="1551008" cy="1111170"/>
            </a:xfrm>
            <a:custGeom>
              <a:avLst/>
              <a:gdLst>
                <a:gd name="connsiteX0" fmla="*/ 57873 w 2004600"/>
                <a:gd name="connsiteY0" fmla="*/ 648183 h 1528168"/>
                <a:gd name="connsiteX1" fmla="*/ 405114 w 2004600"/>
                <a:gd name="connsiteY1" fmla="*/ 1388962 h 1528168"/>
                <a:gd name="connsiteX2" fmla="*/ 983848 w 2004600"/>
                <a:gd name="connsiteY2" fmla="*/ 1435261 h 1528168"/>
                <a:gd name="connsiteX3" fmla="*/ 1053296 w 2004600"/>
                <a:gd name="connsiteY3" fmla="*/ 1412112 h 1528168"/>
                <a:gd name="connsiteX4" fmla="*/ 1088020 w 2004600"/>
                <a:gd name="connsiteY4" fmla="*/ 1377388 h 1528168"/>
                <a:gd name="connsiteX5" fmla="*/ 1423686 w 2004600"/>
                <a:gd name="connsiteY5" fmla="*/ 1412112 h 1528168"/>
                <a:gd name="connsiteX6" fmla="*/ 1886673 w 2004600"/>
                <a:gd name="connsiteY6" fmla="*/ 1331089 h 1528168"/>
                <a:gd name="connsiteX7" fmla="*/ 1979271 w 2004600"/>
                <a:gd name="connsiteY7" fmla="*/ 1273216 h 1528168"/>
                <a:gd name="connsiteX8" fmla="*/ 1956121 w 2004600"/>
                <a:gd name="connsiteY8" fmla="*/ 1030147 h 1528168"/>
                <a:gd name="connsiteX9" fmla="*/ 1805650 w 2004600"/>
                <a:gd name="connsiteY9" fmla="*/ 694481 h 1528168"/>
                <a:gd name="connsiteX10" fmla="*/ 1759352 w 2004600"/>
                <a:gd name="connsiteY10" fmla="*/ 567160 h 1528168"/>
                <a:gd name="connsiteX11" fmla="*/ 1632030 w 2004600"/>
                <a:gd name="connsiteY11" fmla="*/ 266218 h 1528168"/>
                <a:gd name="connsiteX12" fmla="*/ 1585731 w 2004600"/>
                <a:gd name="connsiteY12" fmla="*/ 150471 h 1528168"/>
                <a:gd name="connsiteX13" fmla="*/ 1493134 w 2004600"/>
                <a:gd name="connsiteY13" fmla="*/ 57874 h 1528168"/>
                <a:gd name="connsiteX14" fmla="*/ 1458410 w 2004600"/>
                <a:gd name="connsiteY14" fmla="*/ 46299 h 1528168"/>
                <a:gd name="connsiteX15" fmla="*/ 1412111 w 2004600"/>
                <a:gd name="connsiteY15" fmla="*/ 23150 h 1528168"/>
                <a:gd name="connsiteX16" fmla="*/ 1273215 w 2004600"/>
                <a:gd name="connsiteY16" fmla="*/ 0 h 1528168"/>
                <a:gd name="connsiteX17" fmla="*/ 937549 w 2004600"/>
                <a:gd name="connsiteY17" fmla="*/ 23150 h 1528168"/>
                <a:gd name="connsiteX18" fmla="*/ 833377 w 2004600"/>
                <a:gd name="connsiteY18" fmla="*/ 34725 h 1528168"/>
                <a:gd name="connsiteX19" fmla="*/ 671331 w 2004600"/>
                <a:gd name="connsiteY19" fmla="*/ 104173 h 1528168"/>
                <a:gd name="connsiteX20" fmla="*/ 601883 w 2004600"/>
                <a:gd name="connsiteY20" fmla="*/ 150471 h 1528168"/>
                <a:gd name="connsiteX21" fmla="*/ 578734 w 2004600"/>
                <a:gd name="connsiteY21" fmla="*/ 173621 h 1528168"/>
                <a:gd name="connsiteX22" fmla="*/ 416688 w 2004600"/>
                <a:gd name="connsiteY22" fmla="*/ 185195 h 1528168"/>
                <a:gd name="connsiteX23" fmla="*/ 243068 w 2004600"/>
                <a:gd name="connsiteY23" fmla="*/ 243069 h 1528168"/>
                <a:gd name="connsiteX24" fmla="*/ 173620 w 2004600"/>
                <a:gd name="connsiteY24" fmla="*/ 266218 h 1528168"/>
                <a:gd name="connsiteX25" fmla="*/ 150471 w 2004600"/>
                <a:gd name="connsiteY25" fmla="*/ 289368 h 1528168"/>
                <a:gd name="connsiteX26" fmla="*/ 115746 w 2004600"/>
                <a:gd name="connsiteY26" fmla="*/ 312517 h 1528168"/>
                <a:gd name="connsiteX27" fmla="*/ 81022 w 2004600"/>
                <a:gd name="connsiteY27" fmla="*/ 393540 h 1528168"/>
                <a:gd name="connsiteX28" fmla="*/ 57873 w 2004600"/>
                <a:gd name="connsiteY28" fmla="*/ 428264 h 1528168"/>
                <a:gd name="connsiteX29" fmla="*/ 57873 w 2004600"/>
                <a:gd name="connsiteY29" fmla="*/ 648183 h 152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04600" h="1528168">
                  <a:moveTo>
                    <a:pt x="57873" y="648183"/>
                  </a:moveTo>
                  <a:cubicBezTo>
                    <a:pt x="115747" y="808299"/>
                    <a:pt x="224115" y="1184979"/>
                    <a:pt x="405114" y="1388962"/>
                  </a:cubicBezTo>
                  <a:cubicBezTo>
                    <a:pt x="528635" y="1528168"/>
                    <a:pt x="824497" y="1469902"/>
                    <a:pt x="983848" y="1435261"/>
                  </a:cubicBezTo>
                  <a:cubicBezTo>
                    <a:pt x="1007693" y="1430077"/>
                    <a:pt x="1030147" y="1419828"/>
                    <a:pt x="1053296" y="1412112"/>
                  </a:cubicBezTo>
                  <a:cubicBezTo>
                    <a:pt x="1064871" y="1400537"/>
                    <a:pt x="1071651" y="1377388"/>
                    <a:pt x="1088020" y="1377388"/>
                  </a:cubicBezTo>
                  <a:cubicBezTo>
                    <a:pt x="1200506" y="1377388"/>
                    <a:pt x="1423686" y="1412112"/>
                    <a:pt x="1423686" y="1412112"/>
                  </a:cubicBezTo>
                  <a:cubicBezTo>
                    <a:pt x="1655692" y="1388911"/>
                    <a:pt x="1718858" y="1414996"/>
                    <a:pt x="1886673" y="1331089"/>
                  </a:cubicBezTo>
                  <a:cubicBezTo>
                    <a:pt x="1919229" y="1314811"/>
                    <a:pt x="1948405" y="1292507"/>
                    <a:pt x="1979271" y="1273216"/>
                  </a:cubicBezTo>
                  <a:cubicBezTo>
                    <a:pt x="2004600" y="1171892"/>
                    <a:pt x="2003647" y="1202430"/>
                    <a:pt x="1956121" y="1030147"/>
                  </a:cubicBezTo>
                  <a:cubicBezTo>
                    <a:pt x="1938977" y="967998"/>
                    <a:pt x="1820447" y="729007"/>
                    <a:pt x="1805650" y="694481"/>
                  </a:cubicBezTo>
                  <a:cubicBezTo>
                    <a:pt x="1787861" y="652973"/>
                    <a:pt x="1776319" y="609011"/>
                    <a:pt x="1759352" y="567160"/>
                  </a:cubicBezTo>
                  <a:cubicBezTo>
                    <a:pt x="1718429" y="466217"/>
                    <a:pt x="1666474" y="369551"/>
                    <a:pt x="1632030" y="266218"/>
                  </a:cubicBezTo>
                  <a:cubicBezTo>
                    <a:pt x="1624833" y="244626"/>
                    <a:pt x="1604656" y="173181"/>
                    <a:pt x="1585731" y="150471"/>
                  </a:cubicBezTo>
                  <a:cubicBezTo>
                    <a:pt x="1557786" y="116938"/>
                    <a:pt x="1534545" y="71678"/>
                    <a:pt x="1493134" y="57874"/>
                  </a:cubicBezTo>
                  <a:cubicBezTo>
                    <a:pt x="1481559" y="54016"/>
                    <a:pt x="1469624" y="51105"/>
                    <a:pt x="1458410" y="46299"/>
                  </a:cubicBezTo>
                  <a:cubicBezTo>
                    <a:pt x="1442551" y="39502"/>
                    <a:pt x="1428480" y="28606"/>
                    <a:pt x="1412111" y="23150"/>
                  </a:cubicBezTo>
                  <a:cubicBezTo>
                    <a:pt x="1386722" y="14687"/>
                    <a:pt x="1291568" y="2622"/>
                    <a:pt x="1273215" y="0"/>
                  </a:cubicBezTo>
                  <a:lnTo>
                    <a:pt x="937549" y="23150"/>
                  </a:lnTo>
                  <a:cubicBezTo>
                    <a:pt x="902720" y="25900"/>
                    <a:pt x="866801" y="24552"/>
                    <a:pt x="833377" y="34725"/>
                  </a:cubicBezTo>
                  <a:cubicBezTo>
                    <a:pt x="777156" y="51836"/>
                    <a:pt x="720228" y="71575"/>
                    <a:pt x="671331" y="104173"/>
                  </a:cubicBezTo>
                  <a:cubicBezTo>
                    <a:pt x="648182" y="119606"/>
                    <a:pt x="624141" y="133778"/>
                    <a:pt x="601883" y="150471"/>
                  </a:cubicBezTo>
                  <a:cubicBezTo>
                    <a:pt x="593153" y="157019"/>
                    <a:pt x="589460" y="171610"/>
                    <a:pt x="578734" y="173621"/>
                  </a:cubicBezTo>
                  <a:cubicBezTo>
                    <a:pt x="525509" y="183601"/>
                    <a:pt x="470703" y="181337"/>
                    <a:pt x="416688" y="185195"/>
                  </a:cubicBezTo>
                  <a:cubicBezTo>
                    <a:pt x="175470" y="257560"/>
                    <a:pt x="392794" y="188623"/>
                    <a:pt x="243068" y="243069"/>
                  </a:cubicBezTo>
                  <a:cubicBezTo>
                    <a:pt x="220136" y="251408"/>
                    <a:pt x="173620" y="266218"/>
                    <a:pt x="173620" y="266218"/>
                  </a:cubicBezTo>
                  <a:cubicBezTo>
                    <a:pt x="165904" y="273935"/>
                    <a:pt x="158992" y="282551"/>
                    <a:pt x="150471" y="289368"/>
                  </a:cubicBezTo>
                  <a:cubicBezTo>
                    <a:pt x="139608" y="298058"/>
                    <a:pt x="124652" y="301830"/>
                    <a:pt x="115746" y="312517"/>
                  </a:cubicBezTo>
                  <a:cubicBezTo>
                    <a:pt x="85643" y="348640"/>
                    <a:pt x="99113" y="357359"/>
                    <a:pt x="81022" y="393540"/>
                  </a:cubicBezTo>
                  <a:cubicBezTo>
                    <a:pt x="74801" y="405982"/>
                    <a:pt x="59078" y="414405"/>
                    <a:pt x="57873" y="428264"/>
                  </a:cubicBezTo>
                  <a:cubicBezTo>
                    <a:pt x="51188" y="505138"/>
                    <a:pt x="0" y="488067"/>
                    <a:pt x="57873" y="648183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00671" y="269690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04886" y="232844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43783" y="264095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75278" y="2316866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87791" y="225899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38263" y="260623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9" idx="6"/>
            <a:endCxn id="12" idx="2"/>
          </p:cNvCxnSpPr>
          <p:nvPr/>
        </p:nvCxnSpPr>
        <p:spPr>
          <a:xfrm flipV="1">
            <a:off x="3578506" y="2502061"/>
            <a:ext cx="162048" cy="1157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8" idx="2"/>
          </p:cNvCxnSpPr>
          <p:nvPr/>
        </p:nvCxnSpPr>
        <p:spPr>
          <a:xfrm>
            <a:off x="3717403" y="2826152"/>
            <a:ext cx="148544" cy="5594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4" idx="2"/>
          </p:cNvCxnSpPr>
          <p:nvPr/>
        </p:nvCxnSpPr>
        <p:spPr>
          <a:xfrm>
            <a:off x="3941536" y="2540997"/>
            <a:ext cx="262003" cy="25042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91651" y="2845088"/>
            <a:ext cx="165552" cy="6594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41179" y="2439973"/>
            <a:ext cx="165552" cy="65945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1"/>
            <a:endCxn id="9" idx="4"/>
          </p:cNvCxnSpPr>
          <p:nvPr/>
        </p:nvCxnSpPr>
        <p:spPr>
          <a:xfrm rot="16200000" flipV="1">
            <a:off x="3439611" y="2652531"/>
            <a:ext cx="134683" cy="6523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1" idx="7"/>
          </p:cNvCxnSpPr>
          <p:nvPr/>
        </p:nvCxnSpPr>
        <p:spPr>
          <a:xfrm rot="10800000" flipV="1">
            <a:off x="3686892" y="2623948"/>
            <a:ext cx="175550" cy="12854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1"/>
          </p:cNvCxnSpPr>
          <p:nvPr/>
        </p:nvCxnSpPr>
        <p:spPr>
          <a:xfrm rot="16200000" flipH="1">
            <a:off x="4047637" y="2531351"/>
            <a:ext cx="267436" cy="10538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5"/>
            <a:endCxn id="8" idx="0"/>
          </p:cNvCxnSpPr>
          <p:nvPr/>
        </p:nvCxnSpPr>
        <p:spPr>
          <a:xfrm rot="16200000" flipH="1">
            <a:off x="3843153" y="2650956"/>
            <a:ext cx="202201" cy="51732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4" idx="6"/>
          </p:cNvCxnSpPr>
          <p:nvPr/>
        </p:nvCxnSpPr>
        <p:spPr>
          <a:xfrm rot="10800000" flipV="1">
            <a:off x="4411883" y="2442258"/>
            <a:ext cx="1167114" cy="349168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559706" y="228406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721752" y="195997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20451" y="225127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24623" y="191560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79267" y="215867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12107" y="259851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83438" y="1880883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80208" y="2228124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59347" y="251749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29737" y="2529066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endCxn id="55" idx="1"/>
          </p:cNvCxnSpPr>
          <p:nvPr/>
        </p:nvCxnSpPr>
        <p:spPr>
          <a:xfrm rot="16200000" flipH="1">
            <a:off x="6298913" y="2398242"/>
            <a:ext cx="201846" cy="12082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1" idx="0"/>
          </p:cNvCxnSpPr>
          <p:nvPr/>
        </p:nvCxnSpPr>
        <p:spPr>
          <a:xfrm rot="16200000" flipH="1">
            <a:off x="5720179" y="2502414"/>
            <a:ext cx="148186" cy="4401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7" idx="4"/>
          </p:cNvCxnSpPr>
          <p:nvPr/>
        </p:nvCxnSpPr>
        <p:spPr>
          <a:xfrm rot="5400000" flipH="1" flipV="1">
            <a:off x="5698602" y="2184112"/>
            <a:ext cx="143111" cy="11153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1"/>
            <a:endCxn id="47" idx="5"/>
          </p:cNvCxnSpPr>
          <p:nvPr/>
        </p:nvCxnSpPr>
        <p:spPr>
          <a:xfrm rot="16200000" flipV="1">
            <a:off x="5853287" y="2184109"/>
            <a:ext cx="143974" cy="5137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1" idx="0"/>
            <a:endCxn id="48" idx="3"/>
          </p:cNvCxnSpPr>
          <p:nvPr/>
        </p:nvCxnSpPr>
        <p:spPr>
          <a:xfrm rot="5400000" flipH="1" flipV="1">
            <a:off x="5798917" y="2446470"/>
            <a:ext cx="169406" cy="1346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6"/>
            <a:endCxn id="48" idx="2"/>
          </p:cNvCxnSpPr>
          <p:nvPr/>
        </p:nvCxnSpPr>
        <p:spPr>
          <a:xfrm flipV="1">
            <a:off x="5768050" y="2355447"/>
            <a:ext cx="152401" cy="3279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4" idx="0"/>
            <a:endCxn id="49" idx="4"/>
          </p:cNvCxnSpPr>
          <p:nvPr/>
        </p:nvCxnSpPr>
        <p:spPr>
          <a:xfrm rot="16200000" flipV="1">
            <a:off x="5949388" y="2303360"/>
            <a:ext cx="393539" cy="347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1" idx="7"/>
            <a:endCxn id="54" idx="2"/>
          </p:cNvCxnSpPr>
          <p:nvPr/>
        </p:nvCxnSpPr>
        <p:spPr>
          <a:xfrm rot="5400000" flipH="1" flipV="1">
            <a:off x="5970963" y="2540642"/>
            <a:ext cx="7361" cy="1694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5"/>
          </p:cNvCxnSpPr>
          <p:nvPr/>
        </p:nvCxnSpPr>
        <p:spPr>
          <a:xfrm rot="16200000" flipH="1">
            <a:off x="6509187" y="2110801"/>
            <a:ext cx="171335" cy="671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9" idx="4"/>
          </p:cNvCxnSpPr>
          <p:nvPr/>
        </p:nvCxnSpPr>
        <p:spPr>
          <a:xfrm rot="16200000" flipH="1">
            <a:off x="6163522" y="2089225"/>
            <a:ext cx="96457" cy="1659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39110" y="2674106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206315" y="2016279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0" idx="7"/>
            <a:endCxn id="52" idx="4"/>
          </p:cNvCxnSpPr>
          <p:nvPr/>
        </p:nvCxnSpPr>
        <p:spPr>
          <a:xfrm rot="5400000" flipH="1" flipV="1">
            <a:off x="6422376" y="2123952"/>
            <a:ext cx="99958" cy="305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0" idx="6"/>
          </p:cNvCxnSpPr>
          <p:nvPr/>
        </p:nvCxnSpPr>
        <p:spPr>
          <a:xfrm>
            <a:off x="6487611" y="2262848"/>
            <a:ext cx="111891" cy="10032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53" idx="3"/>
          </p:cNvCxnSpPr>
          <p:nvPr/>
        </p:nvCxnSpPr>
        <p:spPr>
          <a:xfrm flipV="1">
            <a:off x="6264189" y="2405958"/>
            <a:ext cx="346530" cy="17748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893799" y="2016278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48" idx="5"/>
            <a:endCxn id="50" idx="2"/>
          </p:cNvCxnSpPr>
          <p:nvPr/>
        </p:nvCxnSpPr>
        <p:spPr>
          <a:xfrm rot="5400000" flipH="1" flipV="1">
            <a:off x="6105645" y="2255486"/>
            <a:ext cx="166260" cy="1809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1"/>
          </p:cNvCxnSpPr>
          <p:nvPr/>
        </p:nvCxnSpPr>
        <p:spPr>
          <a:xfrm rot="16200000" flipV="1">
            <a:off x="4119505" y="2874898"/>
            <a:ext cx="750459" cy="970509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787431" y="4028962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49477" y="370487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48176" y="399616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252348" y="3660501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506992" y="3903569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939832" y="434340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611163" y="3625777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07933" y="3973018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287072" y="4262385"/>
            <a:ext cx="208344" cy="2083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endCxn id="69" idx="0"/>
          </p:cNvCxnSpPr>
          <p:nvPr/>
        </p:nvCxnSpPr>
        <p:spPr>
          <a:xfrm rot="16200000" flipH="1">
            <a:off x="4947904" y="4247308"/>
            <a:ext cx="148186" cy="4401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3" idx="4"/>
          </p:cNvCxnSpPr>
          <p:nvPr/>
        </p:nvCxnSpPr>
        <p:spPr>
          <a:xfrm rot="5400000" flipH="1" flipV="1">
            <a:off x="4926327" y="3929006"/>
            <a:ext cx="143111" cy="11153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4" idx="1"/>
            <a:endCxn id="63" idx="5"/>
          </p:cNvCxnSpPr>
          <p:nvPr/>
        </p:nvCxnSpPr>
        <p:spPr>
          <a:xfrm rot="16200000" flipV="1">
            <a:off x="5081012" y="3929003"/>
            <a:ext cx="143974" cy="5137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0"/>
            <a:endCxn id="64" idx="3"/>
          </p:cNvCxnSpPr>
          <p:nvPr/>
        </p:nvCxnSpPr>
        <p:spPr>
          <a:xfrm rot="5400000" flipH="1" flipV="1">
            <a:off x="5026642" y="4191364"/>
            <a:ext cx="169406" cy="1346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6"/>
            <a:endCxn id="64" idx="2"/>
          </p:cNvCxnSpPr>
          <p:nvPr/>
        </p:nvCxnSpPr>
        <p:spPr>
          <a:xfrm flipV="1">
            <a:off x="4995775" y="4100341"/>
            <a:ext cx="152401" cy="3279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0"/>
            <a:endCxn id="66" idx="4"/>
          </p:cNvCxnSpPr>
          <p:nvPr/>
        </p:nvCxnSpPr>
        <p:spPr>
          <a:xfrm rot="16200000" flipV="1">
            <a:off x="5177113" y="4048254"/>
            <a:ext cx="393539" cy="347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9" idx="7"/>
            <a:endCxn id="72" idx="2"/>
          </p:cNvCxnSpPr>
          <p:nvPr/>
        </p:nvCxnSpPr>
        <p:spPr>
          <a:xfrm rot="5400000" flipH="1" flipV="1">
            <a:off x="5198688" y="4285536"/>
            <a:ext cx="7361" cy="16940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5"/>
          </p:cNvCxnSpPr>
          <p:nvPr/>
        </p:nvCxnSpPr>
        <p:spPr>
          <a:xfrm rot="16200000" flipH="1">
            <a:off x="5736912" y="3855695"/>
            <a:ext cx="171335" cy="67166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4"/>
          </p:cNvCxnSpPr>
          <p:nvPr/>
        </p:nvCxnSpPr>
        <p:spPr>
          <a:xfrm rot="16200000" flipH="1">
            <a:off x="5391247" y="3834119"/>
            <a:ext cx="96457" cy="1659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434040" y="3761173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7"/>
            <a:endCxn id="70" idx="4"/>
          </p:cNvCxnSpPr>
          <p:nvPr/>
        </p:nvCxnSpPr>
        <p:spPr>
          <a:xfrm rot="5400000" flipH="1" flipV="1">
            <a:off x="5650101" y="3868846"/>
            <a:ext cx="99958" cy="305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7" idx="6"/>
          </p:cNvCxnSpPr>
          <p:nvPr/>
        </p:nvCxnSpPr>
        <p:spPr>
          <a:xfrm>
            <a:off x="5715336" y="4007742"/>
            <a:ext cx="111891" cy="10032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21524" y="3761172"/>
            <a:ext cx="184842" cy="11224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4" idx="5"/>
            <a:endCxn id="67" idx="2"/>
          </p:cNvCxnSpPr>
          <p:nvPr/>
        </p:nvCxnSpPr>
        <p:spPr>
          <a:xfrm rot="5400000" flipH="1" flipV="1">
            <a:off x="5333370" y="4000380"/>
            <a:ext cx="166260" cy="180983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0" idx="0"/>
          </p:cNvCxnSpPr>
          <p:nvPr/>
        </p:nvCxnSpPr>
        <p:spPr>
          <a:xfrm rot="5400000" flipH="1" flipV="1">
            <a:off x="5362202" y="3161684"/>
            <a:ext cx="817226" cy="11096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70" idx="0"/>
          </p:cNvCxnSpPr>
          <p:nvPr/>
        </p:nvCxnSpPr>
        <p:spPr>
          <a:xfrm rot="16200000" flipV="1">
            <a:off x="4553405" y="2463847"/>
            <a:ext cx="646271" cy="167759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V="1">
            <a:off x="5055451" y="2928699"/>
            <a:ext cx="1169261" cy="16525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1" idx="2"/>
          </p:cNvCxnSpPr>
          <p:nvPr/>
        </p:nvCxnSpPr>
        <p:spPr>
          <a:xfrm rot="10800000">
            <a:off x="4235511" y="2409571"/>
            <a:ext cx="1476597" cy="29311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63" idx="1"/>
          </p:cNvCxnSpPr>
          <p:nvPr/>
        </p:nvCxnSpPr>
        <p:spPr>
          <a:xfrm rot="16200000" flipV="1">
            <a:off x="4230809" y="2986202"/>
            <a:ext cx="854912" cy="643447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61" idx="1"/>
          </p:cNvCxnSpPr>
          <p:nvPr/>
        </p:nvCxnSpPr>
        <p:spPr>
          <a:xfrm rot="16200000" flipV="1">
            <a:off x="3867876" y="3109406"/>
            <a:ext cx="1098522" cy="801611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1" idx="2"/>
          </p:cNvCxnSpPr>
          <p:nvPr/>
        </p:nvCxnSpPr>
        <p:spPr>
          <a:xfrm rot="10800000" flipV="1">
            <a:off x="4384489" y="2702687"/>
            <a:ext cx="1327618" cy="153810"/>
          </a:xfrm>
          <a:prstGeom prst="line">
            <a:avLst/>
          </a:prstGeom>
          <a:ln w="476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val Callout 152"/>
          <p:cNvSpPr/>
          <p:nvPr/>
        </p:nvSpPr>
        <p:spPr>
          <a:xfrm>
            <a:off x="154113" y="1500027"/>
            <a:ext cx="2876763" cy="1181527"/>
          </a:xfrm>
          <a:prstGeom prst="wedgeEllipseCallout">
            <a:avLst>
              <a:gd name="adj1" fmla="val 55565"/>
              <a:gd name="adj2" fmla="val 38862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cluster. </a:t>
            </a:r>
          </a:p>
          <a:p>
            <a:pPr algn="ctr"/>
            <a:r>
              <a:rPr lang="en-US" dirty="0" smtClean="0"/>
              <a:t>Cross/Total-edges ≈ </a:t>
            </a:r>
            <a:r>
              <a:rPr lang="en-US" b="1" dirty="0" smtClean="0"/>
              <a:t>0.5</a:t>
            </a:r>
            <a:endParaRPr lang="en-US" b="1" dirty="0"/>
          </a:p>
        </p:txBody>
      </p:sp>
      <p:sp>
        <p:nvSpPr>
          <p:cNvPr id="154" name="Oval Callout 153"/>
          <p:cNvSpPr/>
          <p:nvPr/>
        </p:nvSpPr>
        <p:spPr>
          <a:xfrm>
            <a:off x="6176481" y="696930"/>
            <a:ext cx="2967519" cy="1243173"/>
          </a:xfrm>
          <a:prstGeom prst="wedgeEllipseCallout">
            <a:avLst>
              <a:gd name="adj1" fmla="val -25867"/>
              <a:gd name="adj2" fmla="val 68587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  cluster. Conductance ≈ 0.2</a:t>
            </a:r>
            <a:endParaRPr lang="en-US" dirty="0"/>
          </a:p>
        </p:txBody>
      </p:sp>
      <p:sp>
        <p:nvSpPr>
          <p:cNvPr id="155" name="Oval Callout 154"/>
          <p:cNvSpPr/>
          <p:nvPr/>
        </p:nvSpPr>
        <p:spPr>
          <a:xfrm>
            <a:off x="6078878" y="2883612"/>
            <a:ext cx="2880188" cy="1061664"/>
          </a:xfrm>
          <a:prstGeom prst="wedgeEllipseCallout">
            <a:avLst>
              <a:gd name="adj1" fmla="val -49889"/>
              <a:gd name="adj2" fmla="val 51162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cluster. Conductance ≈ 0.3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585627" y="2845941"/>
            <a:ext cx="2702103" cy="6267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Conductance of a cluster </a:t>
            </a:r>
            <a:endParaRPr lang="en-US" dirty="0"/>
          </a:p>
        </p:txBody>
      </p:sp>
      <p:sp>
        <p:nvSpPr>
          <p:cNvPr id="157" name="Oval Callout 156"/>
          <p:cNvSpPr/>
          <p:nvPr/>
        </p:nvSpPr>
        <p:spPr>
          <a:xfrm>
            <a:off x="378432" y="3575407"/>
            <a:ext cx="3546296" cy="1304819"/>
          </a:xfrm>
          <a:prstGeom prst="wedgeEllipseCallout">
            <a:avLst>
              <a:gd name="adj1" fmla="val -39628"/>
              <a:gd name="adj2" fmla="val -55318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length T random walk escapes outside roughly T/2 times </a:t>
            </a:r>
          </a:p>
          <a:p>
            <a:pPr algn="ctr"/>
            <a:endParaRPr lang="en-US" b="1" dirty="0"/>
          </a:p>
        </p:txBody>
      </p:sp>
      <p:sp>
        <p:nvSpPr>
          <p:cNvPr id="158" name="Rectangle 157"/>
          <p:cNvSpPr/>
          <p:nvPr/>
        </p:nvSpPr>
        <p:spPr>
          <a:xfrm>
            <a:off x="318499" y="5073720"/>
            <a:ext cx="8650840" cy="1470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Can we do any better than sampling on the clustered graph?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How do we cluster the graph on disk?</a:t>
            </a:r>
          </a:p>
        </p:txBody>
      </p:sp>
    </p:spTree>
    <p:custDataLst>
      <p:tags r:id="rId1"/>
    </p:custDataLst>
  </p:cSld>
  <p:clrMapOvr>
    <a:masterClrMapping/>
  </p:clrMapOvr>
  <p:transition advTm="587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7" grpId="1" animBg="1"/>
      <p:bldP spid="1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1140432" y="1643865"/>
            <a:ext cx="7161088" cy="48083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979469"/>
            <a:ext cx="8229600" cy="4572000"/>
          </a:xfrm>
        </p:spPr>
        <p:txBody>
          <a:bodyPr/>
          <a:lstStyle/>
          <a:p>
            <a:r>
              <a:rPr lang="en-US" dirty="0" smtClean="0"/>
              <a:t>Upper and lower bounds on h(i,j) for </a:t>
            </a:r>
            <a:r>
              <a:rPr lang="en-US" dirty="0" err="1" smtClean="0"/>
              <a:t>i</a:t>
            </a:r>
            <a:r>
              <a:rPr lang="en-US" dirty="0" smtClean="0"/>
              <a:t> in NB(j)</a:t>
            </a:r>
          </a:p>
          <a:p>
            <a:r>
              <a:rPr lang="en-US" dirty="0" smtClean="0"/>
              <a:t>Add new clusters when you expand.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174661"/>
            <a:ext cx="8229600" cy="700355"/>
          </a:xfrm>
        </p:spPr>
        <p:txBody>
          <a:bodyPr/>
          <a:lstStyle/>
          <a:p>
            <a:r>
              <a:rPr lang="en-US" dirty="0" smtClean="0"/>
              <a:t>GRANCH </a:t>
            </a:r>
            <a:r>
              <a:rPr lang="en-US" dirty="0" smtClean="0"/>
              <a:t>on Disk 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2517169" y="3092521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55" name="Freeform 54"/>
          <p:cNvSpPr/>
          <p:nvPr/>
        </p:nvSpPr>
        <p:spPr>
          <a:xfrm>
            <a:off x="4336921" y="2887039"/>
            <a:ext cx="2022782" cy="1703429"/>
          </a:xfrm>
          <a:custGeom>
            <a:avLst/>
            <a:gdLst>
              <a:gd name="connsiteX0" fmla="*/ 592723 w 1771013"/>
              <a:gd name="connsiteY0" fmla="*/ 71377 h 1483489"/>
              <a:gd name="connsiteX1" fmla="*/ 37138 w 1771013"/>
              <a:gd name="connsiteY1" fmla="*/ 511215 h 1483489"/>
              <a:gd name="connsiteX2" fmla="*/ 25564 w 1771013"/>
              <a:gd name="connsiteY2" fmla="*/ 673261 h 1483489"/>
              <a:gd name="connsiteX3" fmla="*/ 48713 w 1771013"/>
              <a:gd name="connsiteY3" fmla="*/ 939479 h 1483489"/>
              <a:gd name="connsiteX4" fmla="*/ 118161 w 1771013"/>
              <a:gd name="connsiteY4" fmla="*/ 1124674 h 1483489"/>
              <a:gd name="connsiteX5" fmla="*/ 164460 w 1771013"/>
              <a:gd name="connsiteY5" fmla="*/ 1205696 h 1483489"/>
              <a:gd name="connsiteX6" fmla="*/ 303356 w 1771013"/>
              <a:gd name="connsiteY6" fmla="*/ 1379317 h 1483489"/>
              <a:gd name="connsiteX7" fmla="*/ 349655 w 1771013"/>
              <a:gd name="connsiteY7" fmla="*/ 1414041 h 1483489"/>
              <a:gd name="connsiteX8" fmla="*/ 407528 w 1771013"/>
              <a:gd name="connsiteY8" fmla="*/ 1437190 h 1483489"/>
              <a:gd name="connsiteX9" fmla="*/ 557999 w 1771013"/>
              <a:gd name="connsiteY9" fmla="*/ 1483489 h 1483489"/>
              <a:gd name="connsiteX10" fmla="*/ 986262 w 1771013"/>
              <a:gd name="connsiteY10" fmla="*/ 1425615 h 1483489"/>
              <a:gd name="connsiteX11" fmla="*/ 1518698 w 1771013"/>
              <a:gd name="connsiteY11" fmla="*/ 1240420 h 1483489"/>
              <a:gd name="connsiteX12" fmla="*/ 1634445 w 1771013"/>
              <a:gd name="connsiteY12" fmla="*/ 1182547 h 1483489"/>
              <a:gd name="connsiteX13" fmla="*/ 1761766 w 1771013"/>
              <a:gd name="connsiteY13" fmla="*/ 1043651 h 1483489"/>
              <a:gd name="connsiteX14" fmla="*/ 1727042 w 1771013"/>
              <a:gd name="connsiteY14" fmla="*/ 985777 h 1483489"/>
              <a:gd name="connsiteX15" fmla="*/ 1703893 w 1771013"/>
              <a:gd name="connsiteY15" fmla="*/ 916329 h 1483489"/>
              <a:gd name="connsiteX16" fmla="*/ 1680744 w 1771013"/>
              <a:gd name="connsiteY16" fmla="*/ 858456 h 1483489"/>
              <a:gd name="connsiteX17" fmla="*/ 1669169 w 1771013"/>
              <a:gd name="connsiteY17" fmla="*/ 800582 h 1483489"/>
              <a:gd name="connsiteX18" fmla="*/ 1622870 w 1771013"/>
              <a:gd name="connsiteY18" fmla="*/ 684836 h 1483489"/>
              <a:gd name="connsiteX19" fmla="*/ 1611295 w 1771013"/>
              <a:gd name="connsiteY19" fmla="*/ 592238 h 1483489"/>
              <a:gd name="connsiteX20" fmla="*/ 1588146 w 1771013"/>
              <a:gd name="connsiteY20" fmla="*/ 557514 h 1483489"/>
              <a:gd name="connsiteX21" fmla="*/ 1541847 w 1771013"/>
              <a:gd name="connsiteY21" fmla="*/ 464917 h 1483489"/>
              <a:gd name="connsiteX22" fmla="*/ 1507123 w 1771013"/>
              <a:gd name="connsiteY22" fmla="*/ 430193 h 1483489"/>
              <a:gd name="connsiteX23" fmla="*/ 1483974 w 1771013"/>
              <a:gd name="connsiteY23" fmla="*/ 395468 h 1483489"/>
              <a:gd name="connsiteX24" fmla="*/ 1426100 w 1771013"/>
              <a:gd name="connsiteY24" fmla="*/ 360744 h 1483489"/>
              <a:gd name="connsiteX25" fmla="*/ 1368227 w 1771013"/>
              <a:gd name="connsiteY25" fmla="*/ 279722 h 1483489"/>
              <a:gd name="connsiteX26" fmla="*/ 1206181 w 1771013"/>
              <a:gd name="connsiteY26" fmla="*/ 187124 h 1483489"/>
              <a:gd name="connsiteX27" fmla="*/ 1171457 w 1771013"/>
              <a:gd name="connsiteY27" fmla="*/ 163975 h 1483489"/>
              <a:gd name="connsiteX28" fmla="*/ 1044136 w 1771013"/>
              <a:gd name="connsiteY28" fmla="*/ 117676 h 1483489"/>
              <a:gd name="connsiteX29" fmla="*/ 893665 w 1771013"/>
              <a:gd name="connsiteY29" fmla="*/ 129251 h 1483489"/>
              <a:gd name="connsiteX30" fmla="*/ 789493 w 1771013"/>
              <a:gd name="connsiteY30" fmla="*/ 152400 h 1483489"/>
              <a:gd name="connsiteX31" fmla="*/ 720045 w 1771013"/>
              <a:gd name="connsiteY31" fmla="*/ 106101 h 1483489"/>
              <a:gd name="connsiteX32" fmla="*/ 685321 w 1771013"/>
              <a:gd name="connsiteY32" fmla="*/ 82952 h 1483489"/>
              <a:gd name="connsiteX33" fmla="*/ 592723 w 1771013"/>
              <a:gd name="connsiteY33" fmla="*/ 71377 h 148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71013" h="1483489">
                <a:moveTo>
                  <a:pt x="592723" y="71377"/>
                </a:moveTo>
                <a:cubicBezTo>
                  <a:pt x="484693" y="142754"/>
                  <a:pt x="199127" y="339308"/>
                  <a:pt x="37138" y="511215"/>
                </a:cubicBezTo>
                <a:cubicBezTo>
                  <a:pt x="0" y="550627"/>
                  <a:pt x="24101" y="619128"/>
                  <a:pt x="25564" y="673261"/>
                </a:cubicBezTo>
                <a:cubicBezTo>
                  <a:pt x="27971" y="762303"/>
                  <a:pt x="30814" y="852222"/>
                  <a:pt x="48713" y="939479"/>
                </a:cubicBezTo>
                <a:cubicBezTo>
                  <a:pt x="61961" y="1004064"/>
                  <a:pt x="91873" y="1064212"/>
                  <a:pt x="118161" y="1124674"/>
                </a:cubicBezTo>
                <a:cubicBezTo>
                  <a:pt x="130564" y="1153200"/>
                  <a:pt x="148157" y="1179205"/>
                  <a:pt x="164460" y="1205696"/>
                </a:cubicBezTo>
                <a:cubicBezTo>
                  <a:pt x="203134" y="1268540"/>
                  <a:pt x="247471" y="1330418"/>
                  <a:pt x="303356" y="1379317"/>
                </a:cubicBezTo>
                <a:cubicBezTo>
                  <a:pt x="317874" y="1392020"/>
                  <a:pt x="332791" y="1404672"/>
                  <a:pt x="349655" y="1414041"/>
                </a:cubicBezTo>
                <a:cubicBezTo>
                  <a:pt x="367817" y="1424131"/>
                  <a:pt x="388002" y="1430090"/>
                  <a:pt x="407528" y="1437190"/>
                </a:cubicBezTo>
                <a:cubicBezTo>
                  <a:pt x="466247" y="1458542"/>
                  <a:pt x="496537" y="1465928"/>
                  <a:pt x="557999" y="1483489"/>
                </a:cubicBezTo>
                <a:cubicBezTo>
                  <a:pt x="700753" y="1464198"/>
                  <a:pt x="848063" y="1466261"/>
                  <a:pt x="986262" y="1425615"/>
                </a:cubicBezTo>
                <a:cubicBezTo>
                  <a:pt x="1237011" y="1351866"/>
                  <a:pt x="1225575" y="1360676"/>
                  <a:pt x="1518698" y="1240420"/>
                </a:cubicBezTo>
                <a:cubicBezTo>
                  <a:pt x="1558606" y="1224047"/>
                  <a:pt x="1595863" y="1201838"/>
                  <a:pt x="1634445" y="1182547"/>
                </a:cubicBezTo>
                <a:cubicBezTo>
                  <a:pt x="1653260" y="1163732"/>
                  <a:pt x="1749152" y="1072031"/>
                  <a:pt x="1761766" y="1043651"/>
                </a:cubicBezTo>
                <a:cubicBezTo>
                  <a:pt x="1771013" y="1022846"/>
                  <a:pt x="1737109" y="995844"/>
                  <a:pt x="1727042" y="985777"/>
                </a:cubicBezTo>
                <a:cubicBezTo>
                  <a:pt x="1719326" y="962628"/>
                  <a:pt x="1712232" y="939261"/>
                  <a:pt x="1703893" y="916329"/>
                </a:cubicBezTo>
                <a:cubicBezTo>
                  <a:pt x="1696793" y="896803"/>
                  <a:pt x="1686714" y="878357"/>
                  <a:pt x="1680744" y="858456"/>
                </a:cubicBezTo>
                <a:cubicBezTo>
                  <a:pt x="1675091" y="839612"/>
                  <a:pt x="1674346" y="819562"/>
                  <a:pt x="1669169" y="800582"/>
                </a:cubicBezTo>
                <a:cubicBezTo>
                  <a:pt x="1652006" y="737652"/>
                  <a:pt x="1648840" y="736777"/>
                  <a:pt x="1622870" y="684836"/>
                </a:cubicBezTo>
                <a:cubicBezTo>
                  <a:pt x="1619012" y="653970"/>
                  <a:pt x="1619480" y="622248"/>
                  <a:pt x="1611295" y="592238"/>
                </a:cubicBezTo>
                <a:cubicBezTo>
                  <a:pt x="1607635" y="578817"/>
                  <a:pt x="1594367" y="569956"/>
                  <a:pt x="1588146" y="557514"/>
                </a:cubicBezTo>
                <a:cubicBezTo>
                  <a:pt x="1552543" y="486308"/>
                  <a:pt x="1614035" y="561167"/>
                  <a:pt x="1541847" y="464917"/>
                </a:cubicBezTo>
                <a:cubicBezTo>
                  <a:pt x="1532026" y="451822"/>
                  <a:pt x="1517602" y="442768"/>
                  <a:pt x="1507123" y="430193"/>
                </a:cubicBezTo>
                <a:cubicBezTo>
                  <a:pt x="1498217" y="419506"/>
                  <a:pt x="1494536" y="404521"/>
                  <a:pt x="1483974" y="395468"/>
                </a:cubicBezTo>
                <a:cubicBezTo>
                  <a:pt x="1466893" y="380827"/>
                  <a:pt x="1445391" y="372319"/>
                  <a:pt x="1426100" y="360744"/>
                </a:cubicBezTo>
                <a:cubicBezTo>
                  <a:pt x="1414547" y="343415"/>
                  <a:pt x="1380378" y="290768"/>
                  <a:pt x="1368227" y="279722"/>
                </a:cubicBezTo>
                <a:cubicBezTo>
                  <a:pt x="1254401" y="176244"/>
                  <a:pt x="1313312" y="234738"/>
                  <a:pt x="1206181" y="187124"/>
                </a:cubicBezTo>
                <a:cubicBezTo>
                  <a:pt x="1193469" y="181474"/>
                  <a:pt x="1184373" y="169141"/>
                  <a:pt x="1171457" y="163975"/>
                </a:cubicBezTo>
                <a:cubicBezTo>
                  <a:pt x="962275" y="80301"/>
                  <a:pt x="1184095" y="187654"/>
                  <a:pt x="1044136" y="117676"/>
                </a:cubicBezTo>
                <a:cubicBezTo>
                  <a:pt x="993979" y="121534"/>
                  <a:pt x="942468" y="117050"/>
                  <a:pt x="893665" y="129251"/>
                </a:cubicBezTo>
                <a:cubicBezTo>
                  <a:pt x="749974" y="165174"/>
                  <a:pt x="1007524" y="188739"/>
                  <a:pt x="789493" y="152400"/>
                </a:cubicBezTo>
                <a:cubicBezTo>
                  <a:pt x="723669" y="86576"/>
                  <a:pt x="787048" y="139603"/>
                  <a:pt x="720045" y="106101"/>
                </a:cubicBezTo>
                <a:cubicBezTo>
                  <a:pt x="707603" y="99880"/>
                  <a:pt x="699043" y="85239"/>
                  <a:pt x="685321" y="82952"/>
                </a:cubicBezTo>
                <a:cubicBezTo>
                  <a:pt x="651069" y="77243"/>
                  <a:pt x="700753" y="0"/>
                  <a:pt x="592723" y="7137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3986374" y="1980838"/>
            <a:ext cx="2311685" cy="2621984"/>
          </a:xfrm>
          <a:custGeom>
            <a:avLst/>
            <a:gdLst>
              <a:gd name="connsiteX0" fmla="*/ 852755 w 2311685"/>
              <a:gd name="connsiteY0" fmla="*/ 1121957 h 2621984"/>
              <a:gd name="connsiteX1" fmla="*/ 791110 w 2311685"/>
              <a:gd name="connsiteY1" fmla="*/ 1183602 h 2621984"/>
              <a:gd name="connsiteX2" fmla="*/ 708916 w 2311685"/>
              <a:gd name="connsiteY2" fmla="*/ 1276069 h 2621984"/>
              <a:gd name="connsiteX3" fmla="*/ 626723 w 2311685"/>
              <a:gd name="connsiteY3" fmla="*/ 1347988 h 2621984"/>
              <a:gd name="connsiteX4" fmla="*/ 523982 w 2311685"/>
              <a:gd name="connsiteY4" fmla="*/ 1378811 h 2621984"/>
              <a:gd name="connsiteX5" fmla="*/ 493159 w 2311685"/>
              <a:gd name="connsiteY5" fmla="*/ 1389085 h 2621984"/>
              <a:gd name="connsiteX6" fmla="*/ 462337 w 2311685"/>
              <a:gd name="connsiteY6" fmla="*/ 1409633 h 2621984"/>
              <a:gd name="connsiteX7" fmla="*/ 421240 w 2311685"/>
              <a:gd name="connsiteY7" fmla="*/ 1450730 h 2621984"/>
              <a:gd name="connsiteX8" fmla="*/ 400692 w 2311685"/>
              <a:gd name="connsiteY8" fmla="*/ 1491826 h 2621984"/>
              <a:gd name="connsiteX9" fmla="*/ 380143 w 2311685"/>
              <a:gd name="connsiteY9" fmla="*/ 1563745 h 2621984"/>
              <a:gd name="connsiteX10" fmla="*/ 390418 w 2311685"/>
              <a:gd name="connsiteY10" fmla="*/ 1810325 h 2621984"/>
              <a:gd name="connsiteX11" fmla="*/ 400692 w 2311685"/>
              <a:gd name="connsiteY11" fmla="*/ 1841148 h 2621984"/>
              <a:gd name="connsiteX12" fmla="*/ 431514 w 2311685"/>
              <a:gd name="connsiteY12" fmla="*/ 1954163 h 2621984"/>
              <a:gd name="connsiteX13" fmla="*/ 452062 w 2311685"/>
              <a:gd name="connsiteY13" fmla="*/ 1984986 h 2621984"/>
              <a:gd name="connsiteX14" fmla="*/ 503433 w 2311685"/>
              <a:gd name="connsiteY14" fmla="*/ 2159647 h 2621984"/>
              <a:gd name="connsiteX15" fmla="*/ 575352 w 2311685"/>
              <a:gd name="connsiteY15" fmla="*/ 2262388 h 2621984"/>
              <a:gd name="connsiteX16" fmla="*/ 595901 w 2311685"/>
              <a:gd name="connsiteY16" fmla="*/ 2293211 h 2621984"/>
              <a:gd name="connsiteX17" fmla="*/ 626723 w 2311685"/>
              <a:gd name="connsiteY17" fmla="*/ 2334307 h 2621984"/>
              <a:gd name="connsiteX18" fmla="*/ 667820 w 2311685"/>
              <a:gd name="connsiteY18" fmla="*/ 2416500 h 2621984"/>
              <a:gd name="connsiteX19" fmla="*/ 729465 w 2311685"/>
              <a:gd name="connsiteY19" fmla="*/ 2488420 h 2621984"/>
              <a:gd name="connsiteX20" fmla="*/ 852755 w 2311685"/>
              <a:gd name="connsiteY20" fmla="*/ 2580887 h 2621984"/>
              <a:gd name="connsiteX21" fmla="*/ 1109609 w 2311685"/>
              <a:gd name="connsiteY21" fmla="*/ 2591161 h 2621984"/>
              <a:gd name="connsiteX22" fmla="*/ 1191802 w 2311685"/>
              <a:gd name="connsiteY22" fmla="*/ 2621984 h 2621984"/>
              <a:gd name="connsiteX23" fmla="*/ 1222624 w 2311685"/>
              <a:gd name="connsiteY23" fmla="*/ 2611709 h 2621984"/>
              <a:gd name="connsiteX24" fmla="*/ 1366462 w 2311685"/>
              <a:gd name="connsiteY24" fmla="*/ 2591161 h 2621984"/>
              <a:gd name="connsiteX25" fmla="*/ 1654139 w 2311685"/>
              <a:gd name="connsiteY25" fmla="*/ 2570613 h 2621984"/>
              <a:gd name="connsiteX26" fmla="*/ 1746606 w 2311685"/>
              <a:gd name="connsiteY26" fmla="*/ 2539790 h 2621984"/>
              <a:gd name="connsiteX27" fmla="*/ 1808251 w 2311685"/>
              <a:gd name="connsiteY27" fmla="*/ 2508968 h 2621984"/>
              <a:gd name="connsiteX28" fmla="*/ 1849348 w 2311685"/>
              <a:gd name="connsiteY28" fmla="*/ 2498694 h 2621984"/>
              <a:gd name="connsiteX29" fmla="*/ 1941815 w 2311685"/>
              <a:gd name="connsiteY29" fmla="*/ 2467871 h 2621984"/>
              <a:gd name="connsiteX30" fmla="*/ 2034283 w 2311685"/>
              <a:gd name="connsiteY30" fmla="*/ 2426775 h 2621984"/>
              <a:gd name="connsiteX31" fmla="*/ 2075379 w 2311685"/>
              <a:gd name="connsiteY31" fmla="*/ 2395952 h 2621984"/>
              <a:gd name="connsiteX32" fmla="*/ 2126750 w 2311685"/>
              <a:gd name="connsiteY32" fmla="*/ 2344581 h 2621984"/>
              <a:gd name="connsiteX33" fmla="*/ 2178121 w 2311685"/>
              <a:gd name="connsiteY33" fmla="*/ 2324033 h 2621984"/>
              <a:gd name="connsiteX34" fmla="*/ 2208943 w 2311685"/>
              <a:gd name="connsiteY34" fmla="*/ 2313759 h 2621984"/>
              <a:gd name="connsiteX35" fmla="*/ 2239766 w 2311685"/>
              <a:gd name="connsiteY35" fmla="*/ 2293211 h 2621984"/>
              <a:gd name="connsiteX36" fmla="*/ 2260314 w 2311685"/>
              <a:gd name="connsiteY36" fmla="*/ 2262388 h 2621984"/>
              <a:gd name="connsiteX37" fmla="*/ 2301411 w 2311685"/>
              <a:gd name="connsiteY37" fmla="*/ 2221291 h 2621984"/>
              <a:gd name="connsiteX38" fmla="*/ 2301411 w 2311685"/>
              <a:gd name="connsiteY38" fmla="*/ 1871970 h 2621984"/>
              <a:gd name="connsiteX39" fmla="*/ 2311685 w 2311685"/>
              <a:gd name="connsiteY39" fmla="*/ 1841148 h 2621984"/>
              <a:gd name="connsiteX40" fmla="*/ 2291137 w 2311685"/>
              <a:gd name="connsiteY40" fmla="*/ 1697309 h 2621984"/>
              <a:gd name="connsiteX41" fmla="*/ 2280862 w 2311685"/>
              <a:gd name="connsiteY41" fmla="*/ 1666487 h 2621984"/>
              <a:gd name="connsiteX42" fmla="*/ 2260314 w 2311685"/>
              <a:gd name="connsiteY42" fmla="*/ 1584294 h 2621984"/>
              <a:gd name="connsiteX43" fmla="*/ 2239766 w 2311685"/>
              <a:gd name="connsiteY43" fmla="*/ 1563745 h 2621984"/>
              <a:gd name="connsiteX44" fmla="*/ 2157573 w 2311685"/>
              <a:gd name="connsiteY44" fmla="*/ 1461004 h 2621984"/>
              <a:gd name="connsiteX45" fmla="*/ 2126750 w 2311685"/>
              <a:gd name="connsiteY45" fmla="*/ 1399359 h 2621984"/>
              <a:gd name="connsiteX46" fmla="*/ 2024009 w 2311685"/>
              <a:gd name="connsiteY46" fmla="*/ 1317166 h 2621984"/>
              <a:gd name="connsiteX47" fmla="*/ 1941815 w 2311685"/>
              <a:gd name="connsiteY47" fmla="*/ 1265795 h 2621984"/>
              <a:gd name="connsiteX48" fmla="*/ 1880170 w 2311685"/>
              <a:gd name="connsiteY48" fmla="*/ 1183602 h 2621984"/>
              <a:gd name="connsiteX49" fmla="*/ 1828800 w 2311685"/>
              <a:gd name="connsiteY49" fmla="*/ 1121957 h 2621984"/>
              <a:gd name="connsiteX50" fmla="*/ 1787703 w 2311685"/>
              <a:gd name="connsiteY50" fmla="*/ 1101408 h 2621984"/>
              <a:gd name="connsiteX51" fmla="*/ 1695236 w 2311685"/>
              <a:gd name="connsiteY51" fmla="*/ 1008941 h 2621984"/>
              <a:gd name="connsiteX52" fmla="*/ 1674687 w 2311685"/>
              <a:gd name="connsiteY52" fmla="*/ 988393 h 2621984"/>
              <a:gd name="connsiteX53" fmla="*/ 1643865 w 2311685"/>
              <a:gd name="connsiteY53" fmla="*/ 978118 h 2621984"/>
              <a:gd name="connsiteX54" fmla="*/ 1592494 w 2311685"/>
              <a:gd name="connsiteY54" fmla="*/ 957570 h 2621984"/>
              <a:gd name="connsiteX55" fmla="*/ 1202076 w 2311685"/>
              <a:gd name="connsiteY55" fmla="*/ 937022 h 2621984"/>
              <a:gd name="connsiteX56" fmla="*/ 1171253 w 2311685"/>
              <a:gd name="connsiteY56" fmla="*/ 916474 h 2621984"/>
              <a:gd name="connsiteX57" fmla="*/ 1160979 w 2311685"/>
              <a:gd name="connsiteY57" fmla="*/ 782909 h 2621984"/>
              <a:gd name="connsiteX58" fmla="*/ 1150705 w 2311685"/>
              <a:gd name="connsiteY58" fmla="*/ 752087 h 2621984"/>
              <a:gd name="connsiteX59" fmla="*/ 1140431 w 2311685"/>
              <a:gd name="connsiteY59" fmla="*/ 710990 h 2621984"/>
              <a:gd name="connsiteX60" fmla="*/ 1140431 w 2311685"/>
              <a:gd name="connsiteY60" fmla="*/ 454136 h 2621984"/>
              <a:gd name="connsiteX61" fmla="*/ 1119883 w 2311685"/>
              <a:gd name="connsiteY61" fmla="*/ 402766 h 2621984"/>
              <a:gd name="connsiteX62" fmla="*/ 1047964 w 2311685"/>
              <a:gd name="connsiteY62" fmla="*/ 217831 h 2621984"/>
              <a:gd name="connsiteX63" fmla="*/ 1006867 w 2311685"/>
              <a:gd name="connsiteY63" fmla="*/ 135638 h 2621984"/>
              <a:gd name="connsiteX64" fmla="*/ 965770 w 2311685"/>
              <a:gd name="connsiteY64" fmla="*/ 115089 h 2621984"/>
              <a:gd name="connsiteX65" fmla="*/ 893851 w 2311685"/>
              <a:gd name="connsiteY65" fmla="*/ 94541 h 2621984"/>
              <a:gd name="connsiteX66" fmla="*/ 863029 w 2311685"/>
              <a:gd name="connsiteY66" fmla="*/ 84267 h 2621984"/>
              <a:gd name="connsiteX67" fmla="*/ 667820 w 2311685"/>
              <a:gd name="connsiteY67" fmla="*/ 63718 h 2621984"/>
              <a:gd name="connsiteX68" fmla="*/ 380143 w 2311685"/>
              <a:gd name="connsiteY68" fmla="*/ 43170 h 2621984"/>
              <a:gd name="connsiteX69" fmla="*/ 339047 w 2311685"/>
              <a:gd name="connsiteY69" fmla="*/ 32896 h 2621984"/>
              <a:gd name="connsiteX70" fmla="*/ 287676 w 2311685"/>
              <a:gd name="connsiteY70" fmla="*/ 12348 h 2621984"/>
              <a:gd name="connsiteX71" fmla="*/ 195209 w 2311685"/>
              <a:gd name="connsiteY71" fmla="*/ 2074 h 2621984"/>
              <a:gd name="connsiteX72" fmla="*/ 113015 w 2311685"/>
              <a:gd name="connsiteY72" fmla="*/ 12348 h 2621984"/>
              <a:gd name="connsiteX73" fmla="*/ 71919 w 2311685"/>
              <a:gd name="connsiteY73" fmla="*/ 63718 h 2621984"/>
              <a:gd name="connsiteX74" fmla="*/ 41096 w 2311685"/>
              <a:gd name="connsiteY74" fmla="*/ 156186 h 2621984"/>
              <a:gd name="connsiteX75" fmla="*/ 20548 w 2311685"/>
              <a:gd name="connsiteY75" fmla="*/ 238379 h 2621984"/>
              <a:gd name="connsiteX76" fmla="*/ 10274 w 2311685"/>
              <a:gd name="connsiteY76" fmla="*/ 361669 h 2621984"/>
              <a:gd name="connsiteX77" fmla="*/ 0 w 2311685"/>
              <a:gd name="connsiteY77" fmla="*/ 392491 h 2621984"/>
              <a:gd name="connsiteX78" fmla="*/ 10274 w 2311685"/>
              <a:gd name="connsiteY78" fmla="*/ 443862 h 2621984"/>
              <a:gd name="connsiteX79" fmla="*/ 20548 w 2311685"/>
              <a:gd name="connsiteY79" fmla="*/ 505507 h 2621984"/>
              <a:gd name="connsiteX80" fmla="*/ 92467 w 2311685"/>
              <a:gd name="connsiteY80" fmla="*/ 546604 h 2621984"/>
              <a:gd name="connsiteX81" fmla="*/ 154112 w 2311685"/>
              <a:gd name="connsiteY81" fmla="*/ 567152 h 2621984"/>
              <a:gd name="connsiteX82" fmla="*/ 246579 w 2311685"/>
              <a:gd name="connsiteY82" fmla="*/ 669894 h 2621984"/>
              <a:gd name="connsiteX83" fmla="*/ 297950 w 2311685"/>
              <a:gd name="connsiteY83" fmla="*/ 680168 h 2621984"/>
              <a:gd name="connsiteX84" fmla="*/ 328773 w 2311685"/>
              <a:gd name="connsiteY84" fmla="*/ 700716 h 2621984"/>
              <a:gd name="connsiteX85" fmla="*/ 359595 w 2311685"/>
              <a:gd name="connsiteY85" fmla="*/ 710990 h 2621984"/>
              <a:gd name="connsiteX86" fmla="*/ 410966 w 2311685"/>
              <a:gd name="connsiteY86" fmla="*/ 731539 h 2621984"/>
              <a:gd name="connsiteX87" fmla="*/ 421240 w 2311685"/>
              <a:gd name="connsiteY87" fmla="*/ 762361 h 2621984"/>
              <a:gd name="connsiteX88" fmla="*/ 472611 w 2311685"/>
              <a:gd name="connsiteY88" fmla="*/ 772635 h 2621984"/>
              <a:gd name="connsiteX89" fmla="*/ 523982 w 2311685"/>
              <a:gd name="connsiteY89" fmla="*/ 793184 h 2621984"/>
              <a:gd name="connsiteX90" fmla="*/ 554804 w 2311685"/>
              <a:gd name="connsiteY90" fmla="*/ 813732 h 2621984"/>
              <a:gd name="connsiteX91" fmla="*/ 595901 w 2311685"/>
              <a:gd name="connsiteY91" fmla="*/ 844554 h 2621984"/>
              <a:gd name="connsiteX92" fmla="*/ 688368 w 2311685"/>
              <a:gd name="connsiteY92" fmla="*/ 875377 h 2621984"/>
              <a:gd name="connsiteX93" fmla="*/ 750013 w 2311685"/>
              <a:gd name="connsiteY93" fmla="*/ 937022 h 2621984"/>
              <a:gd name="connsiteX94" fmla="*/ 821932 w 2311685"/>
              <a:gd name="connsiteY94" fmla="*/ 1019215 h 2621984"/>
              <a:gd name="connsiteX95" fmla="*/ 842480 w 2311685"/>
              <a:gd name="connsiteY95" fmla="*/ 1091134 h 2621984"/>
              <a:gd name="connsiteX96" fmla="*/ 852755 w 2311685"/>
              <a:gd name="connsiteY96" fmla="*/ 1121957 h 2621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311685" h="2621984">
                <a:moveTo>
                  <a:pt x="852755" y="1121957"/>
                </a:moveTo>
                <a:cubicBezTo>
                  <a:pt x="844193" y="1137368"/>
                  <a:pt x="857281" y="1130665"/>
                  <a:pt x="791110" y="1183602"/>
                </a:cubicBezTo>
                <a:cubicBezTo>
                  <a:pt x="755915" y="1211758"/>
                  <a:pt x="734268" y="1240576"/>
                  <a:pt x="708916" y="1276069"/>
                </a:cubicBezTo>
                <a:cubicBezTo>
                  <a:pt x="684720" y="1309944"/>
                  <a:pt x="678540" y="1335034"/>
                  <a:pt x="626723" y="1347988"/>
                </a:cubicBezTo>
                <a:cubicBezTo>
                  <a:pt x="564610" y="1363516"/>
                  <a:pt x="599029" y="1353795"/>
                  <a:pt x="523982" y="1378811"/>
                </a:cubicBezTo>
                <a:lnTo>
                  <a:pt x="493159" y="1389085"/>
                </a:lnTo>
                <a:cubicBezTo>
                  <a:pt x="482885" y="1395934"/>
                  <a:pt x="470051" y="1399991"/>
                  <a:pt x="462337" y="1409633"/>
                </a:cubicBezTo>
                <a:cubicBezTo>
                  <a:pt x="422485" y="1459447"/>
                  <a:pt x="488487" y="1428314"/>
                  <a:pt x="421240" y="1450730"/>
                </a:cubicBezTo>
                <a:cubicBezTo>
                  <a:pt x="414391" y="1464429"/>
                  <a:pt x="406725" y="1477749"/>
                  <a:pt x="400692" y="1491826"/>
                </a:cubicBezTo>
                <a:cubicBezTo>
                  <a:pt x="391851" y="1512456"/>
                  <a:pt x="385355" y="1542897"/>
                  <a:pt x="380143" y="1563745"/>
                </a:cubicBezTo>
                <a:cubicBezTo>
                  <a:pt x="383568" y="1645938"/>
                  <a:pt x="384341" y="1728285"/>
                  <a:pt x="390418" y="1810325"/>
                </a:cubicBezTo>
                <a:cubicBezTo>
                  <a:pt x="391218" y="1821125"/>
                  <a:pt x="398065" y="1830641"/>
                  <a:pt x="400692" y="1841148"/>
                </a:cubicBezTo>
                <a:cubicBezTo>
                  <a:pt x="414504" y="1896396"/>
                  <a:pt x="406325" y="1897486"/>
                  <a:pt x="431514" y="1954163"/>
                </a:cubicBezTo>
                <a:cubicBezTo>
                  <a:pt x="436529" y="1965447"/>
                  <a:pt x="445213" y="1974712"/>
                  <a:pt x="452062" y="1984986"/>
                </a:cubicBezTo>
                <a:cubicBezTo>
                  <a:pt x="463315" y="2041246"/>
                  <a:pt x="475465" y="2113036"/>
                  <a:pt x="503433" y="2159647"/>
                </a:cubicBezTo>
                <a:cubicBezTo>
                  <a:pt x="557735" y="2250147"/>
                  <a:pt x="508388" y="2173102"/>
                  <a:pt x="575352" y="2262388"/>
                </a:cubicBezTo>
                <a:cubicBezTo>
                  <a:pt x="582761" y="2272267"/>
                  <a:pt x="588724" y="2283163"/>
                  <a:pt x="595901" y="2293211"/>
                </a:cubicBezTo>
                <a:cubicBezTo>
                  <a:pt x="605854" y="2307145"/>
                  <a:pt x="616449" y="2320608"/>
                  <a:pt x="626723" y="2334307"/>
                </a:cubicBezTo>
                <a:cubicBezTo>
                  <a:pt x="639854" y="2386833"/>
                  <a:pt x="630096" y="2370393"/>
                  <a:pt x="667820" y="2416500"/>
                </a:cubicBezTo>
                <a:cubicBezTo>
                  <a:pt x="687814" y="2440937"/>
                  <a:pt x="707921" y="2465337"/>
                  <a:pt x="729465" y="2488420"/>
                </a:cubicBezTo>
                <a:cubicBezTo>
                  <a:pt x="776084" y="2538370"/>
                  <a:pt x="790672" y="2576605"/>
                  <a:pt x="852755" y="2580887"/>
                </a:cubicBezTo>
                <a:cubicBezTo>
                  <a:pt x="938238" y="2586782"/>
                  <a:pt x="1023991" y="2587736"/>
                  <a:pt x="1109609" y="2591161"/>
                </a:cubicBezTo>
                <a:cubicBezTo>
                  <a:pt x="1132988" y="2602850"/>
                  <a:pt x="1163826" y="2621984"/>
                  <a:pt x="1191802" y="2621984"/>
                </a:cubicBezTo>
                <a:cubicBezTo>
                  <a:pt x="1202632" y="2621984"/>
                  <a:pt x="1212118" y="2614336"/>
                  <a:pt x="1222624" y="2611709"/>
                </a:cubicBezTo>
                <a:cubicBezTo>
                  <a:pt x="1269200" y="2600065"/>
                  <a:pt x="1319160" y="2594996"/>
                  <a:pt x="1366462" y="2591161"/>
                </a:cubicBezTo>
                <a:lnTo>
                  <a:pt x="1654139" y="2570613"/>
                </a:lnTo>
                <a:cubicBezTo>
                  <a:pt x="1699967" y="2559156"/>
                  <a:pt x="1699315" y="2561286"/>
                  <a:pt x="1746606" y="2539790"/>
                </a:cubicBezTo>
                <a:cubicBezTo>
                  <a:pt x="1767520" y="2530283"/>
                  <a:pt x="1786920" y="2517500"/>
                  <a:pt x="1808251" y="2508968"/>
                </a:cubicBezTo>
                <a:cubicBezTo>
                  <a:pt x="1821362" y="2503724"/>
                  <a:pt x="1835852" y="2502847"/>
                  <a:pt x="1849348" y="2498694"/>
                </a:cubicBezTo>
                <a:cubicBezTo>
                  <a:pt x="1880401" y="2489139"/>
                  <a:pt x="1910993" y="2478145"/>
                  <a:pt x="1941815" y="2467871"/>
                </a:cubicBezTo>
                <a:cubicBezTo>
                  <a:pt x="1981824" y="2454535"/>
                  <a:pt x="1989698" y="2453526"/>
                  <a:pt x="2034283" y="2426775"/>
                </a:cubicBezTo>
                <a:cubicBezTo>
                  <a:pt x="2048966" y="2417965"/>
                  <a:pt x="2062581" y="2407328"/>
                  <a:pt x="2075379" y="2395952"/>
                </a:cubicBezTo>
                <a:cubicBezTo>
                  <a:pt x="2093479" y="2379863"/>
                  <a:pt x="2104265" y="2353575"/>
                  <a:pt x="2126750" y="2344581"/>
                </a:cubicBezTo>
                <a:cubicBezTo>
                  <a:pt x="2143874" y="2337732"/>
                  <a:pt x="2160853" y="2330509"/>
                  <a:pt x="2178121" y="2324033"/>
                </a:cubicBezTo>
                <a:cubicBezTo>
                  <a:pt x="2188261" y="2320230"/>
                  <a:pt x="2199257" y="2318602"/>
                  <a:pt x="2208943" y="2313759"/>
                </a:cubicBezTo>
                <a:cubicBezTo>
                  <a:pt x="2219988" y="2308237"/>
                  <a:pt x="2229492" y="2300060"/>
                  <a:pt x="2239766" y="2293211"/>
                </a:cubicBezTo>
                <a:cubicBezTo>
                  <a:pt x="2246615" y="2282937"/>
                  <a:pt x="2250672" y="2270102"/>
                  <a:pt x="2260314" y="2262388"/>
                </a:cubicBezTo>
                <a:cubicBezTo>
                  <a:pt x="2310129" y="2222536"/>
                  <a:pt x="2278995" y="2288542"/>
                  <a:pt x="2301411" y="2221291"/>
                </a:cubicBezTo>
                <a:cubicBezTo>
                  <a:pt x="2293878" y="2055565"/>
                  <a:pt x="2282351" y="2014922"/>
                  <a:pt x="2301411" y="1871970"/>
                </a:cubicBezTo>
                <a:cubicBezTo>
                  <a:pt x="2302842" y="1861235"/>
                  <a:pt x="2308260" y="1851422"/>
                  <a:pt x="2311685" y="1841148"/>
                </a:cubicBezTo>
                <a:cubicBezTo>
                  <a:pt x="2307242" y="1805606"/>
                  <a:pt x="2299601" y="1735396"/>
                  <a:pt x="2291137" y="1697309"/>
                </a:cubicBezTo>
                <a:cubicBezTo>
                  <a:pt x="2288788" y="1686737"/>
                  <a:pt x="2283489" y="1676993"/>
                  <a:pt x="2280862" y="1666487"/>
                </a:cubicBezTo>
                <a:cubicBezTo>
                  <a:pt x="2277705" y="1653859"/>
                  <a:pt x="2270380" y="1601070"/>
                  <a:pt x="2260314" y="1584294"/>
                </a:cubicBezTo>
                <a:cubicBezTo>
                  <a:pt x="2255330" y="1575988"/>
                  <a:pt x="2245967" y="1571187"/>
                  <a:pt x="2239766" y="1563745"/>
                </a:cubicBezTo>
                <a:cubicBezTo>
                  <a:pt x="2211689" y="1530053"/>
                  <a:pt x="2177187" y="1500231"/>
                  <a:pt x="2157573" y="1461004"/>
                </a:cubicBezTo>
                <a:cubicBezTo>
                  <a:pt x="2147299" y="1440456"/>
                  <a:pt x="2140263" y="1417939"/>
                  <a:pt x="2126750" y="1399359"/>
                </a:cubicBezTo>
                <a:cubicBezTo>
                  <a:pt x="2087696" y="1345661"/>
                  <a:pt x="2074344" y="1350723"/>
                  <a:pt x="2024009" y="1317166"/>
                </a:cubicBezTo>
                <a:cubicBezTo>
                  <a:pt x="1943986" y="1263817"/>
                  <a:pt x="2022085" y="1305929"/>
                  <a:pt x="1941815" y="1265795"/>
                </a:cubicBezTo>
                <a:cubicBezTo>
                  <a:pt x="1921267" y="1238397"/>
                  <a:pt x="1901329" y="1210531"/>
                  <a:pt x="1880170" y="1183602"/>
                </a:cubicBezTo>
                <a:cubicBezTo>
                  <a:pt x="1863645" y="1162570"/>
                  <a:pt x="1852724" y="1133919"/>
                  <a:pt x="1828800" y="1121957"/>
                </a:cubicBezTo>
                <a:lnTo>
                  <a:pt x="1787703" y="1101408"/>
                </a:lnTo>
                <a:cubicBezTo>
                  <a:pt x="1736479" y="1033111"/>
                  <a:pt x="1776833" y="1080338"/>
                  <a:pt x="1695236" y="1008941"/>
                </a:cubicBezTo>
                <a:cubicBezTo>
                  <a:pt x="1687946" y="1002562"/>
                  <a:pt x="1682993" y="993377"/>
                  <a:pt x="1674687" y="988393"/>
                </a:cubicBezTo>
                <a:cubicBezTo>
                  <a:pt x="1665401" y="982821"/>
                  <a:pt x="1654005" y="981921"/>
                  <a:pt x="1643865" y="978118"/>
                </a:cubicBezTo>
                <a:cubicBezTo>
                  <a:pt x="1626597" y="971642"/>
                  <a:pt x="1609618" y="964419"/>
                  <a:pt x="1592494" y="957570"/>
                </a:cubicBezTo>
                <a:cubicBezTo>
                  <a:pt x="1389875" y="966780"/>
                  <a:pt x="1382119" y="984401"/>
                  <a:pt x="1202076" y="937022"/>
                </a:cubicBezTo>
                <a:cubicBezTo>
                  <a:pt x="1190134" y="933880"/>
                  <a:pt x="1181527" y="923323"/>
                  <a:pt x="1171253" y="916474"/>
                </a:cubicBezTo>
                <a:cubicBezTo>
                  <a:pt x="1167828" y="871952"/>
                  <a:pt x="1166517" y="827217"/>
                  <a:pt x="1160979" y="782909"/>
                </a:cubicBezTo>
                <a:cubicBezTo>
                  <a:pt x="1159636" y="772163"/>
                  <a:pt x="1153680" y="762500"/>
                  <a:pt x="1150705" y="752087"/>
                </a:cubicBezTo>
                <a:cubicBezTo>
                  <a:pt x="1146826" y="738510"/>
                  <a:pt x="1143856" y="724689"/>
                  <a:pt x="1140431" y="710990"/>
                </a:cubicBezTo>
                <a:cubicBezTo>
                  <a:pt x="1166078" y="608403"/>
                  <a:pt x="1162034" y="641368"/>
                  <a:pt x="1140431" y="454136"/>
                </a:cubicBezTo>
                <a:cubicBezTo>
                  <a:pt x="1138317" y="435815"/>
                  <a:pt x="1126021" y="420157"/>
                  <a:pt x="1119883" y="402766"/>
                </a:cubicBezTo>
                <a:cubicBezTo>
                  <a:pt x="1028911" y="145012"/>
                  <a:pt x="1120756" y="377974"/>
                  <a:pt x="1047964" y="217831"/>
                </a:cubicBezTo>
                <a:cubicBezTo>
                  <a:pt x="1039738" y="199733"/>
                  <a:pt x="1026325" y="151853"/>
                  <a:pt x="1006867" y="135638"/>
                </a:cubicBezTo>
                <a:cubicBezTo>
                  <a:pt x="995101" y="125833"/>
                  <a:pt x="979848" y="121122"/>
                  <a:pt x="965770" y="115089"/>
                </a:cubicBezTo>
                <a:cubicBezTo>
                  <a:pt x="941137" y="104532"/>
                  <a:pt x="919919" y="101989"/>
                  <a:pt x="893851" y="94541"/>
                </a:cubicBezTo>
                <a:cubicBezTo>
                  <a:pt x="883438" y="91566"/>
                  <a:pt x="873684" y="86204"/>
                  <a:pt x="863029" y="84267"/>
                </a:cubicBezTo>
                <a:cubicBezTo>
                  <a:pt x="821837" y="76778"/>
                  <a:pt x="700738" y="66250"/>
                  <a:pt x="667820" y="63718"/>
                </a:cubicBezTo>
                <a:lnTo>
                  <a:pt x="380143" y="43170"/>
                </a:lnTo>
                <a:cubicBezTo>
                  <a:pt x="366444" y="39745"/>
                  <a:pt x="352443" y="37361"/>
                  <a:pt x="339047" y="32896"/>
                </a:cubicBezTo>
                <a:cubicBezTo>
                  <a:pt x="321551" y="27064"/>
                  <a:pt x="305709" y="16212"/>
                  <a:pt x="287676" y="12348"/>
                </a:cubicBezTo>
                <a:cubicBezTo>
                  <a:pt x="257352" y="5850"/>
                  <a:pt x="226031" y="5499"/>
                  <a:pt x="195209" y="2074"/>
                </a:cubicBezTo>
                <a:cubicBezTo>
                  <a:pt x="167811" y="5499"/>
                  <a:pt x="137711" y="0"/>
                  <a:pt x="113015" y="12348"/>
                </a:cubicBezTo>
                <a:cubicBezTo>
                  <a:pt x="93401" y="22155"/>
                  <a:pt x="81726" y="44104"/>
                  <a:pt x="71919" y="63718"/>
                </a:cubicBezTo>
                <a:cubicBezTo>
                  <a:pt x="57389" y="92778"/>
                  <a:pt x="51370" y="125363"/>
                  <a:pt x="41096" y="156186"/>
                </a:cubicBezTo>
                <a:cubicBezTo>
                  <a:pt x="25300" y="203574"/>
                  <a:pt x="32946" y="176390"/>
                  <a:pt x="20548" y="238379"/>
                </a:cubicBezTo>
                <a:cubicBezTo>
                  <a:pt x="17123" y="279476"/>
                  <a:pt x="15724" y="320792"/>
                  <a:pt x="10274" y="361669"/>
                </a:cubicBezTo>
                <a:cubicBezTo>
                  <a:pt x="8843" y="372404"/>
                  <a:pt x="0" y="381661"/>
                  <a:pt x="0" y="392491"/>
                </a:cubicBezTo>
                <a:cubicBezTo>
                  <a:pt x="0" y="409954"/>
                  <a:pt x="7150" y="426681"/>
                  <a:pt x="10274" y="443862"/>
                </a:cubicBezTo>
                <a:cubicBezTo>
                  <a:pt x="14000" y="464358"/>
                  <a:pt x="12088" y="486471"/>
                  <a:pt x="20548" y="505507"/>
                </a:cubicBezTo>
                <a:cubicBezTo>
                  <a:pt x="36653" y="541744"/>
                  <a:pt x="61280" y="537248"/>
                  <a:pt x="92467" y="546604"/>
                </a:cubicBezTo>
                <a:cubicBezTo>
                  <a:pt x="113213" y="552828"/>
                  <a:pt x="154112" y="567152"/>
                  <a:pt x="154112" y="567152"/>
                </a:cubicBezTo>
                <a:cubicBezTo>
                  <a:pt x="183500" y="611234"/>
                  <a:pt x="197122" y="645165"/>
                  <a:pt x="246579" y="669894"/>
                </a:cubicBezTo>
                <a:cubicBezTo>
                  <a:pt x="262198" y="677704"/>
                  <a:pt x="280826" y="676743"/>
                  <a:pt x="297950" y="680168"/>
                </a:cubicBezTo>
                <a:cubicBezTo>
                  <a:pt x="308224" y="687017"/>
                  <a:pt x="317728" y="695194"/>
                  <a:pt x="328773" y="700716"/>
                </a:cubicBezTo>
                <a:cubicBezTo>
                  <a:pt x="338459" y="705559"/>
                  <a:pt x="349455" y="707187"/>
                  <a:pt x="359595" y="710990"/>
                </a:cubicBezTo>
                <a:cubicBezTo>
                  <a:pt x="376864" y="717466"/>
                  <a:pt x="393842" y="724689"/>
                  <a:pt x="410966" y="731539"/>
                </a:cubicBezTo>
                <a:cubicBezTo>
                  <a:pt x="414391" y="741813"/>
                  <a:pt x="412229" y="756354"/>
                  <a:pt x="421240" y="762361"/>
                </a:cubicBezTo>
                <a:cubicBezTo>
                  <a:pt x="435770" y="772047"/>
                  <a:pt x="455885" y="767617"/>
                  <a:pt x="472611" y="772635"/>
                </a:cubicBezTo>
                <a:cubicBezTo>
                  <a:pt x="490276" y="777935"/>
                  <a:pt x="507486" y="784936"/>
                  <a:pt x="523982" y="793184"/>
                </a:cubicBezTo>
                <a:cubicBezTo>
                  <a:pt x="535026" y="798706"/>
                  <a:pt x="544756" y="806555"/>
                  <a:pt x="554804" y="813732"/>
                </a:cubicBezTo>
                <a:cubicBezTo>
                  <a:pt x="568738" y="823685"/>
                  <a:pt x="580353" y="837378"/>
                  <a:pt x="595901" y="844554"/>
                </a:cubicBezTo>
                <a:cubicBezTo>
                  <a:pt x="625400" y="858169"/>
                  <a:pt x="657546" y="865103"/>
                  <a:pt x="688368" y="875377"/>
                </a:cubicBezTo>
                <a:cubicBezTo>
                  <a:pt x="777223" y="942017"/>
                  <a:pt x="692651" y="871465"/>
                  <a:pt x="750013" y="937022"/>
                </a:cubicBezTo>
                <a:cubicBezTo>
                  <a:pt x="834159" y="1033190"/>
                  <a:pt x="775691" y="949854"/>
                  <a:pt x="821932" y="1019215"/>
                </a:cubicBezTo>
                <a:cubicBezTo>
                  <a:pt x="828013" y="1037459"/>
                  <a:pt x="840868" y="1073397"/>
                  <a:pt x="842480" y="1091134"/>
                </a:cubicBezTo>
                <a:cubicBezTo>
                  <a:pt x="844650" y="1115009"/>
                  <a:pt x="861317" y="1106546"/>
                  <a:pt x="852755" y="112195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18"/>
          <p:cNvGrpSpPr/>
          <p:nvPr/>
        </p:nvGrpSpPr>
        <p:grpSpPr>
          <a:xfrm>
            <a:off x="4078843" y="2835667"/>
            <a:ext cx="2640460" cy="2037185"/>
            <a:chOff x="4078843" y="2835667"/>
            <a:chExt cx="2640460" cy="2037185"/>
          </a:xfrm>
        </p:grpSpPr>
        <p:sp>
          <p:nvSpPr>
            <p:cNvPr id="56" name="Oval 55"/>
            <p:cNvSpPr/>
            <p:nvPr/>
          </p:nvSpPr>
          <p:spPr>
            <a:xfrm>
              <a:off x="4604210" y="377382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760903" y="334371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08011" y="3452117"/>
              <a:ext cx="398937" cy="3943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j</a:t>
              </a:r>
              <a:endParaRPr lang="en-US" sz="2400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5624712" y="3717876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03851" y="4007243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endCxn id="76" idx="0"/>
            </p:cNvCxnSpPr>
            <p:nvPr/>
          </p:nvCxnSpPr>
          <p:spPr>
            <a:xfrm rot="16200000" flipH="1">
              <a:off x="4682490" y="4074359"/>
              <a:ext cx="393055" cy="22723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7" idx="4"/>
            </p:cNvCxnSpPr>
            <p:nvPr/>
          </p:nvCxnSpPr>
          <p:spPr>
            <a:xfrm rot="5400000" flipH="1" flipV="1">
              <a:off x="4687421" y="3623533"/>
              <a:ext cx="249128" cy="1061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1"/>
            </p:cNvCxnSpPr>
            <p:nvPr/>
          </p:nvCxnSpPr>
          <p:spPr>
            <a:xfrm rot="16200000" flipV="1">
              <a:off x="4772282" y="3675674"/>
              <a:ext cx="485695" cy="23846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8" idx="1"/>
            </p:cNvCxnSpPr>
            <p:nvPr/>
          </p:nvCxnSpPr>
          <p:spPr>
            <a:xfrm>
              <a:off x="5283614" y="4163858"/>
              <a:ext cx="334002" cy="21006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6"/>
              <a:endCxn id="59" idx="1"/>
            </p:cNvCxnSpPr>
            <p:nvPr/>
          </p:nvCxnSpPr>
          <p:spPr>
            <a:xfrm>
              <a:off x="5506948" y="3649308"/>
              <a:ext cx="148275" cy="99079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59" idx="3"/>
            </p:cNvCxnSpPr>
            <p:nvPr/>
          </p:nvCxnSpPr>
          <p:spPr>
            <a:xfrm flipV="1">
              <a:off x="5308693" y="3895710"/>
              <a:ext cx="346530" cy="1774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7" idx="6"/>
              <a:endCxn id="58" idx="1"/>
            </p:cNvCxnSpPr>
            <p:nvPr/>
          </p:nvCxnSpPr>
          <p:spPr>
            <a:xfrm>
              <a:off x="4969247" y="3447887"/>
              <a:ext cx="197187" cy="6198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0" idx="0"/>
              <a:endCxn id="58" idx="4"/>
            </p:cNvCxnSpPr>
            <p:nvPr/>
          </p:nvCxnSpPr>
          <p:spPr>
            <a:xfrm rot="5400000" flipH="1" flipV="1">
              <a:off x="5177379" y="3877143"/>
              <a:ext cx="160744" cy="9945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4888463" y="438450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587105" y="434340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374755" y="4076280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13110" y="347010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60381" y="287420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244652" y="396326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76831" y="295639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69991" y="334681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endCxn id="84" idx="3"/>
            </p:cNvCxnSpPr>
            <p:nvPr/>
          </p:nvCxnSpPr>
          <p:spPr>
            <a:xfrm>
              <a:off x="5198727" y="3030879"/>
              <a:ext cx="408615" cy="10335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59" idx="7"/>
              <a:endCxn id="85" idx="2"/>
            </p:cNvCxnSpPr>
            <p:nvPr/>
          </p:nvCxnSpPr>
          <p:spPr>
            <a:xfrm rot="5400000" flipH="1" flipV="1">
              <a:off x="5787569" y="3465965"/>
              <a:ext cx="297399" cy="26744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5"/>
              <a:endCxn id="85" idx="2"/>
            </p:cNvCxnSpPr>
            <p:nvPr/>
          </p:nvCxnSpPr>
          <p:spPr>
            <a:xfrm rot="16200000" flipH="1">
              <a:off x="5753949" y="3134945"/>
              <a:ext cx="316757" cy="31532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83" idx="1"/>
            </p:cNvCxnSpPr>
            <p:nvPr/>
          </p:nvCxnSpPr>
          <p:spPr>
            <a:xfrm>
              <a:off x="5861264" y="3833091"/>
              <a:ext cx="413899" cy="16068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5" idx="4"/>
              <a:endCxn id="83" idx="1"/>
            </p:cNvCxnSpPr>
            <p:nvPr/>
          </p:nvCxnSpPr>
          <p:spPr>
            <a:xfrm rot="16200000" flipH="1">
              <a:off x="6005356" y="3723967"/>
              <a:ext cx="438615" cy="10100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60" idx="4"/>
            </p:cNvCxnSpPr>
            <p:nvPr/>
          </p:nvCxnSpPr>
          <p:spPr>
            <a:xfrm rot="5400000" flipH="1" flipV="1">
              <a:off x="5032387" y="4284178"/>
              <a:ext cx="244226" cy="10704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5"/>
              <a:endCxn id="60" idx="2"/>
            </p:cNvCxnSpPr>
            <p:nvPr/>
          </p:nvCxnSpPr>
          <p:spPr>
            <a:xfrm rot="5400000" flipH="1" flipV="1">
              <a:off x="4756870" y="3907133"/>
              <a:ext cx="142698" cy="55126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76" idx="6"/>
              <a:endCxn id="78" idx="1"/>
            </p:cNvCxnSpPr>
            <p:nvPr/>
          </p:nvCxnSpPr>
          <p:spPr>
            <a:xfrm flipV="1">
              <a:off x="5096807" y="4373918"/>
              <a:ext cx="520809" cy="11476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78" idx="7"/>
            </p:cNvCxnSpPr>
            <p:nvPr/>
          </p:nvCxnSpPr>
          <p:spPr>
            <a:xfrm rot="16200000" flipH="1">
              <a:off x="5542687" y="4151667"/>
              <a:ext cx="438086" cy="6415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8" idx="0"/>
              <a:endCxn id="84" idx="3"/>
            </p:cNvCxnSpPr>
            <p:nvPr/>
          </p:nvCxnSpPr>
          <p:spPr>
            <a:xfrm rot="5400000" flipH="1" flipV="1">
              <a:off x="5298468" y="3143243"/>
              <a:ext cx="317886" cy="29986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0" idx="7"/>
            </p:cNvCxnSpPr>
            <p:nvPr/>
          </p:nvCxnSpPr>
          <p:spPr>
            <a:xfrm rot="5400000" flipH="1" flipV="1">
              <a:off x="4633668" y="3337516"/>
              <a:ext cx="20375" cy="3058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0" idx="5"/>
              <a:endCxn id="56" idx="1"/>
            </p:cNvCxnSpPr>
            <p:nvPr/>
          </p:nvCxnSpPr>
          <p:spPr>
            <a:xfrm rot="16200000" flipH="1">
              <a:off x="4484636" y="3654245"/>
              <a:ext cx="156393" cy="143778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56" idx="3"/>
            </p:cNvCxnSpPr>
            <p:nvPr/>
          </p:nvCxnSpPr>
          <p:spPr>
            <a:xfrm rot="5400000" flipH="1" flipV="1">
              <a:off x="4516165" y="3981662"/>
              <a:ext cx="148564" cy="88548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57" idx="0"/>
            </p:cNvCxnSpPr>
            <p:nvPr/>
          </p:nvCxnSpPr>
          <p:spPr>
            <a:xfrm rot="5400000" flipH="1" flipV="1">
              <a:off x="4762466" y="3154035"/>
              <a:ext cx="292288" cy="87071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4210697" y="4253502"/>
              <a:ext cx="186644" cy="183224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4078843" y="3472666"/>
              <a:ext cx="239990" cy="6454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788036" y="2835667"/>
              <a:ext cx="263446" cy="14674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6055299" y="3142048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4781303" y="4683172"/>
              <a:ext cx="292288" cy="87071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0800000">
              <a:off x="6450462" y="4107953"/>
              <a:ext cx="268841" cy="238016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V="1">
              <a:off x="5607983" y="4662757"/>
              <a:ext cx="299661" cy="114727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335694" y="4869951"/>
            <a:ext cx="100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NB</a:t>
            </a:r>
            <a:r>
              <a:rPr lang="en-US" sz="2400" baseline="-25000" dirty="0" err="1" smtClean="0"/>
              <a:t>j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024008" y="3337388"/>
            <a:ext cx="175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lb(</a:t>
            </a:r>
            <a:r>
              <a:rPr lang="en-US" sz="3600" dirty="0" err="1" smtClean="0"/>
              <a:t>NB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grpSp>
        <p:nvGrpSpPr>
          <p:cNvPr id="8" name="Group 144"/>
          <p:cNvGrpSpPr/>
          <p:nvPr/>
        </p:nvGrpSpPr>
        <p:grpSpPr>
          <a:xfrm>
            <a:off x="5188449" y="2198670"/>
            <a:ext cx="2065106" cy="688368"/>
            <a:chOff x="5188449" y="2198670"/>
            <a:chExt cx="2065106" cy="688368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5188449" y="2547991"/>
              <a:ext cx="667821" cy="339047"/>
            </a:xfrm>
            <a:prstGeom prst="straightConnector1">
              <a:avLst/>
            </a:prstGeom>
            <a:ln w="730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794624" y="2198670"/>
              <a:ext cx="1458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Expand</a:t>
              </a:r>
              <a:endParaRPr lang="en-US" sz="2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037981" y="2071018"/>
            <a:ext cx="1041721" cy="618114"/>
            <a:chOff x="3370162" y="2340016"/>
            <a:chExt cx="1041721" cy="646252"/>
          </a:xfrm>
        </p:grpSpPr>
        <p:grpSp>
          <p:nvGrpSpPr>
            <p:cNvPr id="111" name="Group 110"/>
            <p:cNvGrpSpPr/>
            <p:nvPr/>
          </p:nvGrpSpPr>
          <p:grpSpPr>
            <a:xfrm>
              <a:off x="3370162" y="2340016"/>
              <a:ext cx="1041721" cy="646252"/>
              <a:chOff x="3404886" y="2258994"/>
              <a:chExt cx="1041721" cy="646252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900671" y="2696901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404886" y="2328440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543783" y="2640957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75278" y="2316866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087791" y="2258994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238263" y="2606231"/>
                <a:ext cx="208344" cy="208345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2" name="Straight Connector 121"/>
            <p:cNvCxnSpPr>
              <a:stCxn id="114" idx="6"/>
              <a:endCxn id="117" idx="2"/>
            </p:cNvCxnSpPr>
            <p:nvPr/>
          </p:nvCxnSpPr>
          <p:spPr>
            <a:xfrm flipV="1">
              <a:off x="3578506" y="2502061"/>
              <a:ext cx="162048" cy="1157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6" idx="6"/>
              <a:endCxn id="113" idx="2"/>
            </p:cNvCxnSpPr>
            <p:nvPr/>
          </p:nvCxnSpPr>
          <p:spPr>
            <a:xfrm>
              <a:off x="3717403" y="2826152"/>
              <a:ext cx="148544" cy="5594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endCxn id="119" idx="2"/>
            </p:cNvCxnSpPr>
            <p:nvPr/>
          </p:nvCxnSpPr>
          <p:spPr>
            <a:xfrm>
              <a:off x="3941536" y="2540997"/>
              <a:ext cx="262003" cy="250429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91651" y="2845088"/>
              <a:ext cx="165552" cy="65945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941179" y="2439973"/>
              <a:ext cx="165552" cy="65945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6" idx="1"/>
              <a:endCxn id="114" idx="4"/>
            </p:cNvCxnSpPr>
            <p:nvPr/>
          </p:nvCxnSpPr>
          <p:spPr>
            <a:xfrm rot="16200000" flipV="1">
              <a:off x="3439611" y="2652531"/>
              <a:ext cx="134683" cy="6523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16" idx="7"/>
            </p:cNvCxnSpPr>
            <p:nvPr/>
          </p:nvCxnSpPr>
          <p:spPr>
            <a:xfrm rot="10800000" flipV="1">
              <a:off x="3686892" y="2623948"/>
              <a:ext cx="175550" cy="128541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19" idx="1"/>
            </p:cNvCxnSpPr>
            <p:nvPr/>
          </p:nvCxnSpPr>
          <p:spPr>
            <a:xfrm rot="16200000" flipH="1">
              <a:off x="4047637" y="2531351"/>
              <a:ext cx="267436" cy="105389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17" idx="5"/>
              <a:endCxn id="113" idx="0"/>
            </p:cNvCxnSpPr>
            <p:nvPr/>
          </p:nvCxnSpPr>
          <p:spPr>
            <a:xfrm rot="16200000" flipH="1">
              <a:off x="3843153" y="2650956"/>
              <a:ext cx="202201" cy="51732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4711600" y="2602410"/>
            <a:ext cx="345260" cy="357737"/>
            <a:chOff x="4711600" y="2602410"/>
            <a:chExt cx="345260" cy="357737"/>
          </a:xfrm>
        </p:grpSpPr>
        <p:cxnSp>
          <p:nvCxnSpPr>
            <p:cNvPr id="138" name="Straight Connector 137"/>
            <p:cNvCxnSpPr>
              <a:endCxn id="113" idx="5"/>
            </p:cNvCxnSpPr>
            <p:nvPr/>
          </p:nvCxnSpPr>
          <p:spPr>
            <a:xfrm rot="10800000">
              <a:off x="4711600" y="2659949"/>
              <a:ext cx="304165" cy="300198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119" idx="4"/>
            </p:cNvCxnSpPr>
            <p:nvPr/>
          </p:nvCxnSpPr>
          <p:spPr>
            <a:xfrm rot="16200000" flipV="1">
              <a:off x="4852738" y="2725202"/>
              <a:ext cx="326914" cy="81330"/>
            </a:xfrm>
            <a:prstGeom prst="line">
              <a:avLst/>
            </a:prstGeom>
            <a:ln w="476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Rectangle 145"/>
          <p:cNvSpPr/>
          <p:nvPr/>
        </p:nvSpPr>
        <p:spPr>
          <a:xfrm>
            <a:off x="-1" y="5712431"/>
            <a:ext cx="8702212" cy="1145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 smtClean="0"/>
              <a:t>Many fewer page-faults than sampling!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We can also compute PPV to node j using this algorithm.</a:t>
            </a:r>
          </a:p>
        </p:txBody>
      </p:sp>
    </p:spTree>
    <p:custDataLst>
      <p:tags r:id="rId1"/>
    </p:custDataLst>
  </p:cSld>
  <p:clrMapOvr>
    <a:masterClrMapping/>
  </p:clrMapOvr>
  <p:transition advTm="61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55" grpId="1" animBg="1"/>
      <p:bldP spid="144" grpId="0" animBg="1"/>
      <p:bldP spid="131" grpId="0"/>
      <p:bldP spid="1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4404"/>
            <a:ext cx="8229600" cy="5082283"/>
          </a:xfrm>
        </p:spPr>
        <p:txBody>
          <a:bodyPr>
            <a:normAutofit/>
          </a:bodyPr>
          <a:lstStyle/>
          <a:p>
            <a:r>
              <a:rPr lang="en-US" dirty="0" smtClean="0"/>
              <a:t>Pick a measure for clustering</a:t>
            </a:r>
          </a:p>
          <a:p>
            <a:pPr lvl="1"/>
            <a:r>
              <a:rPr lang="en-US" dirty="0" smtClean="0"/>
              <a:t>Personalized pagerank – has been shown to yield good clustering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Compute PPV from a set of A anchor nodes, and assign a node to its closest anchor.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compute it on disk?</a:t>
            </a:r>
          </a:p>
          <a:p>
            <a:pPr lvl="1"/>
            <a:r>
              <a:rPr lang="en-US" dirty="0" smtClean="0"/>
              <a:t>Personalized pagerank on disk</a:t>
            </a:r>
          </a:p>
          <a:p>
            <a:pPr lvl="1"/>
            <a:r>
              <a:rPr lang="en-US" dirty="0" smtClean="0"/>
              <a:t>Nodes/edges do not fit in memory: no random access</a:t>
            </a:r>
          </a:p>
          <a:p>
            <a:pPr lvl="1"/>
            <a:endParaRPr lang="en-US" sz="900" dirty="0" smtClean="0"/>
          </a:p>
          <a:p>
            <a:pPr lvl="2">
              <a:buNone/>
            </a:pP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 RWDISK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2"/>
            <a:endParaRPr lang="en-US" baseline="-25000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cluster a graph on disk? 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550223"/>
            <a:ext cx="891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1400" b="1" dirty="0" smtClean="0"/>
              <a:t>R</a:t>
            </a:r>
            <a:r>
              <a:rPr lang="en-US" sz="1400" b="1" dirty="0"/>
              <a:t>. Andersen, F. Chung, and K. Lang. Local graph partitioning using pagerank vectors. In FOCS '06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</p:spTree>
    <p:custDataLst>
      <p:tags r:id="rId1"/>
    </p:custDataLst>
  </p:cSld>
  <p:clrMapOvr>
    <a:masterClrMapping/>
  </p:clrMapOvr>
  <p:transition advTm="42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1287695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Compute personalized pagerank using power iterations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sto MT" pitchFamily="18" charset="0"/>
                <a:cs typeface="Arial" pitchFamily="34" charset="0"/>
              </a:rPr>
              <a:t>Each iteration = One matrix-vector multiplication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listo MT" pitchFamily="18" charset="0"/>
                <a:cs typeface="Arial" pitchFamily="34" charset="0"/>
              </a:rPr>
              <a:t>Can </a:t>
            </a:r>
            <a:r>
              <a:rPr lang="en-US" dirty="0" smtClean="0">
                <a:solidFill>
                  <a:schemeClr val="tx1"/>
                </a:solidFill>
                <a:latin typeface="Calisto MT" pitchFamily="18" charset="0"/>
                <a:cs typeface="Arial" pitchFamily="34" charset="0"/>
              </a:rPr>
              <a:t>compute by </a:t>
            </a:r>
            <a:r>
              <a:rPr lang="en-US" dirty="0" smtClean="0">
                <a:solidFill>
                  <a:schemeClr val="tx1"/>
                </a:solidFill>
                <a:latin typeface="Calisto MT" pitchFamily="18" charset="0"/>
                <a:cs typeface="Arial" pitchFamily="34" charset="0"/>
              </a:rPr>
              <a:t>join operations between two lexicographically sorted files.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Calisto MT" pitchFamily="18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sto MT" pitchFamily="18" charset="0"/>
                <a:cs typeface="Arial" pitchFamily="34" charset="0"/>
              </a:rPr>
              <a:t>Intermediat</a:t>
            </a:r>
            <a:r>
              <a:rPr lang="en-US" dirty="0" smtClean="0">
                <a:solidFill>
                  <a:schemeClr val="tx1"/>
                </a:solidFill>
                <a:latin typeface="Calisto MT" pitchFamily="18" charset="0"/>
                <a:cs typeface="Arial" pitchFamily="34" charset="0"/>
              </a:rPr>
              <a:t>e files can be large</a:t>
            </a:r>
          </a:p>
          <a:p>
            <a:pPr marL="731520" lvl="1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>
                <a:sym typeface="Wingdings" pitchFamily="2" charset="2"/>
              </a:rPr>
              <a:t>Round the small probabilities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to zero a</a:t>
            </a:r>
            <a:r>
              <a:rPr lang="en-US" dirty="0" smtClean="0">
                <a:sym typeface="Wingdings" pitchFamily="2" charset="2"/>
              </a:rPr>
              <a:t>t any step.</a:t>
            </a:r>
          </a:p>
          <a:p>
            <a:pPr marL="731520" lvl="1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>
                <a:sym typeface="Wingdings" pitchFamily="2" charset="2"/>
              </a:rPr>
              <a:t>Has bounded error, but brings down file-size </a:t>
            </a:r>
            <a:r>
              <a:rPr lang="en-US" dirty="0" smtClean="0">
                <a:sym typeface="Wingdings" pitchFamily="2" charset="2"/>
              </a:rPr>
              <a:t>from          </a:t>
            </a:r>
            <a:r>
              <a:rPr lang="en-US" dirty="0" smtClean="0">
                <a:sym typeface="Wingdings" pitchFamily="2" charset="2"/>
              </a:rPr>
              <a:t>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  </a:t>
            </a:r>
            <a:r>
              <a:rPr lang="en-US" dirty="0" smtClean="0">
                <a:sym typeface="Wingdings" pitchFamily="2" charset="2"/>
              </a:rPr>
              <a:t>O(|E|)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RWDISK</a:t>
            </a:r>
            <a:endParaRPr lang="en-US" dirty="0"/>
          </a:p>
        </p:txBody>
      </p:sp>
    </p:spTree>
  </p:cSld>
  <p:clrMapOvr>
    <a:masterClrMapping/>
  </p:clrMapOvr>
  <p:transition advTm="71594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929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Experiments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175" y="1284269"/>
            <a:ext cx="83528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Turning high degree nodes into sinks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Significantly improves the time of </a:t>
            </a:r>
            <a:r>
              <a:rPr lang="en-US" sz="2000" dirty="0" smtClean="0"/>
              <a:t>RWDISK </a:t>
            </a:r>
            <a:r>
              <a:rPr lang="en-US" sz="2000" b="1" dirty="0" smtClean="0"/>
              <a:t>(3-4 times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Improves number of </a:t>
            </a:r>
            <a:r>
              <a:rPr lang="en-US" sz="2000" dirty="0" err="1" smtClean="0"/>
              <a:t>pagefaults</a:t>
            </a:r>
            <a:r>
              <a:rPr lang="en-US" sz="2000" dirty="0" smtClean="0"/>
              <a:t> in sampling a random walk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Improves link prediction accuracy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GRANCH on disk improves number of page-faults significantly from random sampling.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RWDISK yields better clusters than METIS with much less memory requirement.  (will skip for now)</a:t>
            </a:r>
            <a:endParaRPr lang="en-US" sz="2400" dirty="0"/>
          </a:p>
        </p:txBody>
      </p:sp>
    </p:spTree>
  </p:cSld>
  <p:clrMapOvr>
    <a:masterClrMapping/>
  </p:clrMapOvr>
  <p:transition advTm="41312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6652" y="3606229"/>
            <a:ext cx="8229600" cy="227401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Citeseer</a:t>
            </a:r>
            <a:r>
              <a:rPr lang="en-US" sz="2400" dirty="0" smtClean="0"/>
              <a:t> 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: co-authorship graphs</a:t>
            </a:r>
          </a:p>
          <a:p>
            <a:endParaRPr lang="en-US" sz="2400" dirty="0" smtClean="0"/>
          </a:p>
          <a:p>
            <a:r>
              <a:rPr lang="en-US" sz="2400" dirty="0" smtClean="0"/>
              <a:t>DBLP : paper-word-author graphs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LiveJournal</a:t>
            </a:r>
            <a:r>
              <a:rPr lang="en-US" sz="2400" dirty="0" smtClean="0"/>
              <a:t>: online friendship network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12000"/>
          </a:blip>
          <a:srcRect/>
          <a:stretch>
            <a:fillRect/>
          </a:stretch>
        </p:blipFill>
        <p:spPr bwMode="auto">
          <a:xfrm>
            <a:off x="1962364" y="1063086"/>
            <a:ext cx="5467583" cy="237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ction Button: Forward or Next 5">
            <a:hlinkClick r:id="rId3" action="ppaction://hlinksldjump" highlightClick="1"/>
          </p:cNvPr>
          <p:cNvSpPr/>
          <p:nvPr/>
        </p:nvSpPr>
        <p:spPr>
          <a:xfrm>
            <a:off x="4125885" y="6232357"/>
            <a:ext cx="337831" cy="40907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38594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160142"/>
                <a:gridCol w="1954658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Dataset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Sink Nodes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Minimum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degree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Number of sinks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DBLP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≥ 2.5 days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 hours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LiveJournal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950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60 hours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134K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17 hours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High Degree Nodes on RWDISK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2732930" y="3904178"/>
            <a:ext cx="734602" cy="4366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1542" y="4438436"/>
            <a:ext cx="218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Minimum degree of a sink node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5073726" y="3881918"/>
            <a:ext cx="734602" cy="4366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92887" y="4488095"/>
            <a:ext cx="218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sinks </a:t>
            </a:r>
            <a:endParaRPr lang="en-US" b="1" dirty="0"/>
          </a:p>
        </p:txBody>
      </p:sp>
      <p:sp>
        <p:nvSpPr>
          <p:cNvPr id="11" name="Freeform 10"/>
          <p:cNvSpPr/>
          <p:nvPr/>
        </p:nvSpPr>
        <p:spPr>
          <a:xfrm>
            <a:off x="8270697" y="2434975"/>
            <a:ext cx="395555" cy="441789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C00000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5327" y="4013771"/>
            <a:ext cx="218839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 times faster</a:t>
            </a:r>
            <a:endParaRPr lang="en-US" b="1" dirty="0"/>
          </a:p>
        </p:txBody>
      </p:sp>
      <p:sp>
        <p:nvSpPr>
          <p:cNvPr id="13" name="Freeform 12"/>
          <p:cNvSpPr/>
          <p:nvPr/>
        </p:nvSpPr>
        <p:spPr>
          <a:xfrm flipH="1">
            <a:off x="6696963" y="3197526"/>
            <a:ext cx="392204" cy="429251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00B0F0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16904" y="4536040"/>
            <a:ext cx="218839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 times faster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 advTm="82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099344"/>
          <a:ext cx="8243698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057400"/>
                <a:gridCol w="2071498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Dataset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Minimum degree of Sink Nodes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Accuracy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Page-faults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Citeseer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0.74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0.74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DBLP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1881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Arial" pitchFamily="34" charset="0"/>
                          <a:cs typeface="Arial" pitchFamily="34" charset="0"/>
                        </a:rPr>
                        <a:t>0.58</a:t>
                      </a:r>
                      <a:endParaRPr lang="en-US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en-US" b="1" u="sng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LiveJournal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1502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Arial" pitchFamily="34" charset="0"/>
                          <a:cs typeface="Arial" pitchFamily="34" charset="0"/>
                        </a:rPr>
                        <a:t>0.43</a:t>
                      </a:r>
                      <a:endParaRPr lang="en-US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latin typeface="Arial" pitchFamily="34" charset="0"/>
                          <a:cs typeface="Arial" pitchFamily="34" charset="0"/>
                        </a:rPr>
                        <a:t>255</a:t>
                      </a:r>
                      <a:endParaRPr lang="en-US" b="1" u="sn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226032"/>
            <a:ext cx="8229600" cy="1171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High Degree Nodes on Link Prediction Accuracy and Number of Page-faults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972746" y="3678139"/>
            <a:ext cx="395555" cy="441789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C00000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34028" y="5328855"/>
            <a:ext cx="218839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 times less</a:t>
            </a:r>
            <a:endParaRPr lang="en-US" b="1" dirty="0"/>
          </a:p>
        </p:txBody>
      </p:sp>
      <p:sp>
        <p:nvSpPr>
          <p:cNvPr id="13" name="Freeform 12"/>
          <p:cNvSpPr/>
          <p:nvPr/>
        </p:nvSpPr>
        <p:spPr>
          <a:xfrm flipH="1">
            <a:off x="6984640" y="4358497"/>
            <a:ext cx="392204" cy="429251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00B0F0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55605" y="5851124"/>
            <a:ext cx="218839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 times </a:t>
            </a:r>
            <a:r>
              <a:rPr lang="en-US" b="1" dirty="0" smtClean="0"/>
              <a:t>less</a:t>
            </a:r>
            <a:endParaRPr lang="en-US" b="1" dirty="0"/>
          </a:p>
        </p:txBody>
      </p:sp>
      <p:sp>
        <p:nvSpPr>
          <p:cNvPr id="15" name="Freeform 14"/>
          <p:cNvSpPr/>
          <p:nvPr/>
        </p:nvSpPr>
        <p:spPr>
          <a:xfrm>
            <a:off x="5988121" y="3635330"/>
            <a:ext cx="395555" cy="441789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F06944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40487" y="5121659"/>
            <a:ext cx="2188395" cy="369332"/>
          </a:xfrm>
          <a:prstGeom prst="rect">
            <a:avLst/>
          </a:prstGeom>
          <a:solidFill>
            <a:srgbClr val="F069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 times better</a:t>
            </a:r>
            <a:endParaRPr lang="en-US" b="1" dirty="0"/>
          </a:p>
        </p:txBody>
      </p:sp>
      <p:sp>
        <p:nvSpPr>
          <p:cNvPr id="17" name="Freeform 16"/>
          <p:cNvSpPr/>
          <p:nvPr/>
        </p:nvSpPr>
        <p:spPr>
          <a:xfrm flipH="1">
            <a:off x="4979467" y="4377333"/>
            <a:ext cx="392204" cy="429251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0000FF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33983" y="5705574"/>
            <a:ext cx="2188395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 times better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 advTm="1161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1" animBg="1"/>
      <p:bldP spid="16" grpId="1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99550" y="1695545"/>
            <a:ext cx="3889375" cy="4486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Friends connected by who knows-whom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Bipartite graph of </a:t>
            </a:r>
            <a:r>
              <a:rPr lang="en-US" sz="2400" dirty="0" smtClean="0"/>
              <a:t>       users &amp; movies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Citeseer</a:t>
            </a:r>
            <a:r>
              <a:rPr lang="en-US" sz="2400" dirty="0"/>
              <a:t> graph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A92FCE7-62DA-42B3-94BD-8772E3F3AF5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690" y="357351"/>
            <a:ext cx="8229600" cy="919655"/>
          </a:xfrm>
        </p:spPr>
        <p:txBody>
          <a:bodyPr>
            <a:normAutofit/>
          </a:bodyPr>
          <a:lstStyle/>
          <a:p>
            <a:r>
              <a:rPr lang="en-US" sz="3600" dirty="0"/>
              <a:t>All </a:t>
            </a:r>
            <a:r>
              <a:rPr lang="en-US" sz="3600" dirty="0" smtClean="0"/>
              <a:t>These </a:t>
            </a:r>
            <a:r>
              <a:rPr lang="en-US" sz="3600" dirty="0"/>
              <a:t>are </a:t>
            </a:r>
            <a:r>
              <a:rPr lang="en-US" sz="3600" dirty="0" smtClean="0"/>
              <a:t>Ranking </a:t>
            </a:r>
            <a:r>
              <a:rPr lang="en-US" dirty="0"/>
              <a:t>P</a:t>
            </a:r>
            <a:r>
              <a:rPr lang="en-US" sz="3600" dirty="0" smtClean="0"/>
              <a:t>roblems</a:t>
            </a:r>
            <a:r>
              <a:rPr lang="en-US" sz="3600" dirty="0"/>
              <a:t>!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491038" y="1713008"/>
            <a:ext cx="4470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/>
              <a:t>Who are the most </a:t>
            </a:r>
            <a:r>
              <a:rPr lang="en-US" sz="2400" dirty="0" smtClean="0"/>
              <a:t>likely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 smtClean="0"/>
              <a:t>friends </a:t>
            </a:r>
            <a:r>
              <a:rPr lang="en-US" sz="2400" dirty="0"/>
              <a:t>of </a:t>
            </a:r>
            <a:r>
              <a:rPr lang="en-US" sz="2400" dirty="0" smtClean="0"/>
              <a:t>Purna?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8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/>
              <a:t>Top k </a:t>
            </a:r>
            <a:r>
              <a:rPr lang="en-US" sz="2400" dirty="0" smtClean="0"/>
              <a:t>movie </a:t>
            </a:r>
            <a:r>
              <a:rPr lang="en-US" sz="2400" dirty="0"/>
              <a:t>recommendations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/>
              <a:t>for </a:t>
            </a:r>
            <a:r>
              <a:rPr lang="en-US" sz="2400" dirty="0" smtClean="0"/>
              <a:t>Alice </a:t>
            </a:r>
            <a:r>
              <a:rPr lang="en-US" sz="2400" dirty="0"/>
              <a:t>from </a:t>
            </a:r>
            <a:r>
              <a:rPr lang="en-US" sz="2400" dirty="0" smtClean="0"/>
              <a:t>Netflix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6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600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8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400" dirty="0"/>
              <a:t>Top k matches for query </a:t>
            </a:r>
            <a:r>
              <a:rPr lang="en-US" sz="2400" b="1" dirty="0" smtClean="0"/>
              <a:t>SVM</a:t>
            </a:r>
            <a:endParaRPr lang="en-US" sz="2400" b="1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800" b="1" dirty="0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3752623" y="2102664"/>
            <a:ext cx="652462" cy="377825"/>
          </a:xfrm>
          <a:prstGeom prst="rightArrow">
            <a:avLst>
              <a:gd name="adj1" fmla="val 50000"/>
              <a:gd name="adj2" fmla="val 431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3719513" y="3209794"/>
            <a:ext cx="652462" cy="377825"/>
          </a:xfrm>
          <a:prstGeom prst="rightArrow">
            <a:avLst>
              <a:gd name="adj1" fmla="val 50000"/>
              <a:gd name="adj2" fmla="val 431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3695072" y="4674043"/>
            <a:ext cx="652463" cy="377825"/>
          </a:xfrm>
          <a:prstGeom prst="rightArrow">
            <a:avLst>
              <a:gd name="adj1" fmla="val 50000"/>
              <a:gd name="adj2" fmla="val 431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9172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5" y="277403"/>
            <a:ext cx="8229600" cy="1088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 Deterministic  Algorithm on  Page-faults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878441" y="2918432"/>
          <a:ext cx="7361434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3811"/>
                <a:gridCol w="2576349"/>
                <a:gridCol w="23312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Dataset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Mean page-faults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Median Page-faults</a:t>
                      </a:r>
                      <a:endParaRPr lang="en-US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Citeseer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DBLP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16.5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LiveJournal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E80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687260" y="2815661"/>
            <a:ext cx="312848" cy="749471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0000FF"/>
            </a:solidFill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4257" y="2448667"/>
            <a:ext cx="343328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 times less than sampling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>
          <a:xfrm flipV="1">
            <a:off x="5373384" y="3883630"/>
            <a:ext cx="369870" cy="851585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chemeClr val="tx2">
                <a:lumMod val="25000"/>
              </a:schemeClr>
            </a:solidFill>
            <a:tailEnd type="stealth" w="lg" len="sm"/>
          </a:ln>
          <a:effectLst>
            <a:outerShdw rotWithShape="0">
              <a:srgbClr val="000000">
                <a:alpha val="50000"/>
              </a:srgbClr>
            </a:outerShdw>
            <a:softEdge rad="1270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58302" y="4738092"/>
            <a:ext cx="3433280" cy="3693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 times less than sampling</a:t>
            </a:r>
            <a:endParaRPr lang="en-US" b="1" dirty="0"/>
          </a:p>
        </p:txBody>
      </p:sp>
      <p:sp>
        <p:nvSpPr>
          <p:cNvPr id="10" name="Freeform 9"/>
          <p:cNvSpPr/>
          <p:nvPr/>
        </p:nvSpPr>
        <p:spPr>
          <a:xfrm flipH="1" flipV="1">
            <a:off x="3637047" y="4243226"/>
            <a:ext cx="493164" cy="1047964"/>
          </a:xfrm>
          <a:custGeom>
            <a:avLst/>
            <a:gdLst>
              <a:gd name="connsiteX0" fmla="*/ 0 w 395555"/>
              <a:gd name="connsiteY0" fmla="*/ 0 h 287677"/>
              <a:gd name="connsiteX1" fmla="*/ 390418 w 395555"/>
              <a:gd name="connsiteY1" fmla="*/ 123290 h 287677"/>
              <a:gd name="connsiteX2" fmla="*/ 30822 w 395555"/>
              <a:gd name="connsiteY2" fmla="*/ 287677 h 28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555" h="287677">
                <a:moveTo>
                  <a:pt x="0" y="0"/>
                </a:moveTo>
                <a:cubicBezTo>
                  <a:pt x="192640" y="37672"/>
                  <a:pt x="385281" y="75344"/>
                  <a:pt x="390418" y="123290"/>
                </a:cubicBezTo>
                <a:cubicBezTo>
                  <a:pt x="395555" y="171236"/>
                  <a:pt x="30822" y="287677"/>
                  <a:pt x="30822" y="287677"/>
                </a:cubicBezTo>
              </a:path>
            </a:pathLst>
          </a:custGeom>
          <a:ln w="82550">
            <a:solidFill>
              <a:srgbClr val="C00000"/>
            </a:solidFill>
            <a:tailEnd type="stealth" w="lg" len="sm"/>
          </a:ln>
          <a:effectLst>
            <a:outerShdw rotWithShape="0">
              <a:srgbClr val="000000">
                <a:alpha val="50000"/>
              </a:srgbClr>
            </a:outerShdw>
            <a:softEdge rad="12700"/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7633" y="5208992"/>
            <a:ext cx="3433280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 times less than sampling</a:t>
            </a:r>
            <a:endParaRPr lang="en-US" b="1" dirty="0"/>
          </a:p>
        </p:txBody>
      </p:sp>
    </p:spTree>
    <p:custDataLst>
      <p:tags r:id="rId1"/>
    </p:custDataLst>
  </p:cSld>
  <p:clrMapOvr>
    <a:masterClrMapping/>
  </p:clrMapOvr>
  <p:transition advTm="227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3296"/>
            <a:ext cx="8229600" cy="5551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is everywhere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Ranking using random walks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Measures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Fast Local Algorithms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Reranking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with Harmonic Functions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bane of local approaches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High degree nodes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Effect on useful measures</a:t>
            </a:r>
          </a:p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Disk-resident large graphs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Fast ranking algorithms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Useful clustering algorithms</a:t>
            </a:r>
          </a:p>
          <a:p>
            <a:r>
              <a:rPr lang="en-US" b="1" dirty="0" smtClean="0"/>
              <a:t>Link Prediction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Generative Models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28" y="185195"/>
            <a:ext cx="8229600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ransition advTm="1922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010311" y="193839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782320"/>
          </a:xfrm>
        </p:spPr>
        <p:txBody>
          <a:bodyPr/>
          <a:lstStyle/>
          <a:p>
            <a:r>
              <a:rPr lang="en-US" dirty="0" smtClean="0"/>
              <a:t>Link Prediction- Popular Heuristics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38409" y="2044558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57245" y="3275744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5" idx="6"/>
          </p:cNvCxnSpPr>
          <p:nvPr/>
        </p:nvCxnSpPr>
        <p:spPr>
          <a:xfrm flipV="1">
            <a:off x="3164440" y="1859622"/>
            <a:ext cx="1417834" cy="29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52454" y="2145588"/>
            <a:ext cx="1384140" cy="69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3123345" y="1921271"/>
            <a:ext cx="1500026" cy="1397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54166" y="2844019"/>
            <a:ext cx="1382428" cy="55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7" idx="6"/>
          </p:cNvCxnSpPr>
          <p:nvPr/>
        </p:nvCxnSpPr>
        <p:spPr>
          <a:xfrm>
            <a:off x="3203824" y="4652482"/>
            <a:ext cx="1506128" cy="50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3068671" y="3517069"/>
            <a:ext cx="1726778" cy="155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65853" y="3431568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r>
              <a:rPr lang="en-US" dirty="0" smtClean="0"/>
              <a:t> friends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46333" y="227915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1000 friends</a:t>
            </a:r>
            <a:endParaRPr lang="en-US" dirty="0"/>
          </a:p>
        </p:txBody>
      </p:sp>
      <p:cxnSp>
        <p:nvCxnSpPr>
          <p:cNvPr id="42" name="Straight Connector 41"/>
          <p:cNvCxnSpPr>
            <a:stCxn id="57" idx="6"/>
          </p:cNvCxnSpPr>
          <p:nvPr/>
        </p:nvCxnSpPr>
        <p:spPr>
          <a:xfrm flipV="1">
            <a:off x="3203824" y="3895940"/>
            <a:ext cx="1476803" cy="75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62728" y="3409309"/>
            <a:ext cx="1517899" cy="486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25784" y="4683304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r>
              <a:rPr lang="en-US" dirty="0" smtClean="0"/>
              <a:t> friends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82976" y="1208926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128 friends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11340" y="3190127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Bob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780944" y="1119881"/>
            <a:ext cx="2208944" cy="2157574"/>
            <a:chOff x="6780944" y="1119881"/>
            <a:chExt cx="2208944" cy="2157574"/>
          </a:xfrm>
        </p:grpSpPr>
        <p:sp>
          <p:nvSpPr>
            <p:cNvPr id="50" name="Left Brace 49"/>
            <p:cNvSpPr/>
            <p:nvPr/>
          </p:nvSpPr>
          <p:spPr>
            <a:xfrm rot="10800000">
              <a:off x="6780944" y="1119881"/>
              <a:ext cx="842480" cy="2157574"/>
            </a:xfrm>
            <a:prstGeom prst="leftBrace">
              <a:avLst>
                <a:gd name="adj1" fmla="val 8333"/>
                <a:gd name="adj2" fmla="val 51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15893" y="1469204"/>
              <a:ext cx="127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Popular common friends</a:t>
              </a:r>
            </a:p>
            <a:p>
              <a:r>
                <a:rPr lang="en-US" b="1" dirty="0" smtClean="0">
                  <a:sym typeface="Wingdings" pitchFamily="2" charset="2"/>
                </a:rPr>
                <a:t></a:t>
              </a:r>
              <a:r>
                <a:rPr lang="en-US" b="1" dirty="0" smtClean="0"/>
                <a:t>Less evidence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779232" y="3553146"/>
            <a:ext cx="2241478" cy="1859623"/>
            <a:chOff x="6779232" y="3553146"/>
            <a:chExt cx="2241478" cy="1859623"/>
          </a:xfrm>
        </p:grpSpPr>
        <p:sp>
          <p:nvSpPr>
            <p:cNvPr id="52" name="Left Brace 51"/>
            <p:cNvSpPr/>
            <p:nvPr/>
          </p:nvSpPr>
          <p:spPr>
            <a:xfrm rot="10800000">
              <a:off x="6779232" y="3553146"/>
              <a:ext cx="842480" cy="1859623"/>
            </a:xfrm>
            <a:prstGeom prst="leftBrace">
              <a:avLst>
                <a:gd name="adj1" fmla="val 8333"/>
                <a:gd name="adj2" fmla="val 51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56989" y="3707258"/>
              <a:ext cx="12637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Less popular </a:t>
              </a:r>
            </a:p>
            <a:p>
              <a:r>
                <a:rPr lang="en-US" b="1" dirty="0" smtClean="0">
                  <a:sym typeface="Wingdings" pitchFamily="2" charset="2"/>
                </a:rPr>
                <a:t></a:t>
              </a:r>
              <a:r>
                <a:rPr lang="en-US" b="1" dirty="0" smtClean="0"/>
                <a:t>Much more evidence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996612" y="4472684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Charlie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977793" y="453946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181527" y="2414427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 common friends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49740" y="172434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539466" y="2731214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52481" y="3799727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14126" y="508399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724399" y="1438383"/>
            <a:ext cx="494873" cy="780836"/>
            <a:chOff x="4724399" y="1438383"/>
            <a:chExt cx="494873" cy="780836"/>
          </a:xfrm>
        </p:grpSpPr>
        <p:cxnSp>
          <p:nvCxnSpPr>
            <p:cNvPr id="73" name="Straight Connector 72"/>
            <p:cNvCxnSpPr/>
            <p:nvPr/>
          </p:nvCxnSpPr>
          <p:spPr>
            <a:xfrm rot="5400000" flipH="1" flipV="1">
              <a:off x="4734108" y="1488043"/>
              <a:ext cx="319067" cy="2813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8" idx="7"/>
            </p:cNvCxnSpPr>
            <p:nvPr/>
          </p:nvCxnSpPr>
          <p:spPr>
            <a:xfrm rot="5400000" flipH="1" flipV="1">
              <a:off x="4682739" y="1498314"/>
              <a:ext cx="319065" cy="1992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4724399" y="1929830"/>
              <a:ext cx="299664" cy="289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8" idx="6"/>
            </p:cNvCxnSpPr>
            <p:nvPr/>
          </p:nvCxnSpPr>
          <p:spPr>
            <a:xfrm flipV="1">
              <a:off x="4775771" y="1684962"/>
              <a:ext cx="422953" cy="152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761506" y="1551398"/>
              <a:ext cx="355024" cy="245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8" idx="6"/>
            </p:cNvCxnSpPr>
            <p:nvPr/>
          </p:nvCxnSpPr>
          <p:spPr>
            <a:xfrm flipV="1">
              <a:off x="4775771" y="1756881"/>
              <a:ext cx="433227" cy="804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774058" y="1856199"/>
              <a:ext cx="445214" cy="342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743236" y="1917843"/>
              <a:ext cx="352746" cy="219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732961" y="2433264"/>
            <a:ext cx="494873" cy="780836"/>
            <a:chOff x="4724399" y="1438383"/>
            <a:chExt cx="494873" cy="780836"/>
          </a:xfrm>
        </p:grpSpPr>
        <p:cxnSp>
          <p:nvCxnSpPr>
            <p:cNvPr id="105" name="Straight Connector 104"/>
            <p:cNvCxnSpPr/>
            <p:nvPr/>
          </p:nvCxnSpPr>
          <p:spPr>
            <a:xfrm rot="5400000" flipH="1" flipV="1">
              <a:off x="4734108" y="1488043"/>
              <a:ext cx="319067" cy="2813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4682739" y="1498314"/>
              <a:ext cx="319065" cy="1992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>
              <a:off x="4724399" y="1929830"/>
              <a:ext cx="299664" cy="289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775771" y="1684962"/>
              <a:ext cx="422953" cy="152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761506" y="1551398"/>
              <a:ext cx="355024" cy="245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775771" y="1756881"/>
              <a:ext cx="433227" cy="804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774058" y="1856199"/>
              <a:ext cx="445214" cy="342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43236" y="1917843"/>
              <a:ext cx="352746" cy="219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 rot="290940">
            <a:off x="4719740" y="2482791"/>
            <a:ext cx="496123" cy="780836"/>
            <a:chOff x="4723149" y="1438383"/>
            <a:chExt cx="496123" cy="780836"/>
          </a:xfrm>
        </p:grpSpPr>
        <p:cxnSp>
          <p:nvCxnSpPr>
            <p:cNvPr id="117" name="Straight Connector 116"/>
            <p:cNvCxnSpPr/>
            <p:nvPr/>
          </p:nvCxnSpPr>
          <p:spPr>
            <a:xfrm rot="5400000" flipH="1" flipV="1">
              <a:off x="4734108" y="1488043"/>
              <a:ext cx="319067" cy="2813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4682739" y="1498314"/>
              <a:ext cx="319065" cy="1992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>
              <a:off x="4724399" y="1929830"/>
              <a:ext cx="299664" cy="2893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4775771" y="1684962"/>
              <a:ext cx="422953" cy="152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761506" y="1551398"/>
              <a:ext cx="355024" cy="245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75771" y="1756881"/>
              <a:ext cx="433227" cy="804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774058" y="1856199"/>
              <a:ext cx="445214" cy="342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723149" y="1922175"/>
              <a:ext cx="352746" cy="219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813443" y="3606229"/>
            <a:ext cx="477748" cy="595901"/>
            <a:chOff x="4724400" y="1554822"/>
            <a:chExt cx="477748" cy="595901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4742670" y="1554822"/>
              <a:ext cx="295091" cy="2026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0800000">
              <a:off x="4724400" y="1929831"/>
              <a:ext cx="333911" cy="220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4775771" y="1832224"/>
              <a:ext cx="426377" cy="51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4893924" y="4888787"/>
            <a:ext cx="477748" cy="595901"/>
            <a:chOff x="4724400" y="1554822"/>
            <a:chExt cx="477748" cy="595901"/>
          </a:xfrm>
        </p:grpSpPr>
        <p:cxnSp>
          <p:nvCxnSpPr>
            <p:cNvPr id="144" name="Straight Connector 143"/>
            <p:cNvCxnSpPr/>
            <p:nvPr/>
          </p:nvCxnSpPr>
          <p:spPr>
            <a:xfrm>
              <a:off x="4761506" y="1889299"/>
              <a:ext cx="396121" cy="1963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761506" y="1633591"/>
              <a:ext cx="385847" cy="173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4742670" y="1554822"/>
              <a:ext cx="295091" cy="2026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0800000">
              <a:off x="4724400" y="1929831"/>
              <a:ext cx="333911" cy="220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4775771" y="1832224"/>
              <a:ext cx="426377" cy="51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763784" y="1856198"/>
              <a:ext cx="434940" cy="1267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974332" y="3748355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 common friends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1602769" y="2188397"/>
            <a:ext cx="523982" cy="3287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49" idx="1"/>
          </p:cNvCxnSpPr>
          <p:nvPr/>
        </p:nvCxnSpPr>
        <p:spPr>
          <a:xfrm>
            <a:off x="1580509" y="2977794"/>
            <a:ext cx="530831" cy="3969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49" idx="1"/>
          </p:cNvCxnSpPr>
          <p:nvPr/>
        </p:nvCxnSpPr>
        <p:spPr>
          <a:xfrm flipV="1">
            <a:off x="1537700" y="3374793"/>
            <a:ext cx="573640" cy="51569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558249" y="4321997"/>
            <a:ext cx="530831" cy="3969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9947" y="2371616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Adamic</a:t>
            </a:r>
            <a:r>
              <a:rPr lang="en-US" dirty="0" smtClean="0">
                <a:solidFill>
                  <a:srgbClr val="C00000"/>
                </a:solidFill>
              </a:rPr>
              <a:t>/Adar = .24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4396" y="3726093"/>
            <a:ext cx="165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Adamic</a:t>
            </a:r>
            <a:r>
              <a:rPr lang="en-US" dirty="0" smtClean="0">
                <a:solidFill>
                  <a:srgbClr val="C00000"/>
                </a:solidFill>
              </a:rPr>
              <a:t>/Adar = .8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0" y="869878"/>
            <a:ext cx="4130211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Who are more likely to be friends? </a:t>
            </a:r>
          </a:p>
          <a:p>
            <a:r>
              <a:rPr lang="en-US" sz="2000" dirty="0" smtClean="0"/>
              <a:t>(Alice-Bob) or (Bob-Charlie)?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44866" y="5563456"/>
            <a:ext cx="8518989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Adamic</a:t>
            </a:r>
            <a:r>
              <a:rPr lang="en-US" sz="2400" dirty="0" smtClean="0"/>
              <a:t>/Adar score weights the more popular common neighbors less</a:t>
            </a:r>
            <a:endParaRPr lang="en-US" sz="2400" dirty="0"/>
          </a:p>
        </p:txBody>
      </p:sp>
      <p:cxnSp>
        <p:nvCxnSpPr>
          <p:cNvPr id="94" name="Straight Connector 93"/>
          <p:cNvCxnSpPr>
            <a:stCxn id="68" idx="4"/>
            <a:endCxn id="69" idx="0"/>
          </p:cNvCxnSpPr>
          <p:nvPr/>
        </p:nvCxnSpPr>
        <p:spPr>
          <a:xfrm rot="5400000">
            <a:off x="4267201" y="2335658"/>
            <a:ext cx="780837" cy="1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740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5" grpId="0"/>
      <p:bldP spid="66" grpId="0"/>
      <p:bldP spid="66" grpId="1"/>
      <p:bldP spid="150" grpId="0"/>
      <p:bldP spid="150" grpId="1"/>
      <p:bldP spid="160" grpId="0"/>
      <p:bldP spid="16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84"/>
            <a:ext cx="8229600" cy="499556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Previous work suggests that different graph-based measures perform differently on different graphs. </a:t>
            </a:r>
          </a:p>
          <a:p>
            <a:endParaRPr lang="en-US" sz="800" dirty="0" smtClean="0"/>
          </a:p>
          <a:p>
            <a:pPr lvl="1"/>
            <a:r>
              <a:rPr lang="en-US" sz="2200" dirty="0" smtClean="0"/>
              <a:t>Number of common neighbors often perform unexpectedly well</a:t>
            </a:r>
          </a:p>
          <a:p>
            <a:pPr lvl="1"/>
            <a:endParaRPr lang="en-US" sz="900" dirty="0" smtClean="0"/>
          </a:p>
          <a:p>
            <a:pPr lvl="1"/>
            <a:r>
              <a:rPr lang="en-US" sz="2200" dirty="0" err="1" smtClean="0"/>
              <a:t>Adamic</a:t>
            </a:r>
            <a:r>
              <a:rPr lang="en-US" sz="2200" dirty="0" smtClean="0"/>
              <a:t>/Adar, which </a:t>
            </a:r>
            <a:r>
              <a:rPr lang="en-US" sz="2200" dirty="0" smtClean="0"/>
              <a:t>weights </a:t>
            </a:r>
            <a:r>
              <a:rPr lang="en-US" sz="2200" dirty="0" smtClean="0"/>
              <a:t>high degree common neighbors less, </a:t>
            </a:r>
            <a:r>
              <a:rPr lang="en-US" sz="2200" dirty="0" smtClean="0"/>
              <a:t>performs </a:t>
            </a:r>
            <a:r>
              <a:rPr lang="en-US" sz="2200" dirty="0" smtClean="0"/>
              <a:t>better than common neighbors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Length of shortest path does not perform very well.</a:t>
            </a:r>
          </a:p>
          <a:p>
            <a:pPr lvl="1"/>
            <a:endParaRPr lang="en-US" sz="800" dirty="0" smtClean="0"/>
          </a:p>
          <a:p>
            <a:pPr lvl="1"/>
            <a:r>
              <a:rPr lang="en-US" sz="2200" dirty="0" smtClean="0"/>
              <a:t>Ensemble of short paths perform very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Prediction- Popular Heuristics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89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41"/>
          <p:cNvSpPr/>
          <p:nvPr/>
        </p:nvSpPr>
        <p:spPr>
          <a:xfrm rot="19537716">
            <a:off x="2119537" y="2771992"/>
            <a:ext cx="431514" cy="19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839843">
            <a:off x="6724071" y="2753156"/>
            <a:ext cx="431514" cy="1919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611" y="1839073"/>
            <a:ext cx="2743200" cy="11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Generative model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3290299" y="2155005"/>
            <a:ext cx="431514" cy="549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792392" y="1658323"/>
            <a:ext cx="1771013" cy="1483489"/>
            <a:chOff x="5333514" y="1606952"/>
            <a:chExt cx="1771013" cy="1483489"/>
          </a:xfrm>
        </p:grpSpPr>
        <p:sp>
          <p:nvSpPr>
            <p:cNvPr id="10" name="Freeform 9"/>
            <p:cNvSpPr/>
            <p:nvPr/>
          </p:nvSpPr>
          <p:spPr>
            <a:xfrm>
              <a:off x="5333514" y="1606952"/>
              <a:ext cx="1771013" cy="1483489"/>
            </a:xfrm>
            <a:custGeom>
              <a:avLst/>
              <a:gdLst>
                <a:gd name="connsiteX0" fmla="*/ 592723 w 1771013"/>
                <a:gd name="connsiteY0" fmla="*/ 71377 h 1483489"/>
                <a:gd name="connsiteX1" fmla="*/ 37138 w 1771013"/>
                <a:gd name="connsiteY1" fmla="*/ 511215 h 1483489"/>
                <a:gd name="connsiteX2" fmla="*/ 25564 w 1771013"/>
                <a:gd name="connsiteY2" fmla="*/ 673261 h 1483489"/>
                <a:gd name="connsiteX3" fmla="*/ 48713 w 1771013"/>
                <a:gd name="connsiteY3" fmla="*/ 939479 h 1483489"/>
                <a:gd name="connsiteX4" fmla="*/ 118161 w 1771013"/>
                <a:gd name="connsiteY4" fmla="*/ 1124674 h 1483489"/>
                <a:gd name="connsiteX5" fmla="*/ 164460 w 1771013"/>
                <a:gd name="connsiteY5" fmla="*/ 1205696 h 1483489"/>
                <a:gd name="connsiteX6" fmla="*/ 303356 w 1771013"/>
                <a:gd name="connsiteY6" fmla="*/ 1379317 h 1483489"/>
                <a:gd name="connsiteX7" fmla="*/ 349655 w 1771013"/>
                <a:gd name="connsiteY7" fmla="*/ 1414041 h 1483489"/>
                <a:gd name="connsiteX8" fmla="*/ 407528 w 1771013"/>
                <a:gd name="connsiteY8" fmla="*/ 1437190 h 1483489"/>
                <a:gd name="connsiteX9" fmla="*/ 557999 w 1771013"/>
                <a:gd name="connsiteY9" fmla="*/ 1483489 h 1483489"/>
                <a:gd name="connsiteX10" fmla="*/ 986262 w 1771013"/>
                <a:gd name="connsiteY10" fmla="*/ 1425615 h 1483489"/>
                <a:gd name="connsiteX11" fmla="*/ 1518698 w 1771013"/>
                <a:gd name="connsiteY11" fmla="*/ 1240420 h 1483489"/>
                <a:gd name="connsiteX12" fmla="*/ 1634445 w 1771013"/>
                <a:gd name="connsiteY12" fmla="*/ 1182547 h 1483489"/>
                <a:gd name="connsiteX13" fmla="*/ 1761766 w 1771013"/>
                <a:gd name="connsiteY13" fmla="*/ 1043651 h 1483489"/>
                <a:gd name="connsiteX14" fmla="*/ 1727042 w 1771013"/>
                <a:gd name="connsiteY14" fmla="*/ 985777 h 1483489"/>
                <a:gd name="connsiteX15" fmla="*/ 1703893 w 1771013"/>
                <a:gd name="connsiteY15" fmla="*/ 916329 h 1483489"/>
                <a:gd name="connsiteX16" fmla="*/ 1680744 w 1771013"/>
                <a:gd name="connsiteY16" fmla="*/ 858456 h 1483489"/>
                <a:gd name="connsiteX17" fmla="*/ 1669169 w 1771013"/>
                <a:gd name="connsiteY17" fmla="*/ 800582 h 1483489"/>
                <a:gd name="connsiteX18" fmla="*/ 1622870 w 1771013"/>
                <a:gd name="connsiteY18" fmla="*/ 684836 h 1483489"/>
                <a:gd name="connsiteX19" fmla="*/ 1611295 w 1771013"/>
                <a:gd name="connsiteY19" fmla="*/ 592238 h 1483489"/>
                <a:gd name="connsiteX20" fmla="*/ 1588146 w 1771013"/>
                <a:gd name="connsiteY20" fmla="*/ 557514 h 1483489"/>
                <a:gd name="connsiteX21" fmla="*/ 1541847 w 1771013"/>
                <a:gd name="connsiteY21" fmla="*/ 464917 h 1483489"/>
                <a:gd name="connsiteX22" fmla="*/ 1507123 w 1771013"/>
                <a:gd name="connsiteY22" fmla="*/ 430193 h 1483489"/>
                <a:gd name="connsiteX23" fmla="*/ 1483974 w 1771013"/>
                <a:gd name="connsiteY23" fmla="*/ 395468 h 1483489"/>
                <a:gd name="connsiteX24" fmla="*/ 1426100 w 1771013"/>
                <a:gd name="connsiteY24" fmla="*/ 360744 h 1483489"/>
                <a:gd name="connsiteX25" fmla="*/ 1368227 w 1771013"/>
                <a:gd name="connsiteY25" fmla="*/ 279722 h 1483489"/>
                <a:gd name="connsiteX26" fmla="*/ 1206181 w 1771013"/>
                <a:gd name="connsiteY26" fmla="*/ 187124 h 1483489"/>
                <a:gd name="connsiteX27" fmla="*/ 1171457 w 1771013"/>
                <a:gd name="connsiteY27" fmla="*/ 163975 h 1483489"/>
                <a:gd name="connsiteX28" fmla="*/ 1044136 w 1771013"/>
                <a:gd name="connsiteY28" fmla="*/ 117676 h 1483489"/>
                <a:gd name="connsiteX29" fmla="*/ 893665 w 1771013"/>
                <a:gd name="connsiteY29" fmla="*/ 129251 h 1483489"/>
                <a:gd name="connsiteX30" fmla="*/ 789493 w 1771013"/>
                <a:gd name="connsiteY30" fmla="*/ 152400 h 1483489"/>
                <a:gd name="connsiteX31" fmla="*/ 720045 w 1771013"/>
                <a:gd name="connsiteY31" fmla="*/ 106101 h 1483489"/>
                <a:gd name="connsiteX32" fmla="*/ 685321 w 1771013"/>
                <a:gd name="connsiteY32" fmla="*/ 82952 h 1483489"/>
                <a:gd name="connsiteX33" fmla="*/ 592723 w 1771013"/>
                <a:gd name="connsiteY33" fmla="*/ 71377 h 148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71013" h="1483489">
                  <a:moveTo>
                    <a:pt x="592723" y="71377"/>
                  </a:moveTo>
                  <a:cubicBezTo>
                    <a:pt x="484693" y="142754"/>
                    <a:pt x="199127" y="339308"/>
                    <a:pt x="37138" y="511215"/>
                  </a:cubicBezTo>
                  <a:cubicBezTo>
                    <a:pt x="0" y="550627"/>
                    <a:pt x="24101" y="619128"/>
                    <a:pt x="25564" y="673261"/>
                  </a:cubicBezTo>
                  <a:cubicBezTo>
                    <a:pt x="27971" y="762303"/>
                    <a:pt x="30814" y="852222"/>
                    <a:pt x="48713" y="939479"/>
                  </a:cubicBezTo>
                  <a:cubicBezTo>
                    <a:pt x="61961" y="1004064"/>
                    <a:pt x="91873" y="1064212"/>
                    <a:pt x="118161" y="1124674"/>
                  </a:cubicBezTo>
                  <a:cubicBezTo>
                    <a:pt x="130564" y="1153200"/>
                    <a:pt x="148157" y="1179205"/>
                    <a:pt x="164460" y="1205696"/>
                  </a:cubicBezTo>
                  <a:cubicBezTo>
                    <a:pt x="203134" y="1268540"/>
                    <a:pt x="247471" y="1330418"/>
                    <a:pt x="303356" y="1379317"/>
                  </a:cubicBezTo>
                  <a:cubicBezTo>
                    <a:pt x="317874" y="1392020"/>
                    <a:pt x="332791" y="1404672"/>
                    <a:pt x="349655" y="1414041"/>
                  </a:cubicBezTo>
                  <a:cubicBezTo>
                    <a:pt x="367817" y="1424131"/>
                    <a:pt x="388002" y="1430090"/>
                    <a:pt x="407528" y="1437190"/>
                  </a:cubicBezTo>
                  <a:cubicBezTo>
                    <a:pt x="466247" y="1458542"/>
                    <a:pt x="496537" y="1465928"/>
                    <a:pt x="557999" y="1483489"/>
                  </a:cubicBezTo>
                  <a:cubicBezTo>
                    <a:pt x="700753" y="1464198"/>
                    <a:pt x="848063" y="1466261"/>
                    <a:pt x="986262" y="1425615"/>
                  </a:cubicBezTo>
                  <a:cubicBezTo>
                    <a:pt x="1237011" y="1351866"/>
                    <a:pt x="1225575" y="1360676"/>
                    <a:pt x="1518698" y="1240420"/>
                  </a:cubicBezTo>
                  <a:cubicBezTo>
                    <a:pt x="1558606" y="1224047"/>
                    <a:pt x="1595863" y="1201838"/>
                    <a:pt x="1634445" y="1182547"/>
                  </a:cubicBezTo>
                  <a:cubicBezTo>
                    <a:pt x="1653260" y="1163732"/>
                    <a:pt x="1749152" y="1072031"/>
                    <a:pt x="1761766" y="1043651"/>
                  </a:cubicBezTo>
                  <a:cubicBezTo>
                    <a:pt x="1771013" y="1022846"/>
                    <a:pt x="1737109" y="995844"/>
                    <a:pt x="1727042" y="985777"/>
                  </a:cubicBezTo>
                  <a:cubicBezTo>
                    <a:pt x="1719326" y="962628"/>
                    <a:pt x="1712232" y="939261"/>
                    <a:pt x="1703893" y="916329"/>
                  </a:cubicBezTo>
                  <a:cubicBezTo>
                    <a:pt x="1696793" y="896803"/>
                    <a:pt x="1686714" y="878357"/>
                    <a:pt x="1680744" y="858456"/>
                  </a:cubicBezTo>
                  <a:cubicBezTo>
                    <a:pt x="1675091" y="839612"/>
                    <a:pt x="1674346" y="819562"/>
                    <a:pt x="1669169" y="800582"/>
                  </a:cubicBezTo>
                  <a:cubicBezTo>
                    <a:pt x="1652006" y="737652"/>
                    <a:pt x="1648840" y="736777"/>
                    <a:pt x="1622870" y="684836"/>
                  </a:cubicBezTo>
                  <a:cubicBezTo>
                    <a:pt x="1619012" y="653970"/>
                    <a:pt x="1619480" y="622248"/>
                    <a:pt x="1611295" y="592238"/>
                  </a:cubicBezTo>
                  <a:cubicBezTo>
                    <a:pt x="1607635" y="578817"/>
                    <a:pt x="1594367" y="569956"/>
                    <a:pt x="1588146" y="557514"/>
                  </a:cubicBezTo>
                  <a:cubicBezTo>
                    <a:pt x="1552543" y="486308"/>
                    <a:pt x="1614035" y="561167"/>
                    <a:pt x="1541847" y="464917"/>
                  </a:cubicBezTo>
                  <a:cubicBezTo>
                    <a:pt x="1532026" y="451822"/>
                    <a:pt x="1517602" y="442768"/>
                    <a:pt x="1507123" y="430193"/>
                  </a:cubicBezTo>
                  <a:cubicBezTo>
                    <a:pt x="1498217" y="419506"/>
                    <a:pt x="1494536" y="404521"/>
                    <a:pt x="1483974" y="395468"/>
                  </a:cubicBezTo>
                  <a:cubicBezTo>
                    <a:pt x="1466893" y="380827"/>
                    <a:pt x="1445391" y="372319"/>
                    <a:pt x="1426100" y="360744"/>
                  </a:cubicBezTo>
                  <a:cubicBezTo>
                    <a:pt x="1414547" y="343415"/>
                    <a:pt x="1380378" y="290768"/>
                    <a:pt x="1368227" y="279722"/>
                  </a:cubicBezTo>
                  <a:cubicBezTo>
                    <a:pt x="1254401" y="176244"/>
                    <a:pt x="1313312" y="234738"/>
                    <a:pt x="1206181" y="187124"/>
                  </a:cubicBezTo>
                  <a:cubicBezTo>
                    <a:pt x="1193469" y="181474"/>
                    <a:pt x="1184373" y="169141"/>
                    <a:pt x="1171457" y="163975"/>
                  </a:cubicBezTo>
                  <a:cubicBezTo>
                    <a:pt x="962275" y="80301"/>
                    <a:pt x="1184095" y="187654"/>
                    <a:pt x="1044136" y="117676"/>
                  </a:cubicBezTo>
                  <a:cubicBezTo>
                    <a:pt x="993979" y="121534"/>
                    <a:pt x="942468" y="117050"/>
                    <a:pt x="893665" y="129251"/>
                  </a:cubicBezTo>
                  <a:cubicBezTo>
                    <a:pt x="749974" y="165174"/>
                    <a:pt x="1007524" y="188739"/>
                    <a:pt x="789493" y="152400"/>
                  </a:cubicBezTo>
                  <a:cubicBezTo>
                    <a:pt x="723669" y="86576"/>
                    <a:pt x="787048" y="139603"/>
                    <a:pt x="720045" y="106101"/>
                  </a:cubicBezTo>
                  <a:cubicBezTo>
                    <a:pt x="707603" y="99880"/>
                    <a:pt x="699043" y="85239"/>
                    <a:pt x="685321" y="82952"/>
                  </a:cubicBezTo>
                  <a:cubicBezTo>
                    <a:pt x="651069" y="77243"/>
                    <a:pt x="700753" y="0"/>
                    <a:pt x="592723" y="71377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59706" y="2284068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21752" y="195997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20451" y="225127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24623" y="1915607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79267" y="2158675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2107" y="259851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83438" y="1880883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580208" y="2228124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059347" y="2517491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29737" y="2529066"/>
              <a:ext cx="208344" cy="20834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20" idx="1"/>
            </p:cNvCxnSpPr>
            <p:nvPr/>
          </p:nvCxnSpPr>
          <p:spPr>
            <a:xfrm rot="16200000" flipH="1">
              <a:off x="6298913" y="2398242"/>
              <a:ext cx="201846" cy="12082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6" idx="0"/>
            </p:cNvCxnSpPr>
            <p:nvPr/>
          </p:nvCxnSpPr>
          <p:spPr>
            <a:xfrm rot="16200000" flipH="1">
              <a:off x="5720179" y="2502414"/>
              <a:ext cx="148186" cy="4401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4"/>
            </p:cNvCxnSpPr>
            <p:nvPr/>
          </p:nvCxnSpPr>
          <p:spPr>
            <a:xfrm rot="5400000" flipH="1" flipV="1">
              <a:off x="5698602" y="2184112"/>
              <a:ext cx="143111" cy="11153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1"/>
              <a:endCxn id="12" idx="5"/>
            </p:cNvCxnSpPr>
            <p:nvPr/>
          </p:nvCxnSpPr>
          <p:spPr>
            <a:xfrm rot="16200000" flipV="1">
              <a:off x="5853287" y="2184109"/>
              <a:ext cx="143974" cy="5137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  <a:endCxn id="13" idx="3"/>
            </p:cNvCxnSpPr>
            <p:nvPr/>
          </p:nvCxnSpPr>
          <p:spPr>
            <a:xfrm rot="5400000" flipH="1" flipV="1">
              <a:off x="5798917" y="2446470"/>
              <a:ext cx="169406" cy="13468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3" idx="2"/>
            </p:cNvCxnSpPr>
            <p:nvPr/>
          </p:nvCxnSpPr>
          <p:spPr>
            <a:xfrm flipV="1">
              <a:off x="5768050" y="2355447"/>
              <a:ext cx="152401" cy="3279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9" idx="0"/>
              <a:endCxn id="14" idx="4"/>
            </p:cNvCxnSpPr>
            <p:nvPr/>
          </p:nvCxnSpPr>
          <p:spPr>
            <a:xfrm rot="16200000" flipV="1">
              <a:off x="5949388" y="2303360"/>
              <a:ext cx="393539" cy="347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7"/>
              <a:endCxn id="19" idx="2"/>
            </p:cNvCxnSpPr>
            <p:nvPr/>
          </p:nvCxnSpPr>
          <p:spPr>
            <a:xfrm rot="5400000" flipH="1" flipV="1">
              <a:off x="5970963" y="2540642"/>
              <a:ext cx="7361" cy="169407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5"/>
            </p:cNvCxnSpPr>
            <p:nvPr/>
          </p:nvCxnSpPr>
          <p:spPr>
            <a:xfrm rot="16200000" flipH="1">
              <a:off x="6509187" y="2110801"/>
              <a:ext cx="171335" cy="67166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4"/>
            </p:cNvCxnSpPr>
            <p:nvPr/>
          </p:nvCxnSpPr>
          <p:spPr>
            <a:xfrm rot="16200000" flipH="1">
              <a:off x="6163522" y="2089225"/>
              <a:ext cx="96457" cy="16591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39110" y="2674106"/>
              <a:ext cx="184842" cy="112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206315" y="2016279"/>
              <a:ext cx="184842" cy="112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5" idx="7"/>
              <a:endCxn id="17" idx="4"/>
            </p:cNvCxnSpPr>
            <p:nvPr/>
          </p:nvCxnSpPr>
          <p:spPr>
            <a:xfrm rot="5400000" flipH="1" flipV="1">
              <a:off x="6422376" y="2123952"/>
              <a:ext cx="99958" cy="3051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5" idx="6"/>
            </p:cNvCxnSpPr>
            <p:nvPr/>
          </p:nvCxnSpPr>
          <p:spPr>
            <a:xfrm>
              <a:off x="6487611" y="2262848"/>
              <a:ext cx="111891" cy="10032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18" idx="3"/>
            </p:cNvCxnSpPr>
            <p:nvPr/>
          </p:nvCxnSpPr>
          <p:spPr>
            <a:xfrm flipV="1">
              <a:off x="6264189" y="2405958"/>
              <a:ext cx="346530" cy="177480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893799" y="2016278"/>
              <a:ext cx="184842" cy="11224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3" idx="5"/>
              <a:endCxn id="15" idx="2"/>
            </p:cNvCxnSpPr>
            <p:nvPr/>
          </p:nvCxnSpPr>
          <p:spPr>
            <a:xfrm rot="5400000" flipH="1" flipV="1">
              <a:off x="6105645" y="2255486"/>
              <a:ext cx="166260" cy="180983"/>
            </a:xfrm>
            <a:prstGeom prst="line">
              <a:avLst/>
            </a:prstGeom>
            <a:ln w="476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6359703" y="2013735"/>
            <a:ext cx="2445249" cy="955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 Prediction Heuristics</a:t>
            </a:r>
            <a:endParaRPr lang="en-US" sz="24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5727845" y="2032572"/>
            <a:ext cx="431514" cy="873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07231" y="4530902"/>
            <a:ext cx="1830512" cy="65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 </a:t>
            </a:r>
            <a:r>
              <a:rPr lang="en-US" sz="2400" b="1" i="1" dirty="0" smtClean="0"/>
              <a:t>a</a:t>
            </a:r>
            <a:endParaRPr lang="en-US" sz="2400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21294" y="3524035"/>
            <a:ext cx="2876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Most likely future neighbor of node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5000090" y="4518915"/>
            <a:ext cx="1830512" cy="65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 </a:t>
            </a:r>
            <a:r>
              <a:rPr lang="en-US" sz="2400" b="1" i="1" dirty="0" smtClean="0"/>
              <a:t>b</a:t>
            </a:r>
            <a:endParaRPr lang="en-US" sz="2400" b="1" i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078839" y="4828000"/>
            <a:ext cx="945223" cy="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4204699" y="5160197"/>
            <a:ext cx="708918" cy="5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70616" y="5548045"/>
            <a:ext cx="158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Compare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advTm="50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6" grpId="0" animBg="1"/>
      <p:bldP spid="40" grpId="0" animBg="1"/>
      <p:bldP spid="43" grpId="0" animBg="1"/>
      <p:bldP spid="44" grpId="0"/>
      <p:bldP spid="45" grpId="0" animBg="1"/>
      <p:bldP spid="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allelogram 20"/>
          <p:cNvSpPr/>
          <p:nvPr/>
        </p:nvSpPr>
        <p:spPr>
          <a:xfrm>
            <a:off x="1417834" y="3061700"/>
            <a:ext cx="6256961" cy="1315092"/>
          </a:xfrm>
          <a:prstGeom prst="parallelogram">
            <a:avLst>
              <a:gd name="adj" fmla="val 7303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 – Generative Model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352782" y="2568540"/>
            <a:ext cx="2065112" cy="1551397"/>
            <a:chOff x="2352782" y="2568540"/>
            <a:chExt cx="2065112" cy="1551397"/>
          </a:xfrm>
        </p:grpSpPr>
        <p:sp>
          <p:nvSpPr>
            <p:cNvPr id="5" name="Oval 4"/>
            <p:cNvSpPr/>
            <p:nvPr/>
          </p:nvSpPr>
          <p:spPr>
            <a:xfrm>
              <a:off x="2352782" y="3657600"/>
              <a:ext cx="2065106" cy="4623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0329" y="2568540"/>
              <a:ext cx="308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1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7794" y="3152455"/>
              <a:ext cx="308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½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>
              <a:endCxn id="20" idx="2"/>
            </p:cNvCxnSpPr>
            <p:nvPr/>
          </p:nvCxnSpPr>
          <p:spPr>
            <a:xfrm rot="5400000" flipH="1" flipV="1">
              <a:off x="4135348" y="3628491"/>
              <a:ext cx="541107" cy="3426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359651" y="3369924"/>
              <a:ext cx="1058243" cy="2"/>
            </a:xfrm>
            <a:prstGeom prst="line">
              <a:avLst/>
            </a:prstGeom>
            <a:ln w="254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7-Point Star 30"/>
          <p:cNvSpPr/>
          <p:nvPr/>
        </p:nvSpPr>
        <p:spPr>
          <a:xfrm>
            <a:off x="3277457" y="3842535"/>
            <a:ext cx="123289" cy="12329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7-Point Star 32"/>
          <p:cNvSpPr/>
          <p:nvPr/>
        </p:nvSpPr>
        <p:spPr>
          <a:xfrm>
            <a:off x="3481227" y="3717534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3099371" y="3736370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7-Point Star 35"/>
          <p:cNvSpPr/>
          <p:nvPr/>
        </p:nvSpPr>
        <p:spPr>
          <a:xfrm>
            <a:off x="3530887" y="4034320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42508" y="4458984"/>
            <a:ext cx="458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Uniformly distributed in 2D latent space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015482" y="2474360"/>
            <a:ext cx="42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probability of linking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337388" y="2691829"/>
            <a:ext cx="3022316" cy="1191803"/>
            <a:chOff x="3337388" y="2691829"/>
            <a:chExt cx="3022316" cy="119180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39101" y="3883632"/>
              <a:ext cx="29897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2774022" y="3296293"/>
              <a:ext cx="1138719" cy="11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3359650" y="2691829"/>
              <a:ext cx="3000054" cy="1171254"/>
            </a:xfrm>
            <a:custGeom>
              <a:avLst/>
              <a:gdLst>
                <a:gd name="connsiteX0" fmla="*/ 0 w 3000054"/>
                <a:gd name="connsiteY0" fmla="*/ 51371 h 1171254"/>
                <a:gd name="connsiteX1" fmla="*/ 493159 w 3000054"/>
                <a:gd name="connsiteY1" fmla="*/ 102742 h 1171254"/>
                <a:gd name="connsiteX2" fmla="*/ 1047964 w 3000054"/>
                <a:gd name="connsiteY2" fmla="*/ 667821 h 1171254"/>
                <a:gd name="connsiteX3" fmla="*/ 1818526 w 3000054"/>
                <a:gd name="connsiteY3" fmla="*/ 1068513 h 1171254"/>
                <a:gd name="connsiteX4" fmla="*/ 3000054 w 3000054"/>
                <a:gd name="connsiteY4" fmla="*/ 1171254 h 117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054" h="1171254">
                  <a:moveTo>
                    <a:pt x="0" y="51371"/>
                  </a:moveTo>
                  <a:cubicBezTo>
                    <a:pt x="159249" y="25685"/>
                    <a:pt x="318498" y="0"/>
                    <a:pt x="493159" y="102742"/>
                  </a:cubicBezTo>
                  <a:cubicBezTo>
                    <a:pt x="667820" y="205484"/>
                    <a:pt x="827070" y="506859"/>
                    <a:pt x="1047964" y="667821"/>
                  </a:cubicBezTo>
                  <a:cubicBezTo>
                    <a:pt x="1268859" y="828783"/>
                    <a:pt x="1493178" y="984608"/>
                    <a:pt x="1818526" y="1068513"/>
                  </a:cubicBezTo>
                  <a:cubicBezTo>
                    <a:pt x="2143874" y="1152418"/>
                    <a:pt x="2571964" y="1161836"/>
                    <a:pt x="3000054" y="1171254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4867" y="2289424"/>
            <a:ext cx="2630185" cy="1280520"/>
            <a:chOff x="655833" y="4775771"/>
            <a:chExt cx="2630185" cy="1280520"/>
          </a:xfrm>
        </p:grpSpPr>
        <p:sp>
          <p:nvSpPr>
            <p:cNvPr id="43" name="Right Arrow 42"/>
            <p:cNvSpPr/>
            <p:nvPr/>
          </p:nvSpPr>
          <p:spPr>
            <a:xfrm rot="13216589" flipH="1">
              <a:off x="2005162" y="5686421"/>
              <a:ext cx="1260103" cy="3698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5833" y="4775771"/>
              <a:ext cx="2630185" cy="707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Higher probability of linking</a:t>
              </a:r>
              <a:endParaRPr lang="en-US" sz="2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07540" y="5164476"/>
            <a:ext cx="8222751" cy="1015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The problem of link prediction is to find the nearest neighbor who is not currently linked to the node.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sym typeface="Wingdings" pitchFamily="2" charset="2"/>
              </a:rPr>
              <a:t> Equivalent to </a:t>
            </a:r>
            <a:r>
              <a:rPr lang="en-US" sz="2000" dirty="0" smtClean="0"/>
              <a:t>inferring distances in the latent space</a:t>
            </a:r>
            <a:endParaRPr lang="en-US" sz="2000" dirty="0"/>
          </a:p>
        </p:txBody>
      </p:sp>
      <p:sp>
        <p:nvSpPr>
          <p:cNvPr id="46" name="7-Point Star 45"/>
          <p:cNvSpPr/>
          <p:nvPr/>
        </p:nvSpPr>
        <p:spPr>
          <a:xfrm>
            <a:off x="4320285" y="4083978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7-Point Star 46"/>
          <p:cNvSpPr/>
          <p:nvPr/>
        </p:nvSpPr>
        <p:spPr>
          <a:xfrm>
            <a:off x="4772348" y="3385336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7-Point Star 47"/>
          <p:cNvSpPr/>
          <p:nvPr/>
        </p:nvSpPr>
        <p:spPr>
          <a:xfrm>
            <a:off x="5902505" y="3467529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7-Point Star 48"/>
          <p:cNvSpPr/>
          <p:nvPr/>
        </p:nvSpPr>
        <p:spPr>
          <a:xfrm>
            <a:off x="1669552" y="4176445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31" idx="0"/>
            <a:endCxn id="33" idx="4"/>
          </p:cNvCxnSpPr>
          <p:nvPr/>
        </p:nvCxnSpPr>
        <p:spPr>
          <a:xfrm flipV="1">
            <a:off x="3388537" y="3796823"/>
            <a:ext cx="92690" cy="70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2"/>
          </p:cNvCxnSpPr>
          <p:nvPr/>
        </p:nvCxnSpPr>
        <p:spPr>
          <a:xfrm rot="16200000" flipH="1">
            <a:off x="3227557" y="3820553"/>
            <a:ext cx="57026" cy="13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02476" y="1936678"/>
            <a:ext cx="2666144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Raftery</a:t>
            </a:r>
            <a:r>
              <a:rPr lang="en-US" sz="2000" dirty="0" smtClean="0"/>
              <a:t> et </a:t>
            </a:r>
            <a:r>
              <a:rPr lang="en-US" sz="2000" dirty="0" err="1" smtClean="0"/>
              <a:t>al’s</a:t>
            </a:r>
            <a:r>
              <a:rPr lang="en-US" sz="2000" dirty="0" smtClean="0"/>
              <a:t> Model</a:t>
            </a:r>
            <a:endParaRPr lang="en-US" sz="2000" dirty="0"/>
          </a:p>
        </p:txBody>
      </p:sp>
      <p:cxnSp>
        <p:nvCxnSpPr>
          <p:cNvPr id="61" name="Straight Connector 60"/>
          <p:cNvCxnSpPr>
            <a:stCxn id="31" idx="0"/>
            <a:endCxn id="47" idx="4"/>
          </p:cNvCxnSpPr>
          <p:nvPr/>
        </p:nvCxnSpPr>
        <p:spPr>
          <a:xfrm flipV="1">
            <a:off x="3388537" y="3464625"/>
            <a:ext cx="1383811" cy="402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604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5" grpId="0" animBg="1"/>
      <p:bldP spid="36" grpId="0" animBg="1"/>
      <p:bldP spid="37" grpId="0"/>
      <p:bldP spid="39" grpId="0"/>
      <p:bldP spid="45" grpId="0" animBg="1"/>
      <p:bldP spid="46" grpId="0" animBg="1"/>
      <p:bldP spid="47" grpId="0" animBg="1"/>
      <p:bldP spid="48" grpId="0" animBg="1"/>
      <p:bldP spid="49" grpId="0" animBg="1"/>
      <p:bldP spid="6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9128"/>
          </a:xfrm>
        </p:spPr>
        <p:txBody>
          <a:bodyPr/>
          <a:lstStyle/>
          <a:p>
            <a:r>
              <a:rPr lang="en-US" dirty="0" smtClean="0"/>
              <a:t>Simple Deterministic Extension</a:t>
            </a:r>
            <a:endParaRPr lang="en-US" dirty="0"/>
          </a:p>
        </p:txBody>
      </p:sp>
      <p:sp>
        <p:nvSpPr>
          <p:cNvPr id="27" name="Parallelogram 26"/>
          <p:cNvSpPr/>
          <p:nvPr/>
        </p:nvSpPr>
        <p:spPr>
          <a:xfrm>
            <a:off x="1417834" y="2229506"/>
            <a:ext cx="6256961" cy="1315092"/>
          </a:xfrm>
          <a:prstGeom prst="parallelogram">
            <a:avLst>
              <a:gd name="adj" fmla="val 7303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7-Point Star 42"/>
          <p:cNvSpPr/>
          <p:nvPr/>
        </p:nvSpPr>
        <p:spPr>
          <a:xfrm>
            <a:off x="4772348" y="2553142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7-Point Star 43"/>
          <p:cNvSpPr/>
          <p:nvPr/>
        </p:nvSpPr>
        <p:spPr>
          <a:xfrm>
            <a:off x="5902505" y="2635335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7-Point Star 44"/>
          <p:cNvSpPr/>
          <p:nvPr/>
        </p:nvSpPr>
        <p:spPr>
          <a:xfrm>
            <a:off x="1669552" y="3344251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66162" y="2823694"/>
            <a:ext cx="2065106" cy="462337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032606" y="1340785"/>
            <a:ext cx="39504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Everyone has same radius </a:t>
            </a:r>
            <a:r>
              <a:rPr lang="en-US" sz="2400" b="1" i="1" dirty="0" smtClean="0"/>
              <a:t>r</a:t>
            </a:r>
            <a:endParaRPr lang="en-US" sz="2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010329" y="1736346"/>
            <a:ext cx="30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32234" y="2825406"/>
            <a:ext cx="2065106" cy="462337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77794" y="2320261"/>
            <a:ext cx="30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½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4135348" y="2796297"/>
            <a:ext cx="541107" cy="342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3359651" y="2537730"/>
            <a:ext cx="1058243" cy="2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7-Point Star 35"/>
          <p:cNvSpPr/>
          <p:nvPr/>
        </p:nvSpPr>
        <p:spPr>
          <a:xfrm>
            <a:off x="2924710" y="2924725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337388" y="1900733"/>
            <a:ext cx="2991493" cy="1150705"/>
            <a:chOff x="3337388" y="2732927"/>
            <a:chExt cx="2991493" cy="115070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339101" y="3883632"/>
              <a:ext cx="29897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2774022" y="3296293"/>
              <a:ext cx="1138719" cy="119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ounded Rectangular Callout 47"/>
          <p:cNvSpPr/>
          <p:nvPr/>
        </p:nvSpPr>
        <p:spPr>
          <a:xfrm>
            <a:off x="2087141" y="3892689"/>
            <a:ext cx="6133672" cy="1428107"/>
          </a:xfrm>
          <a:prstGeom prst="wedgeRoundRectCallout">
            <a:avLst>
              <a:gd name="adj1" fmla="val -18620"/>
              <a:gd name="adj2" fmla="val -103288"/>
              <a:gd name="adj3" fmla="val 16667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Pr (it is a common neighbor of </a:t>
            </a:r>
            <a:r>
              <a:rPr lang="en-US" sz="2000" b="1" i="1" dirty="0" err="1" smtClean="0"/>
              <a:t>i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j</a:t>
            </a:r>
            <a:r>
              <a:rPr lang="en-US" sz="2000" dirty="0" smtClean="0"/>
              <a:t>)</a:t>
            </a:r>
          </a:p>
          <a:p>
            <a:endParaRPr lang="en-US" sz="800" dirty="0" smtClean="0"/>
          </a:p>
          <a:p>
            <a:r>
              <a:rPr lang="en-US" sz="2000" dirty="0" smtClean="0"/>
              <a:t>= Probability </a:t>
            </a:r>
            <a:r>
              <a:rPr lang="en-US" sz="2000" dirty="0" smtClean="0"/>
              <a:t>that a point will fall in this region </a:t>
            </a:r>
          </a:p>
          <a:p>
            <a:endParaRPr lang="en-US" sz="800" dirty="0" smtClean="0"/>
          </a:p>
          <a:p>
            <a:r>
              <a:rPr lang="en-US" sz="2000" dirty="0" smtClean="0"/>
              <a:t>=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r,r,d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9" name="Rectangular Callout 48"/>
          <p:cNvSpPr/>
          <p:nvPr/>
        </p:nvSpPr>
        <p:spPr>
          <a:xfrm>
            <a:off x="2704401" y="5529524"/>
            <a:ext cx="3575407" cy="873304"/>
          </a:xfrm>
          <a:prstGeom prst="wedgeRectCallout">
            <a:avLst>
              <a:gd name="adj1" fmla="val -40590"/>
              <a:gd name="adj2" fmla="val -9008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Also depends on the dimensionality of the latent space</a:t>
            </a:r>
            <a:endParaRPr lang="en-US" dirty="0"/>
          </a:p>
        </p:txBody>
      </p:sp>
      <p:cxnSp>
        <p:nvCxnSpPr>
          <p:cNvPr id="51" name="Elbow Connector 50"/>
          <p:cNvCxnSpPr/>
          <p:nvPr/>
        </p:nvCxnSpPr>
        <p:spPr>
          <a:xfrm>
            <a:off x="3349375" y="1921280"/>
            <a:ext cx="2126751" cy="1119871"/>
          </a:xfrm>
          <a:prstGeom prst="bentConnector3">
            <a:avLst>
              <a:gd name="adj1" fmla="val 50000"/>
            </a:avLst>
          </a:prstGeom>
          <a:ln w="698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7-Point Star 45"/>
          <p:cNvSpPr/>
          <p:nvPr/>
        </p:nvSpPr>
        <p:spPr>
          <a:xfrm>
            <a:off x="4647345" y="3003492"/>
            <a:ext cx="123289" cy="12329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34" idx="5"/>
          </p:cNvCxnSpPr>
          <p:nvPr/>
        </p:nvCxnSpPr>
        <p:spPr>
          <a:xfrm rot="10800000">
            <a:off x="3195264" y="2866490"/>
            <a:ext cx="94403" cy="168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14905" y="3063859"/>
            <a:ext cx="277627" cy="169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42" idx="4"/>
          </p:cNvCxnSpPr>
          <p:nvPr/>
        </p:nvCxnSpPr>
        <p:spPr>
          <a:xfrm flipV="1">
            <a:off x="3341036" y="2930381"/>
            <a:ext cx="629928" cy="155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7-Point Star 33"/>
          <p:cNvSpPr/>
          <p:nvPr/>
        </p:nvSpPr>
        <p:spPr>
          <a:xfrm>
            <a:off x="3277457" y="3010341"/>
            <a:ext cx="123289" cy="123290"/>
          </a:xfrm>
          <a:prstGeom prst="star7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7-Point Star 34"/>
          <p:cNvSpPr/>
          <p:nvPr/>
        </p:nvSpPr>
        <p:spPr>
          <a:xfrm>
            <a:off x="3121631" y="2762051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7-Point Star 36"/>
          <p:cNvSpPr/>
          <p:nvPr/>
        </p:nvSpPr>
        <p:spPr>
          <a:xfrm>
            <a:off x="3530887" y="3202126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3970964" y="2851092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42" idx="1"/>
            <a:endCxn id="46" idx="4"/>
          </p:cNvCxnSpPr>
          <p:nvPr/>
        </p:nvCxnSpPr>
        <p:spPr>
          <a:xfrm>
            <a:off x="4094253" y="2930381"/>
            <a:ext cx="553092" cy="1524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6" idx="1"/>
            <a:endCxn id="34" idx="4"/>
          </p:cNvCxnSpPr>
          <p:nvPr/>
        </p:nvCxnSpPr>
        <p:spPr>
          <a:xfrm>
            <a:off x="3047999" y="3004014"/>
            <a:ext cx="229458" cy="856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3618" y="3205537"/>
            <a:ext cx="21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01110" y="3152454"/>
            <a:ext cx="21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j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653588" y="2919663"/>
            <a:ext cx="743751" cy="276726"/>
            <a:chOff x="3713746" y="3437021"/>
            <a:chExt cx="743751" cy="27672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3789947" y="3477126"/>
              <a:ext cx="589548" cy="1684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29" idx="6"/>
            </p:cNvCxnSpPr>
            <p:nvPr/>
          </p:nvCxnSpPr>
          <p:spPr>
            <a:xfrm flipV="1">
              <a:off x="3882188" y="3573933"/>
              <a:ext cx="575309" cy="13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834062" y="3509210"/>
              <a:ext cx="589548" cy="1684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3713746" y="3437021"/>
              <a:ext cx="589548" cy="1684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57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 animBg="1"/>
      <p:bldP spid="48" grpId="0" animBg="1"/>
      <p:bldP spid="49" grpId="0" animBg="1"/>
      <p:bldP spid="5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29093" y="1351938"/>
            <a:ext cx="6653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Common neighbors = η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(i,j)= Binomial(</a:t>
            </a:r>
            <a:r>
              <a:rPr lang="en-US" sz="2400" dirty="0" err="1" smtClean="0"/>
              <a:t>n,A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307256" y="1921767"/>
            <a:ext cx="2527739" cy="899235"/>
            <a:chOff x="2317530" y="1911492"/>
            <a:chExt cx="2527739" cy="899235"/>
          </a:xfrm>
        </p:grpSpPr>
        <p:sp>
          <p:nvSpPr>
            <p:cNvPr id="39" name="TextBox 38"/>
            <p:cNvSpPr txBox="1"/>
            <p:nvPr/>
          </p:nvSpPr>
          <p:spPr>
            <a:xfrm>
              <a:off x="2317530" y="2349062"/>
              <a:ext cx="2527739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Can estimate A</a:t>
              </a:r>
              <a:endParaRPr lang="en-US" sz="2400" dirty="0"/>
            </a:p>
          </p:txBody>
        </p:sp>
        <p:sp>
          <p:nvSpPr>
            <p:cNvPr id="40" name="Down Arrow 39"/>
            <p:cNvSpPr/>
            <p:nvPr/>
          </p:nvSpPr>
          <p:spPr>
            <a:xfrm rot="3439987">
              <a:off x="3643571" y="1618626"/>
              <a:ext cx="305166" cy="890898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13889" y="2333297"/>
            <a:ext cx="3468415" cy="461665"/>
            <a:chOff x="4713889" y="2333297"/>
            <a:chExt cx="3468415" cy="461665"/>
          </a:xfrm>
        </p:grpSpPr>
        <p:sp>
          <p:nvSpPr>
            <p:cNvPr id="42" name="Down Arrow 41"/>
            <p:cNvSpPr/>
            <p:nvPr/>
          </p:nvSpPr>
          <p:spPr>
            <a:xfrm rot="16200000">
              <a:off x="5010807" y="2104695"/>
              <a:ext cx="357351" cy="951187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54565" y="2333297"/>
              <a:ext cx="2527739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Can estimate d</a:t>
              </a:r>
              <a:r>
                <a:rPr lang="en-US" sz="2400" baseline="-25000" dirty="0" smtClean="0"/>
                <a:t>ij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4892" y="2948152"/>
            <a:ext cx="6768662" cy="1391830"/>
            <a:chOff x="126124" y="2948152"/>
            <a:chExt cx="6768662" cy="1391830"/>
          </a:xfrm>
        </p:grpSpPr>
        <p:sp>
          <p:nvSpPr>
            <p:cNvPr id="44" name="TextBox 43"/>
            <p:cNvSpPr txBox="1"/>
            <p:nvPr/>
          </p:nvSpPr>
          <p:spPr>
            <a:xfrm>
              <a:off x="2575033" y="3878317"/>
              <a:ext cx="4319753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d</a:t>
              </a:r>
              <a:r>
                <a:rPr lang="en-US" sz="2400" baseline="-25000" dirty="0" err="1" smtClean="0"/>
                <a:t>OPT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     </a:t>
              </a:r>
              <a:r>
                <a:rPr lang="en-US" sz="2400" dirty="0" err="1" smtClean="0"/>
                <a:t>d</a:t>
              </a:r>
              <a:r>
                <a:rPr lang="en-US" sz="2400" baseline="-25000" dirty="0" err="1" smtClean="0"/>
                <a:t>MAX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6124" y="3079531"/>
              <a:ext cx="2312278" cy="7078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Distance to TRUE nearest neighbor</a:t>
              </a:r>
              <a:endParaRPr lang="en-US" sz="2000" b="1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1655379" y="3783724"/>
              <a:ext cx="1003738" cy="436180"/>
            </a:xfrm>
            <a:custGeom>
              <a:avLst/>
              <a:gdLst>
                <a:gd name="connsiteX0" fmla="*/ 1003738 w 1003738"/>
                <a:gd name="connsiteY0" fmla="*/ 357352 h 436180"/>
                <a:gd name="connsiteX1" fmla="*/ 478221 w 1003738"/>
                <a:gd name="connsiteY1" fmla="*/ 378373 h 436180"/>
                <a:gd name="connsiteX2" fmla="*/ 5255 w 1003738"/>
                <a:gd name="connsiteY2" fmla="*/ 10510 h 43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738" h="436180">
                  <a:moveTo>
                    <a:pt x="1003738" y="357352"/>
                  </a:moveTo>
                  <a:cubicBezTo>
                    <a:pt x="824186" y="396766"/>
                    <a:pt x="644635" y="436180"/>
                    <a:pt x="478221" y="378373"/>
                  </a:cubicBezTo>
                  <a:cubicBezTo>
                    <a:pt x="311807" y="320566"/>
                    <a:pt x="0" y="0"/>
                    <a:pt x="5255" y="1051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10908" y="2948152"/>
              <a:ext cx="3210911" cy="7078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Distance to node with most common neighbors</a:t>
              </a:r>
              <a:endParaRPr lang="en-US" sz="2000" b="1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030717" y="3599792"/>
              <a:ext cx="346841" cy="409905"/>
            </a:xfrm>
            <a:custGeom>
              <a:avLst/>
              <a:gdLst>
                <a:gd name="connsiteX0" fmla="*/ 0 w 620110"/>
                <a:gd name="connsiteY0" fmla="*/ 273269 h 273269"/>
                <a:gd name="connsiteX1" fmla="*/ 620110 w 620110"/>
                <a:gd name="connsiteY1" fmla="*/ 0 h 2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110" h="273269">
                  <a:moveTo>
                    <a:pt x="0" y="273269"/>
                  </a:moveTo>
                  <a:lnTo>
                    <a:pt x="62011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13432" y="4287040"/>
            <a:ext cx="4130568" cy="1630875"/>
            <a:chOff x="5013432" y="4287040"/>
            <a:chExt cx="3210911" cy="1630875"/>
          </a:xfrm>
        </p:grpSpPr>
        <p:sp>
          <p:nvSpPr>
            <p:cNvPr id="51" name="Freeform 50"/>
            <p:cNvSpPr/>
            <p:nvPr/>
          </p:nvSpPr>
          <p:spPr>
            <a:xfrm flipV="1">
              <a:off x="6456414" y="4287040"/>
              <a:ext cx="45719" cy="620110"/>
            </a:xfrm>
            <a:custGeom>
              <a:avLst/>
              <a:gdLst>
                <a:gd name="connsiteX0" fmla="*/ 0 w 620110"/>
                <a:gd name="connsiteY0" fmla="*/ 273269 h 273269"/>
                <a:gd name="connsiteX1" fmla="*/ 620110 w 620110"/>
                <a:gd name="connsiteY1" fmla="*/ 0 h 2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110" h="273269">
                  <a:moveTo>
                    <a:pt x="0" y="273269"/>
                  </a:moveTo>
                  <a:lnTo>
                    <a:pt x="620110" y="0"/>
                  </a:lnTo>
                </a:path>
              </a:pathLst>
            </a:custGeom>
            <a:ln>
              <a:tailEnd type="stealth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13432" y="4876799"/>
              <a:ext cx="3210911" cy="10411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Is small when there are many common neighbors</a:t>
              </a:r>
              <a:endParaRPr lang="en-US" sz="2000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827196" y="3888827"/>
            <a:ext cx="36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≤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02740" y="3883572"/>
            <a:ext cx="36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≤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232283" y="3906485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d</a:t>
            </a:r>
            <a:r>
              <a:rPr lang="en-US" sz="2400" baseline="-25000" dirty="0" err="1" smtClean="0"/>
              <a:t>OPT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+ √3 r </a:t>
            </a:r>
            <a:r>
              <a:rPr lang="el-GR" sz="2400" dirty="0" smtClean="0"/>
              <a:t>ε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777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5" y="1113032"/>
            <a:ext cx="8229600" cy="515420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Common neighbors = number of nodes both </a:t>
            </a:r>
            <a:r>
              <a:rPr lang="en-US" b="1" i="1" dirty="0" err="1" smtClean="0"/>
              <a:t>i</a:t>
            </a:r>
            <a:r>
              <a:rPr lang="en-US" dirty="0" smtClean="0"/>
              <a:t> and </a:t>
            </a:r>
            <a:r>
              <a:rPr lang="en-US" b="1" i="1" dirty="0" smtClean="0"/>
              <a:t>j</a:t>
            </a:r>
            <a:r>
              <a:rPr lang="en-US" dirty="0" smtClean="0"/>
              <a:t> point </a:t>
            </a:r>
            <a:r>
              <a:rPr lang="en-US" dirty="0" smtClean="0"/>
              <a:t>to </a:t>
            </a:r>
            <a:r>
              <a:rPr lang="en-US" dirty="0" smtClean="0">
                <a:sym typeface="Wingdings" pitchFamily="2" charset="2"/>
              </a:rPr>
              <a:t> e.g. cite the same paper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i="1" dirty="0" smtClean="0"/>
              <a:t>d</a:t>
            </a:r>
            <a:r>
              <a:rPr lang="en-US" b="1" i="1" baseline="-25000" dirty="0" smtClean="0"/>
              <a:t>ij</a:t>
            </a:r>
            <a:r>
              <a:rPr lang="en-US" dirty="0" smtClean="0"/>
              <a:t> is larger than </a:t>
            </a:r>
            <a:r>
              <a:rPr lang="en-US" b="1" i="1" dirty="0" smtClean="0"/>
              <a:t>2r</a:t>
            </a:r>
            <a:r>
              <a:rPr lang="en-US" dirty="0" smtClean="0"/>
              <a:t>, then </a:t>
            </a:r>
            <a:r>
              <a:rPr lang="en-US" b="1" i="1" dirty="0" err="1" smtClean="0"/>
              <a:t>i</a:t>
            </a:r>
            <a:r>
              <a:rPr lang="en-US" dirty="0" smtClean="0"/>
              <a:t> and </a:t>
            </a:r>
            <a:r>
              <a:rPr lang="en-US" b="1" i="1" dirty="0" smtClean="0"/>
              <a:t>j</a:t>
            </a:r>
            <a:r>
              <a:rPr lang="en-US" dirty="0" smtClean="0"/>
              <a:t> cannot have a common neighbor of radius </a:t>
            </a:r>
            <a:r>
              <a:rPr lang="en-US" b="1" i="1" dirty="0" smtClean="0"/>
              <a:t>r</a:t>
            </a:r>
          </a:p>
          <a:p>
            <a:endParaRPr lang="en-US" b="1" i="1" dirty="0" smtClean="0"/>
          </a:p>
          <a:p>
            <a:r>
              <a:rPr lang="en-US" dirty="0" smtClean="0"/>
              <a:t>We will consider a simple case where there are two types of radii r and R, such that r&lt;&lt; R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 Radii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65132" y="986318"/>
            <a:ext cx="1797979" cy="1736333"/>
            <a:chOff x="3791163" y="1674687"/>
            <a:chExt cx="1797979" cy="1736333"/>
          </a:xfrm>
        </p:grpSpPr>
        <p:sp>
          <p:nvSpPr>
            <p:cNvPr id="5" name="Oval 4"/>
            <p:cNvSpPr/>
            <p:nvPr/>
          </p:nvSpPr>
          <p:spPr>
            <a:xfrm>
              <a:off x="3791163" y="1674687"/>
              <a:ext cx="1797979" cy="1736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35002" y="2414426"/>
              <a:ext cx="246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</a:t>
              </a:r>
              <a:endParaRPr lang="en-US" b="1" dirty="0"/>
            </a:p>
          </p:txBody>
        </p:sp>
        <p:sp>
          <p:nvSpPr>
            <p:cNvPr id="7" name="7-Point Star 6"/>
            <p:cNvSpPr/>
            <p:nvPr/>
          </p:nvSpPr>
          <p:spPr>
            <a:xfrm>
              <a:off x="5058311" y="2931572"/>
              <a:ext cx="123289" cy="123290"/>
            </a:xfrm>
            <a:prstGeom prst="star7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-Point Star 7"/>
            <p:cNvSpPr/>
            <p:nvPr/>
          </p:nvSpPr>
          <p:spPr>
            <a:xfrm>
              <a:off x="4027471" y="2794583"/>
              <a:ext cx="123289" cy="123290"/>
            </a:xfrm>
            <a:prstGeom prst="star7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7-Point Star 8"/>
            <p:cNvSpPr/>
            <p:nvPr/>
          </p:nvSpPr>
          <p:spPr>
            <a:xfrm>
              <a:off x="4618236" y="2440125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6593" y="2946971"/>
              <a:ext cx="246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j</a:t>
              </a:r>
              <a:endParaRPr lang="en-US" b="1" dirty="0"/>
            </a:p>
          </p:txBody>
        </p: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138551" y="2558265"/>
              <a:ext cx="484820" cy="2607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5"/>
              <a:endCxn id="9" idx="2"/>
            </p:cNvCxnSpPr>
            <p:nvPr/>
          </p:nvCxnSpPr>
          <p:spPr>
            <a:xfrm rot="10800000">
              <a:off x="4707316" y="2563417"/>
              <a:ext cx="363205" cy="3925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363091" y="2143874"/>
              <a:ext cx="246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4753509" y="2095928"/>
              <a:ext cx="691794" cy="3556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26458" y="2152436"/>
              <a:ext cx="246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</a:t>
              </a:r>
              <a:endParaRPr lang="en-US" b="1" dirty="0"/>
            </a:p>
          </p:txBody>
        </p:sp>
      </p:grpSp>
    </p:spTree>
  </p:cSld>
  <p:clrMapOvr>
    <a:masterClrMapping/>
  </p:clrMapOvr>
  <p:transition advTm="46062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1256872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2320"/>
          </a:xfrm>
        </p:spPr>
        <p:txBody>
          <a:bodyPr/>
          <a:lstStyle/>
          <a:p>
            <a:r>
              <a:rPr lang="en-US" dirty="0" smtClean="0"/>
              <a:t>Distinct </a:t>
            </a:r>
            <a:r>
              <a:rPr lang="en-US" dirty="0" smtClean="0"/>
              <a:t>Radii</a:t>
            </a:r>
            <a:endParaRPr lang="en-US" dirty="0"/>
          </a:p>
        </p:txBody>
      </p:sp>
      <p:sp>
        <p:nvSpPr>
          <p:cNvPr id="5" name="7-Point Star 4"/>
          <p:cNvSpPr/>
          <p:nvPr/>
        </p:nvSpPr>
        <p:spPr>
          <a:xfrm>
            <a:off x="2650747" y="1397283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7-Point Star 5"/>
          <p:cNvSpPr/>
          <p:nvPr/>
        </p:nvSpPr>
        <p:spPr>
          <a:xfrm>
            <a:off x="5719296" y="1393859"/>
            <a:ext cx="123289" cy="123290"/>
          </a:xfrm>
          <a:prstGeom prst="star7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611331" y="2402439"/>
            <a:ext cx="1130157" cy="654122"/>
            <a:chOff x="1611331" y="2402439"/>
            <a:chExt cx="1130157" cy="654122"/>
          </a:xfrm>
        </p:grpSpPr>
        <p:sp>
          <p:nvSpPr>
            <p:cNvPr id="21" name="7-Point Star 20"/>
            <p:cNvSpPr/>
            <p:nvPr/>
          </p:nvSpPr>
          <p:spPr>
            <a:xfrm>
              <a:off x="1642154" y="2916147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7-Point Star 21"/>
            <p:cNvSpPr/>
            <p:nvPr/>
          </p:nvSpPr>
          <p:spPr>
            <a:xfrm>
              <a:off x="2337374" y="2933271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>
              <a:off x="1765443" y="2995436"/>
              <a:ext cx="546242" cy="46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1331" y="2402439"/>
              <a:ext cx="1130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baseline="-25000" dirty="0" smtClean="0"/>
                <a:t>ij </a:t>
              </a:r>
              <a:r>
                <a:rPr lang="en-US" sz="2400" dirty="0" smtClean="0"/>
                <a:t>&lt; 2r</a:t>
              </a:r>
              <a:endParaRPr lang="en-US" sz="2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39821" y="2506894"/>
            <a:ext cx="1743183" cy="565080"/>
            <a:chOff x="5239821" y="2506894"/>
            <a:chExt cx="1743183" cy="565080"/>
          </a:xfrm>
        </p:grpSpPr>
        <p:sp>
          <p:nvSpPr>
            <p:cNvPr id="25" name="7-Point Star 24"/>
            <p:cNvSpPr/>
            <p:nvPr/>
          </p:nvSpPr>
          <p:spPr>
            <a:xfrm>
              <a:off x="5239821" y="2948684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7-Point Star 25"/>
            <p:cNvSpPr/>
            <p:nvPr/>
          </p:nvSpPr>
          <p:spPr>
            <a:xfrm>
              <a:off x="6859715" y="2934985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4"/>
            </p:cNvCxnSpPr>
            <p:nvPr/>
          </p:nvCxnSpPr>
          <p:spPr>
            <a:xfrm flipV="1">
              <a:off x="5363110" y="3014274"/>
              <a:ext cx="1496605" cy="136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37771" y="2506894"/>
              <a:ext cx="1130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r>
                <a:rPr lang="en-US" sz="2400" baseline="-25000" dirty="0" smtClean="0"/>
                <a:t>ij </a:t>
              </a:r>
              <a:r>
                <a:rPr lang="en-US" sz="2400" dirty="0" smtClean="0"/>
                <a:t>&lt; 2R</a:t>
              </a:r>
              <a:endParaRPr lang="en-US" sz="2400" dirty="0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2774022" y="1479476"/>
            <a:ext cx="297951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2548" y="1017138"/>
            <a:ext cx="11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ij </a:t>
            </a:r>
            <a:r>
              <a:rPr lang="en-US" sz="2400" dirty="0" smtClean="0"/>
              <a:t>= ?</a:t>
            </a:r>
            <a:endParaRPr lang="en-US" sz="2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91813" y="3205537"/>
            <a:ext cx="2674704" cy="1349339"/>
            <a:chOff x="1691813" y="3205537"/>
            <a:chExt cx="2674704" cy="1349339"/>
          </a:xfrm>
        </p:grpSpPr>
        <p:sp>
          <p:nvSpPr>
            <p:cNvPr id="45" name="7-Point Star 44"/>
            <p:cNvSpPr/>
            <p:nvPr/>
          </p:nvSpPr>
          <p:spPr>
            <a:xfrm>
              <a:off x="1691813" y="4404188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7-Point Star 45"/>
            <p:cNvSpPr/>
            <p:nvPr/>
          </p:nvSpPr>
          <p:spPr>
            <a:xfrm>
              <a:off x="2089082" y="4431586"/>
              <a:ext cx="123289" cy="123290"/>
            </a:xfrm>
            <a:prstGeom prst="star7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5" idx="1"/>
            </p:cNvCxnSpPr>
            <p:nvPr/>
          </p:nvCxnSpPr>
          <p:spPr>
            <a:xfrm>
              <a:off x="1815102" y="4483477"/>
              <a:ext cx="260278" cy="632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Down Arrow 55"/>
            <p:cNvSpPr/>
            <p:nvPr/>
          </p:nvSpPr>
          <p:spPr>
            <a:xfrm>
              <a:off x="1808251" y="3205537"/>
              <a:ext cx="369870" cy="10479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96971" y="3357937"/>
              <a:ext cx="216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 r-neighbors</a:t>
              </a:r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92938" y="3678622"/>
            <a:ext cx="6674336" cy="907399"/>
            <a:chOff x="2192938" y="3678622"/>
            <a:chExt cx="6674336" cy="907399"/>
          </a:xfrm>
        </p:grpSpPr>
        <p:sp>
          <p:nvSpPr>
            <p:cNvPr id="57" name="Down Arrow 56"/>
            <p:cNvSpPr/>
            <p:nvPr/>
          </p:nvSpPr>
          <p:spPr>
            <a:xfrm rot="4172626">
              <a:off x="3755355" y="2116205"/>
              <a:ext cx="369870" cy="34947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90662" y="3755024"/>
              <a:ext cx="4176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Need many R neighbors </a:t>
              </a:r>
            </a:p>
            <a:p>
              <a:r>
                <a:rPr lang="en-US" sz="2400" dirty="0" smtClean="0"/>
                <a:t>to achieve similar bounds</a:t>
              </a:r>
              <a:endParaRPr lang="en-US" sz="2400" dirty="0"/>
            </a:p>
          </p:txBody>
        </p:sp>
      </p:grpSp>
      <p:sp>
        <p:nvSpPr>
          <p:cNvPr id="62" name="Down Arrow 61"/>
          <p:cNvSpPr/>
          <p:nvPr/>
        </p:nvSpPr>
        <p:spPr>
          <a:xfrm rot="3098510">
            <a:off x="3198128" y="1565280"/>
            <a:ext cx="369870" cy="13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8881651">
            <a:off x="4593701" y="1594390"/>
            <a:ext cx="369870" cy="1309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31537" y="1691811"/>
            <a:ext cx="194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r-neighbor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5131955" y="1731195"/>
            <a:ext cx="1945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R-neighbor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90899" y="5127887"/>
            <a:ext cx="7972745" cy="800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sym typeface="Wingdings" pitchFamily="2" charset="2"/>
              </a:rPr>
              <a:t>Weighting </a:t>
            </a:r>
            <a:r>
              <a:rPr lang="en-US" sz="2200" dirty="0" smtClean="0">
                <a:sym typeface="Wingdings" pitchFamily="2" charset="2"/>
              </a:rPr>
              <a:t>small radius (degree) neighbors more gives better discriminative power  </a:t>
            </a:r>
            <a:r>
              <a:rPr lang="en-US" sz="2400" b="1" dirty="0" err="1" smtClean="0">
                <a:solidFill>
                  <a:schemeClr val="bg1"/>
                </a:solidFill>
                <a:sym typeface="Wingdings" pitchFamily="2" charset="2"/>
              </a:rPr>
              <a:t>Adamic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/Adar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06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/>
      <p:bldP spid="65" grpId="0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common neighbors</a:t>
            </a:r>
          </a:p>
          <a:p>
            <a:r>
              <a:rPr lang="en-US" dirty="0" smtClean="0"/>
              <a:t>Number of hops</a:t>
            </a:r>
          </a:p>
          <a:p>
            <a:r>
              <a:rPr lang="en-US" dirty="0" smtClean="0"/>
              <a:t>Number of paths (Too many to enumerate)</a:t>
            </a:r>
          </a:p>
          <a:p>
            <a:r>
              <a:rPr lang="en-US" dirty="0" smtClean="0"/>
              <a:t>Number of short paths?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Based Proximity Measures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3037113" y="4484913"/>
            <a:ext cx="5551715" cy="1883229"/>
          </a:xfrm>
          <a:prstGeom prst="cloudCallout">
            <a:avLst>
              <a:gd name="adj1" fmla="val -36235"/>
              <a:gd name="adj2" fmla="val -8432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Random Walks naturally examines the ensemble of paths</a:t>
            </a:r>
            <a:endParaRPr lang="en-US" sz="2400" b="1" dirty="0"/>
          </a:p>
        </p:txBody>
      </p:sp>
    </p:spTree>
  </p:cSld>
  <p:clrMapOvr>
    <a:masterClrMapping/>
  </p:clrMapOvr>
  <p:transition advTm="66765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84" y="1135117"/>
            <a:ext cx="8229600" cy="51742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presence of many length-2 paths, length 3 or higher paths do not give much more information.</a:t>
            </a:r>
          </a:p>
          <a:p>
            <a:endParaRPr lang="en-US" dirty="0" smtClean="0"/>
          </a:p>
          <a:p>
            <a:r>
              <a:rPr lang="en-US" dirty="0" smtClean="0"/>
              <a:t>Hence, in a sparse graph examining longer paths will be useful.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This is often the case, where PPV, hitting times work well.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number of paths is important, not the length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One length 2 path 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&lt; 4 length 2 paths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&lt; 4 length 2 paths  and 5 length 3 paths 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&lt; 8 length 2 paths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89" y="0"/>
            <a:ext cx="8229600" cy="935421"/>
          </a:xfrm>
        </p:spPr>
        <p:txBody>
          <a:bodyPr/>
          <a:lstStyle/>
          <a:p>
            <a:r>
              <a:rPr lang="en-US" dirty="0" smtClean="0"/>
              <a:t>Longer  vs. Shorter Paths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9893" y="5599416"/>
            <a:ext cx="3961111" cy="1258584"/>
          </a:xfrm>
          <a:prstGeom prst="rect">
            <a:avLst/>
          </a:prstGeom>
          <a:ln w="60325" cmpd="tri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Can extend this to the non-deterministic </a:t>
            </a:r>
            <a:r>
              <a:rPr lang="en-US" sz="2400" b="1" dirty="0" smtClean="0"/>
              <a:t>cases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182889" y="4286801"/>
            <a:ext cx="3961111" cy="1258584"/>
          </a:xfrm>
          <a:prstGeom prst="rect">
            <a:avLst/>
          </a:prstGeom>
          <a:ln w="60325" cmpd="tri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Agrees with previous empirical studies, and our results!</a:t>
            </a:r>
            <a:endParaRPr lang="en-US" sz="2400" b="1" dirty="0"/>
          </a:p>
        </p:txBody>
      </p:sp>
    </p:spTree>
    <p:custDataLst>
      <p:tags r:id="rId1"/>
    </p:custDataLst>
  </p:cSld>
  <p:clrMapOvr>
    <a:masterClrMapping/>
  </p:clrMapOvr>
  <p:transition advTm="828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523" y="1006867"/>
            <a:ext cx="8768994" cy="553263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</a:t>
            </a:r>
            <a:r>
              <a:rPr lang="en-US" sz="2200" b="1" dirty="0" smtClean="0"/>
              <a:t>ocal</a:t>
            </a:r>
            <a:r>
              <a:rPr lang="en-US" sz="2200" dirty="0" smtClean="0"/>
              <a:t> </a:t>
            </a:r>
            <a:r>
              <a:rPr lang="en-US" sz="2200" b="1" dirty="0" smtClean="0"/>
              <a:t>algorithms</a:t>
            </a:r>
            <a:r>
              <a:rPr lang="en-US" sz="2200" dirty="0" smtClean="0"/>
              <a:t> for </a:t>
            </a:r>
            <a:r>
              <a:rPr lang="en-US" sz="2200" b="1" dirty="0" smtClean="0"/>
              <a:t>approximate nearest neighbors</a:t>
            </a:r>
            <a:r>
              <a:rPr lang="en-US" sz="2200" dirty="0" smtClean="0"/>
              <a:t> computation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(UAI’07, ICML’08)</a:t>
            </a:r>
          </a:p>
          <a:p>
            <a:pPr lvl="1"/>
            <a:r>
              <a:rPr lang="en-US" sz="2000" dirty="0" smtClean="0"/>
              <a:t>Never missed a potential nearest neighbor</a:t>
            </a:r>
          </a:p>
          <a:p>
            <a:pPr lvl="1"/>
            <a:r>
              <a:rPr lang="en-US" sz="2000" dirty="0" smtClean="0"/>
              <a:t>Suitable for fast dynamic </a:t>
            </a:r>
            <a:r>
              <a:rPr lang="en-US" sz="2000" dirty="0" err="1" smtClean="0"/>
              <a:t>reranking</a:t>
            </a:r>
            <a:r>
              <a:rPr lang="en-US" sz="2000" dirty="0" smtClean="0"/>
              <a:t> using user feedback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(WWW’09)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Local algorithms often suffer from high degree nodes. </a:t>
            </a:r>
          </a:p>
          <a:p>
            <a:pPr lvl="1"/>
            <a:r>
              <a:rPr lang="en-US" sz="2000" dirty="0" smtClean="0"/>
              <a:t>Simple transformation of the graph can solve the problem</a:t>
            </a:r>
          </a:p>
          <a:p>
            <a:pPr lvl="1"/>
            <a:r>
              <a:rPr lang="en-US" sz="2000" dirty="0" smtClean="0"/>
              <a:t>Theoretical analysis shows that this has bounded error</a:t>
            </a:r>
          </a:p>
          <a:p>
            <a:endParaRPr lang="en-US" sz="2200" dirty="0" smtClean="0"/>
          </a:p>
          <a:p>
            <a:r>
              <a:rPr lang="en-US" sz="2200" dirty="0" smtClean="0"/>
              <a:t>Disk-resident graphs</a:t>
            </a:r>
          </a:p>
          <a:p>
            <a:pPr lvl="1"/>
            <a:r>
              <a:rPr lang="en-US" sz="2200" dirty="0" smtClean="0"/>
              <a:t>Extension of our algorithms to a clustered representation on disk</a:t>
            </a:r>
          </a:p>
          <a:p>
            <a:pPr lvl="1"/>
            <a:r>
              <a:rPr lang="en-US" sz="2000" dirty="0" smtClean="0"/>
              <a:t>Also provide a fully external memory clustering algorithm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Link prediction – great way of quantitative evaluation of proximity measures.</a:t>
            </a:r>
          </a:p>
          <a:p>
            <a:pPr lvl="1"/>
            <a:r>
              <a:rPr lang="en-US" sz="2000" dirty="0" smtClean="0"/>
              <a:t>We provide a framework to theoretically justify  popular measures</a:t>
            </a:r>
          </a:p>
          <a:p>
            <a:pPr lvl="1"/>
            <a:r>
              <a:rPr lang="en-US" sz="2000" dirty="0" smtClean="0"/>
              <a:t>This brings together a generative model with simple geometric intuitions </a:t>
            </a:r>
            <a:r>
              <a:rPr lang="en-US" sz="1800" b="1" dirty="0" smtClean="0">
                <a:solidFill>
                  <a:prstClr val="black"/>
                </a:solidFill>
                <a:cs typeface="Arial" pitchFamily="34" charset="0"/>
              </a:rPr>
              <a:t>(COLT’10)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782320"/>
          </a:xfrm>
        </p:spPr>
        <p:txBody>
          <a:bodyPr/>
          <a:lstStyle/>
          <a:p>
            <a:r>
              <a:rPr lang="en-US" dirty="0" smtClean="0"/>
              <a:t>Our Main Contributions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8620016" y="2722652"/>
            <a:ext cx="359596" cy="1952090"/>
          </a:xfrm>
          <a:prstGeom prst="leftBrace">
            <a:avLst>
              <a:gd name="adj1" fmla="val 8333"/>
              <a:gd name="adj2" fmla="val 50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8034661" y="3195262"/>
            <a:ext cx="10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KDD’10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65125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83" y="2861442"/>
            <a:ext cx="2264979" cy="7541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Thanks!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2781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33" y="1040524"/>
            <a:ext cx="8229600" cy="5202622"/>
          </a:xfrm>
        </p:spPr>
        <p:txBody>
          <a:bodyPr>
            <a:normAutofit/>
          </a:bodyPr>
          <a:lstStyle/>
          <a:p>
            <a:r>
              <a:rPr lang="en-US" dirty="0" smtClean="0"/>
              <a:t>Fast Local Algorithms for ranking with random walks</a:t>
            </a:r>
          </a:p>
          <a:p>
            <a:endParaRPr lang="en-US" dirty="0" smtClean="0"/>
          </a:p>
          <a:p>
            <a:r>
              <a:rPr lang="en-US" dirty="0" smtClean="0"/>
              <a:t>Fast algorithms for dealing with ambiguity and  noisy data by incorporating user feedback</a:t>
            </a:r>
          </a:p>
          <a:p>
            <a:endParaRPr lang="en-US" dirty="0" smtClean="0"/>
          </a:p>
          <a:p>
            <a:r>
              <a:rPr lang="en-US" dirty="0" smtClean="0"/>
              <a:t>Connections between different measures, and the effect of high degree nodes on them</a:t>
            </a:r>
          </a:p>
          <a:p>
            <a:endParaRPr lang="en-US" dirty="0" smtClean="0"/>
          </a:p>
          <a:p>
            <a:r>
              <a:rPr lang="en-US" dirty="0" smtClean="0"/>
              <a:t>Fast ranking algorithms on large disk-resident graphs</a:t>
            </a:r>
          </a:p>
          <a:p>
            <a:endParaRPr lang="en-US" dirty="0" smtClean="0"/>
          </a:p>
          <a:p>
            <a:r>
              <a:rPr lang="en-US" dirty="0" smtClean="0"/>
              <a:t>Theoretical justification of link prediction heuristics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AC7E74DA-5DAD-4354-B920-4015A1B158B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845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010311" y="1938391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Alice</a:t>
            </a:r>
            <a:endParaRPr lang="en-US" dirty="0"/>
          </a:p>
        </p:txBody>
      </p:sp>
      <p:pic>
        <p:nvPicPr>
          <p:cNvPr id="24" name="Content Placeholder 23" descr="n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53806" y="2352781"/>
            <a:ext cx="816180" cy="8161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Prediction- Popular Heuristics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38409" y="2044558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57245" y="3275744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5" idx="6"/>
          </p:cNvCxnSpPr>
          <p:nvPr/>
        </p:nvCxnSpPr>
        <p:spPr>
          <a:xfrm flipV="1">
            <a:off x="3164440" y="1859622"/>
            <a:ext cx="1417834" cy="29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52454" y="2145588"/>
            <a:ext cx="1384140" cy="69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3123345" y="1921271"/>
            <a:ext cx="1500026" cy="1397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54166" y="2844019"/>
            <a:ext cx="1382428" cy="55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obsc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9952" y="4649003"/>
            <a:ext cx="683980" cy="1018694"/>
          </a:xfrm>
          <a:prstGeom prst="rect">
            <a:avLst/>
          </a:prstGeom>
        </p:spPr>
      </p:pic>
      <p:pic>
        <p:nvPicPr>
          <p:cNvPr id="26" name="Picture 25" descr="lion-k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398" y="1258143"/>
            <a:ext cx="707793" cy="993770"/>
          </a:xfrm>
          <a:prstGeom prst="rect">
            <a:avLst/>
          </a:prstGeom>
        </p:spPr>
      </p:pic>
      <p:cxnSp>
        <p:nvCxnSpPr>
          <p:cNvPr id="27" name="Straight Connector 26"/>
          <p:cNvCxnSpPr>
            <a:stCxn id="57" idx="6"/>
            <a:endCxn id="25" idx="1"/>
          </p:cNvCxnSpPr>
          <p:nvPr/>
        </p:nvCxnSpPr>
        <p:spPr>
          <a:xfrm>
            <a:off x="3203824" y="4652482"/>
            <a:ext cx="1506128" cy="50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5" idx="1"/>
          </p:cNvCxnSpPr>
          <p:nvPr/>
        </p:nvCxnSpPr>
        <p:spPr>
          <a:xfrm rot="16200000" flipH="1">
            <a:off x="3068671" y="3517069"/>
            <a:ext cx="1726778" cy="155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65853" y="3431568"/>
            <a:ext cx="15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  <a:r>
              <a:rPr lang="en-US" dirty="0" smtClean="0"/>
              <a:t> other people liked this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46333" y="2279151"/>
            <a:ext cx="15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150,000</a:t>
            </a:r>
            <a:r>
              <a:rPr lang="en-US" dirty="0" smtClean="0"/>
              <a:t> other people liked this</a:t>
            </a:r>
            <a:endParaRPr lang="en-US" dirty="0"/>
          </a:p>
        </p:txBody>
      </p:sp>
      <p:pic>
        <p:nvPicPr>
          <p:cNvPr id="38" name="Picture 37" descr="obscur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0627" y="3408453"/>
            <a:ext cx="682482" cy="974974"/>
          </a:xfrm>
          <a:prstGeom prst="rect">
            <a:avLst/>
          </a:prstGeom>
        </p:spPr>
      </p:pic>
      <p:cxnSp>
        <p:nvCxnSpPr>
          <p:cNvPr id="42" name="Straight Connector 41"/>
          <p:cNvCxnSpPr>
            <a:stCxn id="57" idx="6"/>
            <a:endCxn id="38" idx="1"/>
          </p:cNvCxnSpPr>
          <p:nvPr/>
        </p:nvCxnSpPr>
        <p:spPr>
          <a:xfrm flipV="1">
            <a:off x="3203824" y="3895940"/>
            <a:ext cx="1476803" cy="75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8" idx="1"/>
          </p:cNvCxnSpPr>
          <p:nvPr/>
        </p:nvCxnSpPr>
        <p:spPr>
          <a:xfrm>
            <a:off x="3162728" y="3409309"/>
            <a:ext cx="1517899" cy="486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25784" y="4683304"/>
            <a:ext cx="15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  <a:r>
              <a:rPr lang="en-US" dirty="0" smtClean="0"/>
              <a:t> other people liked this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82976" y="1208926"/>
            <a:ext cx="15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130,000</a:t>
            </a:r>
            <a:r>
              <a:rPr lang="en-US" dirty="0" smtClean="0"/>
              <a:t> other people liked this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11340" y="3190127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Bob</a:t>
            </a:r>
            <a:endParaRPr lang="en-US" dirty="0"/>
          </a:p>
        </p:txBody>
      </p:sp>
      <p:grpSp>
        <p:nvGrpSpPr>
          <p:cNvPr id="2" name="Group 54"/>
          <p:cNvGrpSpPr/>
          <p:nvPr/>
        </p:nvGrpSpPr>
        <p:grpSpPr>
          <a:xfrm>
            <a:off x="6780944" y="1119881"/>
            <a:ext cx="2208943" cy="2157574"/>
            <a:chOff x="6780944" y="1119881"/>
            <a:chExt cx="2208943" cy="2157574"/>
          </a:xfrm>
        </p:grpSpPr>
        <p:sp>
          <p:nvSpPr>
            <p:cNvPr id="50" name="Left Brace 49"/>
            <p:cNvSpPr/>
            <p:nvPr/>
          </p:nvSpPr>
          <p:spPr>
            <a:xfrm rot="10800000">
              <a:off x="6780944" y="1119881"/>
              <a:ext cx="842480" cy="2157574"/>
            </a:xfrm>
            <a:prstGeom prst="leftBrace">
              <a:avLst>
                <a:gd name="adj1" fmla="val 8333"/>
                <a:gd name="adj2" fmla="val 51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48764" y="1613042"/>
              <a:ext cx="1541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Popular movies</a:t>
              </a:r>
            </a:p>
            <a:p>
              <a:r>
                <a:rPr lang="en-US" b="1" dirty="0" smtClean="0">
                  <a:sym typeface="Wingdings" pitchFamily="2" charset="2"/>
                </a:rPr>
                <a:t></a:t>
              </a:r>
              <a:r>
                <a:rPr lang="en-US" b="1" dirty="0" smtClean="0"/>
                <a:t>Less evidence</a:t>
              </a:r>
              <a:endParaRPr lang="en-US" dirty="0"/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6779232" y="3553146"/>
            <a:ext cx="2116475" cy="1859623"/>
            <a:chOff x="6779232" y="3553146"/>
            <a:chExt cx="2116475" cy="1859623"/>
          </a:xfrm>
        </p:grpSpPr>
        <p:sp>
          <p:nvSpPr>
            <p:cNvPr id="52" name="Left Brace 51"/>
            <p:cNvSpPr/>
            <p:nvPr/>
          </p:nvSpPr>
          <p:spPr>
            <a:xfrm rot="10800000">
              <a:off x="6779232" y="3553146"/>
              <a:ext cx="842480" cy="1859623"/>
            </a:xfrm>
            <a:prstGeom prst="leftBrace">
              <a:avLst>
                <a:gd name="adj1" fmla="val 8333"/>
                <a:gd name="adj2" fmla="val 5110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54584" y="3809999"/>
              <a:ext cx="15411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Obscure movies</a:t>
              </a:r>
            </a:p>
            <a:p>
              <a:r>
                <a:rPr lang="en-US" b="1" dirty="0" smtClean="0">
                  <a:sym typeface="Wingdings" pitchFamily="2" charset="2"/>
                </a:rPr>
                <a:t></a:t>
              </a:r>
              <a:r>
                <a:rPr lang="en-US" b="1" dirty="0" smtClean="0"/>
                <a:t>Much more evidence</a:t>
              </a:r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996612" y="4472684"/>
            <a:ext cx="154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Charlie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977793" y="453946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15092" y="2496620"/>
            <a:ext cx="12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common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5" grpId="0"/>
      <p:bldP spid="4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523" y="1006867"/>
            <a:ext cx="8768994" cy="553263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</a:t>
            </a:r>
            <a:r>
              <a:rPr lang="en-US" sz="2200" b="1" dirty="0" smtClean="0"/>
              <a:t>ocal</a:t>
            </a:r>
            <a:r>
              <a:rPr lang="en-US" sz="2200" dirty="0" smtClean="0"/>
              <a:t> </a:t>
            </a:r>
            <a:r>
              <a:rPr lang="en-US" sz="2200" b="1" dirty="0" smtClean="0"/>
              <a:t>algorithms</a:t>
            </a:r>
            <a:r>
              <a:rPr lang="en-US" sz="2200" dirty="0" smtClean="0"/>
              <a:t> for </a:t>
            </a:r>
            <a:r>
              <a:rPr lang="en-US" sz="2200" b="1" dirty="0" smtClean="0"/>
              <a:t>approximate nearest neighbors</a:t>
            </a:r>
            <a:r>
              <a:rPr lang="en-US" sz="2200" dirty="0" smtClean="0"/>
              <a:t> computation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(UAI’07, ICML’08)</a:t>
            </a:r>
          </a:p>
          <a:p>
            <a:pPr lvl="1"/>
            <a:r>
              <a:rPr lang="en-US" sz="2000" dirty="0" smtClean="0"/>
              <a:t>Never missed a potential nearest neighbor</a:t>
            </a:r>
          </a:p>
          <a:p>
            <a:pPr lvl="1"/>
            <a:r>
              <a:rPr lang="en-US" sz="2000" dirty="0" smtClean="0"/>
              <a:t>Generalizes to other random walk-based measures like harmonic functions</a:t>
            </a:r>
          </a:p>
          <a:p>
            <a:pPr lvl="1"/>
            <a:r>
              <a:rPr lang="en-US" sz="2000" dirty="0" smtClean="0"/>
              <a:t>Suitable for the interactive setting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(WWW’09)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Local algorithms often suffer from high degree nodes. </a:t>
            </a:r>
          </a:p>
          <a:p>
            <a:pPr lvl="1"/>
            <a:r>
              <a:rPr lang="en-US" sz="2000" dirty="0" smtClean="0"/>
              <a:t>Simple transformation of the graph can solve the problem</a:t>
            </a:r>
          </a:p>
          <a:p>
            <a:pPr lvl="1"/>
            <a:r>
              <a:rPr lang="en-US" sz="2000" dirty="0" smtClean="0"/>
              <a:t>Theoretical analysis shows that this has bounded error</a:t>
            </a:r>
          </a:p>
          <a:p>
            <a:endParaRPr lang="en-US" sz="2200" dirty="0" smtClean="0"/>
          </a:p>
          <a:p>
            <a:r>
              <a:rPr lang="en-US" sz="2200" dirty="0" smtClean="0"/>
              <a:t>Disk-resident graphs</a:t>
            </a:r>
          </a:p>
          <a:p>
            <a:pPr lvl="1"/>
            <a:r>
              <a:rPr lang="en-US" sz="2200" dirty="0" smtClean="0"/>
              <a:t>Extension of our algorithms to this setting.</a:t>
            </a:r>
          </a:p>
          <a:p>
            <a:pPr lvl="1"/>
            <a:r>
              <a:rPr lang="en-US" sz="2000" dirty="0" smtClean="0"/>
              <a:t>Also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All our algorithms and measures are evaluated via link-prediction tasks. Finally, we provide a theoretical framework to justify the use of popular heuristics for link-prediction on graphs. Our analysis matches a number of observations made in previous empirical studies. </a:t>
            </a:r>
            <a:r>
              <a:rPr lang="en-US" sz="2000" b="1" dirty="0" smtClean="0">
                <a:solidFill>
                  <a:prstClr val="black"/>
                </a:solidFill>
                <a:cs typeface="Arial" pitchFamily="34" charset="0"/>
              </a:rPr>
              <a:t>(COLT’10)</a:t>
            </a:r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782320"/>
          </a:xfrm>
        </p:spPr>
        <p:txBody>
          <a:bodyPr/>
          <a:lstStyle/>
          <a:p>
            <a:r>
              <a:rPr lang="en-US" dirty="0" smtClean="0"/>
              <a:t>Our Main Contributions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8620016" y="2722652"/>
            <a:ext cx="359596" cy="1952090"/>
          </a:xfrm>
          <a:prstGeom prst="leftBrace">
            <a:avLst>
              <a:gd name="adj1" fmla="val 8333"/>
              <a:gd name="adj2" fmla="val 50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8034661" y="3195262"/>
            <a:ext cx="10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KDD’10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4771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Truncated Hitting &amp; Commute times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9807" y="1400710"/>
            <a:ext cx="7366000" cy="28733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 small T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Are not sensitive to long paths.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Do not favor high degree nodes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000" dirty="0"/>
              <a:t>For a randomly generated </a:t>
            </a:r>
            <a:r>
              <a:rPr lang="en-US" sz="2000" dirty="0" smtClean="0"/>
              <a:t>undirected geometric </a:t>
            </a:r>
            <a:r>
              <a:rPr lang="en-US" sz="2000" dirty="0"/>
              <a:t>graph, average correlation coefficient (</a:t>
            </a:r>
            <a:r>
              <a:rPr lang="en-US" sz="2000" dirty="0" err="1"/>
              <a:t>R</a:t>
            </a:r>
            <a:r>
              <a:rPr lang="en-US" sz="2000" baseline="-25000" dirty="0" err="1"/>
              <a:t>avg</a:t>
            </a:r>
            <a:r>
              <a:rPr lang="en-US" sz="2000" dirty="0"/>
              <a:t>) with the degree-sequence is</a:t>
            </a:r>
          </a:p>
          <a:p>
            <a:pPr marL="1600200" lvl="3" indent="-228600">
              <a:lnSpc>
                <a:spcPct val="90000"/>
              </a:lnSpc>
            </a:pPr>
            <a:r>
              <a:rPr lang="en-US" dirty="0" err="1"/>
              <a:t>R</a:t>
            </a:r>
            <a:r>
              <a:rPr lang="en-US" baseline="-25000" dirty="0" err="1"/>
              <a:t>avg</a:t>
            </a:r>
            <a:r>
              <a:rPr lang="en-US" dirty="0"/>
              <a:t>  with truncated hitting time is  -0.087</a:t>
            </a:r>
          </a:p>
          <a:p>
            <a:pPr marL="1600200" lvl="3" indent="-228600">
              <a:lnSpc>
                <a:spcPct val="90000"/>
              </a:lnSpc>
            </a:pPr>
            <a:r>
              <a:rPr lang="en-US" dirty="0" err="1"/>
              <a:t>R</a:t>
            </a:r>
            <a:r>
              <a:rPr lang="en-US" baseline="-25000" dirty="0" err="1"/>
              <a:t>avg</a:t>
            </a:r>
            <a:r>
              <a:rPr lang="en-US" dirty="0"/>
              <a:t>  with </a:t>
            </a:r>
            <a:r>
              <a:rPr lang="en-US" dirty="0" err="1"/>
              <a:t>untruncated</a:t>
            </a:r>
            <a:r>
              <a:rPr lang="en-US" dirty="0"/>
              <a:t> hitting time is  -0.75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16FB-65E0-49C1-B4A8-4A169D796D51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  <p:transition advTm="1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5F1513-8857-4967-A060-85EBBEDD6370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213" y="6184900"/>
            <a:ext cx="5469844" cy="363538"/>
          </a:xfrm>
        </p:spPr>
        <p:txBody>
          <a:bodyPr>
            <a:noAutofit/>
          </a:bodyPr>
          <a:lstStyle/>
          <a:p>
            <a:r>
              <a:rPr lang="en-US" sz="2000" i="1" dirty="0">
                <a:solidFill>
                  <a:schemeClr val="tx1"/>
                </a:solidFill>
                <a:effectLst/>
                <a:latin typeface="+mn-lt"/>
              </a:rPr>
              <a:t>15</a:t>
            </a:r>
            <a:r>
              <a:rPr lang="en-US" sz="2000" dirty="0">
                <a:solidFill>
                  <a:schemeClr val="tx1"/>
                </a:solidFill>
                <a:effectLst/>
                <a:latin typeface="+mn-lt"/>
              </a:rPr>
              <a:t> nearest neighbors of node </a:t>
            </a:r>
            <a:r>
              <a:rPr lang="en-US" sz="2000" i="1" dirty="0">
                <a:solidFill>
                  <a:schemeClr val="tx1"/>
                </a:solidFill>
                <a:effectLst/>
                <a:latin typeface="+mn-lt"/>
              </a:rPr>
              <a:t>95 (in red)</a:t>
            </a:r>
          </a:p>
        </p:txBody>
      </p:sp>
      <p:pic>
        <p:nvPicPr>
          <p:cNvPr id="222212" name="Picture 4" descr="sim_graph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8363" y="2484438"/>
            <a:ext cx="4186237" cy="3335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22214" name="Picture 6" descr="sim_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049" y="2501900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477838" y="1712913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Un-truncated hitting time</a:t>
            </a:r>
          </a:p>
        </p:txBody>
      </p:sp>
      <p:sp>
        <p:nvSpPr>
          <p:cNvPr id="222216" name="Text Box 8"/>
          <p:cNvSpPr txBox="1">
            <a:spLocks noChangeArrowheads="1"/>
          </p:cNvSpPr>
          <p:nvPr/>
        </p:nvSpPr>
        <p:spPr bwMode="auto">
          <a:xfrm>
            <a:off x="5014913" y="1735138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Truncated hitting time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195943" y="2226356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3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199" y="304800"/>
            <a:ext cx="8284029" cy="1088571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3600" dirty="0" smtClean="0">
                <a:ln w="6350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Un-truncated VS. truncated hitting time from a node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926" y="1287695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Power iterations for PPV</a:t>
            </a:r>
          </a:p>
          <a:p>
            <a:pPr lvl="1"/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x</a:t>
            </a:r>
            <a:r>
              <a:rPr lang="en-US" sz="2600" baseline="-250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0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(</a:t>
            </a:r>
            <a:r>
              <a:rPr lang="en-US" sz="2600" dirty="0" err="1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i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)=1, v = zero-vector</a:t>
            </a:r>
          </a:p>
          <a:p>
            <a:pPr lvl="1"/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For t=1:T</a:t>
            </a:r>
          </a:p>
          <a:p>
            <a:pPr lvl="2"/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x</a:t>
            </a:r>
            <a:r>
              <a:rPr lang="en-US" sz="2600" baseline="-250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t+1 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 = 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</a:rPr>
              <a:t>P</a:t>
            </a:r>
            <a:r>
              <a:rPr lang="en-US" sz="2600" baseline="30000" dirty="0" smtClean="0">
                <a:solidFill>
                  <a:srgbClr val="0000FF"/>
                </a:solidFill>
                <a:latin typeface="Calisto MT" pitchFamily="18" charset="0"/>
              </a:rPr>
              <a:t>T </a:t>
            </a:r>
            <a:r>
              <a:rPr lang="en-US" sz="2600" dirty="0" err="1" smtClean="0">
                <a:solidFill>
                  <a:srgbClr val="0000FF"/>
                </a:solidFill>
                <a:latin typeface="Calisto MT" pitchFamily="18" charset="0"/>
              </a:rPr>
              <a:t>x</a:t>
            </a:r>
            <a:r>
              <a:rPr lang="en-US" sz="2600" baseline="-25000" dirty="0" err="1" smtClean="0">
                <a:solidFill>
                  <a:srgbClr val="0000FF"/>
                </a:solidFill>
                <a:latin typeface="Calisto MT" pitchFamily="18" charset="0"/>
              </a:rPr>
              <a:t>t</a:t>
            </a:r>
            <a:endParaRPr lang="en-US" sz="2600" baseline="-25000" dirty="0" smtClean="0">
              <a:solidFill>
                <a:srgbClr val="0000FF"/>
              </a:solidFill>
              <a:latin typeface="Calisto MT" pitchFamily="18" charset="0"/>
            </a:endParaRPr>
          </a:p>
          <a:p>
            <a:pPr lvl="2"/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v = v +</a:t>
            </a:r>
            <a:r>
              <a:rPr lang="el-GR" sz="2600" dirty="0" smtClean="0">
                <a:solidFill>
                  <a:srgbClr val="0000FF"/>
                </a:solidFill>
                <a:latin typeface="Bradley Hand ITC" pitchFamily="66" charset="0"/>
                <a:cs typeface="Arial" pitchFamily="34" charset="0"/>
              </a:rPr>
              <a:t> α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(1-</a:t>
            </a:r>
            <a:r>
              <a:rPr lang="el-GR" sz="2600" dirty="0" smtClean="0">
                <a:solidFill>
                  <a:srgbClr val="0000FF"/>
                </a:solidFill>
                <a:latin typeface="Bradley Hand ITC" pitchFamily="66" charset="0"/>
                <a:cs typeface="Arial" pitchFamily="34" charset="0"/>
              </a:rPr>
              <a:t> α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)</a:t>
            </a:r>
            <a:r>
              <a:rPr lang="en-US" sz="2600" baseline="300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t-1</a:t>
            </a:r>
            <a:r>
              <a:rPr lang="en-US" sz="26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 x</a:t>
            </a:r>
            <a:r>
              <a:rPr lang="en-US" sz="2600" baseline="-25000" dirty="0" smtClean="0">
                <a:solidFill>
                  <a:srgbClr val="0000FF"/>
                </a:solidFill>
                <a:latin typeface="Calisto MT" pitchFamily="18" charset="0"/>
                <a:cs typeface="Arial" pitchFamily="34" charset="0"/>
              </a:rPr>
              <a:t>t+1</a:t>
            </a:r>
            <a:endParaRPr lang="en-US" sz="2600" dirty="0" smtClean="0">
              <a:solidFill>
                <a:srgbClr val="0000FF"/>
              </a:solidFill>
              <a:latin typeface="Calisto MT" pitchFamily="18" charset="0"/>
              <a:cs typeface="Arial" pitchFamily="34" charset="0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RWDISK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0081" y="1756881"/>
            <a:ext cx="4643919" cy="19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sz="2400" dirty="0" smtClean="0"/>
              <a:t>1. </a:t>
            </a:r>
            <a:r>
              <a:rPr lang="en-US" sz="2400" b="1" i="1" dirty="0" smtClean="0"/>
              <a:t>Edges</a:t>
            </a:r>
            <a:r>
              <a:rPr lang="en-US" sz="2400" dirty="0" smtClean="0"/>
              <a:t> file to store </a:t>
            </a:r>
            <a:r>
              <a:rPr lang="en-US" sz="2400" dirty="0" smtClean="0">
                <a:solidFill>
                  <a:srgbClr val="0000FF"/>
                </a:solidFill>
              </a:rPr>
              <a:t>P: {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, j, P(i,j)}</a:t>
            </a:r>
          </a:p>
          <a:p>
            <a:pPr marL="457200" indent="-457200"/>
            <a:r>
              <a:rPr lang="en-US" sz="2400" dirty="0" smtClean="0"/>
              <a:t>2. </a:t>
            </a:r>
            <a:r>
              <a:rPr lang="en-US" sz="2400" b="1" i="1" dirty="0" smtClean="0"/>
              <a:t>Last</a:t>
            </a:r>
            <a:r>
              <a:rPr lang="en-US" sz="2400" dirty="0" smtClean="0"/>
              <a:t> file to store </a:t>
            </a:r>
            <a:r>
              <a:rPr lang="en-US" sz="2400" dirty="0" err="1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t</a:t>
            </a:r>
            <a:endParaRPr lang="en-US" sz="2400" baseline="-25000" dirty="0" smtClean="0">
              <a:solidFill>
                <a:srgbClr val="0000FF"/>
              </a:solidFill>
            </a:endParaRPr>
          </a:p>
          <a:p>
            <a:pPr marL="457200" indent="-457200"/>
            <a:r>
              <a:rPr lang="en-US" sz="2400" dirty="0" smtClean="0"/>
              <a:t>3. </a:t>
            </a:r>
            <a:r>
              <a:rPr lang="en-US" sz="2400" b="1" i="1" dirty="0" smtClean="0"/>
              <a:t>Newt</a:t>
            </a:r>
            <a:r>
              <a:rPr lang="en-US" sz="2400" dirty="0" smtClean="0"/>
              <a:t> file to store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</a:rPr>
              <a:t>t+1</a:t>
            </a:r>
          </a:p>
          <a:p>
            <a:pPr marL="457200" indent="-457200"/>
            <a:r>
              <a:rPr lang="en-US" sz="2400" dirty="0" smtClean="0"/>
              <a:t>4. </a:t>
            </a:r>
            <a:r>
              <a:rPr lang="en-US" sz="2400" b="1" i="1" dirty="0" err="1" smtClean="0"/>
              <a:t>Ans</a:t>
            </a:r>
            <a:r>
              <a:rPr lang="en-US" sz="2400" dirty="0" smtClean="0"/>
              <a:t> file to store </a:t>
            </a:r>
            <a:r>
              <a:rPr lang="en-US" sz="2400" dirty="0" smtClean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Rectangle 8"/>
          <p:cNvSpPr/>
          <p:nvPr/>
        </p:nvSpPr>
        <p:spPr>
          <a:xfrm>
            <a:off x="729465" y="3914453"/>
            <a:ext cx="8054939" cy="2671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0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endParaRPr lang="en-US" sz="2000" b="1" dirty="0" smtClean="0">
              <a:solidFill>
                <a:prstClr val="white"/>
              </a:solidFill>
              <a:sym typeface="Wingdings" pitchFamily="2" charset="2"/>
            </a:endParaRPr>
          </a:p>
          <a:p>
            <a:pPr marL="274320" lvl="0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r>
              <a:rPr lang="en-US" sz="2000" b="1" dirty="0" smtClean="0">
                <a:solidFill>
                  <a:prstClr val="white"/>
                </a:solidFill>
                <a:sym typeface="Wingdings" pitchFamily="2" charset="2"/>
              </a:rPr>
              <a:t>Can compute by join-type operations on files </a:t>
            </a:r>
            <a:r>
              <a:rPr lang="en-US" sz="2400" b="1" i="1" dirty="0" smtClean="0">
                <a:solidFill>
                  <a:prstClr val="white"/>
                </a:solidFill>
                <a:sym typeface="Wingdings" pitchFamily="2" charset="2"/>
              </a:rPr>
              <a:t>Edges</a:t>
            </a:r>
            <a:r>
              <a:rPr lang="en-US" sz="2000" b="1" dirty="0" smtClean="0">
                <a:solidFill>
                  <a:prstClr val="white"/>
                </a:solidFill>
                <a:sym typeface="Wingdings" pitchFamily="2" charset="2"/>
              </a:rPr>
              <a:t> and </a:t>
            </a:r>
            <a:r>
              <a:rPr lang="en-US" sz="2400" b="1" i="1" dirty="0" smtClean="0">
                <a:solidFill>
                  <a:prstClr val="white"/>
                </a:solidFill>
                <a:sym typeface="Wingdings" pitchFamily="2" charset="2"/>
              </a:rPr>
              <a:t>Last</a:t>
            </a:r>
            <a:r>
              <a:rPr lang="en-US" sz="2000" b="1" dirty="0" smtClean="0">
                <a:solidFill>
                  <a:prstClr val="white"/>
                </a:solidFill>
                <a:sym typeface="Wingdings" pitchFamily="2" charset="2"/>
              </a:rPr>
              <a:t>.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SzPct val="85000"/>
              <a:buFont typeface="Constantia" pitchFamily="18" charset="0"/>
              <a:buChar char="×"/>
            </a:pPr>
            <a:r>
              <a:rPr lang="en-US" sz="2000" b="1" dirty="0" smtClean="0">
                <a:sym typeface="Wingdings" pitchFamily="2" charset="2"/>
              </a:rPr>
              <a:t>But </a:t>
            </a:r>
            <a:r>
              <a:rPr lang="en-US" sz="2400" b="1" i="1" dirty="0" smtClean="0">
                <a:sym typeface="Wingdings" pitchFamily="2" charset="2"/>
              </a:rPr>
              <a:t>Last/Newt</a:t>
            </a:r>
            <a:r>
              <a:rPr lang="en-US" sz="2000" b="1" dirty="0" smtClean="0">
                <a:sym typeface="Wingdings" pitchFamily="2" charset="2"/>
              </a:rPr>
              <a:t> can have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A*N</a:t>
            </a:r>
            <a:r>
              <a:rPr lang="en-US" sz="2000" b="1" dirty="0" smtClean="0">
                <a:sym typeface="Wingdings" pitchFamily="2" charset="2"/>
              </a:rPr>
              <a:t> lines in intermediate files, since all nodes can be reached from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2000" b="1" dirty="0" smtClean="0">
                <a:sym typeface="Wingdings" pitchFamily="2" charset="2"/>
              </a:rPr>
              <a:t> anchors.</a:t>
            </a:r>
          </a:p>
          <a:p>
            <a:pPr marL="731520" lvl="1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r>
              <a:rPr lang="en-US" sz="2000" b="1" dirty="0" smtClean="0">
                <a:sym typeface="Wingdings" pitchFamily="2" charset="2"/>
              </a:rPr>
              <a:t>Round probabilities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less than </a:t>
            </a:r>
            <a:r>
              <a:rPr lang="el-GR" sz="2000" b="1" dirty="0" smtClean="0">
                <a:solidFill>
                  <a:srgbClr val="C00000"/>
                </a:solidFill>
                <a:sym typeface="Wingdings" pitchFamily="2" charset="2"/>
              </a:rPr>
              <a:t>ε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 to zero </a:t>
            </a:r>
            <a:r>
              <a:rPr lang="en-US" sz="2000" b="1" dirty="0" smtClean="0">
                <a:sym typeface="Wingdings" pitchFamily="2" charset="2"/>
              </a:rPr>
              <a:t>at any step.</a:t>
            </a:r>
          </a:p>
          <a:p>
            <a:pPr marL="731520" lvl="1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r>
              <a:rPr lang="en-US" sz="2000" b="1" dirty="0" smtClean="0">
                <a:sym typeface="Wingdings" pitchFamily="2" charset="2"/>
              </a:rPr>
              <a:t>Has bounded error, but brings down file-size to roughly 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A*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d</a:t>
            </a:r>
            <a:r>
              <a:rPr lang="en-US" sz="2000" b="1" baseline="-25000" dirty="0" err="1" smtClean="0">
                <a:solidFill>
                  <a:srgbClr val="C00000"/>
                </a:solidFill>
                <a:sym typeface="Wingdings" pitchFamily="2" charset="2"/>
              </a:rPr>
              <a:t>avg</a:t>
            </a:r>
            <a:r>
              <a:rPr lang="en-US" sz="2000" b="1" dirty="0" smtClean="0">
                <a:solidFill>
                  <a:srgbClr val="C00000"/>
                </a:solidFill>
                <a:sym typeface="Wingdings" pitchFamily="2" charset="2"/>
              </a:rPr>
              <a:t>/</a:t>
            </a:r>
            <a:r>
              <a:rPr lang="el-GR" sz="2000" b="1" dirty="0" smtClean="0">
                <a:solidFill>
                  <a:srgbClr val="C00000"/>
                </a:solidFill>
                <a:sym typeface="Wingdings" pitchFamily="2" charset="2"/>
              </a:rPr>
              <a:t> ε</a:t>
            </a:r>
            <a:endParaRPr lang="en-U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274320" lvl="0" indent="-274320">
              <a:spcBef>
                <a:spcPts val="600"/>
              </a:spcBef>
              <a:buClr>
                <a:srgbClr val="C00000"/>
              </a:buClr>
              <a:buSzPct val="85000"/>
              <a:buFont typeface="Wingdings" pitchFamily="2" charset="2"/>
              <a:buChar char="ü"/>
            </a:pPr>
            <a:endParaRPr lang="en-US" sz="2000" b="1" dirty="0" smtClean="0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69869" y="2897313"/>
            <a:ext cx="934949" cy="1315092"/>
          </a:xfrm>
          <a:custGeom>
            <a:avLst/>
            <a:gdLst>
              <a:gd name="connsiteX0" fmla="*/ 1078787 w 1078787"/>
              <a:gd name="connsiteY0" fmla="*/ 0 h 1448656"/>
              <a:gd name="connsiteX1" fmla="*/ 41097 w 1078787"/>
              <a:gd name="connsiteY1" fmla="*/ 544530 h 1448656"/>
              <a:gd name="connsiteX2" fmla="*/ 832207 w 1078787"/>
              <a:gd name="connsiteY2" fmla="*/ 1448656 h 144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787" h="1448656">
                <a:moveTo>
                  <a:pt x="1078787" y="0"/>
                </a:moveTo>
                <a:cubicBezTo>
                  <a:pt x="580490" y="151543"/>
                  <a:pt x="82194" y="303087"/>
                  <a:pt x="41097" y="544530"/>
                </a:cubicBezTo>
                <a:cubicBezTo>
                  <a:pt x="0" y="785973"/>
                  <a:pt x="416103" y="1117314"/>
                  <a:pt x="832207" y="1448656"/>
                </a:cubicBezTo>
              </a:path>
            </a:pathLst>
          </a:custGeom>
          <a:ln w="79375">
            <a:solidFill>
              <a:schemeClr val="tx1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166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allAtOnce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08243"/>
            <a:ext cx="8229600" cy="50309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Given a set of positive and negative nodes, the probability of hitting a positive label before a negative label is also known as the harmonic function.</a:t>
            </a:r>
          </a:p>
          <a:p>
            <a:endParaRPr lang="en-US" sz="2400" dirty="0" smtClean="0"/>
          </a:p>
          <a:p>
            <a:r>
              <a:rPr lang="en-US" sz="2400" dirty="0" smtClean="0"/>
              <a:t>Usually requires  solving a linear system, which isn’t ideal in an interactive setting.</a:t>
            </a:r>
          </a:p>
          <a:p>
            <a:endParaRPr lang="en-US" dirty="0" smtClean="0"/>
          </a:p>
          <a:p>
            <a:r>
              <a:rPr lang="en-US" dirty="0" smtClean="0"/>
              <a:t>We look at the T-step variant of this probability, and extend our local algorithm to obtain ranking using these values.</a:t>
            </a:r>
          </a:p>
          <a:p>
            <a:endParaRPr lang="en-US" dirty="0" smtClean="0"/>
          </a:p>
          <a:p>
            <a:r>
              <a:rPr lang="en-US" dirty="0" smtClean="0"/>
              <a:t>On the DBLP graph with a million nodes, it takes 1.5 seconds on average to rank using this measure.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Function for </a:t>
            </a:r>
            <a:r>
              <a:rPr lang="en-US" dirty="0" err="1" smtClean="0"/>
              <a:t>Reranking</a:t>
            </a:r>
            <a:endParaRPr lang="en-US" dirty="0"/>
          </a:p>
        </p:txBody>
      </p:sp>
    </p:spTree>
  </p:cSld>
  <p:clrMapOvr>
    <a:masterClrMapping/>
  </p:clrMapOvr>
  <p:transition advTm="632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829" y="1302835"/>
            <a:ext cx="8229600" cy="5061871"/>
          </a:xfrm>
        </p:spPr>
        <p:txBody>
          <a:bodyPr/>
          <a:lstStyle/>
          <a:p>
            <a:r>
              <a:rPr lang="en-US" sz="2400" dirty="0" smtClean="0"/>
              <a:t>Popular random walk based measures</a:t>
            </a:r>
          </a:p>
          <a:p>
            <a:pPr lvl="1">
              <a:buFontTx/>
              <a:buChar char="-"/>
            </a:pPr>
            <a:r>
              <a:rPr lang="en-US" sz="2200" dirty="0" smtClean="0"/>
              <a:t>Personalized pagerank</a:t>
            </a:r>
          </a:p>
          <a:p>
            <a:pPr lvl="1">
              <a:buFontTx/>
              <a:buChar char="-"/>
            </a:pPr>
            <a:r>
              <a:rPr lang="en-US" sz="2200" dirty="0" smtClean="0"/>
              <a:t>….</a:t>
            </a:r>
          </a:p>
          <a:p>
            <a:pPr lvl="1">
              <a:buFontTx/>
              <a:buChar char="-"/>
            </a:pPr>
            <a:r>
              <a:rPr lang="en-US" sz="2200" dirty="0" smtClean="0"/>
              <a:t>Hitting and Commute times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Intuitive measures of similarity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ü"/>
            </a:pPr>
            <a:r>
              <a:rPr lang="en-US" dirty="0" smtClean="0"/>
              <a:t>Used for many applications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Possible query types:</a:t>
            </a:r>
          </a:p>
          <a:p>
            <a:pPr lvl="1"/>
            <a:r>
              <a:rPr lang="en-US" sz="2200" dirty="0" smtClean="0"/>
              <a:t>Find k most relevant papers about “support vector machines”</a:t>
            </a:r>
          </a:p>
          <a:p>
            <a:pPr lvl="1"/>
            <a:r>
              <a:rPr lang="en-US" sz="2200" dirty="0" smtClean="0"/>
              <a:t>Queries can be arbitrary</a:t>
            </a:r>
          </a:p>
          <a:p>
            <a:pPr lvl="1"/>
            <a:r>
              <a:rPr lang="en-US" sz="2200" dirty="0" smtClean="0"/>
              <a:t>Computing these measures at query-time is still an active area of research.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106" y="168442"/>
            <a:ext cx="8229600" cy="782320"/>
          </a:xfrm>
        </p:spPr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</p:spTree>
  </p:cSld>
  <p:clrMapOvr>
    <a:masterClrMapping/>
  </p:clrMapOvr>
  <p:transition advTm="9821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Iterating over entire graph </a:t>
            </a:r>
          </a:p>
          <a:p>
            <a:pPr lvl="1"/>
            <a:r>
              <a:rPr lang="en-US" sz="2200" dirty="0" smtClean="0">
                <a:sym typeface="Wingdings" pitchFamily="2" charset="2"/>
              </a:rPr>
              <a:t> Not suitable for query-time search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/>
              <a:t>Pre-compute and cache results </a:t>
            </a:r>
          </a:p>
          <a:p>
            <a:pPr lvl="1"/>
            <a:r>
              <a:rPr lang="en-US" sz="2200" dirty="0" smtClean="0">
                <a:sym typeface="Wingdings" pitchFamily="2" charset="2"/>
              </a:rPr>
              <a:t> Can be expensive for large or dynamic graphs</a:t>
            </a:r>
            <a:endParaRPr lang="en-US" sz="2200" dirty="0" smtClean="0"/>
          </a:p>
          <a:p>
            <a:endParaRPr lang="en-US" sz="2400" dirty="0" smtClean="0"/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n-US" dirty="0" smtClean="0"/>
          </a:p>
          <a:p>
            <a:r>
              <a:rPr lang="en-US" sz="2400" dirty="0" smtClean="0"/>
              <a:t>Solving the problem on a smaller sub-graph picked using a heuristic</a:t>
            </a:r>
          </a:p>
          <a:p>
            <a:pPr lvl="1">
              <a:buNone/>
            </a:pPr>
            <a:r>
              <a:rPr lang="en-US" sz="2200" dirty="0" smtClean="0">
                <a:sym typeface="Wingdings" pitchFamily="2" charset="2"/>
              </a:rPr>
              <a:t>	 Does not have formal guarantees</a:t>
            </a:r>
            <a:endParaRPr lang="en-US" sz="19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988031"/>
          </a:xfrm>
        </p:spPr>
        <p:txBody>
          <a:bodyPr/>
          <a:lstStyle/>
          <a:p>
            <a:r>
              <a:rPr lang="en-US" dirty="0" smtClean="0"/>
              <a:t>Problem with Current Approaches</a:t>
            </a:r>
            <a:endParaRPr lang="en-US" dirty="0"/>
          </a:p>
        </p:txBody>
      </p:sp>
    </p:spTree>
  </p:cSld>
  <p:clrMapOvr>
    <a:masterClrMapping/>
  </p:clrMapOvr>
  <p:transition advTm="6160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797" y="1130157"/>
            <a:ext cx="8768994" cy="55326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</a:t>
            </a:r>
            <a:r>
              <a:rPr lang="en-US" sz="2400" b="1" dirty="0" smtClean="0"/>
              <a:t>ocal</a:t>
            </a:r>
            <a:r>
              <a:rPr lang="en-US" sz="2400" dirty="0" smtClean="0"/>
              <a:t> </a:t>
            </a:r>
            <a:r>
              <a:rPr lang="en-US" sz="2400" b="1" dirty="0" smtClean="0"/>
              <a:t>algorithms</a:t>
            </a:r>
            <a:r>
              <a:rPr lang="en-US" sz="2400" dirty="0" smtClean="0"/>
              <a:t> for </a:t>
            </a:r>
            <a:r>
              <a:rPr lang="en-US" sz="2400" b="1" dirty="0" smtClean="0"/>
              <a:t>approximate nearest neighbors</a:t>
            </a:r>
            <a:r>
              <a:rPr lang="en-US" sz="2400" dirty="0" smtClean="0"/>
              <a:t> computation  with theoretical guarantees </a:t>
            </a:r>
            <a:r>
              <a:rPr lang="en-US" sz="2200" b="1" dirty="0" smtClean="0">
                <a:solidFill>
                  <a:schemeClr val="bg1"/>
                </a:solidFill>
                <a:cs typeface="Arial" pitchFamily="34" charset="0"/>
              </a:rPr>
              <a:t>(UAI’07, ICML’08)</a:t>
            </a:r>
          </a:p>
          <a:p>
            <a:pPr lvl="1"/>
            <a:r>
              <a:rPr lang="en-US" sz="2200" dirty="0" smtClean="0"/>
              <a:t>Fast </a:t>
            </a:r>
            <a:r>
              <a:rPr lang="en-US" sz="2200" dirty="0" err="1" smtClean="0"/>
              <a:t>reranking</a:t>
            </a:r>
            <a:r>
              <a:rPr lang="en-US" sz="2200" dirty="0" smtClean="0"/>
              <a:t> of search results with user feedback </a:t>
            </a:r>
            <a:r>
              <a:rPr lang="en-US" sz="2000" b="1" dirty="0" smtClean="0">
                <a:solidFill>
                  <a:schemeClr val="bg1"/>
                </a:solidFill>
                <a:cs typeface="Arial" pitchFamily="34" charset="0"/>
              </a:rPr>
              <a:t>(WWW’09)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Local algorithms often suffer from high degree nodes.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Simple solution and analysis</a:t>
            </a:r>
          </a:p>
          <a:p>
            <a:endParaRPr lang="en-US" sz="2200" dirty="0" smtClean="0"/>
          </a:p>
          <a:p>
            <a:r>
              <a:rPr lang="en-US" sz="2400" dirty="0" smtClean="0"/>
              <a:t>Extension to disk-resident graphs</a:t>
            </a:r>
          </a:p>
          <a:p>
            <a:pPr lvl="1"/>
            <a:endParaRPr lang="en-US" sz="2000" dirty="0" smtClean="0"/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Theoretical justification of popular link prediction heuristics </a:t>
            </a:r>
            <a:r>
              <a:rPr lang="en-US" sz="2200" b="1" dirty="0" smtClean="0">
                <a:solidFill>
                  <a:prstClr val="black"/>
                </a:solidFill>
                <a:cs typeface="Arial" pitchFamily="34" charset="0"/>
              </a:rPr>
              <a:t>(COLT’10)</a:t>
            </a:r>
            <a:endParaRPr lang="en-US" sz="2200" dirty="0" smtClean="0"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7E74DA-5DAD-4354-B920-4015A1B158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782320"/>
          </a:xfrm>
        </p:spPr>
        <p:txBody>
          <a:bodyPr/>
          <a:lstStyle/>
          <a:p>
            <a:r>
              <a:rPr lang="en-US" dirty="0" smtClean="0"/>
              <a:t>Our Main Contributions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0800000">
            <a:off x="7500134" y="3082246"/>
            <a:ext cx="318498" cy="1489753"/>
          </a:xfrm>
          <a:prstGeom prst="leftBrace">
            <a:avLst>
              <a:gd name="adj1" fmla="val 8333"/>
              <a:gd name="adj2" fmla="val 50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356437" y="3452295"/>
            <a:ext cx="1479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KDD’10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6026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SARKAR@EKJLIIPFUVWYY57I" val="36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6|4.7|6.3|9.2|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7.7|13.4|22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8.5|26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1.7|19.1|5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35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4|2|5|2.2|2.7|0.4|4.4|5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1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8.2|6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19.6|38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30.9|33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1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0.6|0.6|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5.2|3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6.3|17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1|2.8|13.8|14.4|6.2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5.6|1|10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8|9.7|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4.8|3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8.7|0.4|5.2|0.6|5.7|9.9|11.5|8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9|5.4|5.4|8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.9|4.6|5|7.5|11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2.2|9.6|9.6|8.4|2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5.3|28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8.6|10|19.5|0.9|6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5|4.9|2.7|10.3|5.2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2.1|7.5|7.1|28.3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4.7|1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39.2|16.8|2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3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24407</TotalTime>
  <Words>3790</Words>
  <Application>Microsoft Office PowerPoint</Application>
  <PresentationFormat>On-screen Show (4:3)</PresentationFormat>
  <Paragraphs>888</Paragraphs>
  <Slides>69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Paper</vt:lpstr>
      <vt:lpstr>Equation</vt:lpstr>
      <vt:lpstr>Fast Proximity Search on Large Graphs</vt:lpstr>
      <vt:lpstr>Ranking in Graphs: Friend Suggestion in Facebook</vt:lpstr>
      <vt:lpstr>Ranking in Graphs : Recommender systems</vt:lpstr>
      <vt:lpstr>Ranking in Graphs: Content-based search in databases{1,2}</vt:lpstr>
      <vt:lpstr>All These are Ranking Problems!</vt:lpstr>
      <vt:lpstr>Graph Based Proximity Measures</vt:lpstr>
      <vt:lpstr>Brief Introduction</vt:lpstr>
      <vt:lpstr>Problem with Current Approaches</vt:lpstr>
      <vt:lpstr>Our Main Contributions</vt:lpstr>
      <vt:lpstr>Outline</vt:lpstr>
      <vt:lpstr>Random Walk Based Proximity Measures</vt:lpstr>
      <vt:lpstr>Random Walk Based Proximity Measures</vt:lpstr>
      <vt:lpstr>Random Walk Based Proximity Measures</vt:lpstr>
      <vt:lpstr>Pitfalls  of Hitting and Commute Time</vt:lpstr>
      <vt:lpstr>Slide 15</vt:lpstr>
      <vt:lpstr>Algorithms to Compute HT</vt:lpstr>
      <vt:lpstr>Local Algorithm</vt:lpstr>
      <vt:lpstr>GRANCH</vt:lpstr>
      <vt:lpstr>GRANCH</vt:lpstr>
      <vt:lpstr>Nearest Neighbors in Commute Times</vt:lpstr>
      <vt:lpstr>Experiments</vt:lpstr>
      <vt:lpstr>Word Task</vt:lpstr>
      <vt:lpstr>Author Task</vt:lpstr>
      <vt:lpstr>An Example</vt:lpstr>
      <vt:lpstr>An Example</vt:lpstr>
      <vt:lpstr>Results for  awm, bayesian, disease</vt:lpstr>
      <vt:lpstr>Results for awm, bayesian, disease</vt:lpstr>
      <vt:lpstr>After Reranking</vt:lpstr>
      <vt:lpstr>Reranking: Challenges and Our Contributions</vt:lpstr>
      <vt:lpstr>What is Reranking?</vt:lpstr>
      <vt:lpstr>Outline</vt:lpstr>
      <vt:lpstr>High  Degree  Nodes</vt:lpstr>
      <vt:lpstr>High  Degree  Nodes</vt:lpstr>
      <vt:lpstr>Effect on Personalized Pagerank</vt:lpstr>
      <vt:lpstr>Effect on Hitting Times</vt:lpstr>
      <vt:lpstr>Outline</vt:lpstr>
      <vt:lpstr>Random Walks on Disk</vt:lpstr>
      <vt:lpstr>Simple Idea</vt:lpstr>
      <vt:lpstr>Nearest neighbors on Disk-based graphs</vt:lpstr>
      <vt:lpstr>Nearest neighbors on Disk-based graphs</vt:lpstr>
      <vt:lpstr>Sampling on Disk-based graphs</vt:lpstr>
      <vt:lpstr>Sampling on Disk-based graphs</vt:lpstr>
      <vt:lpstr>GRANCH on Disk </vt:lpstr>
      <vt:lpstr>How to cluster a graph on disk? </vt:lpstr>
      <vt:lpstr>RWDISK</vt:lpstr>
      <vt:lpstr>Experiments</vt:lpstr>
      <vt:lpstr>Datasets</vt:lpstr>
      <vt:lpstr>Effect of High Degree Nodes on RWDISK</vt:lpstr>
      <vt:lpstr>Effect of High Degree Nodes on Link Prediction Accuracy and Number of Page-faults</vt:lpstr>
      <vt:lpstr>Effect of  Deterministic  Algorithm on  Page-faults</vt:lpstr>
      <vt:lpstr>Outline</vt:lpstr>
      <vt:lpstr>Link Prediction- Popular Heuristics</vt:lpstr>
      <vt:lpstr>Link Prediction- Popular Heuristics</vt:lpstr>
      <vt:lpstr>Problem Statement</vt:lpstr>
      <vt:lpstr>Link Prediction – Generative Model</vt:lpstr>
      <vt:lpstr>Simple Deterministic Extension</vt:lpstr>
      <vt:lpstr>Link Prediction</vt:lpstr>
      <vt:lpstr>Distinct  Radii</vt:lpstr>
      <vt:lpstr>Distinct Radii</vt:lpstr>
      <vt:lpstr>Longer  vs. Shorter Paths</vt:lpstr>
      <vt:lpstr>Our Main Contributions</vt:lpstr>
      <vt:lpstr>Slide 62</vt:lpstr>
      <vt:lpstr>Conclusion</vt:lpstr>
      <vt:lpstr>Link Prediction- Popular Heuristics</vt:lpstr>
      <vt:lpstr>Our Main Contributions</vt:lpstr>
      <vt:lpstr>Truncated Hitting &amp; Commute times</vt:lpstr>
      <vt:lpstr>15 nearest neighbors of node 95 (in red)</vt:lpstr>
      <vt:lpstr>RWDISK</vt:lpstr>
      <vt:lpstr>Harmonic Function for Reranking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User</dc:creator>
  <cp:lastModifiedBy>Lenovo User</cp:lastModifiedBy>
  <cp:revision>1934</cp:revision>
  <dcterms:created xsi:type="dcterms:W3CDTF">2010-02-26T22:20:22Z</dcterms:created>
  <dcterms:modified xsi:type="dcterms:W3CDTF">2010-05-17T15:09:11Z</dcterms:modified>
</cp:coreProperties>
</file>