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6" r:id="rId7"/>
    <p:sldId id="267" r:id="rId8"/>
    <p:sldId id="261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broa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broad!$B$1</c:f>
              <c:strCache>
                <c:ptCount val="1"/>
                <c:pt idx="0">
                  <c:v>Arts &amp; Entertainment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broad!$A$2:$A$15</c:f>
              <c:strCache>
                <c:ptCount val="14"/>
                <c:pt idx="0">
                  <c:v>Indiana University</c:v>
                </c:pt>
                <c:pt idx="1">
                  <c:v>Michigan State University</c:v>
                </c:pt>
                <c:pt idx="2">
                  <c:v>Northwestern University</c:v>
                </c:pt>
                <c:pt idx="3">
                  <c:v>Penn State University</c:v>
                </c:pt>
                <c:pt idx="4">
                  <c:v>Purdue University</c:v>
                </c:pt>
                <c:pt idx="5">
                  <c:v>Rutgers University</c:v>
                </c:pt>
                <c:pt idx="6">
                  <c:v>The Ohio State University</c:v>
                </c:pt>
                <c:pt idx="7">
                  <c:v>University of Illinois</c:v>
                </c:pt>
                <c:pt idx="8">
                  <c:v>University of Iowa</c:v>
                </c:pt>
                <c:pt idx="9">
                  <c:v>University of Maryland</c:v>
                </c:pt>
                <c:pt idx="10">
                  <c:v>University of Michigan</c:v>
                </c:pt>
                <c:pt idx="11">
                  <c:v>University of Minnesota</c:v>
                </c:pt>
                <c:pt idx="12">
                  <c:v>University of Nebraska-Lincoln</c:v>
                </c:pt>
                <c:pt idx="13">
                  <c:v>University of Wisconsin</c:v>
                </c:pt>
              </c:strCache>
            </c:strRef>
          </c:cat>
          <c:val>
            <c:numRef>
              <c:f>broad!$B$2:$B$15</c:f>
              <c:numCache>
                <c:formatCode>General</c:formatCode>
                <c:ptCount val="14"/>
                <c:pt idx="0">
                  <c:v>7.0000000000000007E-2</c:v>
                </c:pt>
                <c:pt idx="1">
                  <c:v>0.06</c:v>
                </c:pt>
                <c:pt idx="2">
                  <c:v>0.04</c:v>
                </c:pt>
                <c:pt idx="3">
                  <c:v>0.04</c:v>
                </c:pt>
                <c:pt idx="4">
                  <c:v>0.05</c:v>
                </c:pt>
                <c:pt idx="5">
                  <c:v>0.04</c:v>
                </c:pt>
                <c:pt idx="6">
                  <c:v>0.06</c:v>
                </c:pt>
                <c:pt idx="7">
                  <c:v>0.04</c:v>
                </c:pt>
                <c:pt idx="8">
                  <c:v>0.03</c:v>
                </c:pt>
                <c:pt idx="9">
                  <c:v>0.05</c:v>
                </c:pt>
                <c:pt idx="10">
                  <c:v>0.05</c:v>
                </c:pt>
                <c:pt idx="11">
                  <c:v>0.15</c:v>
                </c:pt>
                <c:pt idx="12">
                  <c:v>0.03</c:v>
                </c:pt>
                <c:pt idx="13">
                  <c:v>4.4444444444444398E-2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9-46E6-9DF8-8F798AC5D88C}"/>
            </c:ext>
          </c:extLst>
        </c:ser>
        <c:ser>
          <c:idx val="1"/>
          <c:order val="1"/>
          <c:tx>
            <c:strRef>
              <c:f>broad!$C$1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broad!$A$2:$A$15</c:f>
              <c:strCache>
                <c:ptCount val="14"/>
                <c:pt idx="0">
                  <c:v>Indiana University</c:v>
                </c:pt>
                <c:pt idx="1">
                  <c:v>Michigan State University</c:v>
                </c:pt>
                <c:pt idx="2">
                  <c:v>Northwestern University</c:v>
                </c:pt>
                <c:pt idx="3">
                  <c:v>Penn State University</c:v>
                </c:pt>
                <c:pt idx="4">
                  <c:v>Purdue University</c:v>
                </c:pt>
                <c:pt idx="5">
                  <c:v>Rutgers University</c:v>
                </c:pt>
                <c:pt idx="6">
                  <c:v>The Ohio State University</c:v>
                </c:pt>
                <c:pt idx="7">
                  <c:v>University of Illinois</c:v>
                </c:pt>
                <c:pt idx="8">
                  <c:v>University of Iowa</c:v>
                </c:pt>
                <c:pt idx="9">
                  <c:v>University of Maryland</c:v>
                </c:pt>
                <c:pt idx="10">
                  <c:v>University of Michigan</c:v>
                </c:pt>
                <c:pt idx="11">
                  <c:v>University of Minnesota</c:v>
                </c:pt>
                <c:pt idx="12">
                  <c:v>University of Nebraska-Lincoln</c:v>
                </c:pt>
                <c:pt idx="13">
                  <c:v>University of Wisconsin</c:v>
                </c:pt>
              </c:strCache>
            </c:strRef>
          </c:cat>
          <c:val>
            <c:numRef>
              <c:f>broad!$C$2:$C$15</c:f>
              <c:numCache>
                <c:formatCode>General</c:formatCode>
                <c:ptCount val="14"/>
                <c:pt idx="0">
                  <c:v>0.44</c:v>
                </c:pt>
                <c:pt idx="1">
                  <c:v>0.52</c:v>
                </c:pt>
                <c:pt idx="2">
                  <c:v>0.5</c:v>
                </c:pt>
                <c:pt idx="3">
                  <c:v>0.45</c:v>
                </c:pt>
                <c:pt idx="4">
                  <c:v>0.59</c:v>
                </c:pt>
                <c:pt idx="5">
                  <c:v>0.63</c:v>
                </c:pt>
                <c:pt idx="6">
                  <c:v>0.5</c:v>
                </c:pt>
                <c:pt idx="7">
                  <c:v>0.53</c:v>
                </c:pt>
                <c:pt idx="8">
                  <c:v>0.51</c:v>
                </c:pt>
                <c:pt idx="9">
                  <c:v>0.47</c:v>
                </c:pt>
                <c:pt idx="10">
                  <c:v>0.44</c:v>
                </c:pt>
                <c:pt idx="11">
                  <c:v>0.44</c:v>
                </c:pt>
                <c:pt idx="12">
                  <c:v>0.54</c:v>
                </c:pt>
                <c:pt idx="13">
                  <c:v>0.35555555555555501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9-46E6-9DF8-8F798AC5D88C}"/>
            </c:ext>
          </c:extLst>
        </c:ser>
        <c:ser>
          <c:idx val="2"/>
          <c:order val="2"/>
          <c:tx>
            <c:strRef>
              <c:f>broad!$D$1</c:f>
              <c:strCache>
                <c:ptCount val="1"/>
                <c:pt idx="0">
                  <c:v>Nightlife Spot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broad!$A$2:$A$15</c:f>
              <c:strCache>
                <c:ptCount val="14"/>
                <c:pt idx="0">
                  <c:v>Indiana University</c:v>
                </c:pt>
                <c:pt idx="1">
                  <c:v>Michigan State University</c:v>
                </c:pt>
                <c:pt idx="2">
                  <c:v>Northwestern University</c:v>
                </c:pt>
                <c:pt idx="3">
                  <c:v>Penn State University</c:v>
                </c:pt>
                <c:pt idx="4">
                  <c:v>Purdue University</c:v>
                </c:pt>
                <c:pt idx="5">
                  <c:v>Rutgers University</c:v>
                </c:pt>
                <c:pt idx="6">
                  <c:v>The Ohio State University</c:v>
                </c:pt>
                <c:pt idx="7">
                  <c:v>University of Illinois</c:v>
                </c:pt>
                <c:pt idx="8">
                  <c:v>University of Iowa</c:v>
                </c:pt>
                <c:pt idx="9">
                  <c:v>University of Maryland</c:v>
                </c:pt>
                <c:pt idx="10">
                  <c:v>University of Michigan</c:v>
                </c:pt>
                <c:pt idx="11">
                  <c:v>University of Minnesota</c:v>
                </c:pt>
                <c:pt idx="12">
                  <c:v>University of Nebraska-Lincoln</c:v>
                </c:pt>
                <c:pt idx="13">
                  <c:v>University of Wisconsin</c:v>
                </c:pt>
              </c:strCache>
            </c:strRef>
          </c:cat>
          <c:val>
            <c:numRef>
              <c:f>broad!$D$2:$D$15</c:f>
              <c:numCache>
                <c:formatCode>General</c:formatCode>
                <c:ptCount val="14"/>
                <c:pt idx="0">
                  <c:v>0.05</c:v>
                </c:pt>
                <c:pt idx="1">
                  <c:v>7.0000000000000007E-2</c:v>
                </c:pt>
                <c:pt idx="2">
                  <c:v>0.03</c:v>
                </c:pt>
                <c:pt idx="3">
                  <c:v>0.09</c:v>
                </c:pt>
                <c:pt idx="4">
                  <c:v>7.0000000000000007E-2</c:v>
                </c:pt>
                <c:pt idx="5">
                  <c:v>0.04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0.08</c:v>
                </c:pt>
                <c:pt idx="10">
                  <c:v>0.05</c:v>
                </c:pt>
                <c:pt idx="11">
                  <c:v>0.1</c:v>
                </c:pt>
                <c:pt idx="12">
                  <c:v>0.14000000000000001</c:v>
                </c:pt>
                <c:pt idx="13">
                  <c:v>0.24444444444444399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9-46E6-9DF8-8F798AC5D88C}"/>
            </c:ext>
          </c:extLst>
        </c:ser>
        <c:ser>
          <c:idx val="3"/>
          <c:order val="3"/>
          <c:tx>
            <c:strRef>
              <c:f>broad!$E$1</c:f>
              <c:strCache>
                <c:ptCount val="1"/>
                <c:pt idx="0">
                  <c:v>Outdoors &amp; Recreation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broad!$A$2:$A$15</c:f>
              <c:strCache>
                <c:ptCount val="14"/>
                <c:pt idx="0">
                  <c:v>Indiana University</c:v>
                </c:pt>
                <c:pt idx="1">
                  <c:v>Michigan State University</c:v>
                </c:pt>
                <c:pt idx="2">
                  <c:v>Northwestern University</c:v>
                </c:pt>
                <c:pt idx="3">
                  <c:v>Penn State University</c:v>
                </c:pt>
                <c:pt idx="4">
                  <c:v>Purdue University</c:v>
                </c:pt>
                <c:pt idx="5">
                  <c:v>Rutgers University</c:v>
                </c:pt>
                <c:pt idx="6">
                  <c:v>The Ohio State University</c:v>
                </c:pt>
                <c:pt idx="7">
                  <c:v>University of Illinois</c:v>
                </c:pt>
                <c:pt idx="8">
                  <c:v>University of Iowa</c:v>
                </c:pt>
                <c:pt idx="9">
                  <c:v>University of Maryland</c:v>
                </c:pt>
                <c:pt idx="10">
                  <c:v>University of Michigan</c:v>
                </c:pt>
                <c:pt idx="11">
                  <c:v>University of Minnesota</c:v>
                </c:pt>
                <c:pt idx="12">
                  <c:v>University of Nebraska-Lincoln</c:v>
                </c:pt>
                <c:pt idx="13">
                  <c:v>University of Wisconsin</c:v>
                </c:pt>
              </c:strCache>
            </c:strRef>
          </c:cat>
          <c:val>
            <c:numRef>
              <c:f>broad!$E$2:$E$15</c:f>
              <c:numCache>
                <c:formatCode>General</c:formatCode>
                <c:ptCount val="14"/>
                <c:pt idx="0">
                  <c:v>0.12</c:v>
                </c:pt>
                <c:pt idx="1">
                  <c:v>0.11</c:v>
                </c:pt>
                <c:pt idx="2">
                  <c:v>0.2</c:v>
                </c:pt>
                <c:pt idx="3">
                  <c:v>0.11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0.16</c:v>
                </c:pt>
                <c:pt idx="7">
                  <c:v>0.04</c:v>
                </c:pt>
                <c:pt idx="8">
                  <c:v>7.0000000000000007E-2</c:v>
                </c:pt>
                <c:pt idx="9">
                  <c:v>0.11</c:v>
                </c:pt>
                <c:pt idx="10">
                  <c:v>0.17</c:v>
                </c:pt>
                <c:pt idx="11">
                  <c:v>0.09</c:v>
                </c:pt>
                <c:pt idx="12">
                  <c:v>0.09</c:v>
                </c:pt>
                <c:pt idx="13">
                  <c:v>0.11111111111111099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89-46E6-9DF8-8F798AC5D88C}"/>
            </c:ext>
          </c:extLst>
        </c:ser>
        <c:ser>
          <c:idx val="4"/>
          <c:order val="4"/>
          <c:tx>
            <c:strRef>
              <c:f>broad!$F$1</c:f>
              <c:strCache>
                <c:ptCount val="1"/>
                <c:pt idx="0">
                  <c:v>Professional &amp; Other Places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broad!$A$2:$A$15</c:f>
              <c:strCache>
                <c:ptCount val="14"/>
                <c:pt idx="0">
                  <c:v>Indiana University</c:v>
                </c:pt>
                <c:pt idx="1">
                  <c:v>Michigan State University</c:v>
                </c:pt>
                <c:pt idx="2">
                  <c:v>Northwestern University</c:v>
                </c:pt>
                <c:pt idx="3">
                  <c:v>Penn State University</c:v>
                </c:pt>
                <c:pt idx="4">
                  <c:v>Purdue University</c:v>
                </c:pt>
                <c:pt idx="5">
                  <c:v>Rutgers University</c:v>
                </c:pt>
                <c:pt idx="6">
                  <c:v>The Ohio State University</c:v>
                </c:pt>
                <c:pt idx="7">
                  <c:v>University of Illinois</c:v>
                </c:pt>
                <c:pt idx="8">
                  <c:v>University of Iowa</c:v>
                </c:pt>
                <c:pt idx="9">
                  <c:v>University of Maryland</c:v>
                </c:pt>
                <c:pt idx="10">
                  <c:v>University of Michigan</c:v>
                </c:pt>
                <c:pt idx="11">
                  <c:v>University of Minnesota</c:v>
                </c:pt>
                <c:pt idx="12">
                  <c:v>University of Nebraska-Lincoln</c:v>
                </c:pt>
                <c:pt idx="13">
                  <c:v>University of Wisconsin</c:v>
                </c:pt>
              </c:strCache>
            </c:strRef>
          </c:cat>
          <c:val>
            <c:numRef>
              <c:f>broad!$F$2:$F$15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0.03</c:v>
                </c:pt>
                <c:pt idx="4">
                  <c:v>0</c:v>
                </c:pt>
                <c:pt idx="5">
                  <c:v>0.02</c:v>
                </c:pt>
                <c:pt idx="6">
                  <c:v>0.02</c:v>
                </c:pt>
                <c:pt idx="7">
                  <c:v>0</c:v>
                </c:pt>
                <c:pt idx="8">
                  <c:v>0</c:v>
                </c:pt>
                <c:pt idx="9">
                  <c:v>0.01</c:v>
                </c:pt>
                <c:pt idx="10">
                  <c:v>0.01</c:v>
                </c:pt>
                <c:pt idx="11">
                  <c:v>0.03</c:v>
                </c:pt>
                <c:pt idx="12">
                  <c:v>0.02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89-46E6-9DF8-8F798AC5D88C}"/>
            </c:ext>
          </c:extLst>
        </c:ser>
        <c:ser>
          <c:idx val="5"/>
          <c:order val="5"/>
          <c:tx>
            <c:strRef>
              <c:f>broad!$G$1</c:f>
              <c:strCache>
                <c:ptCount val="1"/>
                <c:pt idx="0">
                  <c:v>Shop &amp; Service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broad!$A$2:$A$15</c:f>
              <c:strCache>
                <c:ptCount val="14"/>
                <c:pt idx="0">
                  <c:v>Indiana University</c:v>
                </c:pt>
                <c:pt idx="1">
                  <c:v>Michigan State University</c:v>
                </c:pt>
                <c:pt idx="2">
                  <c:v>Northwestern University</c:v>
                </c:pt>
                <c:pt idx="3">
                  <c:v>Penn State University</c:v>
                </c:pt>
                <c:pt idx="4">
                  <c:v>Purdue University</c:v>
                </c:pt>
                <c:pt idx="5">
                  <c:v>Rutgers University</c:v>
                </c:pt>
                <c:pt idx="6">
                  <c:v>The Ohio State University</c:v>
                </c:pt>
                <c:pt idx="7">
                  <c:v>University of Illinois</c:v>
                </c:pt>
                <c:pt idx="8">
                  <c:v>University of Iowa</c:v>
                </c:pt>
                <c:pt idx="9">
                  <c:v>University of Maryland</c:v>
                </c:pt>
                <c:pt idx="10">
                  <c:v>University of Michigan</c:v>
                </c:pt>
                <c:pt idx="11">
                  <c:v>University of Minnesota</c:v>
                </c:pt>
                <c:pt idx="12">
                  <c:v>University of Nebraska-Lincoln</c:v>
                </c:pt>
                <c:pt idx="13">
                  <c:v>University of Wisconsin</c:v>
                </c:pt>
              </c:strCache>
            </c:strRef>
          </c:cat>
          <c:val>
            <c:numRef>
              <c:f>broad!$G$2:$G$15</c:f>
              <c:numCache>
                <c:formatCode>General</c:formatCode>
                <c:ptCount val="14"/>
                <c:pt idx="0">
                  <c:v>0.3</c:v>
                </c:pt>
                <c:pt idx="1">
                  <c:v>0.2</c:v>
                </c:pt>
                <c:pt idx="2">
                  <c:v>0.21</c:v>
                </c:pt>
                <c:pt idx="3">
                  <c:v>0.2</c:v>
                </c:pt>
                <c:pt idx="4">
                  <c:v>0.18</c:v>
                </c:pt>
                <c:pt idx="5">
                  <c:v>0.17</c:v>
                </c:pt>
                <c:pt idx="6">
                  <c:v>0.18</c:v>
                </c:pt>
                <c:pt idx="7">
                  <c:v>0.32</c:v>
                </c:pt>
                <c:pt idx="8">
                  <c:v>0.25</c:v>
                </c:pt>
                <c:pt idx="9">
                  <c:v>0.28000000000000003</c:v>
                </c:pt>
                <c:pt idx="10">
                  <c:v>0.25</c:v>
                </c:pt>
                <c:pt idx="11">
                  <c:v>0.19</c:v>
                </c:pt>
                <c:pt idx="12">
                  <c:v>0.12</c:v>
                </c:pt>
                <c:pt idx="13">
                  <c:v>0.24444444444444399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89-46E6-9DF8-8F798AC5D88C}"/>
            </c:ext>
          </c:extLst>
        </c:ser>
        <c:ser>
          <c:idx val="6"/>
          <c:order val="6"/>
          <c:tx>
            <c:strRef>
              <c:f>broad!$H$1</c:f>
              <c:strCache>
                <c:ptCount val="1"/>
                <c:pt idx="0">
                  <c:v>Travel &amp; Transport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broad!$A$2:$A$15</c:f>
              <c:strCache>
                <c:ptCount val="14"/>
                <c:pt idx="0">
                  <c:v>Indiana University</c:v>
                </c:pt>
                <c:pt idx="1">
                  <c:v>Michigan State University</c:v>
                </c:pt>
                <c:pt idx="2">
                  <c:v>Northwestern University</c:v>
                </c:pt>
                <c:pt idx="3">
                  <c:v>Penn State University</c:v>
                </c:pt>
                <c:pt idx="4">
                  <c:v>Purdue University</c:v>
                </c:pt>
                <c:pt idx="5">
                  <c:v>Rutgers University</c:v>
                </c:pt>
                <c:pt idx="6">
                  <c:v>The Ohio State University</c:v>
                </c:pt>
                <c:pt idx="7">
                  <c:v>University of Illinois</c:v>
                </c:pt>
                <c:pt idx="8">
                  <c:v>University of Iowa</c:v>
                </c:pt>
                <c:pt idx="9">
                  <c:v>University of Maryland</c:v>
                </c:pt>
                <c:pt idx="10">
                  <c:v>University of Michigan</c:v>
                </c:pt>
                <c:pt idx="11">
                  <c:v>University of Minnesota</c:v>
                </c:pt>
                <c:pt idx="12">
                  <c:v>University of Nebraska-Lincoln</c:v>
                </c:pt>
                <c:pt idx="13">
                  <c:v>University of Wisconsin</c:v>
                </c:pt>
              </c:strCache>
            </c:strRef>
          </c:cat>
          <c:val>
            <c:numRef>
              <c:f>broad!$H$2:$H$15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0.04</c:v>
                </c:pt>
                <c:pt idx="4">
                  <c:v>0.01</c:v>
                </c:pt>
                <c:pt idx="5">
                  <c:v>0</c:v>
                </c:pt>
                <c:pt idx="6">
                  <c:v>0.01</c:v>
                </c:pt>
                <c:pt idx="7">
                  <c:v>0.01</c:v>
                </c:pt>
                <c:pt idx="8">
                  <c:v>0.02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0.02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89-46E6-9DF8-8F798AC5D8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8105951"/>
        <c:axId val="1087420287"/>
      </c:barChart>
      <c:catAx>
        <c:axId val="1208105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420287"/>
        <c:crosses val="autoZero"/>
        <c:auto val="1"/>
        <c:lblAlgn val="ctr"/>
        <c:lblOffset val="100"/>
        <c:noMultiLvlLbl val="0"/>
      </c:catAx>
      <c:valAx>
        <c:axId val="1087420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105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645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46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3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077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646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A7204A-49D6-479E-8C64-D86F579AE4F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8B8FE1-8449-441F-AE26-CA842FB399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08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3D0B-F346-4DDA-B010-06961C4FB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78" y="3350554"/>
            <a:ext cx="8361229" cy="2098226"/>
          </a:xfrm>
        </p:spPr>
        <p:txBody>
          <a:bodyPr/>
          <a:lstStyle/>
          <a:p>
            <a:r>
              <a:rPr lang="en-US" dirty="0"/>
              <a:t>Big 10 Universities Environment Analysis</a:t>
            </a:r>
          </a:p>
        </p:txBody>
      </p:sp>
    </p:spTree>
    <p:extLst>
      <p:ext uri="{BB962C8B-B14F-4D97-AF65-F5344CB8AC3E}">
        <p14:creationId xmlns:p14="http://schemas.microsoft.com/office/powerpoint/2010/main" val="4114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37BDB-B044-4E19-A52C-A2CA492D8DB4}"/>
              </a:ext>
            </a:extLst>
          </p:cNvPr>
          <p:cNvSpPr txBox="1"/>
          <p:nvPr/>
        </p:nvSpPr>
        <p:spPr>
          <a:xfrm>
            <a:off x="2153919" y="-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8B510-A6EC-446B-9DAC-5F0790A19148}"/>
              </a:ext>
            </a:extLst>
          </p:cNvPr>
          <p:cNvSpPr txBox="1"/>
          <p:nvPr/>
        </p:nvSpPr>
        <p:spPr>
          <a:xfrm>
            <a:off x="6964267" y="1750942"/>
            <a:ext cx="4805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Venues:</a:t>
            </a:r>
          </a:p>
          <a:p>
            <a:r>
              <a:rPr lang="en-US" dirty="0"/>
              <a:t>Good balance between all types of venues good access to several kind of activities.</a:t>
            </a:r>
          </a:p>
        </p:txBody>
      </p:sp>
      <p:pic>
        <p:nvPicPr>
          <p:cNvPr id="4102" name="Picture 6" descr="Maps navigation pin place icon - Flat And Simple Part 1 Free">
            <a:extLst>
              <a:ext uri="{FF2B5EF4-FFF2-40B4-BE49-F238E27FC236}">
                <a16:creationId xmlns:a16="http://schemas.microsoft.com/office/drawing/2014/main" id="{CC2C75D7-DE8C-44DD-8A3C-BC07802C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48" y="1437778"/>
            <a:ext cx="1569719" cy="15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To Use This Website - E Learning Student Icon - Free ...">
            <a:extLst>
              <a:ext uri="{FF2B5EF4-FFF2-40B4-BE49-F238E27FC236}">
                <a16:creationId xmlns:a16="http://schemas.microsoft.com/office/drawing/2014/main" id="{7D2FF03F-3E91-47C8-8CCF-21A5FDE8A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6666" r="19694" b="6847"/>
          <a:stretch/>
        </p:blipFill>
        <p:spPr bwMode="auto">
          <a:xfrm>
            <a:off x="5737493" y="4321492"/>
            <a:ext cx="1146177" cy="11511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C9724-6FC0-4626-A1AE-A4E1E1E25755}"/>
              </a:ext>
            </a:extLst>
          </p:cNvPr>
          <p:cNvSpPr txBox="1"/>
          <p:nvPr/>
        </p:nvSpPr>
        <p:spPr>
          <a:xfrm>
            <a:off x="7118129" y="4321492"/>
            <a:ext cx="4805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into personalities:</a:t>
            </a:r>
          </a:p>
          <a:p>
            <a:endParaRPr lang="en-US" dirty="0"/>
          </a:p>
          <a:p>
            <a:r>
              <a:rPr lang="en-US" dirty="0"/>
              <a:t>Agreeable to all personalities. </a:t>
            </a:r>
          </a:p>
          <a:p>
            <a:endParaRPr lang="en-US" dirty="0"/>
          </a:p>
        </p:txBody>
      </p:sp>
      <p:pic>
        <p:nvPicPr>
          <p:cNvPr id="7170" name="Picture 2" descr="Official Signatures: Logos and Lockups: Design: Brand Guidelines ...">
            <a:extLst>
              <a:ext uri="{FF2B5EF4-FFF2-40B4-BE49-F238E27FC236}">
                <a16:creationId xmlns:a16="http://schemas.microsoft.com/office/drawing/2014/main" id="{16390C32-3E29-41CE-8EC6-439BF2D5E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4" y="298799"/>
            <a:ext cx="3914843" cy="1754326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llinois Logos">
            <a:extLst>
              <a:ext uri="{FF2B5EF4-FFF2-40B4-BE49-F238E27FC236}">
                <a16:creationId xmlns:a16="http://schemas.microsoft.com/office/drawing/2014/main" id="{E34CD941-DB48-4D08-BCE2-CCFDB2C1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5" y="2233185"/>
            <a:ext cx="3914843" cy="134223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University of Iowa student self-identifies positive COVID-19 test">
            <a:extLst>
              <a:ext uri="{FF2B5EF4-FFF2-40B4-BE49-F238E27FC236}">
                <a16:creationId xmlns:a16="http://schemas.microsoft.com/office/drawing/2014/main" id="{0F72F347-9899-4DEB-AFC2-BC1AF7A0A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8" t="18851" r="11662" b="35699"/>
          <a:stretch/>
        </p:blipFill>
        <p:spPr bwMode="auto">
          <a:xfrm>
            <a:off x="1047695" y="3757828"/>
            <a:ext cx="3914843" cy="130226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Logo and Brand Standards: Office of Trademarks and Licensing ...">
            <a:extLst>
              <a:ext uri="{FF2B5EF4-FFF2-40B4-BE49-F238E27FC236}">
                <a16:creationId xmlns:a16="http://schemas.microsoft.com/office/drawing/2014/main" id="{0E587434-DF79-4150-86EB-54078437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4" y="5242504"/>
            <a:ext cx="3914843" cy="1306477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7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37BDB-B044-4E19-A52C-A2CA492D8DB4}"/>
              </a:ext>
            </a:extLst>
          </p:cNvPr>
          <p:cNvSpPr txBox="1"/>
          <p:nvPr/>
        </p:nvSpPr>
        <p:spPr>
          <a:xfrm>
            <a:off x="2153919" y="-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8B510-A6EC-446B-9DAC-5F0790A19148}"/>
              </a:ext>
            </a:extLst>
          </p:cNvPr>
          <p:cNvSpPr txBox="1"/>
          <p:nvPr/>
        </p:nvSpPr>
        <p:spPr>
          <a:xfrm>
            <a:off x="6964267" y="1750942"/>
            <a:ext cx="48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Venues:</a:t>
            </a:r>
          </a:p>
          <a:p>
            <a:r>
              <a:rPr lang="en-US" dirty="0"/>
              <a:t>Highest amount of nightlife spots</a:t>
            </a:r>
          </a:p>
        </p:txBody>
      </p:sp>
      <p:pic>
        <p:nvPicPr>
          <p:cNvPr id="4102" name="Picture 6" descr="Maps navigation pin place icon - Flat And Simple Part 1 Free">
            <a:extLst>
              <a:ext uri="{FF2B5EF4-FFF2-40B4-BE49-F238E27FC236}">
                <a16:creationId xmlns:a16="http://schemas.microsoft.com/office/drawing/2014/main" id="{CC2C75D7-DE8C-44DD-8A3C-BC07802C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48" y="1437778"/>
            <a:ext cx="1569719" cy="15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To Use This Website - E Learning Student Icon - Free ...">
            <a:extLst>
              <a:ext uri="{FF2B5EF4-FFF2-40B4-BE49-F238E27FC236}">
                <a16:creationId xmlns:a16="http://schemas.microsoft.com/office/drawing/2014/main" id="{7D2FF03F-3E91-47C8-8CCF-21A5FDE8A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6666" r="19694" b="6847"/>
          <a:stretch/>
        </p:blipFill>
        <p:spPr bwMode="auto">
          <a:xfrm>
            <a:off x="5737493" y="4321492"/>
            <a:ext cx="1146177" cy="11511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C9724-6FC0-4626-A1AE-A4E1E1E25755}"/>
              </a:ext>
            </a:extLst>
          </p:cNvPr>
          <p:cNvSpPr txBox="1"/>
          <p:nvPr/>
        </p:nvSpPr>
        <p:spPr>
          <a:xfrm>
            <a:off x="7118129" y="4321492"/>
            <a:ext cx="4805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into personalities:</a:t>
            </a:r>
          </a:p>
          <a:p>
            <a:endParaRPr lang="en-US" dirty="0"/>
          </a:p>
          <a:p>
            <a:r>
              <a:rPr lang="en-US" dirty="0"/>
              <a:t>Better for extroverted personalities, specially those who enjoy dancing and partying. </a:t>
            </a:r>
          </a:p>
          <a:p>
            <a:endParaRPr lang="en-US" dirty="0"/>
          </a:p>
        </p:txBody>
      </p:sp>
      <p:pic>
        <p:nvPicPr>
          <p:cNvPr id="10244" name="Picture 4" descr="Resident Librarian: University of Wisconsin-Madison Libraries ...">
            <a:extLst>
              <a:ext uri="{FF2B5EF4-FFF2-40B4-BE49-F238E27FC236}">
                <a16:creationId xmlns:a16="http://schemas.microsoft.com/office/drawing/2014/main" id="{A886A0A0-029E-45CE-9021-00ACDD15F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8" y="2510616"/>
            <a:ext cx="2786190" cy="1836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3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37BDB-B044-4E19-A52C-A2CA492D8DB4}"/>
              </a:ext>
            </a:extLst>
          </p:cNvPr>
          <p:cNvSpPr txBox="1"/>
          <p:nvPr/>
        </p:nvSpPr>
        <p:spPr>
          <a:xfrm>
            <a:off x="2153919" y="-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8B510-A6EC-446B-9DAC-5F0790A19148}"/>
              </a:ext>
            </a:extLst>
          </p:cNvPr>
          <p:cNvSpPr txBox="1"/>
          <p:nvPr/>
        </p:nvSpPr>
        <p:spPr>
          <a:xfrm>
            <a:off x="6964267" y="1750942"/>
            <a:ext cx="4805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Venues:</a:t>
            </a:r>
          </a:p>
          <a:p>
            <a:r>
              <a:rPr lang="en-US" dirty="0"/>
              <a:t>Higher amount of arts and entertainment venues and professional places, in comparison to all other universities</a:t>
            </a:r>
          </a:p>
        </p:txBody>
      </p:sp>
      <p:pic>
        <p:nvPicPr>
          <p:cNvPr id="4102" name="Picture 6" descr="Maps navigation pin place icon - Flat And Simple Part 1 Free">
            <a:extLst>
              <a:ext uri="{FF2B5EF4-FFF2-40B4-BE49-F238E27FC236}">
                <a16:creationId xmlns:a16="http://schemas.microsoft.com/office/drawing/2014/main" id="{CC2C75D7-DE8C-44DD-8A3C-BC07802C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48" y="1437778"/>
            <a:ext cx="1569719" cy="15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To Use This Website - E Learning Student Icon - Free ...">
            <a:extLst>
              <a:ext uri="{FF2B5EF4-FFF2-40B4-BE49-F238E27FC236}">
                <a16:creationId xmlns:a16="http://schemas.microsoft.com/office/drawing/2014/main" id="{7D2FF03F-3E91-47C8-8CCF-21A5FDE8A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6666" r="19694" b="6847"/>
          <a:stretch/>
        </p:blipFill>
        <p:spPr bwMode="auto">
          <a:xfrm>
            <a:off x="5737493" y="4321492"/>
            <a:ext cx="1146177" cy="11511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C9724-6FC0-4626-A1AE-A4E1E1E25755}"/>
              </a:ext>
            </a:extLst>
          </p:cNvPr>
          <p:cNvSpPr txBox="1"/>
          <p:nvPr/>
        </p:nvSpPr>
        <p:spPr>
          <a:xfrm>
            <a:off x="7118129" y="4321492"/>
            <a:ext cx="4805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into personalities:</a:t>
            </a:r>
          </a:p>
          <a:p>
            <a:endParaRPr lang="en-US" dirty="0"/>
          </a:p>
          <a:p>
            <a:r>
              <a:rPr lang="en-US" dirty="0"/>
              <a:t>Agreeable to all personalities, specially those interested in cultural activities. </a:t>
            </a:r>
          </a:p>
          <a:p>
            <a:endParaRPr lang="en-US" dirty="0"/>
          </a:p>
        </p:txBody>
      </p:sp>
      <p:pic>
        <p:nvPicPr>
          <p:cNvPr id="11268" name="Picture 4" descr="College: University of Minnesota - Twin Cities on TeenLife">
            <a:extLst>
              <a:ext uri="{FF2B5EF4-FFF2-40B4-BE49-F238E27FC236}">
                <a16:creationId xmlns:a16="http://schemas.microsoft.com/office/drawing/2014/main" id="{B5F02A76-8866-46AA-A591-69F19D0AC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74" y="3117357"/>
            <a:ext cx="4693189" cy="1204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4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5A51B2-2216-433F-9D0C-60F9FB3E87B2}"/>
              </a:ext>
            </a:extLst>
          </p:cNvPr>
          <p:cNvSpPr txBox="1"/>
          <p:nvPr/>
        </p:nvSpPr>
        <p:spPr>
          <a:xfrm>
            <a:off x="1457325" y="771524"/>
            <a:ext cx="7896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City environments can affect the mental health of college students and therefore should be an important factor when choosing schools </a:t>
            </a:r>
          </a:p>
        </p:txBody>
      </p:sp>
      <p:pic>
        <p:nvPicPr>
          <p:cNvPr id="1028" name="Picture 4" descr="Chance, choice, chosen, decision, quesion, risk icon">
            <a:extLst>
              <a:ext uri="{FF2B5EF4-FFF2-40B4-BE49-F238E27FC236}">
                <a16:creationId xmlns:a16="http://schemas.microsoft.com/office/drawing/2014/main" id="{D47A2D76-A9E6-4890-937A-A8322D76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22479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ess of a College Student and Ways to Manage It - maggie sheehan ...">
            <a:extLst>
              <a:ext uri="{FF2B5EF4-FFF2-40B4-BE49-F238E27FC236}">
                <a16:creationId xmlns:a16="http://schemas.microsoft.com/office/drawing/2014/main" id="{14806A99-3DAC-4809-B8AE-1867572A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486025"/>
            <a:ext cx="40290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6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127CAEB6-2762-403E-98B1-8B96D27C6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93A55BE-E875-414E-8964-9F4BD06F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CA1FECA8-74A7-4D1C-9D1E-6EDE1F961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A51B2-2216-433F-9D0C-60F9FB3E87B2}"/>
              </a:ext>
            </a:extLst>
          </p:cNvPr>
          <p:cNvSpPr txBox="1"/>
          <p:nvPr/>
        </p:nvSpPr>
        <p:spPr>
          <a:xfrm>
            <a:off x="4735286" y="4332575"/>
            <a:ext cx="6667283" cy="1284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Finding a school that allows the types of hobbies and personalities of the student, and gives them options to choose from, can allow to increase self-care activities. </a:t>
            </a:r>
          </a:p>
        </p:txBody>
      </p:sp>
      <p:pic>
        <p:nvPicPr>
          <p:cNvPr id="2050" name="Picture 2" descr="Trekking - Free people icons">
            <a:extLst>
              <a:ext uri="{FF2B5EF4-FFF2-40B4-BE49-F238E27FC236}">
                <a16:creationId xmlns:a16="http://schemas.microsoft.com/office/drawing/2014/main" id="{AAF93CD9-5F16-4BC6-BCCF-A63942126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" r="-2" b="5349"/>
          <a:stretch/>
        </p:blipFill>
        <p:spPr bwMode="auto">
          <a:xfrm>
            <a:off x="4114039" y="-1"/>
            <a:ext cx="3963922" cy="36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29+ Movie Icon Designs in AI | PSD | Vector EPS">
            <a:extLst>
              <a:ext uri="{FF2B5EF4-FFF2-40B4-BE49-F238E27FC236}">
                <a16:creationId xmlns:a16="http://schemas.microsoft.com/office/drawing/2014/main" id="{669DC3E1-5DDF-4DDE-82AA-406D86B3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12865"/>
          <a:stretch/>
        </p:blipFill>
        <p:spPr bwMode="auto">
          <a:xfrm>
            <a:off x="8228071" y="10"/>
            <a:ext cx="3963922" cy="360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er icon in flat line style. Beer mug logo for social media ...">
            <a:extLst>
              <a:ext uri="{FF2B5EF4-FFF2-40B4-BE49-F238E27FC236}">
                <a16:creationId xmlns:a16="http://schemas.microsoft.com/office/drawing/2014/main" id="{7DD37A4B-19F1-4830-BFE4-685A08B77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1" r="2" b="2"/>
          <a:stretch/>
        </p:blipFill>
        <p:spPr bwMode="auto">
          <a:xfrm>
            <a:off x="2" y="3752849"/>
            <a:ext cx="3953173" cy="31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46C5244-D093-4A7D-A584-16112DCD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272533" y="3928371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143443B-89B2-40A6-9815-5707140D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80235" y="5080476"/>
            <a:ext cx="1717050" cy="1372910"/>
          </a:xfrm>
          <a:custGeom>
            <a:avLst/>
            <a:gdLst>
              <a:gd name="connsiteX0" fmla="*/ 2022607 w 2308583"/>
              <a:gd name="connsiteY0" fmla="*/ 0 h 1845884"/>
              <a:gd name="connsiteX1" fmla="*/ 2308583 w 2308583"/>
              <a:gd name="connsiteY1" fmla="*/ 0 h 1845884"/>
              <a:gd name="connsiteX2" fmla="*/ 2308583 w 2308583"/>
              <a:gd name="connsiteY2" fmla="*/ 1845884 h 1845884"/>
              <a:gd name="connsiteX3" fmla="*/ 462 w 2308583"/>
              <a:gd name="connsiteY3" fmla="*/ 1845884 h 1845884"/>
              <a:gd name="connsiteX4" fmla="*/ 0 w 2308583"/>
              <a:gd name="connsiteY4" fmla="*/ 1574025 h 1845884"/>
              <a:gd name="connsiteX5" fmla="*/ 2022607 w 2308583"/>
              <a:gd name="connsiteY5" fmla="*/ 1574957 h 18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845884">
                <a:moveTo>
                  <a:pt x="2022607" y="0"/>
                </a:moveTo>
                <a:lnTo>
                  <a:pt x="2308583" y="0"/>
                </a:lnTo>
                <a:lnTo>
                  <a:pt x="2308583" y="1845884"/>
                </a:lnTo>
                <a:lnTo>
                  <a:pt x="462" y="1845884"/>
                </a:lnTo>
                <a:cubicBezTo>
                  <a:pt x="-462" y="1752054"/>
                  <a:pt x="923" y="1667855"/>
                  <a:pt x="0" y="1574025"/>
                </a:cubicBezTo>
                <a:lnTo>
                  <a:pt x="2022607" y="1574957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8" name="Picture 10" descr="museum, Artist, Art, paint, picture icon">
            <a:extLst>
              <a:ext uri="{FF2B5EF4-FFF2-40B4-BE49-F238E27FC236}">
                <a16:creationId xmlns:a16="http://schemas.microsoft.com/office/drawing/2014/main" id="{B6B4E45F-988C-44AE-B529-6B6737927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09169" cy="380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E6F3CCF-B5C8-4086-AC6E-78B876EF2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35EEE65-63B3-404D-A638-8606471F0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81D24394-A573-4BE9-AEA5-807296B2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5068779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Big Ten Pennants your Big Ten Pennants, gifts, and merchandise source">
            <a:extLst>
              <a:ext uri="{FF2B5EF4-FFF2-40B4-BE49-F238E27FC236}">
                <a16:creationId xmlns:a16="http://schemas.microsoft.com/office/drawing/2014/main" id="{E93F4B50-E343-4F04-89E5-8E88573EF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r="13897"/>
          <a:stretch/>
        </p:blipFill>
        <p:spPr bwMode="auto">
          <a:xfrm>
            <a:off x="1244522" y="809193"/>
            <a:ext cx="3713049" cy="523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7A8183DC-1CD9-41AE-8170-BE53253B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256" y="480060"/>
            <a:ext cx="5396100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41E16FFE-8842-415C-9E44-C1FEECD78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710" y="643468"/>
            <a:ext cx="5068779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Big Ten Releases Conference Basketball Schedule | KRVN Radio">
            <a:extLst>
              <a:ext uri="{FF2B5EF4-FFF2-40B4-BE49-F238E27FC236}">
                <a16:creationId xmlns:a16="http://schemas.microsoft.com/office/drawing/2014/main" id="{554E1E94-1940-4213-80C9-8FE671EB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2721" y="2145209"/>
            <a:ext cx="4114757" cy="25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63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910F88A-ED82-485D-88A1-CECA8C947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694497"/>
              </p:ext>
            </p:extLst>
          </p:nvPr>
        </p:nvGraphicFramePr>
        <p:xfrm>
          <a:off x="1322194" y="1289918"/>
          <a:ext cx="9550581" cy="424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34F8A0-06C0-477F-95F2-9E1CC03E3767}"/>
              </a:ext>
            </a:extLst>
          </p:cNvPr>
          <p:cNvSpPr txBox="1"/>
          <p:nvPr/>
        </p:nvSpPr>
        <p:spPr>
          <a:xfrm>
            <a:off x="3674005" y="6121145"/>
            <a:ext cx="447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OF VENUES ON EACH SCHOOL</a:t>
            </a:r>
          </a:p>
        </p:txBody>
      </p:sp>
    </p:spTree>
    <p:extLst>
      <p:ext uri="{BB962C8B-B14F-4D97-AF65-F5344CB8AC3E}">
        <p14:creationId xmlns:p14="http://schemas.microsoft.com/office/powerpoint/2010/main" val="19099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C8E50D4F-7A5A-4BF8-A5ED-67765D3A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A2BA875-DA32-4243-91A6-470E0A0A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7FD12-7B01-4F93-AFF7-7F42888D3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63086"/>
              </p:ext>
            </p:extLst>
          </p:nvPr>
        </p:nvGraphicFramePr>
        <p:xfrm>
          <a:off x="783286" y="993537"/>
          <a:ext cx="10625434" cy="487093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096196">
                  <a:extLst>
                    <a:ext uri="{9D8B030D-6E8A-4147-A177-3AD203B41FA5}">
                      <a16:colId xmlns:a16="http://schemas.microsoft.com/office/drawing/2014/main" val="1259306366"/>
                    </a:ext>
                  </a:extLst>
                </a:gridCol>
                <a:gridCol w="780236">
                  <a:extLst>
                    <a:ext uri="{9D8B030D-6E8A-4147-A177-3AD203B41FA5}">
                      <a16:colId xmlns:a16="http://schemas.microsoft.com/office/drawing/2014/main" val="2250825230"/>
                    </a:ext>
                  </a:extLst>
                </a:gridCol>
                <a:gridCol w="822199">
                  <a:extLst>
                    <a:ext uri="{9D8B030D-6E8A-4147-A177-3AD203B41FA5}">
                      <a16:colId xmlns:a16="http://schemas.microsoft.com/office/drawing/2014/main" val="918846232"/>
                    </a:ext>
                  </a:extLst>
                </a:gridCol>
                <a:gridCol w="822199">
                  <a:extLst>
                    <a:ext uri="{9D8B030D-6E8A-4147-A177-3AD203B41FA5}">
                      <a16:colId xmlns:a16="http://schemas.microsoft.com/office/drawing/2014/main" val="2440821503"/>
                    </a:ext>
                  </a:extLst>
                </a:gridCol>
                <a:gridCol w="822199">
                  <a:extLst>
                    <a:ext uri="{9D8B030D-6E8A-4147-A177-3AD203B41FA5}">
                      <a16:colId xmlns:a16="http://schemas.microsoft.com/office/drawing/2014/main" val="671174010"/>
                    </a:ext>
                  </a:extLst>
                </a:gridCol>
                <a:gridCol w="833307">
                  <a:extLst>
                    <a:ext uri="{9D8B030D-6E8A-4147-A177-3AD203B41FA5}">
                      <a16:colId xmlns:a16="http://schemas.microsoft.com/office/drawing/2014/main" val="2533597922"/>
                    </a:ext>
                  </a:extLst>
                </a:gridCol>
                <a:gridCol w="822199">
                  <a:extLst>
                    <a:ext uri="{9D8B030D-6E8A-4147-A177-3AD203B41FA5}">
                      <a16:colId xmlns:a16="http://schemas.microsoft.com/office/drawing/2014/main" val="4142589373"/>
                    </a:ext>
                  </a:extLst>
                </a:gridCol>
                <a:gridCol w="861694">
                  <a:extLst>
                    <a:ext uri="{9D8B030D-6E8A-4147-A177-3AD203B41FA5}">
                      <a16:colId xmlns:a16="http://schemas.microsoft.com/office/drawing/2014/main" val="3186853836"/>
                    </a:ext>
                  </a:extLst>
                </a:gridCol>
                <a:gridCol w="761722">
                  <a:extLst>
                    <a:ext uri="{9D8B030D-6E8A-4147-A177-3AD203B41FA5}">
                      <a16:colId xmlns:a16="http://schemas.microsoft.com/office/drawing/2014/main" val="3823546063"/>
                    </a:ext>
                  </a:extLst>
                </a:gridCol>
                <a:gridCol w="939450">
                  <a:extLst>
                    <a:ext uri="{9D8B030D-6E8A-4147-A177-3AD203B41FA5}">
                      <a16:colId xmlns:a16="http://schemas.microsoft.com/office/drawing/2014/main" val="830600925"/>
                    </a:ext>
                  </a:extLst>
                </a:gridCol>
                <a:gridCol w="859226">
                  <a:extLst>
                    <a:ext uri="{9D8B030D-6E8A-4147-A177-3AD203B41FA5}">
                      <a16:colId xmlns:a16="http://schemas.microsoft.com/office/drawing/2014/main" val="70516110"/>
                    </a:ext>
                  </a:extLst>
                </a:gridCol>
                <a:gridCol w="1204807">
                  <a:extLst>
                    <a:ext uri="{9D8B030D-6E8A-4147-A177-3AD203B41FA5}">
                      <a16:colId xmlns:a16="http://schemas.microsoft.com/office/drawing/2014/main" val="2006585578"/>
                    </a:ext>
                  </a:extLst>
                </a:gridCol>
              </a:tblGrid>
              <a:tr h="457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School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Location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1st Most Common Venue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2nd Most Common Venue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 Most Common Venue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4th Most Common Venue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5th Most Common Venue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6th Most Common Venue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7th Most Common Venue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8th Most Common Venue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9th Most Common Venue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10th Most Common Venue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279542806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Northwestern University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Evanston, 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Beach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Bakery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Hot Dog Joint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Mediterranean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701593529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University of Michigan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Ann Arbor, 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Breakfast Spot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Bakery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Music Venue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Bookstore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Vegetarian / Vegan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268139456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University of Minnesota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Minneapolis, MN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Brewery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Theater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Liquor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Vietnamese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New American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Farmers Market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4146505954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University of Maryland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College Park, MD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Brewery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American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Convenience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Italian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Burger Joint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Salad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986362370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University of Wisconsin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Madison, WI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Sandwich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Convenience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Golf Course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Liquor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Brewery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Fast Food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848947423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Ohio State University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Columbus, OH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Ice Cream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American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Italian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Bookstore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153459172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Penn State University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University Park, 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American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Hotel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Salon / Barbershop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Ice Cream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Pool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Thai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Gas Station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7807012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Rutgers University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New Brunswick, NJ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Bakery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Italian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Chinese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Mediterranean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Supermarket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Burger Joint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Bubble Tea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Pet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732080852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Purdue University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 Lafayette, 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Sandwich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Bakery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Burger Joint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923187098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University of Illinois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Champaign, 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Cosmetics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BBQ Joint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Clothing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American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Steakhouse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Chinese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054301648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Michigan State University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 Lansing, 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Sushi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American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Salon / Barbershop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Ice Cream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Middle Eastern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Yoga Studio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Gym / Fitness Center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336092905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University of Nebraska-Lincoln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Lincoln, 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Brewery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Burger Joint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Chinese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Bakery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Fried Chicken Joint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584410095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Indiana University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Bloomington, 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Fast Food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Gym / Fitness Center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American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Brewery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Ice Cream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1856721356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University of Iowa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Iowa City, 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 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American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Pizza Place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Gas Station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Bakery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Ice Cream Shop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Italian Restaurant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Diner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Burrito Place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9" marR="2449" marT="2449" marB="0" anchor="ctr"/>
                </a:tc>
                <a:extLst>
                  <a:ext uri="{0D108BD9-81ED-4DB2-BD59-A6C34878D82A}">
                    <a16:rowId xmlns:a16="http://schemas.microsoft.com/office/drawing/2014/main" val="279055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84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3FE0E-83EB-41C7-832A-4C32506E1065}"/>
              </a:ext>
            </a:extLst>
          </p:cNvPr>
          <p:cNvSpPr txBox="1"/>
          <p:nvPr/>
        </p:nvSpPr>
        <p:spPr>
          <a:xfrm>
            <a:off x="752858" y="4736961"/>
            <a:ext cx="10720685" cy="93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Clusters by Profile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1EA63E-D0FF-4CA3-BB43-AE4FFF8966FE}"/>
              </a:ext>
            </a:extLst>
          </p:cNvPr>
          <p:cNvPicPr/>
          <p:nvPr/>
        </p:nvPicPr>
        <p:blipFill rotWithShape="1">
          <a:blip r:embed="rId2"/>
          <a:srcRect b="33955"/>
          <a:stretch/>
        </p:blipFill>
        <p:spPr>
          <a:xfrm>
            <a:off x="0" y="28750"/>
            <a:ext cx="12191980" cy="41871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3369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37BDB-B044-4E19-A52C-A2CA492D8DB4}"/>
              </a:ext>
            </a:extLst>
          </p:cNvPr>
          <p:cNvSpPr txBox="1"/>
          <p:nvPr/>
        </p:nvSpPr>
        <p:spPr>
          <a:xfrm>
            <a:off x="2153919" y="-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 descr="Penn State Refreshes Its Brand Identity With New Shield">
            <a:extLst>
              <a:ext uri="{FF2B5EF4-FFF2-40B4-BE49-F238E27FC236}">
                <a16:creationId xmlns:a16="http://schemas.microsoft.com/office/drawing/2014/main" id="{E6D42B51-422D-432D-9CD4-8F1ED9B22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11288" r="12013" b="20924"/>
          <a:stretch/>
        </p:blipFill>
        <p:spPr bwMode="auto">
          <a:xfrm>
            <a:off x="965202" y="175261"/>
            <a:ext cx="3891758" cy="131226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8B510-A6EC-446B-9DAC-5F0790A19148}"/>
              </a:ext>
            </a:extLst>
          </p:cNvPr>
          <p:cNvSpPr txBox="1"/>
          <p:nvPr/>
        </p:nvSpPr>
        <p:spPr>
          <a:xfrm>
            <a:off x="6964267" y="1750942"/>
            <a:ext cx="4805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Venues:</a:t>
            </a:r>
          </a:p>
          <a:p>
            <a:r>
              <a:rPr lang="en-US" dirty="0"/>
              <a:t>High amounts of outdoors and recreation, as well as shop and service venues. </a:t>
            </a:r>
          </a:p>
          <a:p>
            <a:r>
              <a:rPr lang="en-US" dirty="0"/>
              <a:t>Parks, coffee shops and grocery stores are common</a:t>
            </a:r>
          </a:p>
        </p:txBody>
      </p:sp>
      <p:pic>
        <p:nvPicPr>
          <p:cNvPr id="4102" name="Picture 6" descr="Maps navigation pin place icon - Flat And Simple Part 1 Free">
            <a:extLst>
              <a:ext uri="{FF2B5EF4-FFF2-40B4-BE49-F238E27FC236}">
                <a16:creationId xmlns:a16="http://schemas.microsoft.com/office/drawing/2014/main" id="{CC2C75D7-DE8C-44DD-8A3C-BC07802C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48" y="1437778"/>
            <a:ext cx="1569719" cy="15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To Use This Website - E Learning Student Icon - Free ...">
            <a:extLst>
              <a:ext uri="{FF2B5EF4-FFF2-40B4-BE49-F238E27FC236}">
                <a16:creationId xmlns:a16="http://schemas.microsoft.com/office/drawing/2014/main" id="{7D2FF03F-3E91-47C8-8CCF-21A5FDE8A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6666" r="19694" b="6847"/>
          <a:stretch/>
        </p:blipFill>
        <p:spPr bwMode="auto">
          <a:xfrm>
            <a:off x="5737493" y="4321492"/>
            <a:ext cx="1146177" cy="11511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C9724-6FC0-4626-A1AE-A4E1E1E25755}"/>
              </a:ext>
            </a:extLst>
          </p:cNvPr>
          <p:cNvSpPr txBox="1"/>
          <p:nvPr/>
        </p:nvSpPr>
        <p:spPr>
          <a:xfrm>
            <a:off x="7118129" y="4321492"/>
            <a:ext cx="4805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into personalities:</a:t>
            </a:r>
          </a:p>
          <a:p>
            <a:endParaRPr lang="en-US" dirty="0"/>
          </a:p>
          <a:p>
            <a:r>
              <a:rPr lang="en-US" dirty="0"/>
              <a:t>Agreeable to most personalities yet, may not have as much activities for extroverted people.</a:t>
            </a:r>
          </a:p>
          <a:p>
            <a:r>
              <a:rPr lang="en-US" dirty="0"/>
              <a:t>Good for people who like outdoor activities. </a:t>
            </a:r>
          </a:p>
          <a:p>
            <a:endParaRPr lang="en-US" dirty="0"/>
          </a:p>
        </p:txBody>
      </p:sp>
      <p:pic>
        <p:nvPicPr>
          <p:cNvPr id="4106" name="Picture 10" descr="Brand Assets: Brand Tools - Northwestern University">
            <a:extLst>
              <a:ext uri="{FF2B5EF4-FFF2-40B4-BE49-F238E27FC236}">
                <a16:creationId xmlns:a16="http://schemas.microsoft.com/office/drawing/2014/main" id="{C5A22856-0CE2-4F33-8DA1-BFC4791C8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6" b="23367"/>
          <a:stretch/>
        </p:blipFill>
        <p:spPr bwMode="auto">
          <a:xfrm>
            <a:off x="965202" y="1511822"/>
            <a:ext cx="3891758" cy="1097997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Ohio University Registration - Washington State Community College">
            <a:extLst>
              <a:ext uri="{FF2B5EF4-FFF2-40B4-BE49-F238E27FC236}">
                <a16:creationId xmlns:a16="http://schemas.microsoft.com/office/drawing/2014/main" id="{A19F35EA-725E-415A-8338-D2CDBFB3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9" y="2674272"/>
            <a:ext cx="3328343" cy="1509456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Data | NGLS Coalition">
            <a:extLst>
              <a:ext uri="{FF2B5EF4-FFF2-40B4-BE49-F238E27FC236}">
                <a16:creationId xmlns:a16="http://schemas.microsoft.com/office/drawing/2014/main" id="{B8EE5A79-3B94-4FDB-B20D-4683D693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67" y="4350387"/>
            <a:ext cx="4061425" cy="811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New Michigan in-state tuition requirements to help undocumented ...">
            <a:extLst>
              <a:ext uri="{FF2B5EF4-FFF2-40B4-BE49-F238E27FC236}">
                <a16:creationId xmlns:a16="http://schemas.microsoft.com/office/drawing/2014/main" id="{E0467820-76AB-4CD0-AF05-1782B6C27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7" b="19890"/>
          <a:stretch/>
        </p:blipFill>
        <p:spPr bwMode="auto">
          <a:xfrm>
            <a:off x="1033624" y="5472683"/>
            <a:ext cx="3541628" cy="1210056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3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37BDB-B044-4E19-A52C-A2CA492D8DB4}"/>
              </a:ext>
            </a:extLst>
          </p:cNvPr>
          <p:cNvSpPr txBox="1"/>
          <p:nvPr/>
        </p:nvSpPr>
        <p:spPr>
          <a:xfrm>
            <a:off x="2153919" y="-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8B510-A6EC-446B-9DAC-5F0790A19148}"/>
              </a:ext>
            </a:extLst>
          </p:cNvPr>
          <p:cNvSpPr txBox="1"/>
          <p:nvPr/>
        </p:nvSpPr>
        <p:spPr>
          <a:xfrm>
            <a:off x="6964267" y="1750942"/>
            <a:ext cx="4805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Venues:</a:t>
            </a:r>
          </a:p>
          <a:p>
            <a:r>
              <a:rPr lang="en-US" dirty="0"/>
              <a:t>High amounts of food venues. Limited in most other choices. </a:t>
            </a:r>
          </a:p>
        </p:txBody>
      </p:sp>
      <p:pic>
        <p:nvPicPr>
          <p:cNvPr id="4102" name="Picture 6" descr="Maps navigation pin place icon - Flat And Simple Part 1 Free">
            <a:extLst>
              <a:ext uri="{FF2B5EF4-FFF2-40B4-BE49-F238E27FC236}">
                <a16:creationId xmlns:a16="http://schemas.microsoft.com/office/drawing/2014/main" id="{CC2C75D7-DE8C-44DD-8A3C-BC07802C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48" y="1437778"/>
            <a:ext cx="1569719" cy="15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To Use This Website - E Learning Student Icon - Free ...">
            <a:extLst>
              <a:ext uri="{FF2B5EF4-FFF2-40B4-BE49-F238E27FC236}">
                <a16:creationId xmlns:a16="http://schemas.microsoft.com/office/drawing/2014/main" id="{7D2FF03F-3E91-47C8-8CCF-21A5FDE8A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6666" r="19694" b="6847"/>
          <a:stretch/>
        </p:blipFill>
        <p:spPr bwMode="auto">
          <a:xfrm>
            <a:off x="5737493" y="4321492"/>
            <a:ext cx="1146177" cy="11511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C9724-6FC0-4626-A1AE-A4E1E1E25755}"/>
              </a:ext>
            </a:extLst>
          </p:cNvPr>
          <p:cNvSpPr txBox="1"/>
          <p:nvPr/>
        </p:nvSpPr>
        <p:spPr>
          <a:xfrm>
            <a:off x="7118129" y="4321492"/>
            <a:ext cx="4805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into personalities:</a:t>
            </a:r>
          </a:p>
          <a:p>
            <a:endParaRPr lang="en-US" dirty="0"/>
          </a:p>
          <a:p>
            <a:r>
              <a:rPr lang="en-US" dirty="0"/>
              <a:t>Agreeable to adaptable personalities. Not the best for people who is passionate about culture or outdoor activities. </a:t>
            </a:r>
          </a:p>
          <a:p>
            <a:endParaRPr lang="en-US" dirty="0"/>
          </a:p>
        </p:txBody>
      </p:sp>
      <p:pic>
        <p:nvPicPr>
          <p:cNvPr id="6146" name="Picture 2" descr="Purdue University - Main Campus Reviews">
            <a:extLst>
              <a:ext uri="{FF2B5EF4-FFF2-40B4-BE49-F238E27FC236}">
                <a16:creationId xmlns:a16="http://schemas.microsoft.com/office/drawing/2014/main" id="{67781B89-2F58-41AC-BFF2-9B24C0D2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2" y="602487"/>
            <a:ext cx="4196080" cy="1438656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utgers-University-Emblem | Rutgers, University logo, Rutgers ...">
            <a:extLst>
              <a:ext uri="{FF2B5EF4-FFF2-40B4-BE49-F238E27FC236}">
                <a16:creationId xmlns:a16="http://schemas.microsoft.com/office/drawing/2014/main" id="{464474A4-F2EE-42C6-9DFC-277FEE82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2" y="2676935"/>
            <a:ext cx="4196080" cy="1644557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llege: University of Nebraska - Lincoln on TeenLife">
            <a:extLst>
              <a:ext uri="{FF2B5EF4-FFF2-40B4-BE49-F238E27FC236}">
                <a16:creationId xmlns:a16="http://schemas.microsoft.com/office/drawing/2014/main" id="{4B79C134-6BD3-4CF5-A886-9A4CFF40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15" y="4969778"/>
            <a:ext cx="4101957" cy="131877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182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639</Words>
  <Application>Microsoft Office PowerPoint</Application>
  <PresentationFormat>Widescreen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Big 10 Universities Environment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10 Universities Environment Analysis</dc:title>
  <dc:creator>Paula A Sarmiento Huertas</dc:creator>
  <cp:lastModifiedBy>Paula A Sarmiento Huertas</cp:lastModifiedBy>
  <cp:revision>2</cp:revision>
  <dcterms:created xsi:type="dcterms:W3CDTF">2020-04-22T21:53:56Z</dcterms:created>
  <dcterms:modified xsi:type="dcterms:W3CDTF">2020-04-22T22:03:11Z</dcterms:modified>
</cp:coreProperties>
</file>