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9ABC008-CAA1-49D8-8592-CC8BCDAA4DF7}">
  <a:tblStyle styleId="{D9ABC008-CAA1-49D8-8592-CC8BCDAA4D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b625c9cd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b625c9c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f3214be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f3214be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4baa530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4baa530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d4047e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d4047e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d4047e9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d4047e9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b625c9cd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b625c9c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4047e9c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4047e9c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d4047e9c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d4047e9c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d4047e9c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d4047e9c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d4047e9c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d4047e9c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b625c9cd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b625c9cd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b80e40d4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b80e40d4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b80e40d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b80e40d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b80e40d4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b80e40d4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b80e40d4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b80e40d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b625c9c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b625c9c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b625c9cd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b625c9cd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4baa530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34baa530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34baa530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34baa530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34baa530f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34baa530f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625c9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625c9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3b972b74c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3b972b74c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b972b74c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3b972b74c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3b972b74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3b972b74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b972b74c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b972b74c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3b972b74c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3b972b74c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b972b74c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b972b74c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b972b74c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b972b74c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b972b74cd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3b972b74cd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b972b74cd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b972b74cd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b890ada6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b890ada6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625c9c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625c9c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b890ada6d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b890ada6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3b890ada6d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3b890ada6d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b890ada6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b890ada6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b890ada6d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b890ada6d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b890ada6d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b890ada6d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890ada6d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890ada6d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3b890ada6d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5" name="Google Shape;2105;g3b890ada6d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3b890ada6d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9" name="Google Shape;2139;g3b890ada6d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3c109325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3c109325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3214b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3214b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b890ada6d_1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3b890ada6d_1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0" name="Google Shape;2240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47d58f8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47d58f8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f3214be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f3214be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b625c9c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b625c9c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b625c9c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b625c9c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b625c9cd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b625c9cd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30" name="Google Shape;430;p2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6427075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71694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6427075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71694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2</a:t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6427075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71694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2116200" y="24904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0122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2116200" y="2881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10122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2</a:t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2116200" y="2099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012200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2116200" y="32722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0122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3</a:t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3560800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4664925" y="24904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560800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4664925" y="28813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35607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author_</a:t>
            </a:r>
            <a:r>
              <a:rPr lang="ru"/>
              <a:t>id</a:t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4664925" y="20995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book_id</a:t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3560800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4664925" y="3272200"/>
            <a:ext cx="11040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454" name="Google Shape;454;p22"/>
          <p:cNvCxnSpPr>
            <a:stCxn id="438" idx="3"/>
            <a:endCxn id="446" idx="1"/>
          </p:cNvCxnSpPr>
          <p:nvPr/>
        </p:nvCxnSpPr>
        <p:spPr>
          <a:xfrm>
            <a:off x="2858400" y="26858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22"/>
          <p:cNvCxnSpPr>
            <a:endCxn id="448" idx="1"/>
          </p:cNvCxnSpPr>
          <p:nvPr/>
        </p:nvCxnSpPr>
        <p:spPr>
          <a:xfrm>
            <a:off x="2858500" y="30767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2"/>
          <p:cNvCxnSpPr>
            <a:stCxn id="444" idx="3"/>
            <a:endCxn id="452" idx="1"/>
          </p:cNvCxnSpPr>
          <p:nvPr/>
        </p:nvCxnSpPr>
        <p:spPr>
          <a:xfrm>
            <a:off x="2858400" y="3467650"/>
            <a:ext cx="70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2"/>
          <p:cNvCxnSpPr>
            <a:stCxn id="447" idx="3"/>
            <a:endCxn id="432" idx="1"/>
          </p:cNvCxnSpPr>
          <p:nvPr/>
        </p:nvCxnSpPr>
        <p:spPr>
          <a:xfrm>
            <a:off x="5768925" y="26858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2"/>
          <p:cNvCxnSpPr>
            <a:stCxn id="449" idx="3"/>
            <a:endCxn id="434" idx="1"/>
          </p:cNvCxnSpPr>
          <p:nvPr/>
        </p:nvCxnSpPr>
        <p:spPr>
          <a:xfrm>
            <a:off x="5768925" y="307675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2"/>
          <p:cNvCxnSpPr>
            <a:stCxn id="453" idx="3"/>
            <a:endCxn id="434" idx="1"/>
          </p:cNvCxnSpPr>
          <p:nvPr/>
        </p:nvCxnSpPr>
        <p:spPr>
          <a:xfrm flipH="1" rot="10800000">
            <a:off x="5768925" y="3076750"/>
            <a:ext cx="6582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" y="-50"/>
            <a:ext cx="36175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9368848" y="1714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9368848" y="22859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9368848" y="2857460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9368848" y="34289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9368848" y="4000459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9368848" y="457195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9368848" y="11429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9368848" y="571461"/>
            <a:ext cx="571200" cy="571500"/>
          </a:xfrm>
          <a:prstGeom prst="rect">
            <a:avLst/>
          </a:prstGeom>
          <a:noFill/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9368848" y="-6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 txBox="1"/>
          <p:nvPr>
            <p:ph type="ctrTitle"/>
          </p:nvPr>
        </p:nvSpPr>
        <p:spPr>
          <a:xfrm>
            <a:off x="3889425" y="571450"/>
            <a:ext cx="46809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4C5D6E"/>
                </a:solidFill>
              </a:rPr>
              <a:t>Эдгар Кодд</a:t>
            </a:r>
            <a:endParaRPr sz="2400">
              <a:solidFill>
                <a:srgbClr val="4C5D6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Правила функционирования реляционных баз данных были </a:t>
            </a:r>
            <a:r>
              <a:rPr lang="ru" sz="1600">
                <a:solidFill>
                  <a:srgbClr val="2C2D30"/>
                </a:solidFill>
              </a:rPr>
              <a:t>сформулированы</a:t>
            </a:r>
            <a:r>
              <a:rPr lang="ru" sz="1600">
                <a:solidFill>
                  <a:srgbClr val="2C2D30"/>
                </a:solidFill>
              </a:rPr>
              <a:t> доктором Э.Ф. Коддом в 1970 году.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С работы Кодда берут начало все современные реляционные базы данных.</a:t>
            </a:r>
            <a:endParaRPr sz="1600">
              <a:solidFill>
                <a:srgbClr val="2C2D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Первая РСУБД Oracle появилась в 1979 году.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492" name="Google Shape;492;p23"/>
          <p:cNvPicPr preferRelativeResize="0"/>
          <p:nvPr/>
        </p:nvPicPr>
        <p:blipFill rotWithShape="1">
          <a:blip r:embed="rId4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Реляционные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99" name="Google Shape;499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05" name="Google Shape;505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25" name="Google Shape;525;p2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4"/>
          <p:cNvSpPr/>
          <p:nvPr/>
        </p:nvSpPr>
        <p:spPr>
          <a:xfrm>
            <a:off x="171600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Oracle</a:t>
            </a:r>
            <a:endParaRPr/>
          </a:p>
        </p:txBody>
      </p:sp>
      <p:sp>
        <p:nvSpPr>
          <p:cNvPr id="528" name="Google Shape;528;p24"/>
          <p:cNvSpPr/>
          <p:nvPr/>
        </p:nvSpPr>
        <p:spPr>
          <a:xfrm>
            <a:off x="171600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MS SQL</a:t>
            </a:r>
            <a:endParaRPr/>
          </a:p>
        </p:txBody>
      </p:sp>
      <p:sp>
        <p:nvSpPr>
          <p:cNvPr id="529" name="Google Shape;529;p24"/>
          <p:cNvSpPr/>
          <p:nvPr/>
        </p:nvSpPr>
        <p:spPr>
          <a:xfrm>
            <a:off x="1716000" y="38136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DB2</a:t>
            </a:r>
            <a:endParaRPr/>
          </a:p>
        </p:txBody>
      </p:sp>
      <p:sp>
        <p:nvSpPr>
          <p:cNvPr id="530" name="Google Shape;530;p24"/>
          <p:cNvSpPr/>
          <p:nvPr/>
        </p:nvSpPr>
        <p:spPr>
          <a:xfrm>
            <a:off x="5018550" y="171450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531" name="Google Shape;531;p24"/>
          <p:cNvSpPr/>
          <p:nvPr/>
        </p:nvSpPr>
        <p:spPr>
          <a:xfrm>
            <a:off x="5018550" y="2764050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5018550" y="3856975"/>
            <a:ext cx="1962900" cy="758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Firebird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38" name="Google Shape;538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564" name="Google Shape;564;p2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530061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 txBox="1"/>
          <p:nvPr/>
        </p:nvSpPr>
        <p:spPr>
          <a:xfrm>
            <a:off x="530061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5491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55491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5491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66963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66963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66963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1804463" y="2463788"/>
            <a:ext cx="2562300" cy="2159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 txBox="1"/>
          <p:nvPr/>
        </p:nvSpPr>
        <p:spPr>
          <a:xfrm>
            <a:off x="1804463" y="2463788"/>
            <a:ext cx="8145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</a:t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205296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205296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205296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3200213" y="29495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3200213" y="34956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3200213" y="404173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Укрупнение проектов в Интернет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98" name="Google Shape;598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18" name="Google Shape;618;p2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"/>
          <p:cNvSpPr/>
          <p:nvPr/>
        </p:nvSpPr>
        <p:spPr>
          <a:xfrm>
            <a:off x="3745875" y="2490188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1" name="Google Shape;621;p26"/>
          <p:cNvSpPr/>
          <p:nvPr/>
        </p:nvSpPr>
        <p:spPr>
          <a:xfrm>
            <a:off x="1631913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2" name="Google Shape;622;p26"/>
          <p:cNvSpPr/>
          <p:nvPr/>
        </p:nvSpPr>
        <p:spPr>
          <a:xfrm>
            <a:off x="2688888" y="2490200"/>
            <a:ext cx="9102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814900" y="1574927"/>
            <a:ext cx="7810500" cy="744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6233575" y="17378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сейчас</a:t>
            </a:r>
            <a:endParaRPr/>
          </a:p>
        </p:txBody>
      </p:sp>
      <p:sp>
        <p:nvSpPr>
          <p:cNvPr id="625" name="Google Shape;625;p26"/>
          <p:cNvSpPr txBox="1"/>
          <p:nvPr/>
        </p:nvSpPr>
        <p:spPr>
          <a:xfrm>
            <a:off x="4450350" y="174096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2010</a:t>
            </a:r>
            <a:endParaRPr/>
          </a:p>
        </p:txBody>
      </p:sp>
      <p:sp>
        <p:nvSpPr>
          <p:cNvPr id="626" name="Google Shape;626;p26"/>
          <p:cNvSpPr txBox="1"/>
          <p:nvPr/>
        </p:nvSpPr>
        <p:spPr>
          <a:xfrm>
            <a:off x="2667113" y="1750500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2000</a:t>
            </a:r>
            <a:endParaRPr/>
          </a:p>
        </p:txBody>
      </p:sp>
      <p:sp>
        <p:nvSpPr>
          <p:cNvPr id="627" name="Google Shape;627;p26"/>
          <p:cNvSpPr txBox="1"/>
          <p:nvPr/>
        </p:nvSpPr>
        <p:spPr>
          <a:xfrm>
            <a:off x="989963" y="1739917"/>
            <a:ext cx="814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532475" y="3429000"/>
            <a:ext cx="1223050" cy="10795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9" name="Google Shape;629;p26"/>
          <p:cNvCxnSpPr/>
          <p:nvPr/>
        </p:nvCxnSpPr>
        <p:spPr>
          <a:xfrm flipH="1">
            <a:off x="3386775" y="2860688"/>
            <a:ext cx="8142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26"/>
          <p:cNvCxnSpPr>
            <a:stCxn id="621" idx="2"/>
          </p:cNvCxnSpPr>
          <p:nvPr/>
        </p:nvCxnSpPr>
        <p:spPr>
          <a:xfrm>
            <a:off x="2087013" y="2860700"/>
            <a:ext cx="8235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26"/>
          <p:cNvCxnSpPr/>
          <p:nvPr/>
        </p:nvCxnSpPr>
        <p:spPr>
          <a:xfrm>
            <a:off x="3132675" y="2859133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26"/>
          <p:cNvSpPr/>
          <p:nvPr/>
        </p:nvSpPr>
        <p:spPr>
          <a:xfrm>
            <a:off x="5334000" y="2490200"/>
            <a:ext cx="2474400" cy="3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</a:t>
            </a:r>
            <a:endParaRPr/>
          </a:p>
        </p:txBody>
      </p:sp>
      <p:sp>
        <p:nvSpPr>
          <p:cNvPr id="633" name="Google Shape;633;p26"/>
          <p:cNvSpPr/>
          <p:nvPr/>
        </p:nvSpPr>
        <p:spPr>
          <a:xfrm>
            <a:off x="5147113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6206075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/>
          <p:nvPr/>
        </p:nvSpPr>
        <p:spPr>
          <a:xfrm>
            <a:off x="7265050" y="3645963"/>
            <a:ext cx="730250" cy="64557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26"/>
          <p:cNvCxnSpPr>
            <a:stCxn id="632" idx="2"/>
          </p:cNvCxnSpPr>
          <p:nvPr/>
        </p:nvCxnSpPr>
        <p:spPr>
          <a:xfrm>
            <a:off x="6571200" y="2860700"/>
            <a:ext cx="10593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6"/>
          <p:cNvCxnSpPr>
            <a:stCxn id="632" idx="2"/>
          </p:cNvCxnSpPr>
          <p:nvPr/>
        </p:nvCxnSpPr>
        <p:spPr>
          <a:xfrm flipH="1">
            <a:off x="5514000" y="2860700"/>
            <a:ext cx="10572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26"/>
          <p:cNvCxnSpPr>
            <a:stCxn id="632" idx="2"/>
          </p:cNvCxnSpPr>
          <p:nvPr/>
        </p:nvCxnSpPr>
        <p:spPr>
          <a:xfrm>
            <a:off x="6571200" y="2860700"/>
            <a:ext cx="900" cy="9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NoSQL базы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44" name="Google Shape;644;p2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Redis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MongoDB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ElasticSearch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ClickHouse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Cassandra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671" name="Google Shape;671;p2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"/>
          <p:cNvSpPr txBox="1"/>
          <p:nvPr>
            <p:ph type="ctrTitle"/>
          </p:nvPr>
        </p:nvSpPr>
        <p:spPr>
          <a:xfrm>
            <a:off x="1144800" y="3989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Redis: один поток обслуживает все соединения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78" name="Google Shape;678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84" name="Google Shape;684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04" name="Google Shape;704;p2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2921600" y="16912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5125113" y="1534600"/>
            <a:ext cx="1153500" cy="2793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28"/>
          <p:cNvCxnSpPr/>
          <p:nvPr/>
        </p:nvCxnSpPr>
        <p:spPr>
          <a:xfrm rot="10800000">
            <a:off x="5416263" y="2169550"/>
            <a:ext cx="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28"/>
          <p:cNvCxnSpPr/>
          <p:nvPr/>
        </p:nvCxnSpPr>
        <p:spPr>
          <a:xfrm>
            <a:off x="5987463" y="2180050"/>
            <a:ext cx="0" cy="15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28"/>
          <p:cNvSpPr/>
          <p:nvPr/>
        </p:nvSpPr>
        <p:spPr>
          <a:xfrm>
            <a:off x="2921600" y="20553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8"/>
          <p:cNvSpPr/>
          <p:nvPr/>
        </p:nvSpPr>
        <p:spPr>
          <a:xfrm>
            <a:off x="2921600" y="24194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8"/>
          <p:cNvSpPr/>
          <p:nvPr/>
        </p:nvSpPr>
        <p:spPr>
          <a:xfrm>
            <a:off x="2921600" y="278350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8"/>
          <p:cNvSpPr/>
          <p:nvPr/>
        </p:nvSpPr>
        <p:spPr>
          <a:xfrm>
            <a:off x="2921600" y="314757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8"/>
          <p:cNvSpPr/>
          <p:nvPr/>
        </p:nvSpPr>
        <p:spPr>
          <a:xfrm>
            <a:off x="2921600" y="3511650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2921600" y="3875725"/>
            <a:ext cx="1319700" cy="2961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9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Шардирование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21" name="Google Shape;721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47" name="Google Shape;747;p2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9"/>
          <p:cNvSpPr/>
          <p:nvPr/>
        </p:nvSpPr>
        <p:spPr>
          <a:xfrm>
            <a:off x="13344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9"/>
          <p:cNvSpPr/>
          <p:nvPr/>
        </p:nvSpPr>
        <p:spPr>
          <a:xfrm>
            <a:off x="15778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9"/>
          <p:cNvSpPr/>
          <p:nvPr/>
        </p:nvSpPr>
        <p:spPr>
          <a:xfrm>
            <a:off x="15778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9"/>
          <p:cNvSpPr/>
          <p:nvPr/>
        </p:nvSpPr>
        <p:spPr>
          <a:xfrm>
            <a:off x="6285600" y="1811675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9"/>
          <p:cNvSpPr/>
          <p:nvPr/>
        </p:nvSpPr>
        <p:spPr>
          <a:xfrm>
            <a:off x="6529050" y="197890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9"/>
          <p:cNvSpPr/>
          <p:nvPr/>
        </p:nvSpPr>
        <p:spPr>
          <a:xfrm>
            <a:off x="6529050" y="2417050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9"/>
          <p:cNvSpPr/>
          <p:nvPr/>
        </p:nvSpPr>
        <p:spPr>
          <a:xfrm>
            <a:off x="3810000" y="3519900"/>
            <a:ext cx="1524000" cy="105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9"/>
          <p:cNvSpPr/>
          <p:nvPr/>
        </p:nvSpPr>
        <p:spPr>
          <a:xfrm>
            <a:off x="4053450" y="368712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9"/>
          <p:cNvSpPr/>
          <p:nvPr/>
        </p:nvSpPr>
        <p:spPr>
          <a:xfrm>
            <a:off x="4053450" y="4125275"/>
            <a:ext cx="1037100" cy="275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8" name="Google Shape;758;p29"/>
          <p:cNvCxnSpPr>
            <a:stCxn id="757" idx="3"/>
            <a:endCxn id="754" idx="1"/>
          </p:cNvCxnSpPr>
          <p:nvPr/>
        </p:nvCxnSpPr>
        <p:spPr>
          <a:xfrm flipH="1" rot="10800000">
            <a:off x="5090550" y="2554625"/>
            <a:ext cx="1438500" cy="1708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9"/>
          <p:cNvCxnSpPr>
            <a:stCxn id="756" idx="1"/>
            <a:endCxn id="751" idx="3"/>
          </p:cNvCxnSpPr>
          <p:nvPr/>
        </p:nvCxnSpPr>
        <p:spPr>
          <a:xfrm rot="10800000">
            <a:off x="2614950" y="2554475"/>
            <a:ext cx="1438500" cy="1270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9"/>
          <p:cNvCxnSpPr>
            <a:endCxn id="753" idx="1"/>
          </p:cNvCxnSpPr>
          <p:nvPr/>
        </p:nvCxnSpPr>
        <p:spPr>
          <a:xfrm>
            <a:off x="2614950" y="2116450"/>
            <a:ext cx="39141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0"/>
          <p:cNvSpPr txBox="1"/>
          <p:nvPr>
            <p:ph type="ctrTitle"/>
          </p:nvPr>
        </p:nvSpPr>
        <p:spPr>
          <a:xfrm>
            <a:off x="1142400" y="571500"/>
            <a:ext cx="6854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Распределенная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792" name="Google Shape;792;p3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0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0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0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30"/>
          <p:cNvCxnSpPr>
            <a:stCxn id="794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0"/>
          <p:cNvCxnSpPr>
            <a:stCxn id="796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30"/>
          <p:cNvCxnSpPr>
            <a:stCxn id="794" idx="4"/>
          </p:cNvCxnSpPr>
          <p:nvPr/>
        </p:nvCxnSpPr>
        <p:spPr>
          <a:xfrm flipH="1" rot="10800000">
            <a:off x="4987225" y="3481828"/>
            <a:ext cx="10347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30"/>
          <p:cNvCxnSpPr>
            <a:stCxn id="795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30"/>
          <p:cNvCxnSpPr>
            <a:stCxn id="797" idx="4"/>
            <a:endCxn id="798" idx="2"/>
          </p:cNvCxnSpPr>
          <p:nvPr/>
        </p:nvCxnSpPr>
        <p:spPr>
          <a:xfrm>
            <a:off x="4144667" y="2072347"/>
            <a:ext cx="8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 txBox="1"/>
          <p:nvPr>
            <p:ph type="ctrTitle"/>
          </p:nvPr>
        </p:nvSpPr>
        <p:spPr>
          <a:xfrm>
            <a:off x="1142400" y="571500"/>
            <a:ext cx="7133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Разрыв связи между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15" name="Google Shape;815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35" name="Google Shape;835;p3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1"/>
          <p:cNvSpPr/>
          <p:nvPr/>
        </p:nvSpPr>
        <p:spPr>
          <a:xfrm>
            <a:off x="4144667" y="379310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5575304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"/>
          <p:cNvSpPr/>
          <p:nvPr/>
        </p:nvSpPr>
        <p:spPr>
          <a:xfrm>
            <a:off x="2726138" y="2960078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3302108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1"/>
          <p:cNvSpPr/>
          <p:nvPr/>
        </p:nvSpPr>
        <p:spPr>
          <a:xfrm>
            <a:off x="4987225" y="1651325"/>
            <a:ext cx="842558" cy="84204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31"/>
          <p:cNvCxnSpPr>
            <a:stCxn id="837" idx="2"/>
          </p:cNvCxnSpPr>
          <p:nvPr/>
        </p:nvCxnSpPr>
        <p:spPr>
          <a:xfrm rot="10800000">
            <a:off x="3164567" y="3503128"/>
            <a:ext cx="9801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31"/>
          <p:cNvCxnSpPr>
            <a:stCxn id="839" idx="1"/>
          </p:cNvCxnSpPr>
          <p:nvPr/>
        </p:nvCxnSpPr>
        <p:spPr>
          <a:xfrm flipH="1" rot="10800000">
            <a:off x="3147417" y="2159078"/>
            <a:ext cx="567300" cy="8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1"/>
          <p:cNvCxnSpPr>
            <a:stCxn id="838" idx="1"/>
          </p:cNvCxnSpPr>
          <p:nvPr/>
        </p:nvCxnSpPr>
        <p:spPr>
          <a:xfrm rot="10800000">
            <a:off x="5439783" y="2169578"/>
            <a:ext cx="556800" cy="7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Данные и программы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NoSQL-базы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Базы данных в современных приложениях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6" name="Google Shape;856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876" name="Google Shape;876;p3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2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880" name="Google Shape;880;p32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881" name="Google Shape;881;p32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882" name="Google Shape;882;p32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883" name="Google Shape;883;p32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884" name="Google Shape;884;p32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2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887" name="Google Shape;887;p32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888" name="Google Shape;888;p32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889" name="Google Shape;889;p32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2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2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2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2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3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02" name="Google Shape;902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8" name="Google Shape;908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28" name="Google Shape;928;p3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3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31" name="Google Shape;931;p33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32" name="Google Shape;932;p33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33" name="Google Shape;933;p33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34" name="Google Shape;934;p33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35" name="Google Shape;935;p33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36" name="Google Shape;936;p33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3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3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39" name="Google Shape;939;p33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40" name="Google Shape;940;p33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3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4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54" name="Google Shape;954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60" name="Google Shape;960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980" name="Google Shape;980;p3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4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983" name="Google Shape;983;p34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984" name="Google Shape;984;p34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985" name="Google Shape;985;p34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986" name="Google Shape;986;p34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987" name="Google Shape;987;p34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988" name="Google Shape;988;p34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4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991" name="Google Shape;991;p34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992" name="Google Shape;992;p34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5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06" name="Google Shape;1006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2" name="Google Shape;1012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32" name="Google Shape;1032;p3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3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39" name="Google Shape;1039;p35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43" name="Google Shape;1043;p35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/>
          <p:nvPr>
            <p:ph type="ctrTitle"/>
          </p:nvPr>
        </p:nvSpPr>
        <p:spPr>
          <a:xfrm>
            <a:off x="1142375" y="418875"/>
            <a:ext cx="71655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Совместное использование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4" name="Google Shape;1064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084" name="Google Shape;1084;p3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1621000" y="2847425"/>
            <a:ext cx="1373800" cy="889688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</a:t>
            </a:r>
            <a:r>
              <a:rPr lang="ru"/>
              <a:t>edis</a:t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3389175" y="2847425"/>
            <a:ext cx="1373800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5157338" y="2847425"/>
            <a:ext cx="1373825" cy="8897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ElasticSearch</a:t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6925525" y="2810200"/>
            <a:ext cx="1373825" cy="889700"/>
          </a:xfrm>
          <a:prstGeom prst="flowChartMagneticDisk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ClickHouse</a:t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1621050" y="1296700"/>
            <a:ext cx="6678300" cy="80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приложения</a:t>
            </a:r>
            <a:endParaRPr/>
          </a:p>
        </p:txBody>
      </p:sp>
      <p:sp>
        <p:nvSpPr>
          <p:cNvPr id="1091" name="Google Shape;1091;p36"/>
          <p:cNvSpPr txBox="1"/>
          <p:nvPr/>
        </p:nvSpPr>
        <p:spPr>
          <a:xfrm>
            <a:off x="157830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Кэш в оперативной памяти</a:t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771150" y="1397138"/>
            <a:ext cx="571200" cy="245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771150" y="1751563"/>
            <a:ext cx="571200" cy="245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 txBox="1"/>
          <p:nvPr/>
        </p:nvSpPr>
        <p:spPr>
          <a:xfrm>
            <a:off x="34010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база данных</a:t>
            </a:r>
            <a:endParaRPr/>
          </a:p>
        </p:txBody>
      </p:sp>
      <p:sp>
        <p:nvSpPr>
          <p:cNvPr id="1095" name="Google Shape;1095;p36"/>
          <p:cNvSpPr txBox="1"/>
          <p:nvPr/>
        </p:nvSpPr>
        <p:spPr>
          <a:xfrm>
            <a:off x="5157350" y="388702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 поиск</a:t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6913650" y="3923375"/>
            <a:ext cx="145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Колоночная база данных для статистики</a:t>
            </a:r>
            <a:endParaRPr/>
          </a:p>
        </p:txBody>
      </p:sp>
      <p:sp>
        <p:nvSpPr>
          <p:cNvPr id="1097" name="Google Shape;1097;p36"/>
          <p:cNvSpPr/>
          <p:nvPr/>
        </p:nvSpPr>
        <p:spPr>
          <a:xfrm>
            <a:off x="2039788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6"/>
          <p:cNvSpPr/>
          <p:nvPr/>
        </p:nvSpPr>
        <p:spPr>
          <a:xfrm>
            <a:off x="2330613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6"/>
          <p:cNvSpPr/>
          <p:nvPr/>
        </p:nvSpPr>
        <p:spPr>
          <a:xfrm>
            <a:off x="3862525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6"/>
          <p:cNvSpPr/>
          <p:nvPr/>
        </p:nvSpPr>
        <p:spPr>
          <a:xfrm>
            <a:off x="4153350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6"/>
          <p:cNvSpPr/>
          <p:nvPr/>
        </p:nvSpPr>
        <p:spPr>
          <a:xfrm>
            <a:off x="5591550" y="2227462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6"/>
          <p:cNvSpPr/>
          <p:nvPr/>
        </p:nvSpPr>
        <p:spPr>
          <a:xfrm>
            <a:off x="5882375" y="2227463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/>
          <p:nvPr/>
        </p:nvSpPr>
        <p:spPr>
          <a:xfrm>
            <a:off x="7344313" y="2208849"/>
            <a:ext cx="245400" cy="489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/>
          <p:nvPr/>
        </p:nvSpPr>
        <p:spPr>
          <a:xfrm>
            <a:off x="7635138" y="2208850"/>
            <a:ext cx="245400" cy="489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110" name="Google Shape;11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3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</a:t>
            </a:r>
            <a:r>
              <a:rPr lang="ru" sz="1600">
                <a:solidFill>
                  <a:srgbClr val="BDC2CA"/>
                </a:solidFill>
              </a:rPr>
              <a:t>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112" name="Google Shape;1112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Основы реляционных баз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3" name="Google Shape;1143;p3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 базы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Таблицы, строки и столбцы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Первичные и внешние ключи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Транзакции. ACID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CAP-теорема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144" name="Google Shape;1144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70" name="Google Shape;1170;p3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77" name="Google Shape;1177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83" name="Google Shape;1183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03" name="Google Shape;1203;p3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9"/>
          <p:cNvSpPr/>
          <p:nvPr/>
        </p:nvSpPr>
        <p:spPr>
          <a:xfrm>
            <a:off x="3131975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206" name="Google Shape;1206;p39"/>
          <p:cNvSpPr/>
          <p:nvPr/>
        </p:nvSpPr>
        <p:spPr>
          <a:xfrm>
            <a:off x="3874300" y="2965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207" name="Google Shape;1207;p39"/>
          <p:cNvSpPr/>
          <p:nvPr/>
        </p:nvSpPr>
        <p:spPr>
          <a:xfrm>
            <a:off x="313197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208" name="Google Shape;1208;p39"/>
          <p:cNvSpPr/>
          <p:nvPr/>
        </p:nvSpPr>
        <p:spPr>
          <a:xfrm>
            <a:off x="3874300" y="33563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209" name="Google Shape;1209;p39"/>
          <p:cNvSpPr/>
          <p:nvPr/>
        </p:nvSpPr>
        <p:spPr>
          <a:xfrm>
            <a:off x="5906800" y="2574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210" name="Google Shape;1210;p39"/>
          <p:cNvSpPr/>
          <p:nvPr/>
        </p:nvSpPr>
        <p:spPr>
          <a:xfrm>
            <a:off x="3874300" y="2574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211" name="Google Shape;1211;p39"/>
          <p:cNvSpPr/>
          <p:nvPr/>
        </p:nvSpPr>
        <p:spPr>
          <a:xfrm>
            <a:off x="3131963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212" name="Google Shape;1212;p39"/>
          <p:cNvSpPr/>
          <p:nvPr/>
        </p:nvSpPr>
        <p:spPr>
          <a:xfrm>
            <a:off x="3874300" y="37472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213" name="Google Shape;1213;p39"/>
          <p:cNvSpPr/>
          <p:nvPr/>
        </p:nvSpPr>
        <p:spPr>
          <a:xfrm>
            <a:off x="2170538" y="2991525"/>
            <a:ext cx="742200" cy="338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9"/>
          <p:cNvSpPr txBox="1"/>
          <p:nvPr/>
        </p:nvSpPr>
        <p:spPr>
          <a:xfrm>
            <a:off x="1289275" y="2965425"/>
            <a:ext cx="789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Строка</a:t>
            </a:r>
            <a:endParaRPr/>
          </a:p>
        </p:txBody>
      </p:sp>
      <p:sp>
        <p:nvSpPr>
          <p:cNvPr id="1215" name="Google Shape;1215;p39"/>
          <p:cNvSpPr txBox="1"/>
          <p:nvPr/>
        </p:nvSpPr>
        <p:spPr>
          <a:xfrm>
            <a:off x="3044825" y="1400888"/>
            <a:ext cx="9165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Столбец</a:t>
            </a: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3334925" y="1841188"/>
            <a:ext cx="336300" cy="5715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3131963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3874300" y="41381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3131975" y="25740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5906800" y="2965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221" name="Google Shape;1221;p39"/>
          <p:cNvSpPr/>
          <p:nvPr/>
        </p:nvSpPr>
        <p:spPr>
          <a:xfrm>
            <a:off x="5906925" y="3356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5906925" y="3747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223" name="Google Shape;1223;p39"/>
          <p:cNvSpPr/>
          <p:nvPr/>
        </p:nvSpPr>
        <p:spPr>
          <a:xfrm>
            <a:off x="5906925" y="41381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0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9" name="Google Shape;1229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5" name="Google Shape;1235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255" name="Google Shape;1255;p4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0"/>
          <p:cNvSpPr/>
          <p:nvPr/>
        </p:nvSpPr>
        <p:spPr>
          <a:xfrm>
            <a:off x="3295533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0"/>
          <p:cNvSpPr/>
          <p:nvPr/>
        </p:nvSpPr>
        <p:spPr>
          <a:xfrm>
            <a:off x="3783383" y="382808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0"/>
          <p:cNvSpPr/>
          <p:nvPr/>
        </p:nvSpPr>
        <p:spPr>
          <a:xfrm>
            <a:off x="3295533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0"/>
          <p:cNvSpPr/>
          <p:nvPr/>
        </p:nvSpPr>
        <p:spPr>
          <a:xfrm>
            <a:off x="3783383" y="404384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0"/>
          <p:cNvSpPr/>
          <p:nvPr/>
        </p:nvSpPr>
        <p:spPr>
          <a:xfrm>
            <a:off x="5119126" y="361233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0"/>
          <p:cNvSpPr/>
          <p:nvPr/>
        </p:nvSpPr>
        <p:spPr>
          <a:xfrm>
            <a:off x="3783383" y="361233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0"/>
          <p:cNvSpPr/>
          <p:nvPr/>
        </p:nvSpPr>
        <p:spPr>
          <a:xfrm>
            <a:off x="3295525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0"/>
          <p:cNvSpPr/>
          <p:nvPr/>
        </p:nvSpPr>
        <p:spPr>
          <a:xfrm>
            <a:off x="3783383" y="425960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0"/>
          <p:cNvSpPr/>
          <p:nvPr/>
        </p:nvSpPr>
        <p:spPr>
          <a:xfrm>
            <a:off x="3295525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0"/>
          <p:cNvSpPr/>
          <p:nvPr/>
        </p:nvSpPr>
        <p:spPr>
          <a:xfrm>
            <a:off x="3783383" y="4475361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0"/>
          <p:cNvSpPr/>
          <p:nvPr/>
        </p:nvSpPr>
        <p:spPr>
          <a:xfrm>
            <a:off x="3295533" y="3612074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0"/>
          <p:cNvSpPr/>
          <p:nvPr/>
        </p:nvSpPr>
        <p:spPr>
          <a:xfrm>
            <a:off x="5119126" y="382808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0"/>
          <p:cNvSpPr/>
          <p:nvPr/>
        </p:nvSpPr>
        <p:spPr>
          <a:xfrm>
            <a:off x="5119208" y="404384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0"/>
          <p:cNvSpPr/>
          <p:nvPr/>
        </p:nvSpPr>
        <p:spPr>
          <a:xfrm>
            <a:off x="5119208" y="425960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0"/>
          <p:cNvSpPr/>
          <p:nvPr/>
        </p:nvSpPr>
        <p:spPr>
          <a:xfrm>
            <a:off x="5119208" y="4475361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0"/>
          <p:cNvSpPr/>
          <p:nvPr/>
        </p:nvSpPr>
        <p:spPr>
          <a:xfrm>
            <a:off x="5116520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0"/>
          <p:cNvSpPr/>
          <p:nvPr/>
        </p:nvSpPr>
        <p:spPr>
          <a:xfrm>
            <a:off x="5604370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0"/>
          <p:cNvSpPr/>
          <p:nvPr/>
        </p:nvSpPr>
        <p:spPr>
          <a:xfrm>
            <a:off x="5116520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0"/>
          <p:cNvSpPr/>
          <p:nvPr/>
        </p:nvSpPr>
        <p:spPr>
          <a:xfrm>
            <a:off x="5604370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6940113" y="1885767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5604370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5116512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0"/>
          <p:cNvSpPr/>
          <p:nvPr/>
        </p:nvSpPr>
        <p:spPr>
          <a:xfrm>
            <a:off x="5604370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0"/>
          <p:cNvSpPr/>
          <p:nvPr/>
        </p:nvSpPr>
        <p:spPr>
          <a:xfrm>
            <a:off x="5116512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0"/>
          <p:cNvSpPr/>
          <p:nvPr/>
        </p:nvSpPr>
        <p:spPr>
          <a:xfrm>
            <a:off x="5604370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0"/>
          <p:cNvSpPr/>
          <p:nvPr/>
        </p:nvSpPr>
        <p:spPr>
          <a:xfrm>
            <a:off x="5116520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0"/>
          <p:cNvSpPr/>
          <p:nvPr/>
        </p:nvSpPr>
        <p:spPr>
          <a:xfrm>
            <a:off x="6940113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0"/>
          <p:cNvSpPr/>
          <p:nvPr/>
        </p:nvSpPr>
        <p:spPr>
          <a:xfrm>
            <a:off x="6940195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0"/>
          <p:cNvSpPr/>
          <p:nvPr/>
        </p:nvSpPr>
        <p:spPr>
          <a:xfrm>
            <a:off x="6940195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0"/>
          <p:cNvSpPr/>
          <p:nvPr/>
        </p:nvSpPr>
        <p:spPr>
          <a:xfrm>
            <a:off x="6940195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0"/>
          <p:cNvSpPr/>
          <p:nvPr/>
        </p:nvSpPr>
        <p:spPr>
          <a:xfrm>
            <a:off x="1956858" y="2101525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0"/>
          <p:cNvSpPr/>
          <p:nvPr/>
        </p:nvSpPr>
        <p:spPr>
          <a:xfrm>
            <a:off x="2444708" y="2101525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0"/>
          <p:cNvSpPr/>
          <p:nvPr/>
        </p:nvSpPr>
        <p:spPr>
          <a:xfrm>
            <a:off x="1956858" y="2317283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0"/>
          <p:cNvSpPr/>
          <p:nvPr/>
        </p:nvSpPr>
        <p:spPr>
          <a:xfrm>
            <a:off x="2444708" y="2317283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0"/>
          <p:cNvSpPr/>
          <p:nvPr/>
        </p:nvSpPr>
        <p:spPr>
          <a:xfrm>
            <a:off x="2444708" y="1885767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0"/>
          <p:cNvSpPr/>
          <p:nvPr/>
        </p:nvSpPr>
        <p:spPr>
          <a:xfrm>
            <a:off x="1956850" y="2533040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0"/>
          <p:cNvSpPr/>
          <p:nvPr/>
        </p:nvSpPr>
        <p:spPr>
          <a:xfrm>
            <a:off x="2444708" y="2533040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0"/>
          <p:cNvSpPr/>
          <p:nvPr/>
        </p:nvSpPr>
        <p:spPr>
          <a:xfrm>
            <a:off x="1956850" y="2748798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0"/>
          <p:cNvSpPr/>
          <p:nvPr/>
        </p:nvSpPr>
        <p:spPr>
          <a:xfrm>
            <a:off x="2444708" y="2748798"/>
            <a:ext cx="13359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0"/>
          <p:cNvSpPr/>
          <p:nvPr/>
        </p:nvSpPr>
        <p:spPr>
          <a:xfrm>
            <a:off x="1956858" y="1885512"/>
            <a:ext cx="487800" cy="21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0"/>
          <p:cNvSpPr txBox="1"/>
          <p:nvPr/>
        </p:nvSpPr>
        <p:spPr>
          <a:xfrm>
            <a:off x="1956850" y="1490075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catalogs</a:t>
            </a:r>
            <a:endParaRPr/>
          </a:p>
        </p:txBody>
      </p:sp>
      <p:sp>
        <p:nvSpPr>
          <p:cNvPr id="1298" name="Google Shape;1298;p40"/>
          <p:cNvSpPr txBox="1"/>
          <p:nvPr/>
        </p:nvSpPr>
        <p:spPr>
          <a:xfrm>
            <a:off x="5116525" y="1499313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users</a:t>
            </a:r>
            <a:endParaRPr/>
          </a:p>
        </p:txBody>
      </p:sp>
      <p:sp>
        <p:nvSpPr>
          <p:cNvPr id="1299" name="Google Shape;1299;p40"/>
          <p:cNvSpPr txBox="1"/>
          <p:nvPr/>
        </p:nvSpPr>
        <p:spPr>
          <a:xfrm>
            <a:off x="3295525" y="3217150"/>
            <a:ext cx="972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1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05" name="Google Shape;1305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1" name="Google Shape;1311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31" name="Google Shape;1331;p4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34" name="Google Shape;1334;p41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35" name="Google Shape;1335;p41"/>
          <p:cNvSpPr/>
          <p:nvPr/>
        </p:nvSpPr>
        <p:spPr>
          <a:xfrm>
            <a:off x="133265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36" name="Google Shape;1336;p41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37" name="Google Shape;1337;p41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38" name="Google Shape;1338;p41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41" name="Google Shape;1341;p41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42" name="Google Shape;1342;p41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43" name="Google Shape;1343;p41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44" name="Google Shape;1344;p41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45" name="Google Shape;1345;p41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46" name="Google Shape;1346;p41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47" name="Google Shape;1347;p41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Данные живут дольше программ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8" name="Google Shape;148;p1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303375" y="2106088"/>
            <a:ext cx="2025700" cy="20743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852075" y="1799175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Десктопная программа</a:t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841975" y="2857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Web-сайт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1852075" y="4000500"/>
            <a:ext cx="2370600" cy="69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Мобильное приложение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4781725" y="2920950"/>
            <a:ext cx="952500" cy="571500"/>
          </a:xfrm>
          <a:prstGeom prst="left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2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53" name="Google Shape;135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59" name="Google Shape;135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379" name="Google Shape;1379;p4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2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382" name="Google Shape;1382;p42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1332662" y="25564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074975" y="2556625"/>
            <a:ext cx="20325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385" name="Google Shape;1385;p42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387" name="Google Shape;1387;p42"/>
          <p:cNvSpPr/>
          <p:nvPr/>
        </p:nvSpPr>
        <p:spPr>
          <a:xfrm>
            <a:off x="1332638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388" name="Google Shape;1388;p42"/>
          <p:cNvSpPr/>
          <p:nvPr/>
        </p:nvSpPr>
        <p:spPr>
          <a:xfrm>
            <a:off x="2074975" y="29475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1332638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2074975" y="33384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4107600" y="2556625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4107600" y="29475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4107600" y="33384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3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07" name="Google Shape;1407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27" name="Google Shape;1427;p4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3"/>
          <p:cNvSpPr/>
          <p:nvPr/>
        </p:nvSpPr>
        <p:spPr>
          <a:xfrm>
            <a:off x="1332650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30" name="Google Shape;1430;p43"/>
          <p:cNvSpPr/>
          <p:nvPr/>
        </p:nvSpPr>
        <p:spPr>
          <a:xfrm>
            <a:off x="2074975" y="21657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31" name="Google Shape;1431;p43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32" name="Google Shape;1432;p43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33" name="Google Shape;1433;p43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34" name="Google Shape;1434;p43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35" name="Google Shape;1435;p43"/>
          <p:cNvSpPr/>
          <p:nvPr/>
        </p:nvSpPr>
        <p:spPr>
          <a:xfrm>
            <a:off x="1332638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36" name="Google Shape;1436;p43"/>
          <p:cNvSpPr/>
          <p:nvPr/>
        </p:nvSpPr>
        <p:spPr>
          <a:xfrm>
            <a:off x="2074975" y="25570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37" name="Google Shape;1437;p43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38" name="Google Shape;1438;p43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39" name="Google Shape;1439;p43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40" name="Google Shape;1440;p43"/>
          <p:cNvSpPr/>
          <p:nvPr/>
        </p:nvSpPr>
        <p:spPr>
          <a:xfrm>
            <a:off x="4107475" y="21657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41" name="Google Shape;1441;p43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42" name="Google Shape;1442;p43"/>
          <p:cNvSpPr/>
          <p:nvPr/>
        </p:nvSpPr>
        <p:spPr>
          <a:xfrm>
            <a:off x="4107600" y="25570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43" name="Google Shape;1443;p43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44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9" name="Google Shape;1449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55" name="Google Shape;1455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475" name="Google Shape;1475;p4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4"/>
          <p:cNvSpPr/>
          <p:nvPr/>
        </p:nvSpPr>
        <p:spPr>
          <a:xfrm>
            <a:off x="1332700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478" name="Google Shape;1478;p44"/>
          <p:cNvSpPr/>
          <p:nvPr/>
        </p:nvSpPr>
        <p:spPr>
          <a:xfrm>
            <a:off x="2075025" y="25573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479" name="Google Shape;1479;p44"/>
          <p:cNvSpPr/>
          <p:nvPr/>
        </p:nvSpPr>
        <p:spPr>
          <a:xfrm>
            <a:off x="133265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480" name="Google Shape;1480;p44"/>
          <p:cNvSpPr/>
          <p:nvPr/>
        </p:nvSpPr>
        <p:spPr>
          <a:xfrm>
            <a:off x="2074975" y="33397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482" name="Google Shape;1482;p44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483" name="Google Shape;1483;p44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484" name="Google Shape;1484;p44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485" name="Google Shape;1485;p44"/>
          <p:cNvSpPr/>
          <p:nvPr/>
        </p:nvSpPr>
        <p:spPr>
          <a:xfrm>
            <a:off x="1332638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486" name="Google Shape;1486;p44"/>
          <p:cNvSpPr/>
          <p:nvPr/>
        </p:nvSpPr>
        <p:spPr>
          <a:xfrm>
            <a:off x="2074975" y="29479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487" name="Google Shape;1487;p44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488" name="Google Shape;1488;p44"/>
          <p:cNvSpPr/>
          <p:nvPr/>
        </p:nvSpPr>
        <p:spPr>
          <a:xfrm>
            <a:off x="4107525" y="25573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489" name="Google Shape;1489;p44"/>
          <p:cNvSpPr/>
          <p:nvPr/>
        </p:nvSpPr>
        <p:spPr>
          <a:xfrm>
            <a:off x="4107600" y="33397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490" name="Google Shape;1490;p44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>
            <a:off x="4107600" y="29479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Таблица catalogs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97" name="Google Shape;1497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03" name="Google Shape;1503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23" name="Google Shape;1523;p4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4" name="Google Shape;1524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5"/>
          <p:cNvSpPr/>
          <p:nvPr/>
        </p:nvSpPr>
        <p:spPr>
          <a:xfrm>
            <a:off x="1332763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26" name="Google Shape;1526;p45"/>
          <p:cNvSpPr/>
          <p:nvPr/>
        </p:nvSpPr>
        <p:spPr>
          <a:xfrm>
            <a:off x="2075088" y="33391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7" name="Google Shape;1527;p45"/>
          <p:cNvSpPr/>
          <p:nvPr/>
        </p:nvSpPr>
        <p:spPr>
          <a:xfrm>
            <a:off x="133265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28" name="Google Shape;1528;p45"/>
          <p:cNvSpPr/>
          <p:nvPr/>
        </p:nvSpPr>
        <p:spPr>
          <a:xfrm>
            <a:off x="2074975" y="294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529" name="Google Shape;1529;p45"/>
          <p:cNvSpPr/>
          <p:nvPr/>
        </p:nvSpPr>
        <p:spPr>
          <a:xfrm>
            <a:off x="4107475" y="17748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30" name="Google Shape;1530;p45"/>
          <p:cNvSpPr/>
          <p:nvPr/>
        </p:nvSpPr>
        <p:spPr>
          <a:xfrm>
            <a:off x="2074975" y="177482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31" name="Google Shape;1531;p45"/>
          <p:cNvSpPr/>
          <p:nvPr/>
        </p:nvSpPr>
        <p:spPr>
          <a:xfrm>
            <a:off x="1332688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32" name="Google Shape;1532;p45"/>
          <p:cNvSpPr/>
          <p:nvPr/>
        </p:nvSpPr>
        <p:spPr>
          <a:xfrm>
            <a:off x="2075025" y="2165275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33" name="Google Shape;1533;p45"/>
          <p:cNvSpPr/>
          <p:nvPr/>
        </p:nvSpPr>
        <p:spPr>
          <a:xfrm>
            <a:off x="1332638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34" name="Google Shape;1534;p45"/>
          <p:cNvSpPr/>
          <p:nvPr/>
        </p:nvSpPr>
        <p:spPr>
          <a:xfrm>
            <a:off x="2074975" y="25564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535" name="Google Shape;1535;p45"/>
          <p:cNvSpPr/>
          <p:nvPr/>
        </p:nvSpPr>
        <p:spPr>
          <a:xfrm>
            <a:off x="1332650" y="17743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536" name="Google Shape;1536;p45"/>
          <p:cNvSpPr/>
          <p:nvPr/>
        </p:nvSpPr>
        <p:spPr>
          <a:xfrm>
            <a:off x="4107588" y="33391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537" name="Google Shape;1537;p45"/>
          <p:cNvSpPr/>
          <p:nvPr/>
        </p:nvSpPr>
        <p:spPr>
          <a:xfrm>
            <a:off x="4107600" y="294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538" name="Google Shape;1538;p45"/>
          <p:cNvSpPr/>
          <p:nvPr/>
        </p:nvSpPr>
        <p:spPr>
          <a:xfrm>
            <a:off x="4107650" y="216527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539" name="Google Shape;1539;p45"/>
          <p:cNvSpPr/>
          <p:nvPr/>
        </p:nvSpPr>
        <p:spPr>
          <a:xfrm>
            <a:off x="4107600" y="25564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6"/>
          <p:cNvSpPr txBox="1"/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Пустая таблица: ноль строк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45" name="Google Shape;1545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51" name="Google Shape;1551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571" name="Google Shape;1571;p4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4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46"/>
          <p:cNvSpPr/>
          <p:nvPr/>
        </p:nvSpPr>
        <p:spPr>
          <a:xfrm>
            <a:off x="4062050" y="2466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574" name="Google Shape;1574;p46"/>
          <p:cNvSpPr/>
          <p:nvPr/>
        </p:nvSpPr>
        <p:spPr>
          <a:xfrm>
            <a:off x="2029550" y="2466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575" name="Google Shape;1575;p46"/>
          <p:cNvSpPr/>
          <p:nvPr/>
        </p:nvSpPr>
        <p:spPr>
          <a:xfrm>
            <a:off x="1287225" y="24661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7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Первичный ключ (primary key)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81" name="Google Shape;1581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87" name="Google Shape;1587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07" name="Google Shape;1607;p4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7"/>
          <p:cNvSpPr/>
          <p:nvPr/>
        </p:nvSpPr>
        <p:spPr>
          <a:xfrm>
            <a:off x="2527825" y="24838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610" name="Google Shape;1610;p47"/>
          <p:cNvSpPr/>
          <p:nvPr/>
        </p:nvSpPr>
        <p:spPr>
          <a:xfrm>
            <a:off x="3270150" y="24838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11" name="Google Shape;1611;p47"/>
          <p:cNvSpPr/>
          <p:nvPr/>
        </p:nvSpPr>
        <p:spPr>
          <a:xfrm>
            <a:off x="2527825" y="28747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612" name="Google Shape;1612;p47"/>
          <p:cNvSpPr/>
          <p:nvPr/>
        </p:nvSpPr>
        <p:spPr>
          <a:xfrm>
            <a:off x="3270150" y="28747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13" name="Google Shape;1613;p47"/>
          <p:cNvSpPr/>
          <p:nvPr/>
        </p:nvSpPr>
        <p:spPr>
          <a:xfrm>
            <a:off x="5302650" y="2092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total</a:t>
            </a:r>
            <a:endParaRPr/>
          </a:p>
        </p:txBody>
      </p:sp>
      <p:sp>
        <p:nvSpPr>
          <p:cNvPr id="1614" name="Google Shape;1614;p47"/>
          <p:cNvSpPr/>
          <p:nvPr/>
        </p:nvSpPr>
        <p:spPr>
          <a:xfrm>
            <a:off x="3270150" y="2092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615" name="Google Shape;1615;p47"/>
          <p:cNvSpPr/>
          <p:nvPr/>
        </p:nvSpPr>
        <p:spPr>
          <a:xfrm>
            <a:off x="2527813" y="32656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616" name="Google Shape;1616;p47"/>
          <p:cNvSpPr/>
          <p:nvPr/>
        </p:nvSpPr>
        <p:spPr>
          <a:xfrm>
            <a:off x="3270150" y="3265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617" name="Google Shape;1617;p47"/>
          <p:cNvSpPr/>
          <p:nvPr/>
        </p:nvSpPr>
        <p:spPr>
          <a:xfrm>
            <a:off x="2527813" y="3656500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618" name="Google Shape;1618;p47"/>
          <p:cNvSpPr/>
          <p:nvPr/>
        </p:nvSpPr>
        <p:spPr>
          <a:xfrm>
            <a:off x="3270150" y="3656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Оперативная память</a:t>
            </a:r>
            <a:endParaRPr/>
          </a:p>
        </p:txBody>
      </p:sp>
      <p:sp>
        <p:nvSpPr>
          <p:cNvPr id="1619" name="Google Shape;1619;p47"/>
          <p:cNvSpPr/>
          <p:nvPr/>
        </p:nvSpPr>
        <p:spPr>
          <a:xfrm>
            <a:off x="2527825" y="2092438"/>
            <a:ext cx="742200" cy="39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620" name="Google Shape;1620;p47"/>
          <p:cNvSpPr/>
          <p:nvPr/>
        </p:nvSpPr>
        <p:spPr>
          <a:xfrm>
            <a:off x="5302650" y="24838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15</a:t>
            </a:r>
            <a:endParaRPr/>
          </a:p>
        </p:txBody>
      </p:sp>
      <p:sp>
        <p:nvSpPr>
          <p:cNvPr id="1621" name="Google Shape;1621;p47"/>
          <p:cNvSpPr/>
          <p:nvPr/>
        </p:nvSpPr>
        <p:spPr>
          <a:xfrm>
            <a:off x="5302775" y="28747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</a:t>
            </a:r>
            <a:endParaRPr/>
          </a:p>
        </p:txBody>
      </p:sp>
      <p:sp>
        <p:nvSpPr>
          <p:cNvPr id="1622" name="Google Shape;1622;p47"/>
          <p:cNvSpPr/>
          <p:nvPr/>
        </p:nvSpPr>
        <p:spPr>
          <a:xfrm>
            <a:off x="5302775" y="3265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24</a:t>
            </a:r>
            <a:endParaRPr/>
          </a:p>
        </p:txBody>
      </p:sp>
      <p:sp>
        <p:nvSpPr>
          <p:cNvPr id="1623" name="Google Shape;1623;p47"/>
          <p:cNvSpPr/>
          <p:nvPr/>
        </p:nvSpPr>
        <p:spPr>
          <a:xfrm>
            <a:off x="5302775" y="3656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8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Категории и товары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29" name="Google Shape;1629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35" name="Google Shape;1635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655" name="Google Shape;1655;p4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8"/>
          <p:cNvSpPr/>
          <p:nvPr/>
        </p:nvSpPr>
        <p:spPr>
          <a:xfrm>
            <a:off x="159217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658" name="Google Shape;1658;p48"/>
          <p:cNvSpPr/>
          <p:nvPr/>
        </p:nvSpPr>
        <p:spPr>
          <a:xfrm>
            <a:off x="6314625" y="24666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659" name="Google Shape;1659;p48"/>
          <p:cNvSpPr/>
          <p:nvPr/>
        </p:nvSpPr>
        <p:spPr>
          <a:xfrm>
            <a:off x="3953400" y="16662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  <p:sp>
        <p:nvSpPr>
          <p:cNvPr id="1660" name="Google Shape;1660;p48"/>
          <p:cNvSpPr/>
          <p:nvPr/>
        </p:nvSpPr>
        <p:spPr>
          <a:xfrm>
            <a:off x="354975" y="323355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661" name="Google Shape;1661;p48"/>
          <p:cNvSpPr/>
          <p:nvPr/>
        </p:nvSpPr>
        <p:spPr>
          <a:xfrm>
            <a:off x="1592175" y="4000500"/>
            <a:ext cx="1237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i5</a:t>
            </a:r>
            <a:endParaRPr/>
          </a:p>
        </p:txBody>
      </p:sp>
      <p:sp>
        <p:nvSpPr>
          <p:cNvPr id="1662" name="Google Shape;1662;p48"/>
          <p:cNvSpPr/>
          <p:nvPr/>
        </p:nvSpPr>
        <p:spPr>
          <a:xfrm>
            <a:off x="2858400" y="3236950"/>
            <a:ext cx="1338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663" name="Google Shape;1663;p48"/>
          <p:cNvSpPr/>
          <p:nvPr/>
        </p:nvSpPr>
        <p:spPr>
          <a:xfrm>
            <a:off x="4572000" y="323695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664" name="Google Shape;1664;p48"/>
          <p:cNvSpPr/>
          <p:nvPr/>
        </p:nvSpPr>
        <p:spPr>
          <a:xfrm>
            <a:off x="6043575" y="4007300"/>
            <a:ext cx="17793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665" name="Google Shape;1665;p48"/>
          <p:cNvSpPr/>
          <p:nvPr/>
        </p:nvSpPr>
        <p:spPr>
          <a:xfrm>
            <a:off x="7468225" y="3233550"/>
            <a:ext cx="14556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cxnSp>
        <p:nvCxnSpPr>
          <p:cNvPr id="1666" name="Google Shape;1666;p48"/>
          <p:cNvCxnSpPr>
            <a:stCxn id="1659" idx="1"/>
            <a:endCxn id="1657" idx="0"/>
          </p:cNvCxnSpPr>
          <p:nvPr/>
        </p:nvCxnSpPr>
        <p:spPr>
          <a:xfrm flipH="1">
            <a:off x="22107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48"/>
          <p:cNvCxnSpPr>
            <a:stCxn id="1659" idx="3"/>
            <a:endCxn id="1658" idx="0"/>
          </p:cNvCxnSpPr>
          <p:nvPr/>
        </p:nvCxnSpPr>
        <p:spPr>
          <a:xfrm>
            <a:off x="5190600" y="1861650"/>
            <a:ext cx="1742700" cy="6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48"/>
          <p:cNvCxnSpPr>
            <a:stCxn id="1657" idx="1"/>
            <a:endCxn id="1660" idx="0"/>
          </p:cNvCxnSpPr>
          <p:nvPr/>
        </p:nvCxnSpPr>
        <p:spPr>
          <a:xfrm flipH="1">
            <a:off x="973575" y="2662050"/>
            <a:ext cx="6186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8"/>
          <p:cNvCxnSpPr>
            <a:stCxn id="1657" idx="3"/>
            <a:endCxn id="1662" idx="0"/>
          </p:cNvCxnSpPr>
          <p:nvPr/>
        </p:nvCxnSpPr>
        <p:spPr>
          <a:xfrm>
            <a:off x="2829375" y="2662050"/>
            <a:ext cx="6981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8"/>
          <p:cNvCxnSpPr>
            <a:stCxn id="1657" idx="2"/>
            <a:endCxn id="1661" idx="0"/>
          </p:cNvCxnSpPr>
          <p:nvPr/>
        </p:nvCxnSpPr>
        <p:spPr>
          <a:xfrm>
            <a:off x="2210775" y="2857500"/>
            <a:ext cx="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8"/>
          <p:cNvCxnSpPr>
            <a:stCxn id="1658" idx="1"/>
            <a:endCxn id="1663" idx="0"/>
          </p:cNvCxnSpPr>
          <p:nvPr/>
        </p:nvCxnSpPr>
        <p:spPr>
          <a:xfrm flipH="1">
            <a:off x="5461725" y="2662050"/>
            <a:ext cx="852900" cy="57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8"/>
          <p:cNvCxnSpPr>
            <a:stCxn id="1658" idx="3"/>
            <a:endCxn id="1665" idx="0"/>
          </p:cNvCxnSpPr>
          <p:nvPr/>
        </p:nvCxnSpPr>
        <p:spPr>
          <a:xfrm>
            <a:off x="7551825" y="2662050"/>
            <a:ext cx="6441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8"/>
          <p:cNvCxnSpPr>
            <a:stCxn id="1658" idx="2"/>
            <a:endCxn id="1664" idx="0"/>
          </p:cNvCxnSpPr>
          <p:nvPr/>
        </p:nvCxnSpPr>
        <p:spPr>
          <a:xfrm>
            <a:off x="6933225" y="2857500"/>
            <a:ext cx="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49"/>
          <p:cNvSpPr txBox="1"/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Связи между таблицами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79" name="Google Shape;1679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85" name="Google Shape;1685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05" name="Google Shape;1705;p4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9"/>
          <p:cNvSpPr/>
          <p:nvPr/>
        </p:nvSpPr>
        <p:spPr>
          <a:xfrm>
            <a:off x="6337488" y="21653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08" name="Google Shape;1708;p49"/>
          <p:cNvSpPr/>
          <p:nvPr/>
        </p:nvSpPr>
        <p:spPr>
          <a:xfrm>
            <a:off x="7079813" y="21653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709" name="Google Shape;1709;p49"/>
          <p:cNvSpPr/>
          <p:nvPr/>
        </p:nvSpPr>
        <p:spPr>
          <a:xfrm>
            <a:off x="6337488" y="2556225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0" name="Google Shape;1710;p49"/>
          <p:cNvSpPr/>
          <p:nvPr/>
        </p:nvSpPr>
        <p:spPr>
          <a:xfrm>
            <a:off x="7079813" y="25562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1711" name="Google Shape;1711;p49"/>
          <p:cNvSpPr/>
          <p:nvPr/>
        </p:nvSpPr>
        <p:spPr>
          <a:xfrm>
            <a:off x="7079813" y="1774425"/>
            <a:ext cx="13371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2" name="Google Shape;1712;p49"/>
          <p:cNvSpPr/>
          <p:nvPr/>
        </p:nvSpPr>
        <p:spPr>
          <a:xfrm>
            <a:off x="6337488" y="1773963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3" name="Google Shape;1713;p49"/>
          <p:cNvSpPr/>
          <p:nvPr/>
        </p:nvSpPr>
        <p:spPr>
          <a:xfrm>
            <a:off x="1298275" y="21651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14" name="Google Shape;1714;p49"/>
          <p:cNvSpPr/>
          <p:nvPr/>
        </p:nvSpPr>
        <p:spPr>
          <a:xfrm>
            <a:off x="2040600" y="21651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Core i7</a:t>
            </a:r>
            <a:endParaRPr/>
          </a:p>
        </p:txBody>
      </p:sp>
      <p:sp>
        <p:nvSpPr>
          <p:cNvPr id="1715" name="Google Shape;1715;p49"/>
          <p:cNvSpPr/>
          <p:nvPr/>
        </p:nvSpPr>
        <p:spPr>
          <a:xfrm>
            <a:off x="1298275" y="25560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16" name="Google Shape;1716;p49"/>
          <p:cNvSpPr/>
          <p:nvPr/>
        </p:nvSpPr>
        <p:spPr>
          <a:xfrm>
            <a:off x="2040600" y="25560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 Xeon Silver</a:t>
            </a:r>
            <a:endParaRPr/>
          </a:p>
        </p:txBody>
      </p:sp>
      <p:sp>
        <p:nvSpPr>
          <p:cNvPr id="1717" name="Google Shape;1717;p49"/>
          <p:cNvSpPr/>
          <p:nvPr/>
        </p:nvSpPr>
        <p:spPr>
          <a:xfrm>
            <a:off x="2040600" y="17742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name</a:t>
            </a:r>
            <a:endParaRPr/>
          </a:p>
        </p:txBody>
      </p:sp>
      <p:sp>
        <p:nvSpPr>
          <p:cNvPr id="1718" name="Google Shape;1718;p49"/>
          <p:cNvSpPr/>
          <p:nvPr/>
        </p:nvSpPr>
        <p:spPr>
          <a:xfrm>
            <a:off x="1298275" y="1773738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</a:t>
            </a:r>
            <a:endParaRPr/>
          </a:p>
        </p:txBody>
      </p:sp>
      <p:sp>
        <p:nvSpPr>
          <p:cNvPr id="1719" name="Google Shape;1719;p49"/>
          <p:cNvSpPr/>
          <p:nvPr/>
        </p:nvSpPr>
        <p:spPr>
          <a:xfrm>
            <a:off x="1298275" y="29469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20" name="Google Shape;1720;p49"/>
          <p:cNvSpPr/>
          <p:nvPr/>
        </p:nvSpPr>
        <p:spPr>
          <a:xfrm>
            <a:off x="2040600" y="29469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AMD Ryzen 3</a:t>
            </a:r>
            <a:endParaRPr/>
          </a:p>
        </p:txBody>
      </p:sp>
      <p:sp>
        <p:nvSpPr>
          <p:cNvPr id="1721" name="Google Shape;1721;p49"/>
          <p:cNvSpPr/>
          <p:nvPr/>
        </p:nvSpPr>
        <p:spPr>
          <a:xfrm>
            <a:off x="1298275" y="333825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22" name="Google Shape;1722;p49"/>
          <p:cNvSpPr/>
          <p:nvPr/>
        </p:nvSpPr>
        <p:spPr>
          <a:xfrm>
            <a:off x="2040600" y="333825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1060</a:t>
            </a:r>
            <a:endParaRPr/>
          </a:p>
        </p:txBody>
      </p:sp>
      <p:sp>
        <p:nvSpPr>
          <p:cNvPr id="1723" name="Google Shape;1723;p49"/>
          <p:cNvSpPr/>
          <p:nvPr/>
        </p:nvSpPr>
        <p:spPr>
          <a:xfrm>
            <a:off x="1298275" y="37296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24" name="Google Shape;1724;p49"/>
          <p:cNvSpPr/>
          <p:nvPr/>
        </p:nvSpPr>
        <p:spPr>
          <a:xfrm>
            <a:off x="2040600" y="37296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GeForce GTX 1070</a:t>
            </a:r>
            <a:endParaRPr/>
          </a:p>
        </p:txBody>
      </p:sp>
      <p:sp>
        <p:nvSpPr>
          <p:cNvPr id="1725" name="Google Shape;1725;p49"/>
          <p:cNvSpPr/>
          <p:nvPr/>
        </p:nvSpPr>
        <p:spPr>
          <a:xfrm>
            <a:off x="1298275" y="4120500"/>
            <a:ext cx="7422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26" name="Google Shape;1726;p49"/>
          <p:cNvSpPr/>
          <p:nvPr/>
        </p:nvSpPr>
        <p:spPr>
          <a:xfrm>
            <a:off x="2040600" y="4120500"/>
            <a:ext cx="2032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Radeon RX 580</a:t>
            </a:r>
            <a:endParaRPr/>
          </a:p>
        </p:txBody>
      </p:sp>
      <p:sp>
        <p:nvSpPr>
          <p:cNvPr id="1727" name="Google Shape;1727;p49"/>
          <p:cNvSpPr/>
          <p:nvPr/>
        </p:nvSpPr>
        <p:spPr>
          <a:xfrm>
            <a:off x="4073232" y="17737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category_id</a:t>
            </a:r>
            <a:endParaRPr/>
          </a:p>
        </p:txBody>
      </p:sp>
      <p:sp>
        <p:nvSpPr>
          <p:cNvPr id="1728" name="Google Shape;1728;p49"/>
          <p:cNvSpPr/>
          <p:nvPr/>
        </p:nvSpPr>
        <p:spPr>
          <a:xfrm>
            <a:off x="4073232" y="21651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29" name="Google Shape;1729;p49"/>
          <p:cNvSpPr/>
          <p:nvPr/>
        </p:nvSpPr>
        <p:spPr>
          <a:xfrm>
            <a:off x="4073232" y="25564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0" name="Google Shape;1730;p49"/>
          <p:cNvSpPr/>
          <p:nvPr/>
        </p:nvSpPr>
        <p:spPr>
          <a:xfrm>
            <a:off x="4073232" y="29469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31" name="Google Shape;1731;p49"/>
          <p:cNvSpPr/>
          <p:nvPr/>
        </p:nvSpPr>
        <p:spPr>
          <a:xfrm>
            <a:off x="4073232" y="33391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2" name="Google Shape;1732;p49"/>
          <p:cNvSpPr/>
          <p:nvPr/>
        </p:nvSpPr>
        <p:spPr>
          <a:xfrm>
            <a:off x="4073232" y="372870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33" name="Google Shape;1733;p49"/>
          <p:cNvSpPr/>
          <p:nvPr/>
        </p:nvSpPr>
        <p:spPr>
          <a:xfrm>
            <a:off x="4073232" y="4121850"/>
            <a:ext cx="1129500" cy="3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cxnSp>
        <p:nvCxnSpPr>
          <p:cNvPr id="1734" name="Google Shape;1734;p49"/>
          <p:cNvCxnSpPr>
            <a:stCxn id="1707" idx="1"/>
            <a:endCxn id="1728" idx="3"/>
          </p:cNvCxnSpPr>
          <p:nvPr/>
        </p:nvCxnSpPr>
        <p:spPr>
          <a:xfrm rot="10800000">
            <a:off x="5202588" y="2360475"/>
            <a:ext cx="1134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5" name="Google Shape;1735;p49"/>
          <p:cNvCxnSpPr>
            <a:stCxn id="1707" idx="1"/>
            <a:endCxn id="1729" idx="3"/>
          </p:cNvCxnSpPr>
          <p:nvPr/>
        </p:nvCxnSpPr>
        <p:spPr>
          <a:xfrm flipH="1">
            <a:off x="5202588" y="2360775"/>
            <a:ext cx="11349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6" name="Google Shape;1736;p49"/>
          <p:cNvCxnSpPr>
            <a:stCxn id="1707" idx="1"/>
            <a:endCxn id="1730" idx="3"/>
          </p:cNvCxnSpPr>
          <p:nvPr/>
        </p:nvCxnSpPr>
        <p:spPr>
          <a:xfrm flipH="1">
            <a:off x="5202588" y="2360775"/>
            <a:ext cx="1134900" cy="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49"/>
          <p:cNvCxnSpPr>
            <a:stCxn id="1709" idx="1"/>
            <a:endCxn id="1731" idx="3"/>
          </p:cNvCxnSpPr>
          <p:nvPr/>
        </p:nvCxnSpPr>
        <p:spPr>
          <a:xfrm flipH="1">
            <a:off x="5202588" y="2751675"/>
            <a:ext cx="11349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49"/>
          <p:cNvCxnSpPr>
            <a:stCxn id="1709" idx="1"/>
            <a:endCxn id="1732" idx="3"/>
          </p:cNvCxnSpPr>
          <p:nvPr/>
        </p:nvCxnSpPr>
        <p:spPr>
          <a:xfrm flipH="1">
            <a:off x="5202588" y="2751675"/>
            <a:ext cx="1134900" cy="11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9" name="Google Shape;1739;p49"/>
          <p:cNvCxnSpPr>
            <a:stCxn id="1709" idx="1"/>
            <a:endCxn id="1733" idx="3"/>
          </p:cNvCxnSpPr>
          <p:nvPr/>
        </p:nvCxnSpPr>
        <p:spPr>
          <a:xfrm flipH="1">
            <a:off x="5202588" y="2751675"/>
            <a:ext cx="11349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0" name="Google Shape;1740;p49"/>
          <p:cNvSpPr txBox="1"/>
          <p:nvPr/>
        </p:nvSpPr>
        <p:spPr>
          <a:xfrm>
            <a:off x="1298275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products</a:t>
            </a:r>
            <a:endParaRPr/>
          </a:p>
        </p:txBody>
      </p:sp>
      <p:sp>
        <p:nvSpPr>
          <p:cNvPr id="1741" name="Google Shape;1741;p49"/>
          <p:cNvSpPr txBox="1"/>
          <p:nvPr/>
        </p:nvSpPr>
        <p:spPr>
          <a:xfrm>
            <a:off x="6342300" y="1383288"/>
            <a:ext cx="10179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categories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0"/>
          <p:cNvSpPr/>
          <p:nvPr/>
        </p:nvSpPr>
        <p:spPr>
          <a:xfrm>
            <a:off x="2081575" y="1482000"/>
            <a:ext cx="2038800" cy="32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0"/>
          <p:cNvSpPr txBox="1"/>
          <p:nvPr>
            <p:ph type="ctrTitle"/>
          </p:nvPr>
        </p:nvSpPr>
        <p:spPr>
          <a:xfrm>
            <a:off x="1144800" y="442650"/>
            <a:ext cx="6854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Транзакции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54" name="Google Shape;1754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774" name="Google Shape;1774;p5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5" name="Google Shape;1775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50"/>
          <p:cNvSpPr/>
          <p:nvPr/>
        </p:nvSpPr>
        <p:spPr>
          <a:xfrm>
            <a:off x="2440525" y="18406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77" name="Google Shape;1777;p50"/>
          <p:cNvSpPr/>
          <p:nvPr/>
        </p:nvSpPr>
        <p:spPr>
          <a:xfrm>
            <a:off x="2440525" y="25179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8" name="Google Shape;1778;p50"/>
          <p:cNvSpPr/>
          <p:nvPr/>
        </p:nvSpPr>
        <p:spPr>
          <a:xfrm>
            <a:off x="2440525" y="319515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79" name="Google Shape;1779;p50"/>
          <p:cNvSpPr/>
          <p:nvPr/>
        </p:nvSpPr>
        <p:spPr>
          <a:xfrm>
            <a:off x="2440525" y="3872400"/>
            <a:ext cx="1320900" cy="501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0" name="Google Shape;1780;p50"/>
          <p:cNvSpPr/>
          <p:nvPr/>
        </p:nvSpPr>
        <p:spPr>
          <a:xfrm>
            <a:off x="5551800" y="1482000"/>
            <a:ext cx="2038800" cy="321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50"/>
          <p:cNvSpPr/>
          <p:nvPr/>
        </p:nvSpPr>
        <p:spPr>
          <a:xfrm>
            <a:off x="5910750" y="184065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1782" name="Google Shape;1782;p50"/>
          <p:cNvSpPr/>
          <p:nvPr/>
        </p:nvSpPr>
        <p:spPr>
          <a:xfrm>
            <a:off x="5910750" y="2517900"/>
            <a:ext cx="1320900" cy="50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1783" name="Google Shape;1783;p50"/>
          <p:cNvSpPr/>
          <p:nvPr/>
        </p:nvSpPr>
        <p:spPr>
          <a:xfrm>
            <a:off x="5910750" y="319515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ERROR</a:t>
            </a:r>
            <a:endParaRPr/>
          </a:p>
        </p:txBody>
      </p:sp>
      <p:sp>
        <p:nvSpPr>
          <p:cNvPr id="1784" name="Google Shape;1784;p50"/>
          <p:cNvSpPr/>
          <p:nvPr/>
        </p:nvSpPr>
        <p:spPr>
          <a:xfrm>
            <a:off x="5910750" y="3872400"/>
            <a:ext cx="1320900" cy="501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1785" name="Google Shape;1785;p50"/>
          <p:cNvSpPr/>
          <p:nvPr/>
        </p:nvSpPr>
        <p:spPr>
          <a:xfrm>
            <a:off x="1600775" y="1481950"/>
            <a:ext cx="227400" cy="3219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50"/>
          <p:cNvSpPr/>
          <p:nvPr/>
        </p:nvSpPr>
        <p:spPr>
          <a:xfrm>
            <a:off x="505957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50"/>
          <p:cNvSpPr/>
          <p:nvPr/>
        </p:nvSpPr>
        <p:spPr>
          <a:xfrm flipH="1" rot="10800000">
            <a:off x="7855425" y="1481950"/>
            <a:ext cx="227400" cy="171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ACID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3" name="Google Shape;1793;p5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Atomicy — атомарность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Consistency — согласованность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Isolation — изолированность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Durability — сохраняемость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794" name="Google Shape;1794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00" name="Google Shape;1800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0" name="Google Shape;1820;p5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6" name="Google Shape;186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3776000" y="2144600"/>
            <a:ext cx="1591975" cy="167980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2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27" name="Google Shape;1827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33" name="Google Shape;1833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53" name="Google Shape;1853;p5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2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2"/>
          <p:cNvSpPr txBox="1"/>
          <p:nvPr/>
        </p:nvSpPr>
        <p:spPr>
          <a:xfrm>
            <a:off x="2064400" y="4128800"/>
            <a:ext cx="171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Согласованность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</a:t>
            </a:r>
            <a:r>
              <a:rPr lang="ru"/>
              <a:t>onsistency</a:t>
            </a:r>
            <a:endParaRPr/>
          </a:p>
        </p:txBody>
      </p:sp>
      <p:sp>
        <p:nvSpPr>
          <p:cNvPr id="1857" name="Google Shape;1857;p52"/>
          <p:cNvSpPr txBox="1"/>
          <p:nvPr/>
        </p:nvSpPr>
        <p:spPr>
          <a:xfrm>
            <a:off x="3954600" y="1201950"/>
            <a:ext cx="1230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A</a:t>
            </a:r>
            <a:r>
              <a:rPr lang="ru"/>
              <a:t>vailibility</a:t>
            </a:r>
            <a:endParaRPr/>
          </a:p>
        </p:txBody>
      </p:sp>
      <p:sp>
        <p:nvSpPr>
          <p:cNvPr id="1858" name="Google Shape;1858;p52"/>
          <p:cNvSpPr txBox="1"/>
          <p:nvPr/>
        </p:nvSpPr>
        <p:spPr>
          <a:xfrm>
            <a:off x="5654550" y="4128800"/>
            <a:ext cx="254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Устойчивость к разделению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P</a:t>
            </a:r>
            <a:r>
              <a:rPr lang="ru"/>
              <a:t>artition tolerance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53"/>
          <p:cNvSpPr txBox="1"/>
          <p:nvPr>
            <p:ph type="ctrTitle"/>
          </p:nvPr>
        </p:nvSpPr>
        <p:spPr>
          <a:xfrm>
            <a:off x="1142400" y="571500"/>
            <a:ext cx="6854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CAP-теорема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64" name="Google Shape;1864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70" name="Google Shape;1870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90" name="Google Shape;1890;p5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1" name="Google Shape;1891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3"/>
          <p:cNvSpPr/>
          <p:nvPr/>
        </p:nvSpPr>
        <p:spPr>
          <a:xfrm>
            <a:off x="2837550" y="1848600"/>
            <a:ext cx="3464100" cy="21519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3"/>
          <p:cNvSpPr txBox="1"/>
          <p:nvPr/>
        </p:nvSpPr>
        <p:spPr>
          <a:xfrm>
            <a:off x="2195625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C</a:t>
            </a:r>
            <a:endParaRPr sz="2400"/>
          </a:p>
        </p:txBody>
      </p:sp>
      <p:sp>
        <p:nvSpPr>
          <p:cNvPr id="1894" name="Google Shape;1894;p53"/>
          <p:cNvSpPr txBox="1"/>
          <p:nvPr/>
        </p:nvSpPr>
        <p:spPr>
          <a:xfrm>
            <a:off x="4284000" y="120195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A</a:t>
            </a:r>
            <a:endParaRPr sz="2400"/>
          </a:p>
        </p:txBody>
      </p:sp>
      <p:sp>
        <p:nvSpPr>
          <p:cNvPr id="1895" name="Google Shape;1895;p53"/>
          <p:cNvSpPr txBox="1"/>
          <p:nvPr/>
        </p:nvSpPr>
        <p:spPr>
          <a:xfrm>
            <a:off x="6285600" y="3992400"/>
            <a:ext cx="571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P</a:t>
            </a:r>
            <a:endParaRPr sz="2400"/>
          </a:p>
        </p:txBody>
      </p:sp>
      <p:sp>
        <p:nvSpPr>
          <p:cNvPr id="1896" name="Google Shape;1896;p53"/>
          <p:cNvSpPr txBox="1"/>
          <p:nvPr/>
        </p:nvSpPr>
        <p:spPr>
          <a:xfrm>
            <a:off x="2357175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PostgreSQL</a:t>
            </a:r>
            <a:endParaRPr/>
          </a:p>
        </p:txBody>
      </p:sp>
      <p:sp>
        <p:nvSpPr>
          <p:cNvPr id="1897" name="Google Shape;1897;p53"/>
          <p:cNvSpPr txBox="1"/>
          <p:nvPr/>
        </p:nvSpPr>
        <p:spPr>
          <a:xfrm>
            <a:off x="5548200" y="2400500"/>
            <a:ext cx="1242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Cassandra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Riak</a:t>
            </a:r>
            <a:endParaRPr/>
          </a:p>
        </p:txBody>
      </p:sp>
      <p:sp>
        <p:nvSpPr>
          <p:cNvPr id="1898" name="Google Shape;1898;p53"/>
          <p:cNvSpPr txBox="1"/>
          <p:nvPr/>
        </p:nvSpPr>
        <p:spPr>
          <a:xfrm>
            <a:off x="4044750" y="4059450"/>
            <a:ext cx="1054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MongoDB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4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904" name="Google Shape;19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5" name="Google Shape;1905;p54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06" name="Google Shape;190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12" name="Google Shape;191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4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4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4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4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4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4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4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4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4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4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4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4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54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54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54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4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4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5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СУБД MySQL и клиенты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37" name="Google Shape;1937;p55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СУБД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Клиент-серверное взаимодействие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Конфигурационный файл .my.cnf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Утилита mysqldump SQL-дамп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38" name="Google Shape;1938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44" name="Google Shape;1944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64" name="Google Shape;1964;p55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6"/>
          <p:cNvSpPr txBox="1"/>
          <p:nvPr>
            <p:ph type="ctrTitle"/>
          </p:nvPr>
        </p:nvSpPr>
        <p:spPr>
          <a:xfrm>
            <a:off x="1144800" y="352825"/>
            <a:ext cx="68544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Архитектура</a:t>
            </a:r>
            <a:r>
              <a:rPr lang="ru" sz="3200">
                <a:solidFill>
                  <a:srgbClr val="4C5D6E"/>
                </a:solidFill>
              </a:rPr>
              <a:t>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71" name="Google Shape;1971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7" name="Google Shape;1977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997" name="Google Shape;1997;p5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8" name="Google Shape;1998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6"/>
          <p:cNvSpPr/>
          <p:nvPr/>
        </p:nvSpPr>
        <p:spPr>
          <a:xfrm>
            <a:off x="1452050" y="2081600"/>
            <a:ext cx="6730800" cy="73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Ядро</a:t>
            </a:r>
            <a:endParaRPr/>
          </a:p>
        </p:txBody>
      </p:sp>
      <p:sp>
        <p:nvSpPr>
          <p:cNvPr id="2000" name="Google Shape;2000;p56"/>
          <p:cNvSpPr/>
          <p:nvPr/>
        </p:nvSpPr>
        <p:spPr>
          <a:xfrm>
            <a:off x="145205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InnoDB</a:t>
            </a:r>
            <a:endParaRPr/>
          </a:p>
        </p:txBody>
      </p:sp>
      <p:sp>
        <p:nvSpPr>
          <p:cNvPr id="2001" name="Google Shape;2001;p56"/>
          <p:cNvSpPr/>
          <p:nvPr/>
        </p:nvSpPr>
        <p:spPr>
          <a:xfrm>
            <a:off x="3253125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MyISAM</a:t>
            </a:r>
            <a:endParaRPr/>
          </a:p>
        </p:txBody>
      </p:sp>
      <p:sp>
        <p:nvSpPr>
          <p:cNvPr id="2002" name="Google Shape;2002;p56"/>
          <p:cNvSpPr/>
          <p:nvPr/>
        </p:nvSpPr>
        <p:spPr>
          <a:xfrm>
            <a:off x="5054200" y="356020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Memory</a:t>
            </a:r>
            <a:endParaRPr/>
          </a:p>
        </p:txBody>
      </p:sp>
      <p:sp>
        <p:nvSpPr>
          <p:cNvPr id="2003" name="Google Shape;2003;p56"/>
          <p:cNvSpPr/>
          <p:nvPr/>
        </p:nvSpPr>
        <p:spPr>
          <a:xfrm>
            <a:off x="6855275" y="3513550"/>
            <a:ext cx="1327600" cy="1189650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Archive</a:t>
            </a:r>
            <a:endParaRPr/>
          </a:p>
        </p:txBody>
      </p:sp>
      <p:sp>
        <p:nvSpPr>
          <p:cNvPr id="2004" name="Google Shape;2004;p56"/>
          <p:cNvSpPr/>
          <p:nvPr/>
        </p:nvSpPr>
        <p:spPr>
          <a:xfrm>
            <a:off x="192775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6"/>
          <p:cNvSpPr/>
          <p:nvPr/>
        </p:nvSpPr>
        <p:spPr>
          <a:xfrm>
            <a:off x="3728825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6"/>
          <p:cNvSpPr/>
          <p:nvPr/>
        </p:nvSpPr>
        <p:spPr>
          <a:xfrm>
            <a:off x="5529900" y="2920950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6"/>
          <p:cNvSpPr/>
          <p:nvPr/>
        </p:nvSpPr>
        <p:spPr>
          <a:xfrm>
            <a:off x="7330975" y="28976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6"/>
          <p:cNvSpPr/>
          <p:nvPr/>
        </p:nvSpPr>
        <p:spPr>
          <a:xfrm>
            <a:off x="2876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6"/>
          <p:cNvSpPr/>
          <p:nvPr/>
        </p:nvSpPr>
        <p:spPr>
          <a:xfrm>
            <a:off x="46782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6"/>
          <p:cNvSpPr/>
          <p:nvPr/>
        </p:nvSpPr>
        <p:spPr>
          <a:xfrm>
            <a:off x="6349925" y="1384325"/>
            <a:ext cx="376200" cy="5346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5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Сервер как правило один, клиентов — много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6" name="Google Shape;2016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2" name="Google Shape;2022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5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42" name="Google Shape;2042;p5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3" name="Google Shape;2043;p5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7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7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7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7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8" name="Google Shape;2048;p57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49" name="Google Shape;2049;p57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0" name="Google Shape;2050;p57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sp>
        <p:nvSpPr>
          <p:cNvPr id="2051" name="Google Shape;2051;p57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</a:t>
            </a:r>
            <a:endParaRPr/>
          </a:p>
        </p:txBody>
      </p:sp>
      <p:cxnSp>
        <p:nvCxnSpPr>
          <p:cNvPr id="2052" name="Google Shape;2052;p57"/>
          <p:cNvCxnSpPr>
            <a:stCxn id="2048" idx="2"/>
            <a:endCxn id="2046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57"/>
          <p:cNvCxnSpPr>
            <a:stCxn id="2049" idx="1"/>
            <a:endCxn id="2046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57"/>
          <p:cNvCxnSpPr>
            <a:stCxn id="2047" idx="3"/>
            <a:endCxn id="2046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7"/>
          <p:cNvCxnSpPr>
            <a:stCxn id="2050" idx="3"/>
            <a:endCxn id="2045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57"/>
          <p:cNvCxnSpPr>
            <a:stCxn id="2051" idx="1"/>
            <a:endCxn id="2045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5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Клиенты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8" name="Google Shape;2068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088" name="Google Shape;2088;p5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9" name="Google Shape;2089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8"/>
          <p:cNvSpPr/>
          <p:nvPr/>
        </p:nvSpPr>
        <p:spPr>
          <a:xfrm>
            <a:off x="3972800" y="4085882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8"/>
          <p:cNvSpPr/>
          <p:nvPr/>
        </p:nvSpPr>
        <p:spPr>
          <a:xfrm>
            <a:off x="3972800" y="37109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8"/>
          <p:cNvSpPr/>
          <p:nvPr/>
        </p:nvSpPr>
        <p:spPr>
          <a:xfrm>
            <a:off x="3972800" y="3329700"/>
            <a:ext cx="1198400" cy="5715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8"/>
          <p:cNvSpPr/>
          <p:nvPr/>
        </p:nvSpPr>
        <p:spPr>
          <a:xfrm>
            <a:off x="13646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DBeaver</a:t>
            </a:r>
            <a:endParaRPr/>
          </a:p>
        </p:txBody>
      </p:sp>
      <p:sp>
        <p:nvSpPr>
          <p:cNvPr id="2094" name="Google Shape;2094;p58"/>
          <p:cNvSpPr/>
          <p:nvPr/>
        </p:nvSpPr>
        <p:spPr>
          <a:xfrm>
            <a:off x="37473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Ruby</a:t>
            </a:r>
            <a:endParaRPr/>
          </a:p>
        </p:txBody>
      </p:sp>
      <p:sp>
        <p:nvSpPr>
          <p:cNvPr id="2095" name="Google Shape;2095;p58"/>
          <p:cNvSpPr/>
          <p:nvPr/>
        </p:nvSpPr>
        <p:spPr>
          <a:xfrm>
            <a:off x="6130000" y="218685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  <p:sp>
        <p:nvSpPr>
          <p:cNvPr id="2096" name="Google Shape;2096;p58"/>
          <p:cNvSpPr/>
          <p:nvPr/>
        </p:nvSpPr>
        <p:spPr>
          <a:xfrm>
            <a:off x="1364600" y="33297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mysql</a:t>
            </a:r>
            <a:endParaRPr/>
          </a:p>
        </p:txBody>
      </p:sp>
      <p:sp>
        <p:nvSpPr>
          <p:cNvPr id="2097" name="Google Shape;2097;p58"/>
          <p:cNvSpPr/>
          <p:nvPr/>
        </p:nvSpPr>
        <p:spPr>
          <a:xfrm>
            <a:off x="6130000" y="3429000"/>
            <a:ext cx="1644600" cy="67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cxnSp>
        <p:nvCxnSpPr>
          <p:cNvPr id="2098" name="Google Shape;2098;p58"/>
          <p:cNvCxnSpPr>
            <a:stCxn id="2094" idx="2"/>
            <a:endCxn id="2092" idx="1"/>
          </p:cNvCxnSpPr>
          <p:nvPr/>
        </p:nvCxnSpPr>
        <p:spPr>
          <a:xfrm>
            <a:off x="4569600" y="2857350"/>
            <a:ext cx="24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9" name="Google Shape;2099;p58"/>
          <p:cNvCxnSpPr>
            <a:stCxn id="2095" idx="1"/>
            <a:endCxn id="2092" idx="4"/>
          </p:cNvCxnSpPr>
          <p:nvPr/>
        </p:nvCxnSpPr>
        <p:spPr>
          <a:xfrm flipH="1">
            <a:off x="5171200" y="2522100"/>
            <a:ext cx="9588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58"/>
          <p:cNvCxnSpPr>
            <a:stCxn id="2093" idx="3"/>
            <a:endCxn id="2092" idx="2"/>
          </p:cNvCxnSpPr>
          <p:nvPr/>
        </p:nvCxnSpPr>
        <p:spPr>
          <a:xfrm>
            <a:off x="3009200" y="2522100"/>
            <a:ext cx="9636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58"/>
          <p:cNvCxnSpPr>
            <a:stCxn id="2096" idx="3"/>
            <a:endCxn id="2091" idx="2"/>
          </p:cNvCxnSpPr>
          <p:nvPr/>
        </p:nvCxnSpPr>
        <p:spPr>
          <a:xfrm>
            <a:off x="3009200" y="3664950"/>
            <a:ext cx="963600" cy="3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2" name="Google Shape;2102;p58"/>
          <p:cNvCxnSpPr>
            <a:stCxn id="2097" idx="1"/>
            <a:endCxn id="2091" idx="4"/>
          </p:cNvCxnSpPr>
          <p:nvPr/>
        </p:nvCxnSpPr>
        <p:spPr>
          <a:xfrm flipH="1">
            <a:off x="5171200" y="3764250"/>
            <a:ext cx="958800" cy="2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5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Команды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08" name="Google Shape;2108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14" name="Google Shape;2114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134" name="Google Shape;2134;p5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5" name="Google Shape;2135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6" name="Google Shape;2136;p59"/>
          <p:cNvGraphicFramePr/>
          <p:nvPr/>
        </p:nvGraphicFramePr>
        <p:xfrm>
          <a:off x="1185600" y="17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{D9ABC008-CAA1-49D8-8592-CC8BCDAA4DF7}</a:tableStyleId>
              </a:tblPr>
              <a:tblGrid>
                <a:gridCol w="1284575"/>
                <a:gridCol w="1275875"/>
                <a:gridCol w="4678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Команда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Сокращение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Выбор базы данных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SOURCE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SQL-команд из файла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\!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Выполнение команды операционной системы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информации о состоянии сервера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\q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Выход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\G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Вывод результата в вертикальном формате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60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2142" name="Google Shape;21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60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BDC2CA"/>
                </a:solidFill>
              </a:rPr>
              <a:t>Типы баз данных. Основы реляционных баз данных. СУБД MySQL. Клиенты. Управление базами данных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2144" name="Google Shape;2144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50" name="Google Shape;2150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60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60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60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60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60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60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60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60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60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60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60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60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60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60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60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60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60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1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61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Управление базами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75" name="Google Shape;2175;p61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баз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Текущая база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Создание и удаление таблиц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 SHOW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Информационная схема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Документация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76" name="Google Shape;2176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82" name="Google Shape;2182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02" name="Google Shape;2202;p6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Трудности работы с файлами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4" name="Google Shape;194;p17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Трудно добиться компактности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Сложно обеспечить </a:t>
            </a:r>
            <a:r>
              <a:rPr lang="ru" sz="1600">
                <a:solidFill>
                  <a:srgbClr val="2C2D30"/>
                </a:solidFill>
              </a:rPr>
              <a:t>конкурентный</a:t>
            </a:r>
            <a:r>
              <a:rPr lang="ru" sz="1600">
                <a:solidFill>
                  <a:srgbClr val="2C2D30"/>
                </a:solidFill>
              </a:rPr>
              <a:t> доступ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Затруднено удаление и редактирование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Сканирование всех данных во время </a:t>
            </a:r>
            <a:r>
              <a:rPr lang="ru" sz="1600">
                <a:solidFill>
                  <a:srgbClr val="2C2D30"/>
                </a:solidFill>
              </a:rPr>
              <a:t>поиска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Файл может не помещаться на компьютере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Конфликты при совместном </a:t>
            </a:r>
            <a:r>
              <a:rPr lang="ru" sz="1600">
                <a:solidFill>
                  <a:srgbClr val="2C2D30"/>
                </a:solidFill>
              </a:rPr>
              <a:t>редактировании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1" name="Google Shape;221;p17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62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Создание таблицы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9" name="Google Shape;2209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15" name="Google Shape;2215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35" name="Google Shape;2235;p62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6" name="Google Shape;2236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62"/>
          <p:cNvSpPr txBox="1"/>
          <p:nvPr/>
        </p:nvSpPr>
        <p:spPr>
          <a:xfrm>
            <a:off x="1443325" y="2265600"/>
            <a:ext cx="50385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CREATE TABLE имя_таблицы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имя_столбца параметры,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63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43" name="Google Shape;2243;p63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Установите СУБД MySQL. Создайте в домашней директории файл .my.cnf, задав в нем логин и пароль, который указывался при установке.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базу данных example, разместите в ней таблицу users, состоящую из двух столбцов, числового id и строкового name.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Создайте дамп базы данных example из предыдущего задания, разверните содержимое дампа в новую базу данных sample.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44" name="Google Shape;2244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50" name="Google Shape;2250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270" name="Google Shape;2270;p63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1" name="Google Shape;2271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64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77" name="Google Shape;2277;p6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Ознакомьтесь более подробно с документацией утилиты mysqldump. Создайте дамп единственной таблицы help_keyword базы данных mysql. Причем добейтесь того, чтобы дамп содержал только первые 100 строк таблицы.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78" name="Google Shape;2278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84" name="Google Shape;2284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304" name="Google Shape;2304;p6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История развития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8" name="Google Shape;228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Иерархические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Сетевые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Реляционные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NoSQL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55" name="Google Shape;255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Иерархические СУБД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8" name="Google Shape;288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Транспорт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Воздушный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Водный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Наземный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1040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Ж/Д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Автотранспорт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251462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Морской</a:t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49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Речной</a:t>
            </a:r>
            <a:endParaRPr/>
          </a:p>
        </p:txBody>
      </p:sp>
      <p:cxnSp>
        <p:nvCxnSpPr>
          <p:cNvPr id="298" name="Google Shape;298;p19"/>
          <p:cNvCxnSpPr>
            <a:stCxn id="290" idx="2"/>
            <a:endCxn id="291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9"/>
          <p:cNvCxnSpPr>
            <a:endCxn id="293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>
            <a:endCxn id="292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>
            <a:stCxn id="292" idx="2"/>
            <a:endCxn id="297" idx="0"/>
          </p:cNvCxnSpPr>
          <p:nvPr/>
        </p:nvCxnSpPr>
        <p:spPr>
          <a:xfrm flipH="1">
            <a:off x="1244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>
            <a:stCxn id="292" idx="2"/>
            <a:endCxn id="296" idx="0"/>
          </p:cNvCxnSpPr>
          <p:nvPr/>
        </p:nvCxnSpPr>
        <p:spPr>
          <a:xfrm>
            <a:off x="22773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>
            <a:stCxn id="293" idx="2"/>
            <a:endCxn id="295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>
            <a:stCxn id="293" idx="2"/>
            <a:endCxn id="294" idx="0"/>
          </p:cNvCxnSpPr>
          <p:nvPr/>
        </p:nvCxnSpPr>
        <p:spPr>
          <a:xfrm>
            <a:off x="68667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Отношение многие-ко-многим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10" name="Google Shape;310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36" name="Google Shape;336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3776850" y="12729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Книги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37768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4821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6071550" y="24553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0390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2630675" y="36376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cxnSp>
        <p:nvCxnSpPr>
          <p:cNvPr id="344" name="Google Shape;344;p20"/>
          <p:cNvCxnSpPr>
            <a:stCxn id="338" idx="2"/>
            <a:endCxn id="339" idx="0"/>
          </p:cNvCxnSpPr>
          <p:nvPr/>
        </p:nvCxnSpPr>
        <p:spPr>
          <a:xfrm>
            <a:off x="4572000" y="1927225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0"/>
          <p:cNvCxnSpPr>
            <a:endCxn id="341" idx="0"/>
          </p:cNvCxnSpPr>
          <p:nvPr/>
        </p:nvCxnSpPr>
        <p:spPr>
          <a:xfrm>
            <a:off x="5388900" y="1935700"/>
            <a:ext cx="14778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0"/>
          <p:cNvCxnSpPr>
            <a:endCxn id="340" idx="0"/>
          </p:cNvCxnSpPr>
          <p:nvPr/>
        </p:nvCxnSpPr>
        <p:spPr>
          <a:xfrm flipH="1">
            <a:off x="2277300" y="1935700"/>
            <a:ext cx="1512300" cy="51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340" idx="2"/>
            <a:endCxn id="343" idx="0"/>
          </p:cNvCxnSpPr>
          <p:nvPr/>
        </p:nvCxnSpPr>
        <p:spPr>
          <a:xfrm>
            <a:off x="2277300" y="3109600"/>
            <a:ext cx="11484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>
            <a:stCxn id="341" idx="2"/>
            <a:endCxn id="342" idx="0"/>
          </p:cNvCxnSpPr>
          <p:nvPr/>
        </p:nvCxnSpPr>
        <p:spPr>
          <a:xfrm flipH="1">
            <a:off x="5834100" y="3109600"/>
            <a:ext cx="1032600" cy="528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>
            <a:stCxn id="339" idx="2"/>
            <a:endCxn id="343" idx="0"/>
          </p:cNvCxnSpPr>
          <p:nvPr/>
        </p:nvCxnSpPr>
        <p:spPr>
          <a:xfrm flipH="1">
            <a:off x="3425700" y="3109600"/>
            <a:ext cx="11463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>
            <a:stCxn id="339" idx="2"/>
            <a:endCxn id="342" idx="0"/>
          </p:cNvCxnSpPr>
          <p:nvPr/>
        </p:nvCxnSpPr>
        <p:spPr>
          <a:xfrm>
            <a:off x="4572000" y="3109600"/>
            <a:ext cx="1262100" cy="5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ctrTitle"/>
          </p:nvPr>
        </p:nvSpPr>
        <p:spPr>
          <a:xfrm>
            <a:off x="1144800" y="430775"/>
            <a:ext cx="6854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Сетевая база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82" name="Google Shape;382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/>
          <p:nvPr/>
        </p:nvSpPr>
        <p:spPr>
          <a:xfrm>
            <a:off x="1218125" y="257342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Сеть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1218125" y="36912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</a:t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1218125" y="145565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</a:t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>
            <a:off x="4059175" y="2010000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 1</a:t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059175" y="3128775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Книга2 </a:t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6900225" y="145563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</a:t>
            </a:r>
            <a:r>
              <a:rPr lang="ru"/>
              <a:t> 1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6900225" y="2573413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6900225" y="3691188"/>
            <a:ext cx="1590300" cy="6543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 2</a:t>
            </a:r>
            <a:endParaRPr/>
          </a:p>
        </p:txBody>
      </p:sp>
      <p:cxnSp>
        <p:nvCxnSpPr>
          <p:cNvPr id="392" name="Google Shape;392;p21"/>
          <p:cNvCxnSpPr>
            <a:stCxn id="386" idx="3"/>
            <a:endCxn id="387" idx="1"/>
          </p:cNvCxnSpPr>
          <p:nvPr/>
        </p:nvCxnSpPr>
        <p:spPr>
          <a:xfrm>
            <a:off x="2808425" y="1782800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1"/>
          <p:cNvCxnSpPr>
            <a:stCxn id="384" idx="3"/>
            <a:endCxn id="387" idx="1"/>
          </p:cNvCxnSpPr>
          <p:nvPr/>
        </p:nvCxnSpPr>
        <p:spPr>
          <a:xfrm flipH="1" rot="10800000">
            <a:off x="2808425" y="2337175"/>
            <a:ext cx="12507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1"/>
          <p:cNvCxnSpPr>
            <a:stCxn id="385" idx="3"/>
            <a:endCxn id="388" idx="1"/>
          </p:cNvCxnSpPr>
          <p:nvPr/>
        </p:nvCxnSpPr>
        <p:spPr>
          <a:xfrm flipH="1" rot="10800000">
            <a:off x="2808425" y="3455850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1"/>
          <p:cNvCxnSpPr>
            <a:stCxn id="384" idx="3"/>
            <a:endCxn id="388" idx="1"/>
          </p:cNvCxnSpPr>
          <p:nvPr/>
        </p:nvCxnSpPr>
        <p:spPr>
          <a:xfrm>
            <a:off x="2808425" y="2900575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1"/>
          <p:cNvCxnSpPr>
            <a:stCxn id="389" idx="1"/>
            <a:endCxn id="387" idx="3"/>
          </p:cNvCxnSpPr>
          <p:nvPr/>
        </p:nvCxnSpPr>
        <p:spPr>
          <a:xfrm flipH="1">
            <a:off x="5649525" y="1782788"/>
            <a:ext cx="12507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1"/>
          <p:cNvCxnSpPr>
            <a:stCxn id="390" idx="1"/>
            <a:endCxn id="388" idx="3"/>
          </p:cNvCxnSpPr>
          <p:nvPr/>
        </p:nvCxnSpPr>
        <p:spPr>
          <a:xfrm flipH="1">
            <a:off x="5649525" y="2900563"/>
            <a:ext cx="12507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1"/>
          <p:cNvCxnSpPr>
            <a:stCxn id="391" idx="1"/>
            <a:endCxn id="388" idx="3"/>
          </p:cNvCxnSpPr>
          <p:nvPr/>
        </p:nvCxnSpPr>
        <p:spPr>
          <a:xfrm rot="10800000">
            <a:off x="5649525" y="3455838"/>
            <a:ext cx="1250700" cy="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