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f3214be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f3214be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8a6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25a8a6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be2de8bb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be2de8bb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049e7df5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049e7df5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be2de8bb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be2de8bb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b890ada6d_1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b890ada6d_1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7d58f8ef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47d58f8ef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c4d390b4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c4d390b4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c4d390b42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c4d390b42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Группировка данных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88" name="Google Shape;88;p14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Группировка данных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Ключевое слово GROUP BY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COUNT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GROUP_CONCAT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15" name="Google Shape;115;p14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1142400" y="57145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Агрегационные функции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155" name="Google Shape;155;p16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Особенности функции COUNT()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Поиск минимального и максимального 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Среднее значение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Подсчет суммы столбца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-799826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>
            <a:off x="-799826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>
            <a:off x="-799826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-799826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>
            <a:off x="-799826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>
            <a:off x="-799826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-799826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-799826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6"/>
          <p:cNvSpPr/>
          <p:nvPr/>
        </p:nvSpPr>
        <p:spPr>
          <a:xfrm>
            <a:off x="-799826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-26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571174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1142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1713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2284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2855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6"/>
          <p:cNvSpPr/>
          <p:nvPr/>
        </p:nvSpPr>
        <p:spPr>
          <a:xfrm>
            <a:off x="3427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39983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5695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/>
          <p:nvPr/>
        </p:nvSpPr>
        <p:spPr>
          <a:xfrm>
            <a:off x="51407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57119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6283174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68543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7425573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79967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"/>
          <p:cNvSpPr/>
          <p:nvPr/>
        </p:nvSpPr>
        <p:spPr>
          <a:xfrm>
            <a:off x="8567973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182" name="Google Shape;182;p16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6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E9EDF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ctrTitle"/>
          </p:nvPr>
        </p:nvSpPr>
        <p:spPr>
          <a:xfrm>
            <a:off x="3429300" y="1714500"/>
            <a:ext cx="5138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>
                <a:solidFill>
                  <a:srgbClr val="4C5D6E"/>
                </a:solidFill>
              </a:rPr>
              <a:t>Базы данных. Интерактивный курс</a:t>
            </a:r>
            <a:endParaRPr sz="4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va_logo.png" id="189" name="Google Shape;1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950" y="1714450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7"/>
          <p:cNvSpPr txBox="1"/>
          <p:nvPr>
            <p:ph type="ctrTitle"/>
          </p:nvPr>
        </p:nvSpPr>
        <p:spPr>
          <a:xfrm>
            <a:off x="3429325" y="3428950"/>
            <a:ext cx="45675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BDC2CA"/>
                </a:solidFill>
              </a:rPr>
              <a:t>Группировка данных. Агрегационные функции. Конструкции GROUP BY, HAVING и WITH</a:t>
            </a:r>
            <a:endParaRPr sz="1600">
              <a:solidFill>
                <a:srgbClr val="BDC2CA"/>
              </a:solidFill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197" name="Google Shape;197;p17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"/>
          <p:cNvSpPr/>
          <p:nvPr/>
        </p:nvSpPr>
        <p:spPr>
          <a:xfrm>
            <a:off x="23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"/>
          <p:cNvSpPr/>
          <p:nvPr/>
        </p:nvSpPr>
        <p:spPr>
          <a:xfrm>
            <a:off x="573599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7"/>
          <p:cNvSpPr/>
          <p:nvPr/>
        </p:nvSpPr>
        <p:spPr>
          <a:xfrm>
            <a:off x="1144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"/>
          <p:cNvSpPr/>
          <p:nvPr/>
        </p:nvSpPr>
        <p:spPr>
          <a:xfrm>
            <a:off x="1715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/>
          <p:nvPr/>
        </p:nvSpPr>
        <p:spPr>
          <a:xfrm>
            <a:off x="2287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/>
          <p:nvPr/>
        </p:nvSpPr>
        <p:spPr>
          <a:xfrm>
            <a:off x="2858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"/>
          <p:cNvSpPr/>
          <p:nvPr/>
        </p:nvSpPr>
        <p:spPr>
          <a:xfrm>
            <a:off x="3429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7"/>
          <p:cNvSpPr/>
          <p:nvPr/>
        </p:nvSpPr>
        <p:spPr>
          <a:xfrm>
            <a:off x="40007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7"/>
          <p:cNvSpPr/>
          <p:nvPr/>
        </p:nvSpPr>
        <p:spPr>
          <a:xfrm>
            <a:off x="45719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>
            <a:off x="51431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>
            <a:off x="57143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6285599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>
            <a:off x="68567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7427998" y="-80020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79991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/>
          <p:nvPr/>
        </p:nvSpPr>
        <p:spPr>
          <a:xfrm>
            <a:off x="8570398" y="-800200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 txBox="1"/>
          <p:nvPr>
            <p:ph type="ctrTitle"/>
          </p:nvPr>
        </p:nvSpPr>
        <p:spPr>
          <a:xfrm>
            <a:off x="3427200" y="1143000"/>
            <a:ext cx="456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000">
                <a:solidFill>
                  <a:srgbClr val="4C5D6E"/>
                </a:solidFill>
              </a:rPr>
              <a:t>Урок 4</a:t>
            </a:r>
            <a:endParaRPr b="1" sz="2000">
              <a:solidFill>
                <a:srgbClr val="4C5D6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ctrTitle"/>
          </p:nvPr>
        </p:nvSpPr>
        <p:spPr>
          <a:xfrm>
            <a:off x="1142400" y="571500"/>
            <a:ext cx="77361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Специальные возможности GROUP BY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22" name="Google Shape;222;p18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Условие HAVING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Получение уникальных значений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Функция ANY_VALUE()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Конструкция WITH ROLLUP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23" name="Google Shape;223;p18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8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8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8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8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49" name="Google Shape;249;p18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9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56" name="Google Shape;256;p19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Подсчитайте средний возраст пользователей в таблице users</a:t>
            </a:r>
            <a:endParaRPr sz="1600">
              <a:solidFill>
                <a:srgbClr val="2C2D3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lang="ru" sz="1600">
                <a:solidFill>
                  <a:srgbClr val="2C2D30"/>
                </a:solidFill>
              </a:rPr>
              <a:t>Подсчитайте количество дней рождения, которые приходятся на каждую из дней недели. Следует учесть, что необходимы дни недели текущего года, а не года рождения.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9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9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9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9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283" name="Google Shape;283;p19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ctrTitle"/>
          </p:nvPr>
        </p:nvSpPr>
        <p:spPr>
          <a:xfrm>
            <a:off x="1142400" y="571500"/>
            <a:ext cx="685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290" name="Google Shape;290;p20"/>
          <p:cNvSpPr txBox="1"/>
          <p:nvPr>
            <p:ph type="ctrTitle"/>
          </p:nvPr>
        </p:nvSpPr>
        <p:spPr>
          <a:xfrm>
            <a:off x="1142375" y="1714450"/>
            <a:ext cx="68544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2C2D30"/>
              </a:buClr>
              <a:buSzPts val="1600"/>
              <a:buChar char="●"/>
            </a:pPr>
            <a:r>
              <a:rPr b="1" lang="ru" sz="1600">
                <a:solidFill>
                  <a:srgbClr val="2C2D30"/>
                </a:solidFill>
              </a:rPr>
              <a:t>(по желанию)</a:t>
            </a:r>
            <a:r>
              <a:rPr lang="ru" sz="1600">
                <a:solidFill>
                  <a:srgbClr val="2C2D30"/>
                </a:solidFill>
              </a:rPr>
              <a:t> Подсчитайте произведение чисел в столбце таблицы</a:t>
            </a:r>
            <a:endParaRPr sz="1600">
              <a:solidFill>
                <a:srgbClr val="2C2D30"/>
              </a:solidFill>
            </a:endParaRPr>
          </a:p>
        </p:txBody>
      </p:sp>
      <p:sp>
        <p:nvSpPr>
          <p:cNvPr id="291" name="Google Shape;291;p20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0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0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0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0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0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0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0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17" name="Google Shape;317;p20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0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noFill/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1"/>
          <p:cNvSpPr txBox="1"/>
          <p:nvPr>
            <p:ph type="ctrTitle"/>
          </p:nvPr>
        </p:nvSpPr>
        <p:spPr>
          <a:xfrm>
            <a:off x="1142400" y="571500"/>
            <a:ext cx="68544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200">
                <a:solidFill>
                  <a:srgbClr val="4C5D6E"/>
                </a:solidFill>
              </a:rPr>
              <a:t>Домашнее задание</a:t>
            </a:r>
            <a:endParaRPr sz="3200">
              <a:solidFill>
                <a:srgbClr val="4C5D6E"/>
              </a:solidFill>
            </a:endParaRPr>
          </a:p>
        </p:txBody>
      </p:sp>
      <p:sp>
        <p:nvSpPr>
          <p:cNvPr id="324" name="Google Shape;324;p21"/>
          <p:cNvSpPr/>
          <p:nvPr/>
        </p:nvSpPr>
        <p:spPr>
          <a:xfrm>
            <a:off x="-799801" y="1714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-799801" y="22860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-799801" y="2857510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-799801" y="34290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-799801" y="4000509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-799801" y="4572009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-799801" y="11430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-799801" y="571511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-799801" y="-12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23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/>
          <p:nvPr/>
        </p:nvSpPr>
        <p:spPr>
          <a:xfrm>
            <a:off x="573599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1"/>
          <p:cNvSpPr/>
          <p:nvPr/>
        </p:nvSpPr>
        <p:spPr>
          <a:xfrm>
            <a:off x="1144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>
            <a:off x="1715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>
            <a:off x="2287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/>
          <p:nvPr/>
        </p:nvSpPr>
        <p:spPr>
          <a:xfrm>
            <a:off x="2858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3429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40007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45719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51431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57143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6285599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68567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27998" y="-800175"/>
            <a:ext cx="571200" cy="57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79991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8570398" y="-800175"/>
            <a:ext cx="571200" cy="5715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BDC2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571173" y="4572011"/>
            <a:ext cx="571200" cy="5715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ading-logo.png" id="350" name="Google Shape;350;p21"/>
          <p:cNvPicPr preferRelativeResize="0"/>
          <p:nvPr/>
        </p:nvPicPr>
        <p:blipFill rotWithShape="1">
          <a:blip r:embed="rId3">
            <a:alphaModFix/>
          </a:blip>
          <a:srcRect b="-14482" l="-19008" r="-19036" t="-14482"/>
          <a:stretch/>
        </p:blipFill>
        <p:spPr>
          <a:xfrm>
            <a:off x="571175" y="4572000"/>
            <a:ext cx="5712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1"/>
          <p:cNvSpPr/>
          <p:nvPr/>
        </p:nvSpPr>
        <p:spPr>
          <a:xfrm>
            <a:off x="571175" y="0"/>
            <a:ext cx="571200" cy="190200"/>
          </a:xfrm>
          <a:prstGeom prst="rect">
            <a:avLst/>
          </a:prstGeom>
          <a:solidFill>
            <a:srgbClr val="E9ED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2135400" y="20394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</a:t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2135400" y="24615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</a:t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2135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</a:t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2135400" y="33057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</a:t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2135400" y="372775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</a:t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2135400" y="16173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value</a:t>
            </a:r>
            <a:endParaRPr/>
          </a:p>
        </p:txBody>
      </p:sp>
      <p:sp>
        <p:nvSpPr>
          <p:cNvPr id="358" name="Google Shape;358;p21"/>
          <p:cNvSpPr/>
          <p:nvPr/>
        </p:nvSpPr>
        <p:spPr>
          <a:xfrm>
            <a:off x="3958650" y="2859450"/>
            <a:ext cx="1226700" cy="4704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1"/>
          <p:cNvSpPr/>
          <p:nvPr/>
        </p:nvSpPr>
        <p:spPr>
          <a:xfrm>
            <a:off x="5714400" y="2883600"/>
            <a:ext cx="1294200" cy="42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120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