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2" r:id="rId6"/>
    <p:sldId id="259" r:id="rId7"/>
    <p:sldId id="263" r:id="rId8"/>
    <p:sldId id="264" r:id="rId9"/>
    <p:sldId id="260" r:id="rId10"/>
    <p:sldId id="265" r:id="rId11"/>
    <p:sldId id="266" r:id="rId12"/>
    <p:sldId id="261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A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2C1A-2769-4D06-9771-E30EEFCFEBC5}" type="datetimeFigureOut">
              <a:rPr lang="pt-PT" smtClean="0"/>
              <a:pPr/>
              <a:t>19-05-2009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93EB-7BDE-42F4-A3D1-CAB95440F1B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2C1A-2769-4D06-9771-E30EEFCFEBC5}" type="datetimeFigureOut">
              <a:rPr lang="pt-PT" smtClean="0"/>
              <a:pPr/>
              <a:t>19-05-2009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93EB-7BDE-42F4-A3D1-CAB95440F1B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2C1A-2769-4D06-9771-E30EEFCFEBC5}" type="datetimeFigureOut">
              <a:rPr lang="pt-PT" smtClean="0"/>
              <a:pPr/>
              <a:t>19-05-2009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93EB-7BDE-42F4-A3D1-CAB95440F1B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2C1A-2769-4D06-9771-E30EEFCFEBC5}" type="datetimeFigureOut">
              <a:rPr lang="pt-PT" smtClean="0"/>
              <a:pPr/>
              <a:t>19-05-2009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93EB-7BDE-42F4-A3D1-CAB95440F1B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2C1A-2769-4D06-9771-E30EEFCFEBC5}" type="datetimeFigureOut">
              <a:rPr lang="pt-PT" smtClean="0"/>
              <a:pPr/>
              <a:t>19-05-2009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93EB-7BDE-42F4-A3D1-CAB95440F1B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2C1A-2769-4D06-9771-E30EEFCFEBC5}" type="datetimeFigureOut">
              <a:rPr lang="pt-PT" smtClean="0"/>
              <a:pPr/>
              <a:t>19-05-2009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93EB-7BDE-42F4-A3D1-CAB95440F1B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2C1A-2769-4D06-9771-E30EEFCFEBC5}" type="datetimeFigureOut">
              <a:rPr lang="pt-PT" smtClean="0"/>
              <a:pPr/>
              <a:t>19-05-2009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93EB-7BDE-42F4-A3D1-CAB95440F1B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2C1A-2769-4D06-9771-E30EEFCFEBC5}" type="datetimeFigureOut">
              <a:rPr lang="pt-PT" smtClean="0"/>
              <a:pPr/>
              <a:t>19-05-2009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93EB-7BDE-42F4-A3D1-CAB95440F1B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2C1A-2769-4D06-9771-E30EEFCFEBC5}" type="datetimeFigureOut">
              <a:rPr lang="pt-PT" smtClean="0"/>
              <a:pPr/>
              <a:t>19-05-2009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93EB-7BDE-42F4-A3D1-CAB95440F1B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2C1A-2769-4D06-9771-E30EEFCFEBC5}" type="datetimeFigureOut">
              <a:rPr lang="pt-PT" smtClean="0"/>
              <a:pPr/>
              <a:t>19-05-2009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93EB-7BDE-42F4-A3D1-CAB95440F1B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2C1A-2769-4D06-9771-E30EEFCFEBC5}" type="datetimeFigureOut">
              <a:rPr lang="pt-PT" smtClean="0"/>
              <a:pPr/>
              <a:t>19-05-2009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93EB-7BDE-42F4-A3D1-CAB95440F1B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2C1A-2769-4D06-9771-E30EEFCFEBC5}" type="datetimeFigureOut">
              <a:rPr lang="pt-PT" smtClean="0"/>
              <a:pPr/>
              <a:t>19-05-2009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93EB-7BDE-42F4-A3D1-CAB95440F1B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otpublicitar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662133" y="2186004"/>
            <a:ext cx="58388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4800" b="0" i="0" u="none" strike="noStrike" cap="none" normalizeH="0" baseline="0" dirty="0" smtClean="0">
                <a:ln>
                  <a:noFill/>
                </a:ln>
                <a:solidFill>
                  <a:srgbClr val="0F243E"/>
                </a:solidFill>
                <a:effectLst/>
                <a:latin typeface="Eras Demi ITC" pitchFamily="34" charset="0"/>
              </a:rPr>
              <a:t>Tecnologias para Apresentação de Publicidade</a:t>
            </a:r>
            <a:endParaRPr kumimoji="0" lang="pt-PT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285852" y="5214950"/>
            <a:ext cx="27622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Eras Demi ITC" pitchFamily="34" charset="0"/>
              </a:rPr>
              <a:t>UMa | DME | 2009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Eras Demi ITC" pitchFamily="34" charset="0"/>
              </a:rPr>
              <a:t>Sistemas Multimédia</a:t>
            </a: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43504" y="5214950"/>
            <a:ext cx="27622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Eras Demi ITC" pitchFamily="34" charset="0"/>
              </a:rPr>
              <a:t>Nuno Santos | 2009408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Eras Demi ITC" pitchFamily="34" charset="0"/>
              </a:rPr>
              <a:t>Paulo Teixeira | 2008803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289374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Cenário 2 - SMIL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31" name="Group 30"/>
          <p:cNvGrpSpPr/>
          <p:nvPr/>
        </p:nvGrpSpPr>
        <p:grpSpPr>
          <a:xfrm>
            <a:off x="214282" y="1214422"/>
            <a:ext cx="8715404" cy="5149313"/>
            <a:chOff x="214282" y="1214422"/>
            <a:chExt cx="8715404" cy="5149313"/>
          </a:xfrm>
        </p:grpSpPr>
        <p:graphicFrame>
          <p:nvGraphicFramePr>
            <p:cNvPr id="23553" name="Object 1"/>
            <p:cNvGraphicFramePr>
              <a:graphicFrameLocks noChangeAspect="1"/>
            </p:cNvGraphicFramePr>
            <p:nvPr/>
          </p:nvGraphicFramePr>
          <p:xfrm>
            <a:off x="214282" y="1214422"/>
            <a:ext cx="8715404" cy="5149313"/>
          </p:xfrm>
          <a:graphic>
            <a:graphicData uri="http://schemas.openxmlformats.org/presentationml/2006/ole">
              <p:oleObj spid="_x0000_s23553" name="Visio" r:id="rId3" imgW="7150894" imgH="4225862" progId="">
                <p:embed/>
              </p:oleObj>
            </a:graphicData>
          </a:graphic>
        </p:graphicFrame>
        <p:grpSp>
          <p:nvGrpSpPr>
            <p:cNvPr id="23555" name="Group 3"/>
            <p:cNvGrpSpPr>
              <a:grpSpLocks/>
            </p:cNvGrpSpPr>
            <p:nvPr/>
          </p:nvGrpSpPr>
          <p:grpSpPr bwMode="auto">
            <a:xfrm>
              <a:off x="509907" y="1785927"/>
              <a:ext cx="7991183" cy="3972585"/>
              <a:chOff x="2010" y="2625"/>
              <a:chExt cx="7815" cy="3885"/>
            </a:xfrm>
          </p:grpSpPr>
          <p:grpSp>
            <p:nvGrpSpPr>
              <p:cNvPr id="23556" name="Group 4"/>
              <p:cNvGrpSpPr>
                <a:grpSpLocks/>
              </p:cNvGrpSpPr>
              <p:nvPr/>
            </p:nvGrpSpPr>
            <p:grpSpPr bwMode="auto">
              <a:xfrm>
                <a:off x="3210" y="4410"/>
                <a:ext cx="870" cy="1350"/>
                <a:chOff x="3930" y="4410"/>
                <a:chExt cx="870" cy="1350"/>
              </a:xfrm>
            </p:grpSpPr>
            <p:cxnSp>
              <p:nvCxnSpPr>
                <p:cNvPr id="23557" name="AutoShape 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30" y="4410"/>
                  <a:ext cx="480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58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4410" y="4410"/>
                  <a:ext cx="390" cy="13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23559" name="Group 7"/>
              <p:cNvGrpSpPr>
                <a:grpSpLocks/>
              </p:cNvGrpSpPr>
              <p:nvPr/>
            </p:nvGrpSpPr>
            <p:grpSpPr bwMode="auto">
              <a:xfrm>
                <a:off x="2010" y="2625"/>
                <a:ext cx="7815" cy="3885"/>
                <a:chOff x="2730" y="2640"/>
                <a:chExt cx="7815" cy="3885"/>
              </a:xfrm>
            </p:grpSpPr>
            <p:cxnSp>
              <p:nvCxnSpPr>
                <p:cNvPr id="23560" name="AutoShape 8"/>
                <p:cNvCxnSpPr>
                  <a:cxnSpLocks noChangeShapeType="1"/>
                </p:cNvCxnSpPr>
                <p:nvPr/>
              </p:nvCxnSpPr>
              <p:spPr bwMode="auto">
                <a:xfrm flipH="1">
                  <a:off x="4410" y="2640"/>
                  <a:ext cx="2340" cy="2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61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6885" y="2640"/>
                  <a:ext cx="2325" cy="3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62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4410" y="3465"/>
                  <a:ext cx="0" cy="49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63" name="AutoShape 11"/>
                <p:cNvCxnSpPr>
                  <a:cxnSpLocks noChangeShapeType="1"/>
                </p:cNvCxnSpPr>
                <p:nvPr/>
              </p:nvCxnSpPr>
              <p:spPr bwMode="auto">
                <a:xfrm flipH="1">
                  <a:off x="2910" y="4410"/>
                  <a:ext cx="1500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64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4410" y="4410"/>
                  <a:ext cx="390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65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4410" y="4410"/>
                  <a:ext cx="1365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66" name="AutoShape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910" y="4410"/>
                  <a:ext cx="1500" cy="13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67" name="AutoShape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30" y="4410"/>
                  <a:ext cx="480" cy="13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68" name="AutoShape 16"/>
                <p:cNvCxnSpPr>
                  <a:cxnSpLocks noChangeShapeType="1"/>
                </p:cNvCxnSpPr>
                <p:nvPr/>
              </p:nvCxnSpPr>
              <p:spPr bwMode="auto">
                <a:xfrm flipH="1">
                  <a:off x="2730" y="4410"/>
                  <a:ext cx="1680" cy="211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69" name="AutoShape 1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585" y="4410"/>
                  <a:ext cx="825" cy="211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70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4410" y="4485"/>
                  <a:ext cx="0" cy="204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71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9135" y="3525"/>
                  <a:ext cx="0" cy="49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72" name="AutoShape 20"/>
                <p:cNvCxnSpPr>
                  <a:cxnSpLocks noChangeShapeType="1"/>
                </p:cNvCxnSpPr>
                <p:nvPr/>
              </p:nvCxnSpPr>
              <p:spPr bwMode="auto">
                <a:xfrm flipH="1">
                  <a:off x="7185" y="4590"/>
                  <a:ext cx="1950" cy="61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73" name="AutoShape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8085" y="4590"/>
                  <a:ext cx="1050" cy="61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74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8850" y="4590"/>
                  <a:ext cx="285" cy="61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75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9135" y="4590"/>
                  <a:ext cx="540" cy="61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76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9135" y="4590"/>
                  <a:ext cx="1410" cy="61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77" name="AutoShape 25"/>
                <p:cNvCxnSpPr>
                  <a:cxnSpLocks noChangeShapeType="1"/>
                </p:cNvCxnSpPr>
                <p:nvPr/>
              </p:nvCxnSpPr>
              <p:spPr bwMode="auto">
                <a:xfrm flipH="1">
                  <a:off x="7725" y="4590"/>
                  <a:ext cx="1410" cy="13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78" name="AutoShape 26"/>
                <p:cNvCxnSpPr>
                  <a:cxnSpLocks noChangeShapeType="1"/>
                </p:cNvCxnSpPr>
                <p:nvPr/>
              </p:nvCxnSpPr>
              <p:spPr bwMode="auto">
                <a:xfrm flipH="1">
                  <a:off x="8850" y="4590"/>
                  <a:ext cx="285" cy="13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79" name="AutoShape 27"/>
                <p:cNvCxnSpPr>
                  <a:cxnSpLocks noChangeShapeType="1"/>
                </p:cNvCxnSpPr>
                <p:nvPr/>
              </p:nvCxnSpPr>
              <p:spPr bwMode="auto">
                <a:xfrm>
                  <a:off x="9135" y="4590"/>
                  <a:ext cx="1035" cy="13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7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143768" y="214290"/>
            <a:ext cx="181972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Cenário 2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39757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Cenário 3 - Storyboard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pic>
        <p:nvPicPr>
          <p:cNvPr id="6146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617949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572264" y="2000240"/>
            <a:ext cx="2571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- É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mostrado vários vídeos relacionados com o vídeo que terminou em que o utilizador poderá escolher qual o vídeo que pretende 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5140" y="4357694"/>
            <a:ext cx="24288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- A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zona de interacção permite navegar para o menu principal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 ou ir para o 1º vídeo que é mostrado inicialmente no Cenário 2</a:t>
            </a:r>
            <a:endParaRPr lang="pt-PT" dirty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289374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Cenário 3 - SMIL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785786" y="928670"/>
          <a:ext cx="7587598" cy="5429288"/>
        </p:xfrm>
        <a:graphic>
          <a:graphicData uri="http://schemas.openxmlformats.org/presentationml/2006/ole">
            <p:oleObj spid="_x0000_s26625" name="Visio" r:id="rId3" imgW="6853857" imgH="4900612" progId="">
              <p:embed/>
            </p:oleObj>
          </a:graphicData>
        </a:graphic>
      </p:graphicFrame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000067" y="1428736"/>
            <a:ext cx="6836881" cy="4383647"/>
            <a:chOff x="2085" y="9420"/>
            <a:chExt cx="7650" cy="4905"/>
          </a:xfrm>
        </p:grpSpPr>
        <p:cxnSp>
          <p:nvCxnSpPr>
            <p:cNvPr id="26628" name="AutoShape 4"/>
            <p:cNvCxnSpPr>
              <a:cxnSpLocks noChangeShapeType="1"/>
            </p:cNvCxnSpPr>
            <p:nvPr/>
          </p:nvCxnSpPr>
          <p:spPr bwMode="auto">
            <a:xfrm>
              <a:off x="6165" y="9420"/>
              <a:ext cx="2445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29" name="AutoShape 5"/>
            <p:cNvCxnSpPr>
              <a:cxnSpLocks noChangeShapeType="1"/>
            </p:cNvCxnSpPr>
            <p:nvPr/>
          </p:nvCxnSpPr>
          <p:spPr bwMode="auto">
            <a:xfrm flipH="1">
              <a:off x="3690" y="9420"/>
              <a:ext cx="2565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30" name="AutoShape 6"/>
            <p:cNvCxnSpPr>
              <a:cxnSpLocks noChangeShapeType="1"/>
            </p:cNvCxnSpPr>
            <p:nvPr/>
          </p:nvCxnSpPr>
          <p:spPr bwMode="auto">
            <a:xfrm>
              <a:off x="3690" y="1026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31" name="AutoShape 7"/>
            <p:cNvCxnSpPr>
              <a:cxnSpLocks noChangeShapeType="1"/>
            </p:cNvCxnSpPr>
            <p:nvPr/>
          </p:nvCxnSpPr>
          <p:spPr bwMode="auto">
            <a:xfrm>
              <a:off x="8610" y="10260"/>
              <a:ext cx="0" cy="5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32" name="AutoShape 8"/>
            <p:cNvCxnSpPr>
              <a:cxnSpLocks noChangeShapeType="1"/>
            </p:cNvCxnSpPr>
            <p:nvPr/>
          </p:nvCxnSpPr>
          <p:spPr bwMode="auto">
            <a:xfrm flipH="1">
              <a:off x="6930" y="11400"/>
              <a:ext cx="1680" cy="6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33" name="AutoShape 9"/>
            <p:cNvCxnSpPr>
              <a:cxnSpLocks noChangeShapeType="1"/>
            </p:cNvCxnSpPr>
            <p:nvPr/>
          </p:nvCxnSpPr>
          <p:spPr bwMode="auto">
            <a:xfrm flipH="1">
              <a:off x="6930" y="11400"/>
              <a:ext cx="1680" cy="14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34" name="AutoShape 10"/>
            <p:cNvCxnSpPr>
              <a:cxnSpLocks noChangeShapeType="1"/>
            </p:cNvCxnSpPr>
            <p:nvPr/>
          </p:nvCxnSpPr>
          <p:spPr bwMode="auto">
            <a:xfrm flipH="1">
              <a:off x="7005" y="11400"/>
              <a:ext cx="1605" cy="22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35" name="AutoShape 11"/>
            <p:cNvCxnSpPr>
              <a:cxnSpLocks noChangeShapeType="1"/>
            </p:cNvCxnSpPr>
            <p:nvPr/>
          </p:nvCxnSpPr>
          <p:spPr bwMode="auto">
            <a:xfrm flipH="1">
              <a:off x="7905" y="11400"/>
              <a:ext cx="705" cy="14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36" name="AutoShape 12"/>
            <p:cNvCxnSpPr>
              <a:cxnSpLocks noChangeShapeType="1"/>
            </p:cNvCxnSpPr>
            <p:nvPr/>
          </p:nvCxnSpPr>
          <p:spPr bwMode="auto">
            <a:xfrm flipH="1">
              <a:off x="7905" y="11400"/>
              <a:ext cx="705" cy="22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37" name="AutoShape 13"/>
            <p:cNvCxnSpPr>
              <a:cxnSpLocks noChangeShapeType="1"/>
            </p:cNvCxnSpPr>
            <p:nvPr/>
          </p:nvCxnSpPr>
          <p:spPr bwMode="auto">
            <a:xfrm>
              <a:off x="8610" y="11400"/>
              <a:ext cx="240" cy="22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38" name="AutoShape 14"/>
            <p:cNvCxnSpPr>
              <a:cxnSpLocks noChangeShapeType="1"/>
            </p:cNvCxnSpPr>
            <p:nvPr/>
          </p:nvCxnSpPr>
          <p:spPr bwMode="auto">
            <a:xfrm>
              <a:off x="8610" y="11400"/>
              <a:ext cx="1125" cy="22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39" name="AutoShape 15"/>
            <p:cNvCxnSpPr>
              <a:cxnSpLocks noChangeShapeType="1"/>
            </p:cNvCxnSpPr>
            <p:nvPr/>
          </p:nvCxnSpPr>
          <p:spPr bwMode="auto">
            <a:xfrm>
              <a:off x="8610" y="11400"/>
              <a:ext cx="1125" cy="14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40" name="AutoShape 16"/>
            <p:cNvCxnSpPr>
              <a:cxnSpLocks noChangeShapeType="1"/>
            </p:cNvCxnSpPr>
            <p:nvPr/>
          </p:nvCxnSpPr>
          <p:spPr bwMode="auto">
            <a:xfrm>
              <a:off x="8610" y="11400"/>
              <a:ext cx="1005" cy="6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41" name="AutoShape 17"/>
            <p:cNvCxnSpPr>
              <a:cxnSpLocks noChangeShapeType="1"/>
            </p:cNvCxnSpPr>
            <p:nvPr/>
          </p:nvCxnSpPr>
          <p:spPr bwMode="auto">
            <a:xfrm>
              <a:off x="8610" y="11400"/>
              <a:ext cx="240" cy="14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42" name="AutoShape 18"/>
            <p:cNvCxnSpPr>
              <a:cxnSpLocks noChangeShapeType="1"/>
            </p:cNvCxnSpPr>
            <p:nvPr/>
          </p:nvCxnSpPr>
          <p:spPr bwMode="auto">
            <a:xfrm flipH="1">
              <a:off x="7905" y="11400"/>
              <a:ext cx="705" cy="6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43" name="AutoShape 19"/>
            <p:cNvCxnSpPr>
              <a:cxnSpLocks noChangeShapeType="1"/>
            </p:cNvCxnSpPr>
            <p:nvPr/>
          </p:nvCxnSpPr>
          <p:spPr bwMode="auto">
            <a:xfrm>
              <a:off x="8610" y="11400"/>
              <a:ext cx="240" cy="6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44" name="AutoShape 20"/>
            <p:cNvCxnSpPr>
              <a:cxnSpLocks noChangeShapeType="1"/>
            </p:cNvCxnSpPr>
            <p:nvPr/>
          </p:nvCxnSpPr>
          <p:spPr bwMode="auto">
            <a:xfrm>
              <a:off x="3690" y="11295"/>
              <a:ext cx="315" cy="30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45" name="AutoShape 21"/>
            <p:cNvCxnSpPr>
              <a:cxnSpLocks noChangeShapeType="1"/>
            </p:cNvCxnSpPr>
            <p:nvPr/>
          </p:nvCxnSpPr>
          <p:spPr bwMode="auto">
            <a:xfrm>
              <a:off x="3690" y="11295"/>
              <a:ext cx="1365" cy="5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46" name="AutoShape 22"/>
            <p:cNvCxnSpPr>
              <a:cxnSpLocks noChangeShapeType="1"/>
            </p:cNvCxnSpPr>
            <p:nvPr/>
          </p:nvCxnSpPr>
          <p:spPr bwMode="auto">
            <a:xfrm>
              <a:off x="3690" y="11295"/>
              <a:ext cx="1365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47" name="AutoShape 23"/>
            <p:cNvCxnSpPr>
              <a:cxnSpLocks noChangeShapeType="1"/>
            </p:cNvCxnSpPr>
            <p:nvPr/>
          </p:nvCxnSpPr>
          <p:spPr bwMode="auto">
            <a:xfrm>
              <a:off x="3690" y="11295"/>
              <a:ext cx="1245" cy="21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48" name="AutoShape 24"/>
            <p:cNvCxnSpPr>
              <a:cxnSpLocks noChangeShapeType="1"/>
            </p:cNvCxnSpPr>
            <p:nvPr/>
          </p:nvCxnSpPr>
          <p:spPr bwMode="auto">
            <a:xfrm flipH="1">
              <a:off x="3210" y="11295"/>
              <a:ext cx="480" cy="5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49" name="AutoShape 25"/>
            <p:cNvCxnSpPr>
              <a:cxnSpLocks noChangeShapeType="1"/>
            </p:cNvCxnSpPr>
            <p:nvPr/>
          </p:nvCxnSpPr>
          <p:spPr bwMode="auto">
            <a:xfrm>
              <a:off x="3690" y="11295"/>
              <a:ext cx="390" cy="21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50" name="AutoShape 26"/>
            <p:cNvCxnSpPr>
              <a:cxnSpLocks noChangeShapeType="1"/>
            </p:cNvCxnSpPr>
            <p:nvPr/>
          </p:nvCxnSpPr>
          <p:spPr bwMode="auto">
            <a:xfrm>
              <a:off x="3690" y="11295"/>
              <a:ext cx="390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51" name="AutoShape 27"/>
            <p:cNvCxnSpPr>
              <a:cxnSpLocks noChangeShapeType="1"/>
            </p:cNvCxnSpPr>
            <p:nvPr/>
          </p:nvCxnSpPr>
          <p:spPr bwMode="auto">
            <a:xfrm>
              <a:off x="3690" y="11295"/>
              <a:ext cx="390" cy="5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52" name="AutoShape 28"/>
            <p:cNvCxnSpPr>
              <a:cxnSpLocks noChangeShapeType="1"/>
            </p:cNvCxnSpPr>
            <p:nvPr/>
          </p:nvCxnSpPr>
          <p:spPr bwMode="auto">
            <a:xfrm flipH="1">
              <a:off x="3135" y="11295"/>
              <a:ext cx="555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53" name="AutoShape 29"/>
            <p:cNvCxnSpPr>
              <a:cxnSpLocks noChangeShapeType="1"/>
            </p:cNvCxnSpPr>
            <p:nvPr/>
          </p:nvCxnSpPr>
          <p:spPr bwMode="auto">
            <a:xfrm flipH="1">
              <a:off x="3210" y="11295"/>
              <a:ext cx="480" cy="21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54" name="AutoShape 30"/>
            <p:cNvCxnSpPr>
              <a:cxnSpLocks noChangeShapeType="1"/>
            </p:cNvCxnSpPr>
            <p:nvPr/>
          </p:nvCxnSpPr>
          <p:spPr bwMode="auto">
            <a:xfrm flipH="1">
              <a:off x="3060" y="11295"/>
              <a:ext cx="630" cy="30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55" name="AutoShape 31"/>
            <p:cNvCxnSpPr>
              <a:cxnSpLocks noChangeShapeType="1"/>
            </p:cNvCxnSpPr>
            <p:nvPr/>
          </p:nvCxnSpPr>
          <p:spPr bwMode="auto">
            <a:xfrm flipH="1">
              <a:off x="2190" y="11295"/>
              <a:ext cx="1500" cy="5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56" name="AutoShape 32"/>
            <p:cNvCxnSpPr>
              <a:cxnSpLocks noChangeShapeType="1"/>
            </p:cNvCxnSpPr>
            <p:nvPr/>
          </p:nvCxnSpPr>
          <p:spPr bwMode="auto">
            <a:xfrm flipH="1">
              <a:off x="2085" y="11295"/>
              <a:ext cx="1605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657" name="AutoShape 33"/>
            <p:cNvCxnSpPr>
              <a:cxnSpLocks noChangeShapeType="1"/>
            </p:cNvCxnSpPr>
            <p:nvPr/>
          </p:nvCxnSpPr>
          <p:spPr bwMode="auto">
            <a:xfrm flipH="1">
              <a:off x="2190" y="11295"/>
              <a:ext cx="1500" cy="21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c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72330" y="214290"/>
            <a:ext cx="181972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Cenário 3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395332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Principais dificuldades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58" y="1071546"/>
            <a:ext cx="8501122" cy="492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 Os principais problemas encontrados a quando da implementação desta aplicação foram  glitches que acontecem quando se executa certos componentes, em que num momento funcionam bem, mas noutro momento não funcionam como deveriam.</a:t>
            </a:r>
          </a:p>
          <a:p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                 </a:t>
            </a:r>
            <a:endParaRPr lang="pt-PT" dirty="0" smtClean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Também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tivemos dificuldades de compatibilidade pelo que fizemos testes em diferentes browsers, mas apenas no IE funcionava relativamente bem. Embora no </a:t>
            </a:r>
            <a:r>
              <a:rPr lang="pt-PT" u="sng" dirty="0" err="1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Firefox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tivesse o plug in do real player instalado não carrega os ficheiros smil.</a:t>
            </a:r>
          </a:p>
          <a:p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 </a:t>
            </a:r>
            <a:endParaRPr lang="pt-PT" dirty="0" smtClean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Outra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das dificuldades deparadas foi o facto do código ser repetitivo e demoroso o que tornava a procura de erros muito dificil de encontrar.</a:t>
            </a:r>
          </a:p>
          <a:p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                   </a:t>
            </a:r>
          </a:p>
          <a:p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                   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Por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último, mas não menos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importante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a identificação dos erros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semânticos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torna-se impossível uma vez que o player não indicava qual o erro em si, nem a linha possivel do erro, apenas "General Error".</a:t>
            </a:r>
          </a:p>
          <a:p>
            <a:endParaRPr lang="pt-PT" dirty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194796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Conclusão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224" y="1428736"/>
            <a:ext cx="7358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Chegamos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à conclusão que embora o flash seja uma ferramenta bastante poderosa, o SMIL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permitiu-nos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de forma simples e com apenas um editor de texto conseguir disponibilizar um documento com diversas médias, podendo estas estar sincronizadas entre 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198323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Objectivos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3" y="1428736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Elaboração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de um documento multimédia que descreva e apresente as diferentes tecnologias existentes para apresentaçao de documentos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multimédia na área da publicidade.</a:t>
            </a:r>
            <a:endParaRPr lang="pt-PT" dirty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3071810"/>
            <a:ext cx="297709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Funcionalidades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4071942"/>
            <a:ext cx="7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O utilizador pode visualizar as tecnologias existentes actualmente através da consulta de detalhes, características, métodos e ferramentas de interacção em que se possa usar para divulgar uma ideia ou produto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295625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Média adoptada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77867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Para a realização deste trabalho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utilizamos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as seguintes medias:</a:t>
            </a:r>
          </a:p>
          <a:p>
            <a:pPr lvl="0"/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</a:t>
            </a:r>
          </a:p>
          <a:p>
            <a:pPr lvl="0"/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- Vídeos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utilizamos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sempre que possível animações em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		vídeo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e clips para a descrição de funcionalidades 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		das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tecnologias;</a:t>
            </a:r>
          </a:p>
          <a:p>
            <a:pPr lvl="0"/>
            <a:endParaRPr lang="pt-PT" dirty="0" smtClean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  <a:p>
            <a:pPr lvl="0"/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- Imagens:para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uma apresentação resumida das tecnologias,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	podendo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estas incluir gráficos ou grafismos;</a:t>
            </a:r>
          </a:p>
          <a:p>
            <a:pPr lvl="0"/>
            <a:endParaRPr lang="pt-PT" dirty="0" smtClean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  <a:p>
            <a:pPr lvl="0"/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- Texto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: para uma descrição sucinta das tecnologias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		disponíveis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no contexto em que se insere o nosso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		projecto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;</a:t>
            </a:r>
          </a:p>
          <a:p>
            <a:pPr lvl="0"/>
            <a:endParaRPr lang="pt-PT" dirty="0" smtClean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  <a:p>
            <a:pPr lvl="0"/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	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- Áudio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: 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áudio será sempre uma média contínua presente na 		nossa aplicação.</a:t>
            </a:r>
          </a:p>
          <a:p>
            <a:pPr lvl="0"/>
            <a:endParaRPr lang="pt-PT" dirty="0" smtClean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  <a:p>
            <a:pPr lvl="0"/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Passamos a mostrar os vários passos na realização dos diversos cenários </a:t>
            </a:r>
            <a:endParaRPr lang="pt-PT" dirty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  <a:p>
            <a:endParaRPr lang="pt-PT" dirty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615264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Cenário de Introdução - Storyboard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5857916" cy="490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286512" y="1928802"/>
            <a:ext cx="2857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Composto por uma introdução animada em flash e uma parte de interacção com o utilizador o qual permite saltar a introdução e passar de imediato para o cenário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tr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57752" y="214290"/>
            <a:ext cx="408637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Cenário de Introdução 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39757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Cenário 1 - Storyboard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pic>
        <p:nvPicPr>
          <p:cNvPr id="409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205" y="1214422"/>
            <a:ext cx="6072621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357950" y="1643050"/>
            <a:ext cx="2786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- Apresentação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de diversas fotos em certo espaço de tempo sincronizado com um áudio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 </a:t>
            </a:r>
            <a:endParaRPr lang="pt-PT" dirty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7950" y="3500438"/>
            <a:ext cx="2714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-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A zona de interacção com o utilizador lista os diversos tipos de conteúdo permitindo ao utilizador passar para o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cenário 2</a:t>
            </a:r>
            <a:endParaRPr lang="pt-PT" dirty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289374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Cenário 1 - SMIL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7" name="Group 26"/>
          <p:cNvGrpSpPr/>
          <p:nvPr/>
        </p:nvGrpSpPr>
        <p:grpSpPr>
          <a:xfrm>
            <a:off x="357158" y="1000108"/>
            <a:ext cx="8072494" cy="5605106"/>
            <a:chOff x="357158" y="1000108"/>
            <a:chExt cx="8072494" cy="5605106"/>
          </a:xfrm>
        </p:grpSpPr>
        <p:graphicFrame>
          <p:nvGraphicFramePr>
            <p:cNvPr id="8193" name="Object 1"/>
            <p:cNvGraphicFramePr>
              <a:graphicFrameLocks noChangeAspect="1"/>
            </p:cNvGraphicFramePr>
            <p:nvPr/>
          </p:nvGraphicFramePr>
          <p:xfrm>
            <a:off x="357158" y="1000108"/>
            <a:ext cx="8072494" cy="5605106"/>
          </p:xfrm>
          <a:graphic>
            <a:graphicData uri="http://schemas.openxmlformats.org/presentationml/2006/ole">
              <p:oleObj spid="_x0000_s8193" name="Visio" r:id="rId3" imgW="7060882" imgH="4900612" progId="">
                <p:embed/>
              </p:oleObj>
            </a:graphicData>
          </a:graphic>
        </p:graphicFrame>
        <p:grpSp>
          <p:nvGrpSpPr>
            <p:cNvPr id="8195" name="Group 3"/>
            <p:cNvGrpSpPr>
              <a:grpSpLocks/>
            </p:cNvGrpSpPr>
            <p:nvPr/>
          </p:nvGrpSpPr>
          <p:grpSpPr bwMode="auto">
            <a:xfrm>
              <a:off x="857224" y="1500174"/>
              <a:ext cx="7335694" cy="4572032"/>
              <a:chOff x="2220" y="2685"/>
              <a:chExt cx="7470" cy="4725"/>
            </a:xfrm>
          </p:grpSpPr>
          <p:grpSp>
            <p:nvGrpSpPr>
              <p:cNvPr id="8196" name="Group 4"/>
              <p:cNvGrpSpPr>
                <a:grpSpLocks/>
              </p:cNvGrpSpPr>
              <p:nvPr/>
            </p:nvGrpSpPr>
            <p:grpSpPr bwMode="auto">
              <a:xfrm>
                <a:off x="2220" y="2685"/>
                <a:ext cx="7470" cy="4725"/>
                <a:chOff x="2220" y="2685"/>
                <a:chExt cx="7470" cy="4725"/>
              </a:xfrm>
            </p:grpSpPr>
            <p:cxnSp>
              <p:nvCxnSpPr>
                <p:cNvPr id="8197" name="AutoShape 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780" y="2685"/>
                  <a:ext cx="2175" cy="24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198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5955" y="2685"/>
                  <a:ext cx="2430" cy="3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199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3675" y="3435"/>
                  <a:ext cx="0" cy="5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00" name="AutoShape 8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20" y="4515"/>
                  <a:ext cx="1365" cy="5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01" name="AutoShape 9"/>
                <p:cNvCxnSpPr>
                  <a:cxnSpLocks noChangeShapeType="1"/>
                </p:cNvCxnSpPr>
                <p:nvPr/>
              </p:nvCxnSpPr>
              <p:spPr bwMode="auto">
                <a:xfrm flipH="1">
                  <a:off x="2985" y="4515"/>
                  <a:ext cx="600" cy="12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02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3585" y="4515"/>
                  <a:ext cx="0" cy="5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03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3585" y="4515"/>
                  <a:ext cx="705" cy="12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04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3585" y="4515"/>
                  <a:ext cx="1470" cy="5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05" name="AutoShape 13"/>
                <p:cNvCxnSpPr>
                  <a:cxnSpLocks noChangeShapeType="1"/>
                </p:cNvCxnSpPr>
                <p:nvPr/>
              </p:nvCxnSpPr>
              <p:spPr bwMode="auto">
                <a:xfrm flipH="1">
                  <a:off x="6705" y="4635"/>
                  <a:ext cx="1665" cy="6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06" name="AutoShape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8280" y="4635"/>
                  <a:ext cx="105" cy="6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07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8370" y="4635"/>
                  <a:ext cx="1125" cy="6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08" name="AutoShape 16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45" y="5790"/>
                  <a:ext cx="960" cy="7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09" name="AutoShape 1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225" y="5790"/>
                  <a:ext cx="480" cy="162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10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6705" y="5790"/>
                  <a:ext cx="285" cy="7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11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6705" y="5790"/>
                  <a:ext cx="870" cy="162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12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6705" y="5790"/>
                  <a:ext cx="1575" cy="7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13" name="AutoShape 21"/>
                <p:cNvCxnSpPr>
                  <a:cxnSpLocks noChangeShapeType="1"/>
                </p:cNvCxnSpPr>
                <p:nvPr/>
              </p:nvCxnSpPr>
              <p:spPr bwMode="auto">
                <a:xfrm>
                  <a:off x="6705" y="5790"/>
                  <a:ext cx="2115" cy="162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214" name="AutoShape 22"/>
                <p:cNvCxnSpPr>
                  <a:cxnSpLocks noChangeShapeType="1"/>
                </p:cNvCxnSpPr>
                <p:nvPr/>
              </p:nvCxnSpPr>
              <p:spPr bwMode="auto">
                <a:xfrm>
                  <a:off x="6705" y="5790"/>
                  <a:ext cx="2985" cy="7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8215" name="AutoShape 23"/>
              <p:cNvCxnSpPr>
                <a:cxnSpLocks noChangeShapeType="1"/>
              </p:cNvCxnSpPr>
              <p:nvPr/>
            </p:nvCxnSpPr>
            <p:spPr bwMode="auto">
              <a:xfrm>
                <a:off x="8400" y="3540"/>
                <a:ext cx="0" cy="5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 descr="c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642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143768" y="214290"/>
            <a:ext cx="190949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Cenário  1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39757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solidFill>
                  <a:srgbClr val="617A9F"/>
                </a:solidFill>
                <a:latin typeface="Eras Demi ITC" pitchFamily="34" charset="0"/>
              </a:rPr>
              <a:t>Cenário 2 - Storyboard</a:t>
            </a:r>
            <a:endParaRPr lang="pt-PT" sz="2800" b="1" dirty="0">
              <a:solidFill>
                <a:srgbClr val="617A9F"/>
              </a:solidFill>
              <a:latin typeface="Eras Demi ITC" pitchFamily="34" charset="0"/>
            </a:endParaRPr>
          </a:p>
        </p:txBody>
      </p:sp>
      <p:pic>
        <p:nvPicPr>
          <p:cNvPr id="51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670" y="1142984"/>
            <a:ext cx="602584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86512" y="1500174"/>
            <a:ext cx="26431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- Reprodução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de um vídeo relacionado com o conteúdo seleccionado pelo utilizador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7950" y="3357562"/>
            <a:ext cx="2571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Quando o video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termina é automáticamente mostrado o cenário 3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7950" y="4786322"/>
            <a:ext cx="2786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A zona de interacção permite navegar para o menu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Eras Demi ITC" pitchFamily="34" charset="0"/>
              </a:rPr>
              <a:t>Principal ou ir para o Cenário 3</a:t>
            </a:r>
            <a:endParaRPr lang="pt-PT" dirty="0">
              <a:solidFill>
                <a:schemeClr val="bg2">
                  <a:lumMod val="25000"/>
                </a:schemeClr>
              </a:solidFill>
              <a:latin typeface="Eras Demi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280</Words>
  <Application>Microsoft Office PowerPoint</Application>
  <PresentationFormat>Apresentação no Ecrã (4:3)</PresentationFormat>
  <Paragraphs>50</Paragraphs>
  <Slides>16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8" baseType="lpstr">
      <vt:lpstr>Office Theme</vt:lpstr>
      <vt:lpstr>Visio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</dc:creator>
  <cp:lastModifiedBy>Sérgio</cp:lastModifiedBy>
  <cp:revision>8</cp:revision>
  <dcterms:created xsi:type="dcterms:W3CDTF">2009-05-19T20:40:01Z</dcterms:created>
  <dcterms:modified xsi:type="dcterms:W3CDTF">2009-05-19T21:47:24Z</dcterms:modified>
</cp:coreProperties>
</file>