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4" r:id="rId22"/>
    <p:sldId id="296" r:id="rId23"/>
    <p:sldId id="290" r:id="rId24"/>
    <p:sldId id="291" r:id="rId25"/>
    <p:sldId id="295" r:id="rId26"/>
    <p:sldId id="293" r:id="rId27"/>
    <p:sldId id="297" r:id="rId28"/>
    <p:sldId id="298" r:id="rId29"/>
    <p:sldId id="270" r:id="rId3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61B9C-B015-5245-B951-8CF58192D95D}" v="10" dt="2019-08-02T21:30:53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dino Atencio Ortiz" userId="7e3f8fc5-2148-4f1f-9ffa-f9daa733dd69" providerId="ADAL" clId="{96761B9C-B015-5245-B951-8CF58192D95D}"/>
    <pc:docChg chg="undo custSel delSld modSld">
      <pc:chgData name="Pedro Sandino Atencio Ortiz" userId="7e3f8fc5-2148-4f1f-9ffa-f9daa733dd69" providerId="ADAL" clId="{96761B9C-B015-5245-B951-8CF58192D95D}" dt="2019-08-02T21:31:12.436" v="58" actId="20577"/>
      <pc:docMkLst>
        <pc:docMk/>
      </pc:docMkLst>
      <pc:sldChg chg="addSp delSp modSp">
        <pc:chgData name="Pedro Sandino Atencio Ortiz" userId="7e3f8fc5-2148-4f1f-9ffa-f9daa733dd69" providerId="ADAL" clId="{96761B9C-B015-5245-B951-8CF58192D95D}" dt="2019-08-02T21:29:33.288" v="40" actId="20577"/>
        <pc:sldMkLst>
          <pc:docMk/>
          <pc:sldMk cId="0" sldId="256"/>
        </pc:sldMkLst>
        <pc:spChg chg="add del mod">
          <ac:chgData name="Pedro Sandino Atencio Ortiz" userId="7e3f8fc5-2148-4f1f-9ffa-f9daa733dd69" providerId="ADAL" clId="{96761B9C-B015-5245-B951-8CF58192D95D}" dt="2019-08-02T21:29:33.288" v="40" actId="20577"/>
          <ac:spMkLst>
            <pc:docMk/>
            <pc:sldMk cId="0" sldId="256"/>
            <ac:spMk id="79" creationId="{00000000-0000-0000-0000-000000000000}"/>
          </ac:spMkLst>
        </pc:spChg>
      </pc:sldChg>
      <pc:sldChg chg="del">
        <pc:chgData name="Pedro Sandino Atencio Ortiz" userId="7e3f8fc5-2148-4f1f-9ffa-f9daa733dd69" providerId="ADAL" clId="{96761B9C-B015-5245-B951-8CF58192D95D}" dt="2019-08-02T21:29:15.320" v="13" actId="2696"/>
        <pc:sldMkLst>
          <pc:docMk/>
          <pc:sldMk cId="0" sldId="257"/>
        </pc:sldMkLst>
      </pc:sldChg>
      <pc:sldChg chg="modSp del">
        <pc:chgData name="Pedro Sandino Atencio Ortiz" userId="7e3f8fc5-2148-4f1f-9ffa-f9daa733dd69" providerId="ADAL" clId="{96761B9C-B015-5245-B951-8CF58192D95D}" dt="2019-08-02T21:30:14.714" v="45" actId="2696"/>
        <pc:sldMkLst>
          <pc:docMk/>
          <pc:sldMk cId="3357294046" sldId="271"/>
        </pc:sldMkLst>
        <pc:spChg chg="mod">
          <ac:chgData name="Pedro Sandino Atencio Ortiz" userId="7e3f8fc5-2148-4f1f-9ffa-f9daa733dd69" providerId="ADAL" clId="{96761B9C-B015-5245-B951-8CF58192D95D}" dt="2019-08-02T21:29:59.219" v="43" actId="313"/>
          <ac:spMkLst>
            <pc:docMk/>
            <pc:sldMk cId="3357294046" sldId="271"/>
            <ac:spMk id="2" creationId="{682558D6-A031-405A-A314-008C5D9D4B89}"/>
          </ac:spMkLst>
        </pc:spChg>
        <pc:spChg chg="mod">
          <ac:chgData name="Pedro Sandino Atencio Ortiz" userId="7e3f8fc5-2148-4f1f-9ffa-f9daa733dd69" providerId="ADAL" clId="{96761B9C-B015-5245-B951-8CF58192D95D}" dt="2019-08-02T21:30:05.246" v="44" actId="123"/>
          <ac:spMkLst>
            <pc:docMk/>
            <pc:sldMk cId="3357294046" sldId="271"/>
            <ac:spMk id="7" creationId="{7FF2C4B9-138F-4D98-B610-9EA7996C8410}"/>
          </ac:spMkLst>
        </pc:spChg>
      </pc:sldChg>
      <pc:sldChg chg="del">
        <pc:chgData name="Pedro Sandino Atencio Ortiz" userId="7e3f8fc5-2148-4f1f-9ffa-f9daa733dd69" providerId="ADAL" clId="{96761B9C-B015-5245-B951-8CF58192D95D}" dt="2019-08-02T21:30:17.035" v="46" actId="2696"/>
        <pc:sldMkLst>
          <pc:docMk/>
          <pc:sldMk cId="2599159234" sldId="282"/>
        </pc:sldMkLst>
      </pc:sldChg>
      <pc:sldChg chg="modSp">
        <pc:chgData name="Pedro Sandino Atencio Ortiz" userId="7e3f8fc5-2148-4f1f-9ffa-f9daa733dd69" providerId="ADAL" clId="{96761B9C-B015-5245-B951-8CF58192D95D}" dt="2019-08-02T21:30:53.815" v="57" actId="123"/>
        <pc:sldMkLst>
          <pc:docMk/>
          <pc:sldMk cId="2166247053" sldId="283"/>
        </pc:sldMkLst>
        <pc:spChg chg="mod">
          <ac:chgData name="Pedro Sandino Atencio Ortiz" userId="7e3f8fc5-2148-4f1f-9ffa-f9daa733dd69" providerId="ADAL" clId="{96761B9C-B015-5245-B951-8CF58192D95D}" dt="2019-08-02T21:30:37.850" v="52" actId="20577"/>
          <ac:spMkLst>
            <pc:docMk/>
            <pc:sldMk cId="2166247053" sldId="283"/>
            <ac:spMk id="5" creationId="{8310ED04-DE78-4757-A125-6AF3DA21F000}"/>
          </ac:spMkLst>
        </pc:spChg>
        <pc:spChg chg="mod">
          <ac:chgData name="Pedro Sandino Atencio Ortiz" userId="7e3f8fc5-2148-4f1f-9ffa-f9daa733dd69" providerId="ADAL" clId="{96761B9C-B015-5245-B951-8CF58192D95D}" dt="2019-08-02T21:30:33.862" v="49" actId="20577"/>
          <ac:spMkLst>
            <pc:docMk/>
            <pc:sldMk cId="2166247053" sldId="283"/>
            <ac:spMk id="6" creationId="{3C583DA6-F080-45BB-8C1C-6CB40855F293}"/>
          </ac:spMkLst>
        </pc:spChg>
        <pc:spChg chg="mod">
          <ac:chgData name="Pedro Sandino Atencio Ortiz" userId="7e3f8fc5-2148-4f1f-9ffa-f9daa733dd69" providerId="ADAL" clId="{96761B9C-B015-5245-B951-8CF58192D95D}" dt="2019-08-02T21:30:35.623" v="51" actId="20577"/>
          <ac:spMkLst>
            <pc:docMk/>
            <pc:sldMk cId="2166247053" sldId="283"/>
            <ac:spMk id="9" creationId="{ADED113F-72EB-4FA1-9C50-A5CE3D38FE25}"/>
          </ac:spMkLst>
        </pc:spChg>
        <pc:spChg chg="mod">
          <ac:chgData name="Pedro Sandino Atencio Ortiz" userId="7e3f8fc5-2148-4f1f-9ffa-f9daa733dd69" providerId="ADAL" clId="{96761B9C-B015-5245-B951-8CF58192D95D}" dt="2019-08-02T21:30:31.863" v="48" actId="20577"/>
          <ac:spMkLst>
            <pc:docMk/>
            <pc:sldMk cId="2166247053" sldId="283"/>
            <ac:spMk id="10" creationId="{D284D01E-B78F-43B6-AFF2-ADE3AD56A4BD}"/>
          </ac:spMkLst>
        </pc:spChg>
        <pc:spChg chg="mod">
          <ac:chgData name="Pedro Sandino Atencio Ortiz" userId="7e3f8fc5-2148-4f1f-9ffa-f9daa733dd69" providerId="ADAL" clId="{96761B9C-B015-5245-B951-8CF58192D95D}" dt="2019-08-02T21:30:53.815" v="57" actId="123"/>
          <ac:spMkLst>
            <pc:docMk/>
            <pc:sldMk cId="2166247053" sldId="283"/>
            <ac:spMk id="11" creationId="{8361084E-B106-44B4-B966-BE095CDF816C}"/>
          </ac:spMkLst>
        </pc:spChg>
      </pc:sldChg>
      <pc:sldChg chg="modSp">
        <pc:chgData name="Pedro Sandino Atencio Ortiz" userId="7e3f8fc5-2148-4f1f-9ffa-f9daa733dd69" providerId="ADAL" clId="{96761B9C-B015-5245-B951-8CF58192D95D}" dt="2019-08-02T21:31:12.436" v="58" actId="20577"/>
        <pc:sldMkLst>
          <pc:docMk/>
          <pc:sldMk cId="1947749181" sldId="285"/>
        </pc:sldMkLst>
        <pc:spChg chg="mod">
          <ac:chgData name="Pedro Sandino Atencio Ortiz" userId="7e3f8fc5-2148-4f1f-9ffa-f9daa733dd69" providerId="ADAL" clId="{96761B9C-B015-5245-B951-8CF58192D95D}" dt="2019-08-02T21:31:12.436" v="58" actId="20577"/>
          <ac:spMkLst>
            <pc:docMk/>
            <pc:sldMk cId="1947749181" sldId="285"/>
            <ac:spMk id="5" creationId="{7A58D4D6-4141-49A1-AA63-AB58CFAE94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1B2B7-1474-4196-967D-70DE909EE75B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6400D-8E7F-43D6-BE3A-F1F60A2CC8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51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45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23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8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6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2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4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8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6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400D-8E7F-43D6-BE3A-F1F60A2CC8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31DDFDA-4E6E-4687-861F-22E421E285C0}" type="datetime">
              <a:rPr lang="en-US" sz="1800" b="0" strike="noStrike" spc="-1">
                <a:solidFill>
                  <a:srgbClr val="000000"/>
                </a:solidFill>
                <a:latin typeface="Calibri"/>
              </a:rPr>
              <a:t>8/2/19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1A3854-6DF2-41B4-8FE4-ABE0CA801793}" type="slidenum">
              <a:rPr lang="en-US" sz="1800" b="0" strike="noStrike" spc="-1">
                <a:solidFill>
                  <a:srgbClr val="000000"/>
                </a:solidFill>
                <a:latin typeface="Calibri"/>
              </a:rPr>
              <a:t>‹Nº›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60240" y="209124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6000" spc="-1" dirty="0">
                <a:solidFill>
                  <a:srgbClr val="000000"/>
                </a:solidFill>
                <a:latin typeface="Calibri"/>
              </a:rPr>
              <a:t>Guía rápida para la escritura de propuestas.</a:t>
            </a:r>
            <a:endParaRPr lang="es-CO" sz="2000" b="0" strike="noStrike" spc="-1" dirty="0"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b="0" strike="noStrike" cap="small" spc="-1" dirty="0" err="1">
                <a:solidFill>
                  <a:srgbClr val="000000"/>
                </a:solidFill>
                <a:latin typeface="Calibri Light"/>
              </a:rPr>
              <a:t>Alcance</a:t>
            </a:r>
            <a:r>
              <a:rPr lang="en-US" sz="4400" b="0" strike="noStrike" cap="small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4400" b="0" strike="noStrike" cap="small" spc="-1" dirty="0">
              <a:latin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429791-CAC8-4E74-9B5A-B049B8F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824037"/>
            <a:ext cx="3943350" cy="3209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D9E4E1-17E8-4008-B686-D353F279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47837"/>
            <a:ext cx="4419600" cy="3362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AA95C9-384A-467D-BAED-1CE35F85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1733550"/>
            <a:ext cx="4514850" cy="3390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EDC295-21A9-4BBC-9B9C-69E37DA58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75" y="1781175"/>
            <a:ext cx="4667250" cy="3295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336C52-7AE6-4644-AD91-74FBB7E9D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325" y="1809750"/>
            <a:ext cx="4705350" cy="3238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17992A-5AAA-401E-A379-584E0EC92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5262" y="1819275"/>
            <a:ext cx="4181475" cy="3219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44E720-182E-475F-BF65-FCAD522B9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325" y="1804987"/>
            <a:ext cx="3943350" cy="3248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CBDEA1-D27B-4E8D-AE1F-930B9B39C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5187" y="1809750"/>
            <a:ext cx="5381625" cy="32385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266EAF7-B430-4F02-A42C-1C5F51785793}"/>
              </a:ext>
            </a:extLst>
          </p:cNvPr>
          <p:cNvSpPr txBox="1"/>
          <p:nvPr/>
        </p:nvSpPr>
        <p:spPr>
          <a:xfrm>
            <a:off x="798393" y="2778623"/>
            <a:ext cx="2944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dirty="0">
                <a:solidFill>
                  <a:srgbClr val="002060"/>
                </a:solidFill>
              </a:rPr>
              <a:t>… se busca empujar la frontera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0824233-D493-406E-AF87-F804D9D52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24" y="6211669"/>
            <a:ext cx="541686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Matt Might. </a:t>
            </a:r>
            <a:r>
              <a:rPr lang="en-US" altLang="en-US" b="1" i="1" dirty="0">
                <a:solidFill>
                  <a:srgbClr val="333333"/>
                </a:solidFill>
              </a:rPr>
              <a:t>The Illustrated Guide to a Ph.D.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http://matt.might.net/articles/phd-school-in-pictures/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8370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b="0" strike="noStrike" cap="small" spc="-1" dirty="0" err="1">
                <a:solidFill>
                  <a:srgbClr val="000000"/>
                </a:solidFill>
                <a:latin typeface="Calibri Light"/>
              </a:rPr>
              <a:t>Alcance</a:t>
            </a:r>
            <a:r>
              <a:rPr lang="en-US" sz="4400" b="0" strike="noStrike" cap="small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4400" b="0" strike="noStrike" cap="small" spc="-1" dirty="0">
              <a:latin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429791-CAC8-4E74-9B5A-B049B8F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824037"/>
            <a:ext cx="3943350" cy="3209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D9E4E1-17E8-4008-B686-D353F279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47837"/>
            <a:ext cx="4419600" cy="3362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AA95C9-384A-467D-BAED-1CE35F85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1733550"/>
            <a:ext cx="4514850" cy="3390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EDC295-21A9-4BBC-9B9C-69E37DA58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75" y="1781175"/>
            <a:ext cx="4667250" cy="3295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336C52-7AE6-4644-AD91-74FBB7E9D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325" y="1809750"/>
            <a:ext cx="4705350" cy="3238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17992A-5AAA-401E-A379-584E0EC92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5262" y="1819275"/>
            <a:ext cx="4181475" cy="3219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44E720-182E-475F-BF65-FCAD522B9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325" y="1804987"/>
            <a:ext cx="3943350" cy="3248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CBDEA1-D27B-4E8D-AE1F-930B9B39C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5187" y="1809750"/>
            <a:ext cx="5381625" cy="3238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372F9FA-9B0C-4972-814A-2BB7A9753A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2337" y="1790700"/>
            <a:ext cx="5267325" cy="32766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61D7A01-51E0-4031-9329-F516264C90A4}"/>
              </a:ext>
            </a:extLst>
          </p:cNvPr>
          <p:cNvSpPr txBox="1"/>
          <p:nvPr/>
        </p:nvSpPr>
        <p:spPr>
          <a:xfrm>
            <a:off x="798393" y="2778623"/>
            <a:ext cx="294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dirty="0">
                <a:solidFill>
                  <a:srgbClr val="002060"/>
                </a:solidFill>
              </a:rPr>
              <a:t>esto es un</a:t>
            </a:r>
            <a:r>
              <a:rPr lang="es-419" sz="2800" i="1" dirty="0">
                <a:solidFill>
                  <a:srgbClr val="002060"/>
                </a:solidFill>
              </a:rPr>
              <a:t> </a:t>
            </a:r>
            <a:r>
              <a:rPr lang="es-419" sz="2800" i="1" dirty="0" err="1">
                <a:solidFill>
                  <a:srgbClr val="002060"/>
                </a:solidFill>
              </a:rPr>
              <a:t>Ph.D</a:t>
            </a:r>
            <a:r>
              <a:rPr lang="es-419" sz="2800" i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EA10B2-5646-48CC-B865-43402E80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24" y="6211669"/>
            <a:ext cx="541686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Matt Might. </a:t>
            </a:r>
            <a:r>
              <a:rPr lang="en-US" altLang="en-US" b="1" i="1" dirty="0">
                <a:solidFill>
                  <a:srgbClr val="333333"/>
                </a:solidFill>
              </a:rPr>
              <a:t>The Illustrated Guide to a Ph.D.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http://matt.might.net/articles/phd-school-in-pictures/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5812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b="0" strike="noStrike" cap="small" spc="-1" dirty="0" err="1">
                <a:solidFill>
                  <a:srgbClr val="000000"/>
                </a:solidFill>
                <a:latin typeface="Calibri Light"/>
              </a:rPr>
              <a:t>Alcance</a:t>
            </a:r>
            <a:r>
              <a:rPr lang="en-US" sz="4400" b="0" strike="noStrike" cap="small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4400" b="0" strike="noStrike" cap="small" spc="-1" dirty="0">
              <a:latin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429791-CAC8-4E74-9B5A-B049B8F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824037"/>
            <a:ext cx="3943350" cy="3209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D9E4E1-17E8-4008-B686-D353F279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47837"/>
            <a:ext cx="4419600" cy="3362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AA95C9-384A-467D-BAED-1CE35F85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1733550"/>
            <a:ext cx="4514850" cy="3390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EDC295-21A9-4BBC-9B9C-69E37DA58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75" y="1781175"/>
            <a:ext cx="4667250" cy="3295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336C52-7AE6-4644-AD91-74FBB7E9D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325" y="1809750"/>
            <a:ext cx="4705350" cy="3238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17992A-5AAA-401E-A379-584E0EC92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5262" y="1819275"/>
            <a:ext cx="4181475" cy="3219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44E720-182E-475F-BF65-FCAD522B9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325" y="1804987"/>
            <a:ext cx="3943350" cy="3248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CBDEA1-D27B-4E8D-AE1F-930B9B39C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5187" y="1809750"/>
            <a:ext cx="5381625" cy="3238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372F9FA-9B0C-4972-814A-2BB7A9753A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2337" y="1790700"/>
            <a:ext cx="5267325" cy="3276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9D6B67-D441-490C-9A28-E8D4BD4094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9987" y="1857375"/>
            <a:ext cx="4772025" cy="3143250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3CADC4F3-C868-4D20-965B-B0C29BF20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24" y="6211669"/>
            <a:ext cx="541686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Matt Might. </a:t>
            </a:r>
            <a:r>
              <a:rPr lang="en-US" altLang="en-US" b="1" i="1" dirty="0">
                <a:solidFill>
                  <a:srgbClr val="333333"/>
                </a:solidFill>
              </a:rPr>
              <a:t>The Illustrated Guide to a Ph.D.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http://matt.might.net/articles/phd-school-in-pictures/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875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cap="small" spc="-1">
                <a:solidFill>
                  <a:srgbClr val="000000"/>
                </a:solidFill>
                <a:latin typeface="Calibri Light"/>
              </a:rPr>
              <a:t>Alcance</a:t>
            </a:r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310ED04-DE78-4757-A125-6AF3DA21F000}"/>
              </a:ext>
            </a:extLst>
          </p:cNvPr>
          <p:cNvSpPr txBox="1"/>
          <p:nvPr/>
        </p:nvSpPr>
        <p:spPr>
          <a:xfrm>
            <a:off x="1794764" y="1886368"/>
            <a:ext cx="37267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000" b="1" dirty="0"/>
              <a:t>Trabajo de grado -Tecnología </a:t>
            </a:r>
            <a:endParaRPr lang="es-419" sz="2000" dirty="0"/>
          </a:p>
          <a:p>
            <a:endParaRPr lang="es-419" sz="2000" b="1" dirty="0"/>
          </a:p>
          <a:p>
            <a:r>
              <a:rPr lang="es-419" sz="2000" dirty="0"/>
              <a:t>Ej. Desarrollo de una aplicación.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C583DA6-F080-45BB-8C1C-6CB40855F293}"/>
              </a:ext>
            </a:extLst>
          </p:cNvPr>
          <p:cNvSpPr txBox="1"/>
          <p:nvPr/>
        </p:nvSpPr>
        <p:spPr>
          <a:xfrm>
            <a:off x="1794760" y="5112433"/>
            <a:ext cx="37267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000" b="1" dirty="0"/>
              <a:t>Trabajo de grado – Maestría</a:t>
            </a:r>
            <a:endParaRPr lang="es-419" sz="2000" dirty="0"/>
          </a:p>
          <a:p>
            <a:endParaRPr lang="es-419" sz="2000" b="1" dirty="0"/>
          </a:p>
          <a:p>
            <a:r>
              <a:rPr lang="es-419" sz="2000" dirty="0"/>
              <a:t>Metodologías.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DED113F-72EB-4FA1-9C50-A5CE3D38FE25}"/>
              </a:ext>
            </a:extLst>
          </p:cNvPr>
          <p:cNvSpPr txBox="1"/>
          <p:nvPr/>
        </p:nvSpPr>
        <p:spPr>
          <a:xfrm>
            <a:off x="1794761" y="3294250"/>
            <a:ext cx="37267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000" b="1" dirty="0"/>
              <a:t>Trabajo de grado - Ingeniería</a:t>
            </a:r>
            <a:endParaRPr lang="es-419" sz="2000" dirty="0"/>
          </a:p>
          <a:p>
            <a:endParaRPr lang="es-419" sz="2000" b="1" dirty="0"/>
          </a:p>
          <a:p>
            <a:r>
              <a:rPr lang="es-419" sz="2000" dirty="0"/>
              <a:t>Ej. Desarrollo de un sistema de información.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D284D01E-B78F-43B6-AFF2-ADE3AD56A4BD}"/>
              </a:ext>
            </a:extLst>
          </p:cNvPr>
          <p:cNvSpPr txBox="1"/>
          <p:nvPr/>
        </p:nvSpPr>
        <p:spPr>
          <a:xfrm>
            <a:off x="6549139" y="1834381"/>
            <a:ext cx="37267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000" b="1" dirty="0"/>
              <a:t>Tesis – </a:t>
            </a:r>
            <a:r>
              <a:rPr lang="es-419" sz="2000" b="1" dirty="0" err="1"/>
              <a:t>Ph.D</a:t>
            </a:r>
            <a:endParaRPr lang="es-419" sz="2000" dirty="0"/>
          </a:p>
          <a:p>
            <a:endParaRPr lang="es-419" sz="2000" b="1" dirty="0"/>
          </a:p>
          <a:p>
            <a:r>
              <a:rPr lang="es-419" sz="2000" dirty="0"/>
              <a:t>Generación de nuevo conocimiento.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8361084E-B106-44B4-B966-BE095CDF816C}"/>
              </a:ext>
            </a:extLst>
          </p:cNvPr>
          <p:cNvSpPr txBox="1"/>
          <p:nvPr/>
        </p:nvSpPr>
        <p:spPr>
          <a:xfrm>
            <a:off x="6549138" y="3835161"/>
            <a:ext cx="372671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000" b="1" dirty="0"/>
              <a:t>Proyecto de investigación</a:t>
            </a:r>
            <a:endParaRPr lang="es-419" sz="2000" dirty="0"/>
          </a:p>
          <a:p>
            <a:endParaRPr lang="es-419" sz="2000" b="1" dirty="0"/>
          </a:p>
          <a:p>
            <a:pPr algn="just"/>
            <a:r>
              <a:rPr lang="es-419" sz="2000" dirty="0"/>
              <a:t>Generación de nuevo conocimiento </a:t>
            </a:r>
          </a:p>
          <a:p>
            <a:pPr marL="285750" indent="-285750" algn="just">
              <a:buFontTx/>
              <a:buChar char="-"/>
            </a:pPr>
            <a:r>
              <a:rPr lang="es-419" sz="2000" dirty="0"/>
              <a:t>Usualmente desarrollado por un grupo de personas.</a:t>
            </a:r>
          </a:p>
          <a:p>
            <a:pPr marL="285750" indent="-285750" algn="just">
              <a:buFontTx/>
              <a:buChar char="-"/>
            </a:pPr>
            <a:r>
              <a:rPr lang="es-419" sz="2000" dirty="0"/>
              <a:t>Puede incluir trabajo interdisciplinar.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6CBD374F-126E-448D-8064-CB022477EA35}"/>
              </a:ext>
            </a:extLst>
          </p:cNvPr>
          <p:cNvSpPr txBox="1"/>
          <p:nvPr/>
        </p:nvSpPr>
        <p:spPr>
          <a:xfrm>
            <a:off x="3474378" y="705176"/>
            <a:ext cx="65540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419" sz="2000" b="1" dirty="0"/>
              <a:t>Ejemplos de posibles proyectos de acuerdo con nivel de formación</a:t>
            </a:r>
            <a:endParaRPr lang="es-419" sz="2000" dirty="0"/>
          </a:p>
          <a:p>
            <a:pPr algn="ctr"/>
            <a:endParaRPr lang="es-419" sz="2000" b="1" dirty="0"/>
          </a:p>
        </p:txBody>
      </p:sp>
    </p:spTree>
    <p:extLst>
      <p:ext uri="{BB962C8B-B14F-4D97-AF65-F5344CB8AC3E}">
        <p14:creationId xmlns:p14="http://schemas.microsoft.com/office/powerpoint/2010/main" val="2166247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cap="small" spc="-1" dirty="0" err="1">
                <a:solidFill>
                  <a:srgbClr val="000000"/>
                </a:solidFill>
                <a:latin typeface="Calibri Light"/>
              </a:rPr>
              <a:t>Objetivos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A58D4D6-4141-49A1-AA63-AB58CFAE9402}"/>
              </a:ext>
            </a:extLst>
          </p:cNvPr>
          <p:cNvSpPr txBox="1"/>
          <p:nvPr/>
        </p:nvSpPr>
        <p:spPr>
          <a:xfrm>
            <a:off x="1177669" y="1157040"/>
            <a:ext cx="1031978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/>
              <a:t>Para la formulación de los objetivos de un proyecto se debe tener claro: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b="1" i="1" dirty="0">
                <a:solidFill>
                  <a:srgbClr val="002060"/>
                </a:solidFill>
              </a:rPr>
              <a:t>¿Qué se va hacer?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b="1" i="1" dirty="0">
                <a:solidFill>
                  <a:srgbClr val="002060"/>
                </a:solidFill>
              </a:rPr>
              <a:t>¿Como se va hacer?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b="1" i="1" dirty="0">
                <a:solidFill>
                  <a:srgbClr val="002060"/>
                </a:solidFill>
              </a:rPr>
              <a:t>¿Para que se va hacer?</a:t>
            </a:r>
          </a:p>
          <a:p>
            <a:pPr lvl="1"/>
            <a:endParaRPr lang="es-419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/>
              <a:t>El para que se va hacer resulta 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dirty="0"/>
              <a:t>La identificación de una necesidad, un problema o un vacío – </a:t>
            </a:r>
            <a:r>
              <a:rPr lang="es-419" sz="2400" b="1" i="1" dirty="0">
                <a:solidFill>
                  <a:srgbClr val="002060"/>
                </a:solidFill>
              </a:rPr>
              <a:t>formulación del problema</a:t>
            </a:r>
          </a:p>
          <a:p>
            <a:pPr lvl="1"/>
            <a:endParaRPr lang="es-419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/>
              <a:t>El como se va hacer se identifica 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dirty="0"/>
              <a:t>El conocimiento del </a:t>
            </a:r>
            <a:r>
              <a:rPr lang="es-419" sz="2400" b="1" i="1" dirty="0">
                <a:solidFill>
                  <a:srgbClr val="002060"/>
                </a:solidFill>
              </a:rPr>
              <a:t>estado del arte </a:t>
            </a:r>
            <a:r>
              <a:rPr lang="es-419" sz="2400" dirty="0"/>
              <a:t>para desarrollar un trabajo original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sz="2400" dirty="0"/>
              <a:t>El </a:t>
            </a:r>
            <a:r>
              <a:rPr lang="es-419" sz="2400" b="1" i="1" dirty="0">
                <a:solidFill>
                  <a:srgbClr val="002060"/>
                </a:solidFill>
              </a:rPr>
              <a:t>marco teórico </a:t>
            </a:r>
            <a:r>
              <a:rPr lang="es-419" sz="2400" dirty="0"/>
              <a:t>que fundamenta las teorías o técnicas a emplear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0427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cap="small" spc="-1" dirty="0" err="1">
                <a:solidFill>
                  <a:srgbClr val="000000"/>
                </a:solidFill>
                <a:latin typeface="Calibri Light"/>
              </a:rPr>
              <a:t>Objetivos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A58D4D6-4141-49A1-AA63-AB58CFAE9402}"/>
              </a:ext>
            </a:extLst>
          </p:cNvPr>
          <p:cNvSpPr txBox="1"/>
          <p:nvPr/>
        </p:nvSpPr>
        <p:spPr>
          <a:xfrm>
            <a:off x="1177669" y="1157040"/>
            <a:ext cx="1031978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Recomendaciones generales</a:t>
            </a:r>
          </a:p>
          <a:p>
            <a:endParaRPr lang="es-419" sz="2400" b="1" i="1" dirty="0"/>
          </a:p>
          <a:p>
            <a:pPr marL="457200" indent="-457200">
              <a:buAutoNum type="arabicPeriod"/>
            </a:pPr>
            <a:r>
              <a:rPr lang="es-419" sz="2400" dirty="0"/>
              <a:t>Debe presentarse un solo objetivo general</a:t>
            </a:r>
          </a:p>
          <a:p>
            <a:pPr marL="457200" indent="-457200">
              <a:buAutoNum type="arabicPeriod"/>
            </a:pPr>
            <a:r>
              <a:rPr lang="es-419" sz="2400" dirty="0"/>
              <a:t>La consecución de los objetivos específicos deben llevar a la obtención del objetivo general</a:t>
            </a:r>
          </a:p>
          <a:p>
            <a:pPr marL="457200" indent="-457200">
              <a:buAutoNum type="arabicPeriod"/>
            </a:pPr>
            <a:r>
              <a:rPr lang="es-419" sz="2400" dirty="0"/>
              <a:t>Los objetivos deben tener la siguiente estructura</a:t>
            </a:r>
          </a:p>
          <a:p>
            <a:endParaRPr lang="es-419" sz="2400" dirty="0"/>
          </a:p>
          <a:p>
            <a:pPr algn="ctr"/>
            <a:r>
              <a:rPr lang="es-419" sz="2400" dirty="0"/>
              <a:t>Verbo + Sujeto + Condición + Resultado esperado</a:t>
            </a:r>
          </a:p>
          <a:p>
            <a:endParaRPr lang="en-US" sz="2400" dirty="0"/>
          </a:p>
          <a:p>
            <a:r>
              <a:rPr lang="es-419" sz="2400" dirty="0"/>
              <a:t>4. Los objetivos deben ser </a:t>
            </a:r>
            <a:r>
              <a:rPr lang="es-419" sz="2400" b="1" dirty="0"/>
              <a:t>medibles </a:t>
            </a:r>
          </a:p>
          <a:p>
            <a:r>
              <a:rPr lang="es-419" sz="2400" dirty="0"/>
              <a:t>5. Los objetivos deben ser alcanzables en el tiempo de desarrollo del proyecto</a:t>
            </a:r>
          </a:p>
        </p:txBody>
      </p:sp>
    </p:spTree>
    <p:extLst>
      <p:ext uri="{BB962C8B-B14F-4D97-AF65-F5344CB8AC3E}">
        <p14:creationId xmlns:p14="http://schemas.microsoft.com/office/powerpoint/2010/main" val="1947749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cap="small" spc="-1" dirty="0" err="1">
                <a:solidFill>
                  <a:srgbClr val="000000"/>
                </a:solidFill>
                <a:latin typeface="Calibri Light"/>
              </a:rPr>
              <a:t>Objetivos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A58D4D6-4141-49A1-AA63-AB58CFAE9402}"/>
              </a:ext>
            </a:extLst>
          </p:cNvPr>
          <p:cNvSpPr txBox="1"/>
          <p:nvPr/>
        </p:nvSpPr>
        <p:spPr>
          <a:xfrm>
            <a:off x="1177669" y="1157040"/>
            <a:ext cx="10319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dirty="0"/>
              <a:t>Verbos – Taxonomía de Bloom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8F4E014-9426-4F43-AECF-2488FD7EA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36687"/>
              </p:ext>
            </p:extLst>
          </p:nvPr>
        </p:nvGraphicFramePr>
        <p:xfrm>
          <a:off x="503004" y="1857647"/>
          <a:ext cx="21439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944">
                  <a:extLst>
                    <a:ext uri="{9D8B030D-6E8A-4147-A177-3AD203B41FA5}">
                      <a16:colId xmlns:a16="http://schemas.microsoft.com/office/drawing/2014/main" val="372436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noProof="0" dirty="0"/>
                        <a:t>RECORDAR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0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Describir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Identificar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Reconocer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 dirty="0"/>
                        <a:t>Definir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8460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F523D73-854F-4D31-B16E-6F2A959B1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6547"/>
              </p:ext>
            </p:extLst>
          </p:nvPr>
        </p:nvGraphicFramePr>
        <p:xfrm>
          <a:off x="503004" y="4073253"/>
          <a:ext cx="2143944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3944">
                  <a:extLst>
                    <a:ext uri="{9D8B030D-6E8A-4147-A177-3AD203B41FA5}">
                      <a16:colId xmlns:a16="http://schemas.microsoft.com/office/drawing/2014/main" val="372436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noProof="0"/>
                        <a:t>COMPRENDER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0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Generalizar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Clasificar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Comparar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Relacionar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8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 dirty="0"/>
                        <a:t>Demostrar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3562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C0FAD90-6170-4D28-B25C-D0774884E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07071"/>
              </p:ext>
            </p:extLst>
          </p:nvPr>
        </p:nvGraphicFramePr>
        <p:xfrm>
          <a:off x="3701161" y="2363400"/>
          <a:ext cx="2143944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3944">
                  <a:extLst>
                    <a:ext uri="{9D8B030D-6E8A-4147-A177-3AD203B41FA5}">
                      <a16:colId xmlns:a16="http://schemas.microsoft.com/office/drawing/2014/main" val="372436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noProof="0" dirty="0"/>
                        <a:t>APLICAR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0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Usar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Identificar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Simular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Seleccionar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8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Demostrar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3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Desarrollar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0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Categorizar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0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 dirty="0"/>
                        <a:t>Construir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7293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51F9C7B-B4C1-4500-965E-9E75B048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72885"/>
              </p:ext>
            </p:extLst>
          </p:nvPr>
        </p:nvGraphicFramePr>
        <p:xfrm>
          <a:off x="6711155" y="833120"/>
          <a:ext cx="2143944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3944">
                  <a:extLst>
                    <a:ext uri="{9D8B030D-6E8A-4147-A177-3AD203B41FA5}">
                      <a16:colId xmlns:a16="http://schemas.microsoft.com/office/drawing/2014/main" val="372436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noProof="0"/>
                        <a:t>ANALIZAR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0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Examinar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Comparar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Establecer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Encontrar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8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Diferenciar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3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 dirty="0"/>
                        <a:t>Categorizar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00942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1DDB4CE-AB60-4012-B60C-1B12AD418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4661"/>
              </p:ext>
            </p:extLst>
          </p:nvPr>
        </p:nvGraphicFramePr>
        <p:xfrm>
          <a:off x="6711155" y="3756187"/>
          <a:ext cx="2143944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3944">
                  <a:extLst>
                    <a:ext uri="{9D8B030D-6E8A-4147-A177-3AD203B41FA5}">
                      <a16:colId xmlns:a16="http://schemas.microsoft.com/office/drawing/2014/main" val="372436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noProof="0" dirty="0"/>
                        <a:t>EVALUAR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0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 dirty="0"/>
                        <a:t>Evaluar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Valorar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Comparar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Seleccionar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8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Estimar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3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 dirty="0"/>
                        <a:t>Demostrar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00942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C29B933-E5CA-426B-8536-9B8164AD1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24508"/>
              </p:ext>
            </p:extLst>
          </p:nvPr>
        </p:nvGraphicFramePr>
        <p:xfrm>
          <a:off x="9799776" y="2131060"/>
          <a:ext cx="2143944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3944">
                  <a:extLst>
                    <a:ext uri="{9D8B030D-6E8A-4147-A177-3AD203B41FA5}">
                      <a16:colId xmlns:a16="http://schemas.microsoft.com/office/drawing/2014/main" val="372436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noProof="0"/>
                        <a:t>CREAR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0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Adaptar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Construir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Componer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Crear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8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Estimar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3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Formular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0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/>
                        <a:t>Modelar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0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 dirty="0"/>
                        <a:t>Desarrollar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7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757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cap="small" spc="-1" dirty="0" err="1">
                <a:solidFill>
                  <a:srgbClr val="000000"/>
                </a:solidFill>
                <a:latin typeface="Calibri Light"/>
              </a:rPr>
              <a:t>Objetivos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A58D4D6-4141-49A1-AA63-AB58CFAE9402}"/>
              </a:ext>
            </a:extLst>
          </p:cNvPr>
          <p:cNvSpPr txBox="1"/>
          <p:nvPr/>
        </p:nvSpPr>
        <p:spPr>
          <a:xfrm>
            <a:off x="1177669" y="1157040"/>
            <a:ext cx="1031978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Ejemplos objetivos – TDG Tecnología</a:t>
            </a:r>
          </a:p>
          <a:p>
            <a:endParaRPr lang="es-419" sz="2400" b="1" i="1" dirty="0"/>
          </a:p>
          <a:p>
            <a:r>
              <a:rPr lang="es-419" sz="2400" dirty="0"/>
              <a:t>Problema: se requiere una aplicación móvil para reservar libros en la biblioteca del ITM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D40A100-8F1C-491B-8D0F-8041417AA661}"/>
              </a:ext>
            </a:extLst>
          </p:cNvPr>
          <p:cNvSpPr txBox="1"/>
          <p:nvPr/>
        </p:nvSpPr>
        <p:spPr>
          <a:xfrm>
            <a:off x="1177669" y="3346471"/>
            <a:ext cx="103197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Formulación de objetivos</a:t>
            </a:r>
          </a:p>
          <a:p>
            <a:endParaRPr lang="es-419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/>
              <a:t>Dividir el desarrollo en etapas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B1C714-3E67-4279-A012-FBF2B6556E7F}"/>
              </a:ext>
            </a:extLst>
          </p:cNvPr>
          <p:cNvSpPr/>
          <p:nvPr/>
        </p:nvSpPr>
        <p:spPr>
          <a:xfrm>
            <a:off x="1379095" y="4791596"/>
            <a:ext cx="269823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small" dirty="0" err="1"/>
              <a:t>Diseñar</a:t>
            </a:r>
            <a:endParaRPr lang="en-US" sz="3200" cap="smal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46AAF69-DA8F-4744-B8D5-4761E81745D7}"/>
              </a:ext>
            </a:extLst>
          </p:cNvPr>
          <p:cNvSpPr/>
          <p:nvPr/>
        </p:nvSpPr>
        <p:spPr>
          <a:xfrm>
            <a:off x="4739390" y="4791596"/>
            <a:ext cx="269823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small" dirty="0" err="1"/>
              <a:t>Implementar</a:t>
            </a:r>
            <a:endParaRPr lang="en-US" sz="2800" cap="smal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C84726-C898-401E-8290-078ED92E653C}"/>
              </a:ext>
            </a:extLst>
          </p:cNvPr>
          <p:cNvSpPr/>
          <p:nvPr/>
        </p:nvSpPr>
        <p:spPr>
          <a:xfrm>
            <a:off x="8099685" y="4786560"/>
            <a:ext cx="269823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small" dirty="0" err="1"/>
              <a:t>Evaluar</a:t>
            </a:r>
            <a:endParaRPr lang="en-US" sz="2800" cap="small" dirty="0"/>
          </a:p>
        </p:txBody>
      </p:sp>
    </p:spTree>
    <p:extLst>
      <p:ext uri="{BB962C8B-B14F-4D97-AF65-F5344CB8AC3E}">
        <p14:creationId xmlns:p14="http://schemas.microsoft.com/office/powerpoint/2010/main" val="2173708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cap="small" spc="-1" dirty="0" err="1">
                <a:solidFill>
                  <a:srgbClr val="000000"/>
                </a:solidFill>
                <a:latin typeface="Calibri Light"/>
              </a:rPr>
              <a:t>Objetivos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A58D4D6-4141-49A1-AA63-AB58CFAE9402}"/>
              </a:ext>
            </a:extLst>
          </p:cNvPr>
          <p:cNvSpPr txBox="1"/>
          <p:nvPr/>
        </p:nvSpPr>
        <p:spPr>
          <a:xfrm>
            <a:off x="1132698" y="1152004"/>
            <a:ext cx="10319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Formulación de objetivos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B1C714-3E67-4279-A012-FBF2B6556E7F}"/>
              </a:ext>
            </a:extLst>
          </p:cNvPr>
          <p:cNvSpPr/>
          <p:nvPr/>
        </p:nvSpPr>
        <p:spPr>
          <a:xfrm>
            <a:off x="2524900" y="1893987"/>
            <a:ext cx="269823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small" dirty="0" err="1"/>
              <a:t>Diseñar</a:t>
            </a:r>
            <a:endParaRPr lang="en-US" sz="3200" cap="smal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46AAF69-DA8F-4744-B8D5-4761E81745D7}"/>
              </a:ext>
            </a:extLst>
          </p:cNvPr>
          <p:cNvSpPr/>
          <p:nvPr/>
        </p:nvSpPr>
        <p:spPr>
          <a:xfrm>
            <a:off x="5885195" y="1893987"/>
            <a:ext cx="269823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small" dirty="0" err="1"/>
              <a:t>Implementar</a:t>
            </a:r>
            <a:endParaRPr lang="en-US" sz="2800" cap="smal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C84726-C898-401E-8290-078ED92E653C}"/>
              </a:ext>
            </a:extLst>
          </p:cNvPr>
          <p:cNvSpPr/>
          <p:nvPr/>
        </p:nvSpPr>
        <p:spPr>
          <a:xfrm>
            <a:off x="9245490" y="1888951"/>
            <a:ext cx="269823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small" dirty="0" err="1"/>
              <a:t>Evaluar</a:t>
            </a:r>
            <a:endParaRPr lang="en-US" sz="2800" cap="small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5F82A0C-E229-4B5C-A198-A5760FB29B2E}"/>
              </a:ext>
            </a:extLst>
          </p:cNvPr>
          <p:cNvSpPr/>
          <p:nvPr/>
        </p:nvSpPr>
        <p:spPr>
          <a:xfrm>
            <a:off x="-123978" y="3429000"/>
            <a:ext cx="2513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419" sz="2400" b="1" i="1" dirty="0">
                <a:solidFill>
                  <a:srgbClr val="002060"/>
                </a:solidFill>
              </a:rPr>
              <a:t>¿Qué?</a:t>
            </a:r>
          </a:p>
          <a:p>
            <a:pPr lvl="1"/>
            <a:endParaRPr lang="es-419" sz="2400" b="1" i="1" dirty="0">
              <a:solidFill>
                <a:srgbClr val="002060"/>
              </a:solidFill>
            </a:endParaRPr>
          </a:p>
          <a:p>
            <a:pPr lvl="1"/>
            <a:r>
              <a:rPr lang="es-419" sz="2400" b="1" i="1" dirty="0">
                <a:solidFill>
                  <a:srgbClr val="002060"/>
                </a:solidFill>
              </a:rPr>
              <a:t>¿Como?</a:t>
            </a:r>
          </a:p>
          <a:p>
            <a:pPr lvl="1"/>
            <a:endParaRPr lang="es-419" sz="2400" b="1" i="1" dirty="0">
              <a:solidFill>
                <a:srgbClr val="002060"/>
              </a:solidFill>
            </a:endParaRPr>
          </a:p>
          <a:p>
            <a:pPr lvl="1"/>
            <a:endParaRPr lang="es-419" sz="2400" b="1" i="1" dirty="0">
              <a:solidFill>
                <a:srgbClr val="002060"/>
              </a:solidFill>
            </a:endParaRPr>
          </a:p>
          <a:p>
            <a:pPr lvl="1"/>
            <a:r>
              <a:rPr lang="es-419" sz="2400" b="1" i="1" dirty="0">
                <a:solidFill>
                  <a:srgbClr val="002060"/>
                </a:solidFill>
              </a:rPr>
              <a:t>¿Para que?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1FD508-8B1A-4693-A070-C841198B37AF}"/>
              </a:ext>
            </a:extLst>
          </p:cNvPr>
          <p:cNvSpPr txBox="1"/>
          <p:nvPr/>
        </p:nvSpPr>
        <p:spPr>
          <a:xfrm>
            <a:off x="2643537" y="3429000"/>
            <a:ext cx="237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000" dirty="0"/>
              <a:t>Una aplicación móvil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9C2A96-371A-4CD1-870A-61705AFADEF5}"/>
              </a:ext>
            </a:extLst>
          </p:cNvPr>
          <p:cNvSpPr txBox="1"/>
          <p:nvPr/>
        </p:nvSpPr>
        <p:spPr>
          <a:xfrm>
            <a:off x="5989361" y="3429000"/>
            <a:ext cx="237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000" dirty="0"/>
              <a:t>Una aplicación móvil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4E1C7F-18CE-42B6-A595-32E14D4B2BEC}"/>
              </a:ext>
            </a:extLst>
          </p:cNvPr>
          <p:cNvSpPr txBox="1"/>
          <p:nvPr/>
        </p:nvSpPr>
        <p:spPr>
          <a:xfrm>
            <a:off x="9335185" y="3429000"/>
            <a:ext cx="237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000" dirty="0"/>
              <a:t>Una aplicación móvil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56EE9C-A446-43FC-8BBA-2993E2BDB94C}"/>
              </a:ext>
            </a:extLst>
          </p:cNvPr>
          <p:cNvSpPr txBox="1"/>
          <p:nvPr/>
        </p:nvSpPr>
        <p:spPr>
          <a:xfrm>
            <a:off x="2656036" y="4000161"/>
            <a:ext cx="2896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dirty="0"/>
              <a:t>definiendo requerimientos y modelamiento UML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103932-09EE-47AF-B427-C89ECDA23ED3}"/>
              </a:ext>
            </a:extLst>
          </p:cNvPr>
          <p:cNvSpPr txBox="1"/>
          <p:nvPr/>
        </p:nvSpPr>
        <p:spPr>
          <a:xfrm>
            <a:off x="6356434" y="4049613"/>
            <a:ext cx="170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000" dirty="0"/>
              <a:t>usando JAVA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AA61D7B-C753-462A-94E6-27C306466542}"/>
              </a:ext>
            </a:extLst>
          </p:cNvPr>
          <p:cNvSpPr txBox="1"/>
          <p:nvPr/>
        </p:nvSpPr>
        <p:spPr>
          <a:xfrm>
            <a:off x="9335185" y="4066038"/>
            <a:ext cx="2513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dirty="0"/>
              <a:t>en dispositivos reales usando análisis de las 6M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8DE0D9-BD64-4954-A938-62FA8563349C}"/>
              </a:ext>
            </a:extLst>
          </p:cNvPr>
          <p:cNvSpPr txBox="1"/>
          <p:nvPr/>
        </p:nvSpPr>
        <p:spPr>
          <a:xfrm>
            <a:off x="2524900" y="5186875"/>
            <a:ext cx="293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dirty="0"/>
              <a:t>para la reserva de libros en la biblioteca del ITM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3F460C3-B0B6-4322-98BF-D0828EBAEE3D}"/>
              </a:ext>
            </a:extLst>
          </p:cNvPr>
          <p:cNvSpPr txBox="1"/>
          <p:nvPr/>
        </p:nvSpPr>
        <p:spPr>
          <a:xfrm>
            <a:off x="5849659" y="5015824"/>
            <a:ext cx="2934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dirty="0"/>
              <a:t>de acuerdo con los requerimiento definido para la reserva de libros en la biblioteca del ITM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654BA6-90AC-40AD-8570-79ED365F9617}"/>
              </a:ext>
            </a:extLst>
          </p:cNvPr>
          <p:cNvSpPr txBox="1"/>
          <p:nvPr/>
        </p:nvSpPr>
        <p:spPr>
          <a:xfrm>
            <a:off x="9124539" y="5198164"/>
            <a:ext cx="2934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dirty="0"/>
              <a:t>para demostrar la funcionalidad del sistema</a:t>
            </a:r>
          </a:p>
        </p:txBody>
      </p:sp>
    </p:spTree>
    <p:extLst>
      <p:ext uri="{BB962C8B-B14F-4D97-AF65-F5344CB8AC3E}">
        <p14:creationId xmlns:p14="http://schemas.microsoft.com/office/powerpoint/2010/main" val="103377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/>
      <p:bldP spid="14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cap="small" spc="-1" dirty="0" err="1">
                <a:solidFill>
                  <a:srgbClr val="000000"/>
                </a:solidFill>
                <a:latin typeface="Calibri Light"/>
              </a:rPr>
              <a:t>Objetivos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A58D4D6-4141-49A1-AA63-AB58CFAE9402}"/>
              </a:ext>
            </a:extLst>
          </p:cNvPr>
          <p:cNvSpPr txBox="1"/>
          <p:nvPr/>
        </p:nvSpPr>
        <p:spPr>
          <a:xfrm>
            <a:off x="1132698" y="1152004"/>
            <a:ext cx="10319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Formulación de objetivos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1FD508-8B1A-4693-A070-C841198B37AF}"/>
              </a:ext>
            </a:extLst>
          </p:cNvPr>
          <p:cNvSpPr txBox="1"/>
          <p:nvPr/>
        </p:nvSpPr>
        <p:spPr>
          <a:xfrm>
            <a:off x="725642" y="1815764"/>
            <a:ext cx="107407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Objetivos específicos </a:t>
            </a:r>
          </a:p>
          <a:p>
            <a:endParaRPr lang="es-419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dirty="0"/>
              <a:t>Diseñar una aplicación móvil que permita la reserva de libros en la biblioteca del ITM, a partir de la definición de requerimientos funcionales y empleando UML.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dirty="0"/>
              <a:t>Implementar la aplicación móvil en JAVA para la reserva de libros en la biblioteca del ITM cumpliendo con los requerimientos de diseño.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dirty="0"/>
              <a:t>Evaluar la aplicación móvil en dispositivos reales usando análisis de las 6M para demostrar la funcionalidad del sistema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BB76948-55CB-4DA9-8A01-87F4C9E78C09}"/>
              </a:ext>
            </a:extLst>
          </p:cNvPr>
          <p:cNvSpPr txBox="1"/>
          <p:nvPr/>
        </p:nvSpPr>
        <p:spPr>
          <a:xfrm>
            <a:off x="725642" y="4603188"/>
            <a:ext cx="107407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Objetivo general</a:t>
            </a:r>
          </a:p>
          <a:p>
            <a:endParaRPr lang="es-419" sz="2400" i="1" dirty="0"/>
          </a:p>
          <a:p>
            <a:r>
              <a:rPr lang="es-419" sz="2400" i="1" dirty="0"/>
              <a:t>Desarrollo de una aplicación móvil en JAVA que permita la reserva de libros en la biblioteca del ITM</a:t>
            </a:r>
          </a:p>
        </p:txBody>
      </p:sp>
    </p:spTree>
    <p:extLst>
      <p:ext uri="{BB962C8B-B14F-4D97-AF65-F5344CB8AC3E}">
        <p14:creationId xmlns:p14="http://schemas.microsoft.com/office/powerpoint/2010/main" val="3163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b="0" strike="noStrike" cap="small" spc="-1" dirty="0" err="1">
                <a:solidFill>
                  <a:srgbClr val="000000"/>
                </a:solidFill>
                <a:latin typeface="Calibri Light"/>
              </a:rPr>
              <a:t>Contenido</a:t>
            </a:r>
            <a:r>
              <a:rPr lang="en-US" sz="4400" b="0" strike="noStrike" cap="small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4400" b="0" strike="noStrike" cap="small" spc="-1" dirty="0">
              <a:latin typeface="Calibri Light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6BE6EC07-E90E-44E6-95AC-1BC1528CF984}"/>
              </a:ext>
            </a:extLst>
          </p:cNvPr>
          <p:cNvSpPr/>
          <p:nvPr/>
        </p:nvSpPr>
        <p:spPr>
          <a:xfrm>
            <a:off x="504000" y="1326600"/>
            <a:ext cx="5690009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535" indent="-342900">
              <a:buClr>
                <a:srgbClr val="002060"/>
              </a:buClr>
              <a:buSzPct val="45000"/>
              <a:buFont typeface="Arial"/>
              <a:buChar char="•"/>
            </a:pPr>
            <a:r>
              <a:rPr lang="es-CO" sz="2000" spc="-1" dirty="0">
                <a:solidFill>
                  <a:srgbClr val="002060"/>
                </a:solidFill>
                <a:latin typeface="Calibri"/>
              </a:rPr>
              <a:t>Alcance</a:t>
            </a:r>
            <a:endParaRPr lang="en-US" dirty="0"/>
          </a:p>
          <a:p>
            <a:pPr marL="742950" lvl="1" indent="-285750">
              <a:buClr>
                <a:srgbClr val="000000"/>
              </a:buClr>
              <a:buSzPct val="75000"/>
              <a:buFont typeface="Arial"/>
              <a:buChar char="•"/>
            </a:pPr>
            <a:r>
              <a:rPr lang="es-CO" spc="-1" dirty="0">
                <a:latin typeface="Arial"/>
              </a:rPr>
              <a:t>Proyecto de grado</a:t>
            </a:r>
          </a:p>
          <a:p>
            <a:pPr marL="742950" lvl="1" indent="-285750">
              <a:buClr>
                <a:srgbClr val="000000"/>
              </a:buClr>
              <a:buSzPct val="75000"/>
              <a:buFont typeface="Arial"/>
              <a:buChar char="•"/>
            </a:pPr>
            <a:r>
              <a:rPr lang="es-CO" spc="-1" dirty="0">
                <a:latin typeface="Arial"/>
              </a:rPr>
              <a:t>Proyecto de maestría</a:t>
            </a:r>
          </a:p>
          <a:p>
            <a:pPr marL="742950" lvl="1" indent="-285750">
              <a:buClr>
                <a:srgbClr val="000000"/>
              </a:buClr>
              <a:buSzPct val="75000"/>
              <a:buFont typeface="Arial"/>
              <a:buChar char="•"/>
            </a:pPr>
            <a:r>
              <a:rPr lang="es-CO" spc="-1" dirty="0">
                <a:latin typeface="Arial"/>
              </a:rPr>
              <a:t>Proyecto doctorado</a:t>
            </a:r>
          </a:p>
          <a:p>
            <a:pPr marL="742950" lvl="1" indent="-285750">
              <a:buClr>
                <a:srgbClr val="000000"/>
              </a:buClr>
              <a:buSzPct val="75000"/>
              <a:buFont typeface="Arial"/>
              <a:buChar char="•"/>
            </a:pPr>
            <a:r>
              <a:rPr lang="es-CO" spc="-1" dirty="0">
                <a:latin typeface="Arial"/>
              </a:rPr>
              <a:t>Proyecto de investigación</a:t>
            </a:r>
          </a:p>
          <a:p>
            <a:pPr>
              <a:buClr>
                <a:srgbClr val="000000"/>
              </a:buClr>
              <a:buSzPct val="75000"/>
            </a:pPr>
            <a:r>
              <a:rPr lang="es-CO" spc="-1" dirty="0">
                <a:solidFill>
                  <a:srgbClr val="000000"/>
                </a:solidFill>
                <a:latin typeface="Arial"/>
              </a:rPr>
              <a:t> </a:t>
            </a:r>
          </a:p>
          <a:p>
            <a:pPr marL="800100" lvl="1" indent="-342900">
              <a:buClr>
                <a:srgbClr val="000000"/>
              </a:buClr>
              <a:buSzPct val="75000"/>
              <a:buFont typeface="Arial"/>
              <a:buChar char="•"/>
            </a:pPr>
            <a:endParaRPr lang="es-CO" sz="2400" spc="-1" dirty="0">
              <a:solidFill>
                <a:srgbClr val="002060"/>
              </a:solidFill>
              <a:latin typeface="Calibri"/>
            </a:endParaRPr>
          </a:p>
          <a:p>
            <a:pPr lvl="2" indent="-456565">
              <a:lnSpc>
                <a:spcPct val="90000"/>
              </a:lnSpc>
              <a:buClr>
                <a:srgbClr val="000000"/>
              </a:buClr>
              <a:buSzPct val="75000"/>
              <a:buFont typeface="Arial"/>
              <a:buChar char="•"/>
            </a:pPr>
            <a:endParaRPr lang="es-CO" sz="2200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7487501A-AD59-4679-8DEC-01C55289284B}"/>
              </a:ext>
            </a:extLst>
          </p:cNvPr>
          <p:cNvSpPr/>
          <p:nvPr/>
        </p:nvSpPr>
        <p:spPr>
          <a:xfrm>
            <a:off x="504000" y="3100175"/>
            <a:ext cx="5269961" cy="513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7965">
              <a:buClr>
                <a:srgbClr val="002060"/>
              </a:buClr>
              <a:buSzPct val="45000"/>
              <a:buFont typeface="Arial"/>
              <a:buChar char="•"/>
            </a:pPr>
            <a:r>
              <a:rPr lang="es-CO" sz="2000" spc="-1" dirty="0">
                <a:solidFill>
                  <a:srgbClr val="002060"/>
                </a:solidFill>
                <a:latin typeface="Calibri"/>
              </a:rPr>
              <a:t>Formulación de objetivos</a:t>
            </a:r>
            <a:endParaRPr lang="en-US" sz="2000" dirty="0" err="1"/>
          </a:p>
          <a:p>
            <a:pPr marL="800100" lvl="1" indent="-342900">
              <a:buClr>
                <a:srgbClr val="000000"/>
              </a:buClr>
              <a:buSzPct val="75000"/>
              <a:buFont typeface="Arial"/>
              <a:buChar char="•"/>
            </a:pPr>
            <a:r>
              <a:rPr lang="es-CO" spc="-1" dirty="0">
                <a:latin typeface="Arial"/>
              </a:rPr>
              <a:t>Objetivos específicos</a:t>
            </a:r>
          </a:p>
          <a:p>
            <a:pPr marL="800100" lvl="1" indent="-342900">
              <a:buClr>
                <a:srgbClr val="000000"/>
              </a:buClr>
              <a:buSzPct val="75000"/>
              <a:buFont typeface="Arial"/>
              <a:buChar char="•"/>
            </a:pPr>
            <a:r>
              <a:rPr lang="es-CO" spc="-1" dirty="0">
                <a:latin typeface="Arial"/>
              </a:rPr>
              <a:t>Objetivo general</a:t>
            </a:r>
          </a:p>
          <a:p>
            <a:pPr lvl="1">
              <a:buClr>
                <a:srgbClr val="000000"/>
              </a:buClr>
              <a:buSzPct val="75000"/>
            </a:pPr>
            <a:endParaRPr lang="es-CO" spc="-1" dirty="0">
              <a:latin typeface="Arial"/>
            </a:endParaRPr>
          </a:p>
          <a:p>
            <a:pPr marL="228600" indent="-227965">
              <a:buClr>
                <a:srgbClr val="000000"/>
              </a:buClr>
              <a:buSzPct val="75000"/>
              <a:buFont typeface="Arial"/>
              <a:buChar char="•"/>
            </a:pPr>
            <a:r>
              <a:rPr lang="es-CO" sz="2000" spc="-1" dirty="0">
                <a:solidFill>
                  <a:srgbClr val="002060"/>
                </a:solidFill>
                <a:latin typeface="Calibri"/>
              </a:rPr>
              <a:t>Metodología</a:t>
            </a:r>
            <a:endParaRPr lang="es-CO" dirty="0"/>
          </a:p>
          <a:p>
            <a:pPr marL="685800" lvl="1" indent="-227965">
              <a:buClr>
                <a:srgbClr val="002060"/>
              </a:buClr>
              <a:buSzPct val="45000"/>
              <a:buFont typeface="Arial"/>
              <a:buChar char="•"/>
            </a:pPr>
            <a:r>
              <a:rPr lang="es-CO" spc="-1" dirty="0">
                <a:latin typeface="Arial"/>
              </a:rPr>
              <a:t>Marco lógico</a:t>
            </a:r>
            <a:endParaRPr lang="es-CO" spc="-1" dirty="0"/>
          </a:p>
          <a:p>
            <a:pPr marL="685800" lvl="1" indent="-227965">
              <a:buClr>
                <a:srgbClr val="002060"/>
              </a:buClr>
              <a:buSzPct val="45000"/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  <a:latin typeface="Arial"/>
              </a:rPr>
              <a:t>Cronograma</a:t>
            </a:r>
          </a:p>
          <a:p>
            <a:pPr marL="228600" indent="-227965">
              <a:buClr>
                <a:srgbClr val="002060"/>
              </a:buClr>
              <a:buSzPct val="45000"/>
              <a:buFont typeface="Arial"/>
              <a:buChar char="•"/>
            </a:pPr>
            <a:endParaRPr lang="es-CO" spc="-1" dirty="0">
              <a:solidFill>
                <a:srgbClr val="002060"/>
              </a:solidFill>
              <a:ea typeface="+mn-lt"/>
              <a:cs typeface="+mn-lt"/>
            </a:endParaRPr>
          </a:p>
          <a:p>
            <a:pPr marL="228600" indent="-227965">
              <a:buClr>
                <a:srgbClr val="002060"/>
              </a:buClr>
              <a:buSzPct val="45000"/>
              <a:buFont typeface="Arial"/>
              <a:buChar char="•"/>
            </a:pPr>
            <a:r>
              <a:rPr lang="es-CO" spc="-1" dirty="0">
                <a:solidFill>
                  <a:srgbClr val="002060"/>
                </a:solidFill>
                <a:ea typeface="+mn-lt"/>
                <a:cs typeface="+mn-lt"/>
              </a:rPr>
              <a:t>Proyectos de investigación</a:t>
            </a:r>
            <a:endParaRPr lang="es-CO" spc="-1" dirty="0">
              <a:ea typeface="+mn-lt"/>
              <a:cs typeface="+mn-lt"/>
            </a:endParaRPr>
          </a:p>
          <a:p>
            <a:pPr marL="800100" lvl="1" indent="-342900">
              <a:buClr>
                <a:srgbClr val="002060"/>
              </a:buClr>
              <a:buSzPct val="45000"/>
              <a:buFont typeface="Arial,Sans-Serif"/>
              <a:buChar char="•"/>
            </a:pPr>
            <a:r>
              <a:rPr lang="es-CO" spc="-1" dirty="0">
                <a:latin typeface="Arial"/>
                <a:cs typeface="Arial"/>
              </a:rPr>
              <a:t>Recomendaciones básicas </a:t>
            </a:r>
            <a:endParaRPr lang="es-CO" spc="-1" dirty="0">
              <a:cs typeface="Arial"/>
            </a:endParaRPr>
          </a:p>
          <a:p>
            <a:pPr marL="800100" lvl="1" indent="-342900">
              <a:buClr>
                <a:srgbClr val="002060"/>
              </a:buClr>
              <a:buSzPct val="45000"/>
              <a:buFont typeface="Arial,Sans-Serif"/>
              <a:buChar char="•"/>
            </a:pPr>
            <a:endParaRPr lang="en-US" spc="-1" dirty="0">
              <a:latin typeface="Arial"/>
              <a:cs typeface="Arial"/>
            </a:endParaRPr>
          </a:p>
          <a:p>
            <a:pPr marL="228600" indent="-227965">
              <a:buClr>
                <a:srgbClr val="002060"/>
              </a:buClr>
              <a:buSzPct val="45000"/>
              <a:buFont typeface="Arial"/>
              <a:buChar char="•"/>
            </a:pPr>
            <a:endParaRPr lang="es-CO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cap="small" spc="-1" dirty="0" err="1">
                <a:solidFill>
                  <a:srgbClr val="000000"/>
                </a:solidFill>
                <a:latin typeface="Calibri Light"/>
              </a:rPr>
              <a:t>Objetivos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A58D4D6-4141-49A1-AA63-AB58CFAE9402}"/>
              </a:ext>
            </a:extLst>
          </p:cNvPr>
          <p:cNvSpPr txBox="1"/>
          <p:nvPr/>
        </p:nvSpPr>
        <p:spPr>
          <a:xfrm>
            <a:off x="1132698" y="1152004"/>
            <a:ext cx="10319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Errores comunes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1FD508-8B1A-4693-A070-C841198B37AF}"/>
              </a:ext>
            </a:extLst>
          </p:cNvPr>
          <p:cNvSpPr txBox="1"/>
          <p:nvPr/>
        </p:nvSpPr>
        <p:spPr>
          <a:xfrm>
            <a:off x="725642" y="1815764"/>
            <a:ext cx="107407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dirty="0"/>
              <a:t>Establecer objetivos imprecisos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sz="2000" dirty="0"/>
          </a:p>
          <a:p>
            <a:pPr algn="ctr"/>
            <a:r>
              <a:rPr lang="es-419" sz="2000" i="1" dirty="0"/>
              <a:t>“Diseño de una aplicación móvil”</a:t>
            </a:r>
          </a:p>
          <a:p>
            <a:pPr algn="ctr"/>
            <a:endParaRPr lang="es-419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dirty="0"/>
              <a:t>Establecer objetivos sin un alcance determinado</a:t>
            </a:r>
          </a:p>
          <a:p>
            <a:pPr algn="ctr"/>
            <a:endParaRPr lang="es-419" sz="2000" dirty="0"/>
          </a:p>
          <a:p>
            <a:pPr algn="ctr"/>
            <a:r>
              <a:rPr lang="es-419" sz="2000" i="1" dirty="0"/>
              <a:t>“Desarrollo de una aplicación móvil que permita la reserva de libro en las bibliotecas”</a:t>
            </a:r>
          </a:p>
          <a:p>
            <a:pPr algn="ctr"/>
            <a:endParaRPr lang="es-419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dirty="0"/>
              <a:t>Confundir objetivos con actividades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419" sz="2000" i="1" dirty="0"/>
              <a:t>“Levantamiento de requerimientos no funcionales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419" sz="2000" i="1" dirty="0"/>
              <a:t>Levantamiento de requerimientos funcionales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419" sz="2000" i="1" dirty="0"/>
              <a:t>Definición de modelo conceptual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419" sz="2000" i="1" dirty="0"/>
              <a:t>Construcción de diagrama de clases…”</a:t>
            </a:r>
          </a:p>
        </p:txBody>
      </p:sp>
    </p:spTree>
    <p:extLst>
      <p:ext uri="{BB962C8B-B14F-4D97-AF65-F5344CB8AC3E}">
        <p14:creationId xmlns:p14="http://schemas.microsoft.com/office/powerpoint/2010/main" val="174234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s-419" sz="4400" cap="small" spc="-1">
                <a:solidFill>
                  <a:srgbClr val="000000"/>
                </a:solidFill>
                <a:latin typeface="Calibri Light"/>
              </a:rPr>
              <a:t>Metodológia</a:t>
            </a:r>
            <a:endParaRPr lang="es-419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A58D4D6-4141-49A1-AA63-AB58CFAE9402}"/>
              </a:ext>
            </a:extLst>
          </p:cNvPr>
          <p:cNvSpPr txBox="1"/>
          <p:nvPr/>
        </p:nvSpPr>
        <p:spPr>
          <a:xfrm>
            <a:off x="725642" y="1121220"/>
            <a:ext cx="10319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Recomendaciones generales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1FD508-8B1A-4693-A070-C841198B37AF}"/>
              </a:ext>
            </a:extLst>
          </p:cNvPr>
          <p:cNvSpPr txBox="1"/>
          <p:nvPr/>
        </p:nvSpPr>
        <p:spPr>
          <a:xfrm>
            <a:off x="725642" y="1815764"/>
            <a:ext cx="1074071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La metodología debe incluir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dirty="0"/>
              <a:t>Descripción de </a:t>
            </a:r>
            <a:r>
              <a:rPr lang="es-419" sz="2000" b="1" dirty="0">
                <a:solidFill>
                  <a:srgbClr val="002060"/>
                </a:solidFill>
              </a:rPr>
              <a:t>los recursos y materiales </a:t>
            </a:r>
            <a:r>
              <a:rPr lang="es-419" sz="2000" dirty="0"/>
              <a:t>requeridos para el desarrollo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000" dirty="0"/>
              <a:t>Ej. Base de datos, 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000" dirty="0"/>
              <a:t>Debe quedar claramente establecido si se cuenta con los recursos y materiales para el desarrollo de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419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b="1" dirty="0">
                <a:solidFill>
                  <a:srgbClr val="002060"/>
                </a:solidFill>
              </a:rPr>
              <a:t>Marco lógico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000" dirty="0"/>
              <a:t>Relación de actividades con los objetivos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000" dirty="0"/>
              <a:t>Descripción detallada de actividades</a:t>
            </a:r>
          </a:p>
          <a:p>
            <a:pPr lvl="1"/>
            <a:endParaRPr lang="es-419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b="1" dirty="0">
                <a:solidFill>
                  <a:srgbClr val="002060"/>
                </a:solidFill>
              </a:rPr>
              <a:t>Cronograma</a:t>
            </a:r>
          </a:p>
          <a:p>
            <a:endParaRPr lang="es-419" sz="2000" dirty="0"/>
          </a:p>
          <a:p>
            <a:pPr algn="ctr"/>
            <a:r>
              <a:rPr lang="es-419" sz="2400" b="1" i="1" dirty="0">
                <a:solidFill>
                  <a:srgbClr val="002060"/>
                </a:solidFill>
              </a:rPr>
              <a:t>El marco lógico y el cronograma deben ser coherentes con el tiempo de ejecución del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77729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s-419" sz="4400" cap="small" spc="-1">
                <a:solidFill>
                  <a:srgbClr val="000000"/>
                </a:solidFill>
                <a:latin typeface="Calibri Light"/>
              </a:rPr>
              <a:t>Metodológia</a:t>
            </a:r>
            <a:endParaRPr lang="es-419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A58D4D6-4141-49A1-AA63-AB58CFAE9402}"/>
              </a:ext>
            </a:extLst>
          </p:cNvPr>
          <p:cNvSpPr txBox="1"/>
          <p:nvPr/>
        </p:nvSpPr>
        <p:spPr>
          <a:xfrm>
            <a:off x="725642" y="1121220"/>
            <a:ext cx="10319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Marco lógico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1FD508-8B1A-4693-A070-C841198B37AF}"/>
              </a:ext>
            </a:extLst>
          </p:cNvPr>
          <p:cNvSpPr txBox="1"/>
          <p:nvPr/>
        </p:nvSpPr>
        <p:spPr>
          <a:xfrm>
            <a:off x="725642" y="1815764"/>
            <a:ext cx="10740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dirty="0"/>
              <a:t>Definir actividades por cada objetivos especifico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dirty="0"/>
              <a:t>Definir indicadores de cumplimiento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1F3BFD1-B7AE-47DB-BA5D-5289298B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06156"/>
              </p:ext>
            </p:extLst>
          </p:nvPr>
        </p:nvGraphicFramePr>
        <p:xfrm>
          <a:off x="2196892" y="3439204"/>
          <a:ext cx="8127999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046990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7872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45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noProof="0"/>
                        <a:t>Objetivos especificos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noProof="0"/>
                        <a:t>Actividades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noProof="0"/>
                        <a:t>Indicadores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5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419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419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0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419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0926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B6FEE3F4-6DFB-413C-BBCD-95472475B0A6}"/>
              </a:ext>
            </a:extLst>
          </p:cNvPr>
          <p:cNvSpPr txBox="1"/>
          <p:nvPr/>
        </p:nvSpPr>
        <p:spPr>
          <a:xfrm>
            <a:off x="890533" y="2982319"/>
            <a:ext cx="1074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dirty="0"/>
              <a:t>Estructura de Marco Lógico</a:t>
            </a:r>
          </a:p>
        </p:txBody>
      </p:sp>
    </p:spTree>
    <p:extLst>
      <p:ext uri="{BB962C8B-B14F-4D97-AF65-F5344CB8AC3E}">
        <p14:creationId xmlns:p14="http://schemas.microsoft.com/office/powerpoint/2010/main" val="350552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s-419" sz="4400" cap="small" spc="-1">
                <a:solidFill>
                  <a:srgbClr val="000000"/>
                </a:solidFill>
                <a:latin typeface="Calibri Light"/>
              </a:rPr>
              <a:t>Metodológia</a:t>
            </a:r>
            <a:endParaRPr lang="es-419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A58D4D6-4141-49A1-AA63-AB58CFAE9402}"/>
              </a:ext>
            </a:extLst>
          </p:cNvPr>
          <p:cNvSpPr txBox="1"/>
          <p:nvPr/>
        </p:nvSpPr>
        <p:spPr>
          <a:xfrm>
            <a:off x="725642" y="1121220"/>
            <a:ext cx="10319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Ejemplo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1F3BFD1-B7AE-47DB-BA5D-5289298B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02408"/>
              </p:ext>
            </p:extLst>
          </p:nvPr>
        </p:nvGraphicFramePr>
        <p:xfrm>
          <a:off x="614598" y="2067299"/>
          <a:ext cx="11016651" cy="45386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672217">
                  <a:extLst>
                    <a:ext uri="{9D8B030D-6E8A-4147-A177-3AD203B41FA5}">
                      <a16:colId xmlns:a16="http://schemas.microsoft.com/office/drawing/2014/main" val="1404699050"/>
                    </a:ext>
                  </a:extLst>
                </a:gridCol>
                <a:gridCol w="4362510">
                  <a:extLst>
                    <a:ext uri="{9D8B030D-6E8A-4147-A177-3AD203B41FA5}">
                      <a16:colId xmlns:a16="http://schemas.microsoft.com/office/drawing/2014/main" val="250787263"/>
                    </a:ext>
                  </a:extLst>
                </a:gridCol>
                <a:gridCol w="2981924">
                  <a:extLst>
                    <a:ext uri="{9D8B030D-6E8A-4147-A177-3AD203B41FA5}">
                      <a16:colId xmlns:a16="http://schemas.microsoft.com/office/drawing/2014/main" val="3534548239"/>
                    </a:ext>
                  </a:extLst>
                </a:gridCol>
              </a:tblGrid>
              <a:tr h="423808">
                <a:tc>
                  <a:txBody>
                    <a:bodyPr/>
                    <a:lstStyle/>
                    <a:p>
                      <a:pPr algn="ctr"/>
                      <a:r>
                        <a:rPr lang="es-419" noProof="0"/>
                        <a:t>Objetivos especificos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noProof="0"/>
                        <a:t>Actividades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noProof="0"/>
                        <a:t>Indicadores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51748"/>
                  </a:ext>
                </a:extLst>
              </a:tr>
              <a:tr h="42380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419" sz="1800" dirty="0"/>
                        <a:t>Diseñar una aplicación móvil que permita la reserva de libros en la biblioteca del ITM, a partir de la definición de requerimientos funcionales y empleando UML.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Definición de requerimiento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Modelación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Definición de infraestructura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Definición de 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Modelo conceptual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Modelo UML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6183"/>
                  </a:ext>
                </a:extLst>
              </a:tr>
              <a:tr h="423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Implementar la aplicación móvil en JAVA para la reserva de libros en la biblioteca del ITM cumpliendo con los requerimientos de 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Codificación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Realización de pruebas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Documentación de código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Construcción de manuales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s-419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Código fuente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Manual de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08055"/>
                  </a:ext>
                </a:extLst>
              </a:tr>
              <a:tr h="423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Evaluar la aplicación móvil en dispositivos reales usando análisis de las &amp;M para conocer la confiabilidad del 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Emulación y simulación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 err="1"/>
                        <a:t>Testing</a:t>
                      </a:r>
                      <a:r>
                        <a:rPr lang="es-419" noProof="0" dirty="0"/>
                        <a:t> en dispositivos reales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Análisis 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Reporte análisis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Reporte funcionalidad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419" noProof="0" dirty="0"/>
                        <a:t>Documento proyecto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0926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B6FEE3F4-6DFB-413C-BBCD-95472475B0A6}"/>
              </a:ext>
            </a:extLst>
          </p:cNvPr>
          <p:cNvSpPr txBox="1"/>
          <p:nvPr/>
        </p:nvSpPr>
        <p:spPr>
          <a:xfrm>
            <a:off x="890533" y="1485034"/>
            <a:ext cx="1074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dirty="0"/>
              <a:t>Marco Lógico</a:t>
            </a:r>
          </a:p>
        </p:txBody>
      </p:sp>
    </p:spTree>
    <p:extLst>
      <p:ext uri="{BB962C8B-B14F-4D97-AF65-F5344CB8AC3E}">
        <p14:creationId xmlns:p14="http://schemas.microsoft.com/office/powerpoint/2010/main" val="246978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s-419" sz="4400" cap="small" spc="-1" dirty="0">
                <a:solidFill>
                  <a:srgbClr val="000000"/>
                </a:solidFill>
                <a:latin typeface="Calibri Light"/>
              </a:rPr>
              <a:t>Errores Comunes Propuestas de TDG</a:t>
            </a:r>
            <a:endParaRPr lang="es-419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5B45C8C-4FDE-46DE-A563-B6DC87D37C39}"/>
              </a:ext>
            </a:extLst>
          </p:cNvPr>
          <p:cNvSpPr/>
          <p:nvPr/>
        </p:nvSpPr>
        <p:spPr>
          <a:xfrm>
            <a:off x="779489" y="1708880"/>
            <a:ext cx="8094688" cy="6445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000" dirty="0">
                <a:solidFill>
                  <a:schemeClr val="tx1"/>
                </a:solidFill>
              </a:rPr>
              <a:t>Incluir en los objetivos la realización de revisiones del estado del arte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A14B19-8E24-4B85-9059-00F5518D14E7}"/>
              </a:ext>
            </a:extLst>
          </p:cNvPr>
          <p:cNvSpPr/>
          <p:nvPr/>
        </p:nvSpPr>
        <p:spPr>
          <a:xfrm>
            <a:off x="1099278" y="2480573"/>
            <a:ext cx="8689298" cy="6445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000" dirty="0">
                <a:solidFill>
                  <a:schemeClr val="tx1"/>
                </a:solidFill>
              </a:rPr>
              <a:t>Definir objetivos no alcanzables en el tiempo de ejecución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000" dirty="0" err="1">
                <a:solidFill>
                  <a:schemeClr val="tx1"/>
                </a:solidFill>
              </a:rPr>
              <a:t>Ej</a:t>
            </a:r>
            <a:r>
              <a:rPr lang="es-419" sz="2000" dirty="0">
                <a:solidFill>
                  <a:schemeClr val="tx1"/>
                </a:solidFill>
              </a:rPr>
              <a:t>: Tiempo TDG: 4 meses – 16 semanas – 4 a 8 horas por semana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11E7856-5B15-4A20-9938-087649ED73CE}"/>
              </a:ext>
            </a:extLst>
          </p:cNvPr>
          <p:cNvSpPr/>
          <p:nvPr/>
        </p:nvSpPr>
        <p:spPr>
          <a:xfrm>
            <a:off x="1359107" y="3260060"/>
            <a:ext cx="9958467" cy="64457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000" dirty="0">
                <a:solidFill>
                  <a:schemeClr val="tx1"/>
                </a:solidFill>
              </a:rPr>
              <a:t>Definir proyectos para los cuales no se cuentan con todos los recursos disponibles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000" dirty="0" err="1">
                <a:solidFill>
                  <a:schemeClr val="tx1"/>
                </a:solidFill>
              </a:rPr>
              <a:t>Ej</a:t>
            </a:r>
            <a:r>
              <a:rPr lang="es-419" sz="2000" dirty="0">
                <a:solidFill>
                  <a:schemeClr val="tx1"/>
                </a:solidFill>
              </a:rPr>
              <a:t>: Desarrollo de software para una empresa sin el aval de la empresa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2990E94-A8D8-4A61-89B9-9848887AB630}"/>
              </a:ext>
            </a:extLst>
          </p:cNvPr>
          <p:cNvSpPr/>
          <p:nvPr/>
        </p:nvSpPr>
        <p:spPr>
          <a:xfrm>
            <a:off x="1648917" y="4039547"/>
            <a:ext cx="9958467" cy="6445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000" dirty="0">
                <a:solidFill>
                  <a:schemeClr val="tx1"/>
                </a:solidFill>
              </a:rPr>
              <a:t>Considerar que el TDG pertenece al asesor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6F156E2-58C0-4533-960E-50DCD14EF89A}"/>
              </a:ext>
            </a:extLst>
          </p:cNvPr>
          <p:cNvSpPr/>
          <p:nvPr/>
        </p:nvSpPr>
        <p:spPr>
          <a:xfrm>
            <a:off x="1985253" y="4826831"/>
            <a:ext cx="9958467" cy="64457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000" dirty="0">
                <a:solidFill>
                  <a:schemeClr val="tx1"/>
                </a:solidFill>
              </a:rPr>
              <a:t>Documentos mal redactados  </a:t>
            </a:r>
          </a:p>
        </p:txBody>
      </p:sp>
    </p:spTree>
    <p:extLst>
      <p:ext uri="{BB962C8B-B14F-4D97-AF65-F5344CB8AC3E}">
        <p14:creationId xmlns:p14="http://schemas.microsoft.com/office/powerpoint/2010/main" val="27073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s-419" sz="4400" cap="small" spc="-1" dirty="0">
                <a:solidFill>
                  <a:srgbClr val="000000"/>
                </a:solidFill>
                <a:latin typeface="Calibri Light"/>
              </a:rPr>
              <a:t>Proyecto de Investigación</a:t>
            </a:r>
            <a:endParaRPr lang="es-419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A58D4D6-4141-49A1-AA63-AB58CFAE9402}"/>
              </a:ext>
            </a:extLst>
          </p:cNvPr>
          <p:cNvSpPr txBox="1"/>
          <p:nvPr/>
        </p:nvSpPr>
        <p:spPr>
          <a:xfrm>
            <a:off x="725642" y="1121220"/>
            <a:ext cx="10319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Trabajo de grado de Maestría – Tesis – Proyecto de investigación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D01ACC8-208B-493A-A01B-CD6AC3019531}"/>
              </a:ext>
            </a:extLst>
          </p:cNvPr>
          <p:cNvSpPr/>
          <p:nvPr/>
        </p:nvSpPr>
        <p:spPr>
          <a:xfrm>
            <a:off x="968689" y="2818152"/>
            <a:ext cx="3807501" cy="15589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2000" dirty="0">
                <a:solidFill>
                  <a:schemeClr val="tx1"/>
                </a:solidFill>
              </a:rPr>
              <a:t>Busca llenar un vacío en el estado del arte</a:t>
            </a:r>
          </a:p>
          <a:p>
            <a:pPr algn="ctr"/>
            <a:r>
              <a:rPr lang="es-419" sz="2000" b="1" dirty="0">
                <a:solidFill>
                  <a:schemeClr val="tx1"/>
                </a:solidFill>
              </a:rPr>
              <a:t>Generación de nuevo conocimiento</a:t>
            </a:r>
            <a:r>
              <a:rPr lang="es-419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884DD4C9-11E5-4C23-9BAB-A8575684AD29}"/>
              </a:ext>
            </a:extLst>
          </p:cNvPr>
          <p:cNvSpPr/>
          <p:nvPr/>
        </p:nvSpPr>
        <p:spPr>
          <a:xfrm>
            <a:off x="5840493" y="2997362"/>
            <a:ext cx="2308484" cy="120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>
                <a:solidFill>
                  <a:schemeClr val="tx1"/>
                </a:solidFill>
              </a:rPr>
              <a:t>Revisión del estado del arte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12F5E13-48C1-4F6C-A771-63BCCD86BD6C}"/>
              </a:ext>
            </a:extLst>
          </p:cNvPr>
          <p:cNvSpPr/>
          <p:nvPr/>
        </p:nvSpPr>
        <p:spPr>
          <a:xfrm>
            <a:off x="8451280" y="2997362"/>
            <a:ext cx="2308484" cy="12005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>
                <a:solidFill>
                  <a:schemeClr val="tx1"/>
                </a:solidFill>
              </a:rPr>
              <a:t>Pregunta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373953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s-419" sz="4400" cap="small" spc="-1" dirty="0">
                <a:solidFill>
                  <a:srgbClr val="000000"/>
                </a:solidFill>
                <a:latin typeface="Calibri Light"/>
              </a:rPr>
              <a:t>Proyecto de Investigación</a:t>
            </a:r>
            <a:endParaRPr lang="es-419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E014833-68F9-4C7B-8E81-4DAAB2093F82}"/>
              </a:ext>
            </a:extLst>
          </p:cNvPr>
          <p:cNvSpPr txBox="1"/>
          <p:nvPr/>
        </p:nvSpPr>
        <p:spPr>
          <a:xfrm>
            <a:off x="725642" y="1121220"/>
            <a:ext cx="10319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Recomendaciones generales – Proyecto de investigación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D8D5F0-940D-4E44-9954-DA8DA9D3C148}"/>
              </a:ext>
            </a:extLst>
          </p:cNvPr>
          <p:cNvSpPr txBox="1"/>
          <p:nvPr/>
        </p:nvSpPr>
        <p:spPr>
          <a:xfrm>
            <a:off x="753858" y="4567548"/>
            <a:ext cx="107407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419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dirty="0"/>
              <a:t>Los trabajos de grado pueden ser parte del desarrollo de un proyecto de investigación, sin embargo: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sz="2000" dirty="0"/>
          </a:p>
          <a:p>
            <a:pPr algn="ctr"/>
            <a:r>
              <a:rPr lang="es-419" sz="2000" b="1" dirty="0">
                <a:solidFill>
                  <a:srgbClr val="002060"/>
                </a:solidFill>
              </a:rPr>
              <a:t>un objetivo especifico de un proyecto no debe desarrollarse completamente con un trabajo de grado de pregrado o incluso de maestría </a:t>
            </a:r>
          </a:p>
          <a:p>
            <a:endParaRPr lang="es-419" sz="2000" dirty="0"/>
          </a:p>
          <a:p>
            <a:endParaRPr lang="es-419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419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E65BCE-501F-4C65-ADB3-220234C31B6D}"/>
              </a:ext>
            </a:extLst>
          </p:cNvPr>
          <p:cNvSpPr txBox="1"/>
          <p:nvPr/>
        </p:nvSpPr>
        <p:spPr>
          <a:xfrm>
            <a:off x="753858" y="1504187"/>
            <a:ext cx="10740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419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dirty="0"/>
              <a:t>Los productos esperados deben corresponder a la tipología del proyecto: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419" sz="2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D17D386-816E-4D42-A999-0CF4A0ED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5389"/>
              </p:ext>
            </p:extLst>
          </p:nvPr>
        </p:nvGraphicFramePr>
        <p:xfrm>
          <a:off x="1214204" y="2302992"/>
          <a:ext cx="10478124" cy="239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92708">
                  <a:extLst>
                    <a:ext uri="{9D8B030D-6E8A-4147-A177-3AD203B41FA5}">
                      <a16:colId xmlns:a16="http://schemas.microsoft.com/office/drawing/2014/main" val="3705651951"/>
                    </a:ext>
                  </a:extLst>
                </a:gridCol>
                <a:gridCol w="3492708">
                  <a:extLst>
                    <a:ext uri="{9D8B030D-6E8A-4147-A177-3AD203B41FA5}">
                      <a16:colId xmlns:a16="http://schemas.microsoft.com/office/drawing/2014/main" val="788372969"/>
                    </a:ext>
                  </a:extLst>
                </a:gridCol>
                <a:gridCol w="3492708">
                  <a:extLst>
                    <a:ext uri="{9D8B030D-6E8A-4147-A177-3AD203B41FA5}">
                      <a16:colId xmlns:a16="http://schemas.microsoft.com/office/drawing/2014/main" val="1915147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noProof="0" dirty="0">
                          <a:solidFill>
                            <a:schemeClr val="tx1"/>
                          </a:solidFill>
                        </a:rPr>
                        <a:t>Investigación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I+D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I+D+i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2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>
                          <a:solidFill>
                            <a:schemeClr val="tx1"/>
                          </a:solidFill>
                        </a:rPr>
                        <a:t>Generación de nuevo conocimiento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noProof="0" dirty="0">
                          <a:solidFill>
                            <a:schemeClr val="tx1"/>
                          </a:solidFill>
                        </a:rPr>
                        <a:t>Generación de nuevo conocimiento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noProof="0">
                          <a:solidFill>
                            <a:schemeClr val="tx1"/>
                          </a:solidFill>
                        </a:rPr>
                        <a:t>Generación de nuevo conocimiento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4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 dirty="0">
                          <a:solidFill>
                            <a:schemeClr val="tx1"/>
                          </a:solidFill>
                        </a:rPr>
                        <a:t>Apropiación social del conocimiento*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noProof="0" dirty="0">
                          <a:solidFill>
                            <a:schemeClr val="tx1"/>
                          </a:solidFill>
                        </a:rPr>
                        <a:t>Apropiación social del conocimiento*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noProof="0" dirty="0">
                          <a:solidFill>
                            <a:schemeClr val="tx1"/>
                          </a:solidFill>
                        </a:rPr>
                        <a:t>Apropiación social del conocimiento*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4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noProof="0" dirty="0">
                          <a:solidFill>
                            <a:schemeClr val="tx1"/>
                          </a:solidFill>
                        </a:rPr>
                        <a:t>Formación de recurso humano*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noProof="0" dirty="0">
                          <a:solidFill>
                            <a:schemeClr val="tx1"/>
                          </a:solidFill>
                        </a:rPr>
                        <a:t>Formación de recurso humano*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noProof="0" dirty="0">
                          <a:solidFill>
                            <a:schemeClr val="tx1"/>
                          </a:solidFill>
                        </a:rPr>
                        <a:t>Formación de recurso humano*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419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noProof="0">
                          <a:solidFill>
                            <a:schemeClr val="tx1"/>
                          </a:solidFill>
                        </a:rPr>
                        <a:t>Desarrollo tecnológico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noProof="0" dirty="0">
                          <a:solidFill>
                            <a:schemeClr val="tx1"/>
                          </a:solidFill>
                        </a:rPr>
                        <a:t>Desarrollo tecnológico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3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s-419" sz="4400" cap="small" spc="-1" dirty="0">
                <a:solidFill>
                  <a:srgbClr val="000000"/>
                </a:solidFill>
                <a:latin typeface="Calibri Light"/>
              </a:rPr>
              <a:t>Proyecto de Investigación</a:t>
            </a:r>
            <a:endParaRPr lang="es-419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E014833-68F9-4C7B-8E81-4DAAB2093F82}"/>
              </a:ext>
            </a:extLst>
          </p:cNvPr>
          <p:cNvSpPr txBox="1"/>
          <p:nvPr/>
        </p:nvSpPr>
        <p:spPr>
          <a:xfrm>
            <a:off x="725642" y="1121220"/>
            <a:ext cx="10319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419" sz="2400" b="1" i="1" dirty="0"/>
              <a:t>Recomendaciones generales – Proyecto de investigación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E65BCE-501F-4C65-ADB3-220234C31B6D}"/>
              </a:ext>
            </a:extLst>
          </p:cNvPr>
          <p:cNvSpPr txBox="1"/>
          <p:nvPr/>
        </p:nvSpPr>
        <p:spPr>
          <a:xfrm>
            <a:off x="753858" y="1504187"/>
            <a:ext cx="107407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419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b="1" dirty="0">
                <a:solidFill>
                  <a:srgbClr val="002060"/>
                </a:solidFill>
              </a:rPr>
              <a:t>Presentar un documento bien escrito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000" dirty="0"/>
              <a:t>Uso correcto de reglas gramaticales y ortografía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000" dirty="0"/>
              <a:t>Uso de lenguaje técnico-científico</a:t>
            </a:r>
          </a:p>
          <a:p>
            <a:pPr lvl="1"/>
            <a:r>
              <a:rPr lang="es-419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419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b="1" dirty="0">
                <a:solidFill>
                  <a:srgbClr val="002060"/>
                </a:solidFill>
              </a:rPr>
              <a:t>Presentar una propuesta coherente y clara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000" dirty="0"/>
              <a:t>Los objetivos deben dar respuesta directa a la pregunta de investigación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000" dirty="0"/>
              <a:t>La metodología debe evidenciar que los objetivos se pueden desarrollar en el tiempo establecido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000" dirty="0"/>
              <a:t>Los resultados esperados deben corresponden a la tipología y alcance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419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3779135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/>
          <p:cNvPicPr/>
          <p:nvPr/>
        </p:nvPicPr>
        <p:blipFill>
          <a:blip r:embed="rId2"/>
          <a:stretch/>
        </p:blipFill>
        <p:spPr>
          <a:xfrm>
            <a:off x="3950607" y="1320340"/>
            <a:ext cx="3921840" cy="490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b="0" strike="noStrike" cap="small" spc="-1" dirty="0" err="1">
                <a:solidFill>
                  <a:srgbClr val="000000"/>
                </a:solidFill>
                <a:latin typeface="Calibri Light"/>
              </a:rPr>
              <a:t>Alcance</a:t>
            </a:r>
            <a:r>
              <a:rPr lang="en-US" sz="4400" b="0" strike="noStrike" cap="small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4400" b="0" strike="noStrike" cap="small" spc="-1" dirty="0">
              <a:latin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429791-CAC8-4E74-9B5A-B049B8F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824037"/>
            <a:ext cx="3943350" cy="32099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B5A170-F044-42A3-B48E-86B3D5821284}"/>
              </a:ext>
            </a:extLst>
          </p:cNvPr>
          <p:cNvSpPr txBox="1"/>
          <p:nvPr/>
        </p:nvSpPr>
        <p:spPr>
          <a:xfrm>
            <a:off x="847579" y="2778623"/>
            <a:ext cx="2944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dirty="0">
                <a:solidFill>
                  <a:srgbClr val="002060"/>
                </a:solidFill>
              </a:rPr>
              <a:t>Representación del conocimiento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BF43055-2CF0-45B6-B399-442D980D3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24" y="6211669"/>
            <a:ext cx="541686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Matt Might. </a:t>
            </a:r>
            <a:r>
              <a:rPr lang="en-US" altLang="en-US" b="1" i="1" dirty="0">
                <a:solidFill>
                  <a:srgbClr val="333333"/>
                </a:solidFill>
              </a:rPr>
              <a:t>The Illustrated Guide to a Ph.D.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http://matt.might.net/articles/phd-school-in-pictures/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1372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b="0" strike="noStrike" cap="small" spc="-1" dirty="0" err="1">
                <a:solidFill>
                  <a:srgbClr val="000000"/>
                </a:solidFill>
                <a:latin typeface="Calibri Light"/>
              </a:rPr>
              <a:t>Alcance</a:t>
            </a:r>
            <a:r>
              <a:rPr lang="en-US" sz="4400" b="0" strike="noStrike" cap="small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4400" b="0" strike="noStrike" cap="small" spc="-1" dirty="0">
              <a:latin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429791-CAC8-4E74-9B5A-B049B8F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824037"/>
            <a:ext cx="3943350" cy="3209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D9E4E1-17E8-4008-B686-D353F279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47837"/>
            <a:ext cx="4419600" cy="33623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E1BD92-4C4A-4E93-9881-95AB39A6E1FC}"/>
              </a:ext>
            </a:extLst>
          </p:cNvPr>
          <p:cNvSpPr txBox="1"/>
          <p:nvPr/>
        </p:nvSpPr>
        <p:spPr>
          <a:xfrm>
            <a:off x="847579" y="2778623"/>
            <a:ext cx="2944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dirty="0">
                <a:solidFill>
                  <a:srgbClr val="002060"/>
                </a:solidFill>
              </a:rPr>
              <a:t>Conocimiento adquirido en </a:t>
            </a:r>
            <a:r>
              <a:rPr lang="es-419" sz="2800" i="1" dirty="0">
                <a:solidFill>
                  <a:srgbClr val="002060"/>
                </a:solidFill>
              </a:rPr>
              <a:t>Primaria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D60D2DA-33AC-4A1E-A845-2F34C854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24" y="6211669"/>
            <a:ext cx="541686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Matt Might. </a:t>
            </a:r>
            <a:r>
              <a:rPr lang="en-US" altLang="en-US" b="1" i="1" dirty="0">
                <a:solidFill>
                  <a:srgbClr val="333333"/>
                </a:solidFill>
              </a:rPr>
              <a:t>The Illustrated Guide to a Ph.D.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http://matt.might.net/articles/phd-school-in-pictures/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075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b="0" strike="noStrike" cap="small" spc="-1" dirty="0" err="1">
                <a:solidFill>
                  <a:srgbClr val="000000"/>
                </a:solidFill>
                <a:latin typeface="Calibri Light"/>
              </a:rPr>
              <a:t>Alcance</a:t>
            </a:r>
            <a:r>
              <a:rPr lang="en-US" sz="4400" b="0" strike="noStrike" cap="small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4400" b="0" strike="noStrike" cap="small" spc="-1" dirty="0">
              <a:latin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429791-CAC8-4E74-9B5A-B049B8F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824037"/>
            <a:ext cx="3943350" cy="3209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D9E4E1-17E8-4008-B686-D353F279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47837"/>
            <a:ext cx="4419600" cy="3362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AA95C9-384A-467D-BAED-1CE35F85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1733550"/>
            <a:ext cx="4514850" cy="3390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570B44-5159-4F38-AF35-0E3D94658D1F}"/>
              </a:ext>
            </a:extLst>
          </p:cNvPr>
          <p:cNvSpPr txBox="1"/>
          <p:nvPr/>
        </p:nvSpPr>
        <p:spPr>
          <a:xfrm>
            <a:off x="847579" y="2778623"/>
            <a:ext cx="2944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dirty="0">
                <a:solidFill>
                  <a:srgbClr val="002060"/>
                </a:solidFill>
              </a:rPr>
              <a:t>Conocimiento adquirido en </a:t>
            </a:r>
            <a:r>
              <a:rPr lang="es-419" sz="2800" i="1" dirty="0">
                <a:solidFill>
                  <a:srgbClr val="002060"/>
                </a:solidFill>
              </a:rPr>
              <a:t>Secundaria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0DF2B7-9BD5-4849-9116-644F1D3FD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24" y="6211669"/>
            <a:ext cx="541686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Matt Might. </a:t>
            </a:r>
            <a:r>
              <a:rPr lang="en-US" altLang="en-US" b="1" i="1" dirty="0">
                <a:solidFill>
                  <a:srgbClr val="333333"/>
                </a:solidFill>
              </a:rPr>
              <a:t>The Illustrated Guide to a Ph.D.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http://matt.might.net/articles/phd-school-in-pictures/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0161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b="0" strike="noStrike" cap="small" spc="-1" dirty="0" err="1">
                <a:solidFill>
                  <a:srgbClr val="000000"/>
                </a:solidFill>
                <a:latin typeface="Calibri Light"/>
              </a:rPr>
              <a:t>Alcance</a:t>
            </a:r>
            <a:r>
              <a:rPr lang="en-US" sz="4400" b="0" strike="noStrike" cap="small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4400" b="0" strike="noStrike" cap="small" spc="-1" dirty="0">
              <a:latin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429791-CAC8-4E74-9B5A-B049B8F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824037"/>
            <a:ext cx="3943350" cy="3209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D9E4E1-17E8-4008-B686-D353F279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47837"/>
            <a:ext cx="4419600" cy="3362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AA95C9-384A-467D-BAED-1CE35F85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1733550"/>
            <a:ext cx="4514850" cy="3390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EDC295-21A9-4BBC-9B9C-69E37DA58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75" y="1781175"/>
            <a:ext cx="4667250" cy="32956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88117B-E0DC-4A33-BE7F-CABD090C1A19}"/>
              </a:ext>
            </a:extLst>
          </p:cNvPr>
          <p:cNvSpPr txBox="1"/>
          <p:nvPr/>
        </p:nvSpPr>
        <p:spPr>
          <a:xfrm>
            <a:off x="847579" y="2778623"/>
            <a:ext cx="2944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dirty="0">
                <a:solidFill>
                  <a:srgbClr val="002060"/>
                </a:solidFill>
              </a:rPr>
              <a:t>Conocimiento adquirido con un </a:t>
            </a:r>
            <a:r>
              <a:rPr lang="es-419" sz="2800" i="1" dirty="0">
                <a:solidFill>
                  <a:srgbClr val="002060"/>
                </a:solidFill>
              </a:rPr>
              <a:t>Titulo Profesional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CE1EF65-951A-4F74-8389-63809C55B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24" y="6211669"/>
            <a:ext cx="541686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Matt Might. </a:t>
            </a:r>
            <a:r>
              <a:rPr lang="en-US" altLang="en-US" b="1" i="1" dirty="0">
                <a:solidFill>
                  <a:srgbClr val="333333"/>
                </a:solidFill>
              </a:rPr>
              <a:t>The Illustrated Guide to a Ph.D.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http://matt.might.net/articles/phd-school-in-pictures/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69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b="0" strike="noStrike" cap="small" spc="-1" dirty="0" err="1">
                <a:solidFill>
                  <a:srgbClr val="000000"/>
                </a:solidFill>
                <a:latin typeface="Calibri Light"/>
              </a:rPr>
              <a:t>Alcance</a:t>
            </a:r>
            <a:r>
              <a:rPr lang="en-US" sz="4400" b="0" strike="noStrike" cap="small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4400" b="0" strike="noStrike" cap="small" spc="-1" dirty="0">
              <a:latin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429791-CAC8-4E74-9B5A-B049B8F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824037"/>
            <a:ext cx="3943350" cy="3209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D9E4E1-17E8-4008-B686-D353F279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47837"/>
            <a:ext cx="4419600" cy="3362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AA95C9-384A-467D-BAED-1CE35F85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1733550"/>
            <a:ext cx="4514850" cy="3390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EDC295-21A9-4BBC-9B9C-69E37DA58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75" y="1781175"/>
            <a:ext cx="4667250" cy="3295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336C52-7AE6-4644-AD91-74FBB7E9D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325" y="1809750"/>
            <a:ext cx="4705350" cy="32385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F15C7E4-9993-47F0-89FF-9DF30CDC7413}"/>
              </a:ext>
            </a:extLst>
          </p:cNvPr>
          <p:cNvSpPr txBox="1"/>
          <p:nvPr/>
        </p:nvSpPr>
        <p:spPr>
          <a:xfrm>
            <a:off x="847579" y="2778623"/>
            <a:ext cx="2944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dirty="0">
                <a:solidFill>
                  <a:srgbClr val="002060"/>
                </a:solidFill>
              </a:rPr>
              <a:t>Conocimiento adquirido con un titulo de </a:t>
            </a:r>
            <a:r>
              <a:rPr lang="es-419" sz="2800" i="1" dirty="0">
                <a:solidFill>
                  <a:srgbClr val="002060"/>
                </a:solidFill>
              </a:rPr>
              <a:t>Maestría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EFC2998-0980-4037-93C8-B34F6A3E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24" y="6211669"/>
            <a:ext cx="541686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Matt Might. </a:t>
            </a:r>
            <a:r>
              <a:rPr lang="en-US" altLang="en-US" b="1" i="1" dirty="0">
                <a:solidFill>
                  <a:srgbClr val="333333"/>
                </a:solidFill>
              </a:rPr>
              <a:t>The Illustrated Guide to a Ph.D.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http://matt.might.net/articles/phd-school-in-pictures/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7483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b="0" strike="noStrike" cap="small" spc="-1" dirty="0" err="1">
                <a:solidFill>
                  <a:srgbClr val="000000"/>
                </a:solidFill>
                <a:latin typeface="Calibri Light"/>
              </a:rPr>
              <a:t>Alcance</a:t>
            </a:r>
            <a:r>
              <a:rPr lang="en-US" sz="4400" b="0" strike="noStrike" cap="small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4400" b="0" strike="noStrike" cap="small" spc="-1" dirty="0">
              <a:latin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429791-CAC8-4E74-9B5A-B049B8F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824037"/>
            <a:ext cx="3943350" cy="3209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D9E4E1-17E8-4008-B686-D353F279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47837"/>
            <a:ext cx="4419600" cy="3362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AA95C9-384A-467D-BAED-1CE35F85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1733550"/>
            <a:ext cx="4514850" cy="3390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EDC295-21A9-4BBC-9B9C-69E37DA58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75" y="1781175"/>
            <a:ext cx="4667250" cy="3295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336C52-7AE6-4644-AD91-74FBB7E9D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325" y="1809750"/>
            <a:ext cx="4705350" cy="3238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17992A-5AAA-401E-A379-584E0EC92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5262" y="1819275"/>
            <a:ext cx="4181475" cy="32194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DEE143F-17AF-4273-BF86-7035B94BC298}"/>
              </a:ext>
            </a:extLst>
          </p:cNvPr>
          <p:cNvSpPr txBox="1"/>
          <p:nvPr/>
        </p:nvSpPr>
        <p:spPr>
          <a:xfrm>
            <a:off x="917456" y="2521058"/>
            <a:ext cx="2944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dirty="0">
                <a:solidFill>
                  <a:srgbClr val="002060"/>
                </a:solidFill>
              </a:rPr>
              <a:t>Conocimiento adquirido </a:t>
            </a:r>
            <a:r>
              <a:rPr lang="es-419" sz="2800" i="1" dirty="0">
                <a:solidFill>
                  <a:srgbClr val="002060"/>
                </a:solidFill>
              </a:rPr>
              <a:t>leyendo artículos científicos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123B379-830B-4C76-A8D5-721AD104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24" y="6211669"/>
            <a:ext cx="541686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Matt Might. </a:t>
            </a:r>
            <a:r>
              <a:rPr lang="en-US" altLang="en-US" b="1" i="1" dirty="0">
                <a:solidFill>
                  <a:srgbClr val="333333"/>
                </a:solidFill>
              </a:rPr>
              <a:t>The Illustrated Guide to a Ph.D.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http://matt.might.net/articles/phd-school-in-pictures/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16676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2440" y="2109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90000"/>
              </a:lnSpc>
            </a:pPr>
            <a:r>
              <a:rPr lang="en-US" sz="4400" b="0" strike="noStrike" cap="small" spc="-1" dirty="0" err="1">
                <a:solidFill>
                  <a:srgbClr val="000000"/>
                </a:solidFill>
                <a:latin typeface="Calibri Light"/>
              </a:rPr>
              <a:t>Alcance</a:t>
            </a:r>
            <a:r>
              <a:rPr lang="en-US" sz="4400" b="0" strike="noStrike" cap="small" spc="-1" dirty="0">
                <a:solidFill>
                  <a:srgbClr val="000000"/>
                </a:solidFill>
                <a:latin typeface="Calibri Light"/>
              </a:rPr>
              <a:t> </a:t>
            </a:r>
            <a:endParaRPr lang="en-US" sz="4400" b="0" strike="noStrike" cap="small" spc="-1" dirty="0">
              <a:latin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429791-CAC8-4E74-9B5A-B049B8F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824037"/>
            <a:ext cx="3943350" cy="3209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D9E4E1-17E8-4008-B686-D353F279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47837"/>
            <a:ext cx="4419600" cy="3362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AA95C9-384A-467D-BAED-1CE35F85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1733550"/>
            <a:ext cx="4514850" cy="3390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EDC295-21A9-4BBC-9B9C-69E37DA58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75" y="1781175"/>
            <a:ext cx="4667250" cy="3295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336C52-7AE6-4644-AD91-74FBB7E9D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325" y="1809750"/>
            <a:ext cx="4705350" cy="3238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17992A-5AAA-401E-A379-584E0EC92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5262" y="1819275"/>
            <a:ext cx="4181475" cy="3219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44E720-182E-475F-BF65-FCAD522B9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325" y="1804987"/>
            <a:ext cx="3943350" cy="32480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F5A1006-FD5B-4AB8-B33F-81C2F0142FED}"/>
              </a:ext>
            </a:extLst>
          </p:cNvPr>
          <p:cNvSpPr txBox="1"/>
          <p:nvPr/>
        </p:nvSpPr>
        <p:spPr>
          <a:xfrm>
            <a:off x="798393" y="2778623"/>
            <a:ext cx="2944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dirty="0">
                <a:solidFill>
                  <a:srgbClr val="002060"/>
                </a:solidFill>
              </a:rPr>
              <a:t>Cuando se llega a la frontera…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0D4FC55-9DE4-49A4-9EB6-F8ADC451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724" y="6211669"/>
            <a:ext cx="541686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Matt Might. </a:t>
            </a:r>
            <a:r>
              <a:rPr lang="en-US" altLang="en-US" b="1" i="1" dirty="0">
                <a:solidFill>
                  <a:srgbClr val="333333"/>
                </a:solidFill>
              </a:rPr>
              <a:t>The Illustrated Guide to a Ph.D.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http://matt.might.net/articles/phd-school-in-pictures/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7177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1381</Words>
  <Application>Microsoft Macintosh PowerPoint</Application>
  <PresentationFormat>Panorámica</PresentationFormat>
  <Paragraphs>313</Paragraphs>
  <Slides>28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7" baseType="lpstr">
      <vt:lpstr>Arial</vt:lpstr>
      <vt:lpstr>Arial,Sans-Serif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Andres Rodriguez Andrade</dc:creator>
  <dc:description/>
  <cp:lastModifiedBy>Pedro Atencio Ortiz</cp:lastModifiedBy>
  <cp:revision>172</cp:revision>
  <dcterms:created xsi:type="dcterms:W3CDTF">2017-07-31T19:21:32Z</dcterms:created>
  <dcterms:modified xsi:type="dcterms:W3CDTF">2019-08-02T21:31:22Z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