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59" r:id="rId3"/>
    <p:sldId id="283" r:id="rId4"/>
    <p:sldId id="284" r:id="rId5"/>
    <p:sldId id="285" r:id="rId6"/>
    <p:sldId id="290" r:id="rId7"/>
    <p:sldId id="292" r:id="rId8"/>
    <p:sldId id="293" r:id="rId9"/>
    <p:sldId id="278" r:id="rId10"/>
    <p:sldId id="291" r:id="rId11"/>
    <p:sldId id="286" r:id="rId12"/>
    <p:sldId id="287" r:id="rId13"/>
    <p:sldId id="288" r:id="rId14"/>
    <p:sldId id="289"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varScale="1">
        <p:scale>
          <a:sx n="113" d="100"/>
          <a:sy n="113" d="100"/>
        </p:scale>
        <p:origin x="456" y="11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Gmail</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Asim Al Harbi</a:t>
            </a:r>
          </a:p>
          <a:p>
            <a:r>
              <a:rPr lang="en-US" dirty="0"/>
              <a:t>Ali Al Qahtani</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E7685-62E2-44DA-9573-07C21E56A3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449A5B-0B59-4C0C-9E50-E9DFEA31E0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E9B1BA-FBB1-4263-8F89-CAAF6D142EDA}"/>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EECC7530-A848-42F4-8C3F-18E2AF509548}"/>
              </a:ext>
            </a:extLst>
          </p:cNvPr>
          <p:cNvSpPr>
            <a:spLocks noGrp="1"/>
          </p:cNvSpPr>
          <p:nvPr>
            <p:ph type="title"/>
          </p:nvPr>
        </p:nvSpPr>
        <p:spPr/>
        <p:txBody>
          <a:bodyPr/>
          <a:lstStyle/>
          <a:p>
            <a:r>
              <a:rPr lang="en-US" dirty="0"/>
              <a:t>Activity Diagram</a:t>
            </a:r>
          </a:p>
        </p:txBody>
      </p:sp>
      <p:pic>
        <p:nvPicPr>
          <p:cNvPr id="10" name="Content Placeholder 9">
            <a:extLst>
              <a:ext uri="{FF2B5EF4-FFF2-40B4-BE49-F238E27FC236}">
                <a16:creationId xmlns:a16="http://schemas.microsoft.com/office/drawing/2014/main" id="{F0AA2890-450B-4808-8F05-9F5A2941B71C}"/>
              </a:ext>
            </a:extLst>
          </p:cNvPr>
          <p:cNvPicPr>
            <a:picLocks noGrp="1" noChangeAspect="1"/>
          </p:cNvPicPr>
          <p:nvPr>
            <p:ph idx="1"/>
          </p:nvPr>
        </p:nvPicPr>
        <p:blipFill>
          <a:blip r:embed="rId2"/>
          <a:stretch>
            <a:fillRect/>
          </a:stretch>
        </p:blipFill>
        <p:spPr>
          <a:xfrm>
            <a:off x="2650067" y="1557867"/>
            <a:ext cx="5909733" cy="4596045"/>
          </a:xfrm>
        </p:spPr>
      </p:pic>
    </p:spTree>
    <p:extLst>
      <p:ext uri="{BB962C8B-B14F-4D97-AF65-F5344CB8AC3E}">
        <p14:creationId xmlns:p14="http://schemas.microsoft.com/office/powerpoint/2010/main" val="552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E7685-62E2-44DA-9573-07C21E56A3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449A5B-0B59-4C0C-9E50-E9DFEA31E0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E9B1BA-FBB1-4263-8F89-CAAF6D142EDA}"/>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EECC7530-A848-42F4-8C3F-18E2AF509548}"/>
              </a:ext>
            </a:extLst>
          </p:cNvPr>
          <p:cNvSpPr>
            <a:spLocks noGrp="1"/>
          </p:cNvSpPr>
          <p:nvPr>
            <p:ph type="title"/>
          </p:nvPr>
        </p:nvSpPr>
        <p:spPr/>
        <p:txBody>
          <a:bodyPr/>
          <a:lstStyle/>
          <a:p>
            <a:r>
              <a:rPr lang="en-US" dirty="0"/>
              <a:t>Use Case Diagram</a:t>
            </a:r>
          </a:p>
        </p:txBody>
      </p:sp>
      <p:pic>
        <p:nvPicPr>
          <p:cNvPr id="7" name="Content Placeholder 6">
            <a:extLst>
              <a:ext uri="{FF2B5EF4-FFF2-40B4-BE49-F238E27FC236}">
                <a16:creationId xmlns:a16="http://schemas.microsoft.com/office/drawing/2014/main" id="{71C07051-8EBF-4A45-886B-AFCD8998C8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5800" y="1498601"/>
            <a:ext cx="7636933" cy="4732866"/>
          </a:xfrm>
          <a:prstGeom prst="rect">
            <a:avLst/>
          </a:prstGeom>
          <a:noFill/>
          <a:ln>
            <a:noFill/>
          </a:ln>
        </p:spPr>
      </p:pic>
    </p:spTree>
    <p:extLst>
      <p:ext uri="{BB962C8B-B14F-4D97-AF65-F5344CB8AC3E}">
        <p14:creationId xmlns:p14="http://schemas.microsoft.com/office/powerpoint/2010/main" val="255827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E7685-62E2-44DA-9573-07C21E56A3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449A5B-0B59-4C0C-9E50-E9DFEA31E0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E9B1BA-FBB1-4263-8F89-CAAF6D142EDA}"/>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Title 4">
            <a:extLst>
              <a:ext uri="{FF2B5EF4-FFF2-40B4-BE49-F238E27FC236}">
                <a16:creationId xmlns:a16="http://schemas.microsoft.com/office/drawing/2014/main" id="{EECC7530-A848-42F4-8C3F-18E2AF509548}"/>
              </a:ext>
            </a:extLst>
          </p:cNvPr>
          <p:cNvSpPr>
            <a:spLocks noGrp="1"/>
          </p:cNvSpPr>
          <p:nvPr>
            <p:ph type="title"/>
          </p:nvPr>
        </p:nvSpPr>
        <p:spPr/>
        <p:txBody>
          <a:bodyPr/>
          <a:lstStyle/>
          <a:p>
            <a:r>
              <a:rPr lang="en-US" dirty="0"/>
              <a:t>Sequence Diagram – log in</a:t>
            </a:r>
          </a:p>
        </p:txBody>
      </p:sp>
      <p:pic>
        <p:nvPicPr>
          <p:cNvPr id="13" name="Content Placeholder 12">
            <a:extLst>
              <a:ext uri="{FF2B5EF4-FFF2-40B4-BE49-F238E27FC236}">
                <a16:creationId xmlns:a16="http://schemas.microsoft.com/office/drawing/2014/main" id="{0ACC0B1D-FABE-4A63-A5E0-88AAA520AF83}"/>
              </a:ext>
            </a:extLst>
          </p:cNvPr>
          <p:cNvPicPr>
            <a:picLocks noGrp="1" noChangeAspect="1"/>
          </p:cNvPicPr>
          <p:nvPr>
            <p:ph idx="1"/>
          </p:nvPr>
        </p:nvPicPr>
        <p:blipFill>
          <a:blip r:embed="rId2"/>
          <a:stretch>
            <a:fillRect/>
          </a:stretch>
        </p:blipFill>
        <p:spPr>
          <a:xfrm>
            <a:off x="1540933" y="1676400"/>
            <a:ext cx="8559800" cy="4477511"/>
          </a:xfrm>
        </p:spPr>
      </p:pic>
    </p:spTree>
    <p:extLst>
      <p:ext uri="{BB962C8B-B14F-4D97-AF65-F5344CB8AC3E}">
        <p14:creationId xmlns:p14="http://schemas.microsoft.com/office/powerpoint/2010/main" val="394266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E7685-62E2-44DA-9573-07C21E56A3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449A5B-0B59-4C0C-9E50-E9DFEA31E0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E9B1BA-FBB1-4263-8F89-CAAF6D142EDA}"/>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itle 4">
            <a:extLst>
              <a:ext uri="{FF2B5EF4-FFF2-40B4-BE49-F238E27FC236}">
                <a16:creationId xmlns:a16="http://schemas.microsoft.com/office/drawing/2014/main" id="{EECC7530-A848-42F4-8C3F-18E2AF509548}"/>
              </a:ext>
            </a:extLst>
          </p:cNvPr>
          <p:cNvSpPr>
            <a:spLocks noGrp="1"/>
          </p:cNvSpPr>
          <p:nvPr>
            <p:ph type="title"/>
          </p:nvPr>
        </p:nvSpPr>
        <p:spPr/>
        <p:txBody>
          <a:bodyPr/>
          <a:lstStyle/>
          <a:p>
            <a:r>
              <a:rPr lang="en-US" dirty="0"/>
              <a:t>Sequence Diagram - user</a:t>
            </a:r>
          </a:p>
        </p:txBody>
      </p:sp>
      <p:sp>
        <p:nvSpPr>
          <p:cNvPr id="8" name="Content Placeholder 7">
            <a:extLst>
              <a:ext uri="{FF2B5EF4-FFF2-40B4-BE49-F238E27FC236}">
                <a16:creationId xmlns:a16="http://schemas.microsoft.com/office/drawing/2014/main" id="{0F92B8F3-1133-403D-8E52-9124FC048008}"/>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53878E4C-5216-4B0B-A372-1EE4BB09843F}"/>
              </a:ext>
            </a:extLst>
          </p:cNvPr>
          <p:cNvPicPr/>
          <p:nvPr/>
        </p:nvPicPr>
        <p:blipFill>
          <a:blip r:embed="rId2"/>
          <a:stretch>
            <a:fillRect/>
          </a:stretch>
        </p:blipFill>
        <p:spPr>
          <a:xfrm>
            <a:off x="1502494" y="1634067"/>
            <a:ext cx="8662755" cy="4519845"/>
          </a:xfrm>
          <a:prstGeom prst="rect">
            <a:avLst/>
          </a:prstGeom>
        </p:spPr>
      </p:pic>
    </p:spTree>
    <p:extLst>
      <p:ext uri="{BB962C8B-B14F-4D97-AF65-F5344CB8AC3E}">
        <p14:creationId xmlns:p14="http://schemas.microsoft.com/office/powerpoint/2010/main" val="84743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E7685-62E2-44DA-9573-07C21E56A3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449A5B-0B59-4C0C-9E50-E9DFEA31E0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E9B1BA-FBB1-4263-8F89-CAAF6D142EDA}"/>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EECC7530-A848-42F4-8C3F-18E2AF509548}"/>
              </a:ext>
            </a:extLst>
          </p:cNvPr>
          <p:cNvSpPr>
            <a:spLocks noGrp="1"/>
          </p:cNvSpPr>
          <p:nvPr>
            <p:ph type="title"/>
          </p:nvPr>
        </p:nvSpPr>
        <p:spPr/>
        <p:txBody>
          <a:bodyPr/>
          <a:lstStyle/>
          <a:p>
            <a:r>
              <a:rPr lang="en-US" dirty="0"/>
              <a:t>Class Diagram</a:t>
            </a:r>
          </a:p>
        </p:txBody>
      </p:sp>
      <p:pic>
        <p:nvPicPr>
          <p:cNvPr id="9" name="Content Placeholder 8">
            <a:extLst>
              <a:ext uri="{FF2B5EF4-FFF2-40B4-BE49-F238E27FC236}">
                <a16:creationId xmlns:a16="http://schemas.microsoft.com/office/drawing/2014/main" id="{2561AA75-551E-48BD-8A4B-446480C108CF}"/>
              </a:ext>
            </a:extLst>
          </p:cNvPr>
          <p:cNvPicPr>
            <a:picLocks noGrp="1"/>
          </p:cNvPicPr>
          <p:nvPr>
            <p:ph idx="1"/>
          </p:nvPr>
        </p:nvPicPr>
        <p:blipFill>
          <a:blip r:embed="rId2"/>
          <a:stretch>
            <a:fillRect/>
          </a:stretch>
        </p:blipFill>
        <p:spPr>
          <a:xfrm>
            <a:off x="1244600" y="1583267"/>
            <a:ext cx="9304867" cy="4487333"/>
          </a:xfrm>
          <a:prstGeom prst="rect">
            <a:avLst/>
          </a:prstGeom>
        </p:spPr>
      </p:pic>
    </p:spTree>
    <p:extLst>
      <p:ext uri="{BB962C8B-B14F-4D97-AF65-F5344CB8AC3E}">
        <p14:creationId xmlns:p14="http://schemas.microsoft.com/office/powerpoint/2010/main" val="184852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err="1"/>
              <a:t>Aism</a:t>
            </a:r>
            <a:r>
              <a:rPr lang="en-US" dirty="0"/>
              <a:t> Al Harbi</a:t>
            </a:r>
          </a:p>
          <a:p>
            <a:r>
              <a:rPr lang="en-US" dirty="0"/>
              <a:t>Ali Al Qahtani</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This project is a traditional typical software engineering work that contains famous common concepts of </a:t>
            </a:r>
            <a:r>
              <a:rPr lang="en-US" sz="1800" dirty="0" err="1">
                <a:effectLst/>
                <a:ea typeface="Calibri" panose="020F0502020204030204" pitchFamily="34" charset="0"/>
                <a:cs typeface="Arial" panose="020B0604020202020204" pitchFamily="34" charset="0"/>
              </a:rPr>
              <a:t>of</a:t>
            </a:r>
            <a:r>
              <a:rPr lang="en-US" sz="1800" dirty="0">
                <a:effectLst/>
                <a:ea typeface="Calibri" panose="020F0502020204030204" pitchFamily="34" charset="0"/>
                <a:cs typeface="Arial" panose="020B0604020202020204" pitchFamily="34" charset="0"/>
              </a:rPr>
              <a:t> describing and advertising a software to clients in a professional clear way we will see the software engineering fundamentals implemented on our sample app an email mobile application which is the “Gmail” app by using diagrams (activity diagram, use case diagrams, sequence diagram… </a:t>
            </a:r>
            <a:r>
              <a:rPr lang="en-US" sz="1800" dirty="0" err="1">
                <a:effectLst/>
                <a:ea typeface="Calibri" panose="020F0502020204030204" pitchFamily="34" charset="0"/>
                <a:cs typeface="Arial" panose="020B0604020202020204" pitchFamily="34" charset="0"/>
              </a:rPr>
              <a:t>etc</a:t>
            </a:r>
            <a:r>
              <a:rPr lang="en-US" sz="1800" dirty="0">
                <a:effectLst/>
                <a:ea typeface="Calibri" panose="020F0502020204030204" pitchFamily="34" charset="0"/>
                <a:cs typeface="Arial" panose="020B0604020202020204" pitchFamily="34" charset="0"/>
              </a:rPr>
              <a:t>) that help us clear the vagueness and brake down the description of the application.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6" name="Picture Placeholder 5">
            <a:extLst>
              <a:ext uri="{FF2B5EF4-FFF2-40B4-BE49-F238E27FC236}">
                <a16:creationId xmlns:a16="http://schemas.microsoft.com/office/drawing/2014/main" id="{53E6238A-5F7A-4F06-8E7B-5642E1C75470}"/>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7179396" cy="676656"/>
          </a:xfrm>
        </p:spPr>
        <p:txBody>
          <a:bodyPr/>
          <a:lstStyle/>
          <a:p>
            <a:r>
              <a:rPr lang="en-US" dirty="0"/>
              <a:t>Problems</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a:lnSpc>
                <a:spcPct val="107000"/>
              </a:lnSpc>
              <a:spcAft>
                <a:spcPts val="800"/>
              </a:spcAft>
            </a:pPr>
            <a:r>
              <a:rPr lang="en-US" sz="1800" dirty="0">
                <a:effectLst/>
                <a:ea typeface="Calibri" panose="020F0502020204030204" pitchFamily="34" charset="0"/>
                <a:cs typeface="Arial" panose="020B0604020202020204" pitchFamily="34" charset="0"/>
              </a:rPr>
              <a:t>Before the app people faced many problems, let us say human problems and software engineering-related problems. People before used to send mails via post-offices which included no videos or specific links that have a high degree of security, also people didn’t have the access to sending and receiving mails immediately with only putting their hands into their pockets and browsing mails or sending, deleting and editing them. these were some of the main problems that encouraged the creators of this app to decide to take the decision of making it.</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8CA543E3-38E8-4E6A-989F-AFEB4D4CCE78}"/>
              </a:ext>
            </a:extLst>
          </p:cNvPr>
          <p:cNvSpPr>
            <a:spLocks noGrp="1"/>
          </p:cNvSpPr>
          <p:nvPr>
            <p:ph type="pic" idx="1"/>
          </p:nvPr>
        </p:nvSpPr>
        <p:spPr/>
      </p:sp>
    </p:spTree>
    <p:extLst>
      <p:ext uri="{BB962C8B-B14F-4D97-AF65-F5344CB8AC3E}">
        <p14:creationId xmlns:p14="http://schemas.microsoft.com/office/powerpoint/2010/main" val="9112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“Gmail” is a mobile application made by google that support IOS devices and android devices. it was built based on the first model which is the website version. the app was introduced by google in 2006 but not with the same developed services that the app offers to users today.</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a:t>Background </a:t>
            </a:r>
            <a:endParaRPr lang="en-US" dirty="0"/>
          </a:p>
        </p:txBody>
      </p:sp>
      <p:sp>
        <p:nvSpPr>
          <p:cNvPr id="11" name="Picture Placeholder 10">
            <a:extLst>
              <a:ext uri="{FF2B5EF4-FFF2-40B4-BE49-F238E27FC236}">
                <a16:creationId xmlns:a16="http://schemas.microsoft.com/office/drawing/2014/main" id="{C50C06AF-C0DF-407A-995A-BF1853253392}"/>
              </a:ext>
            </a:extLst>
          </p:cNvPr>
          <p:cNvSpPr>
            <a:spLocks noGrp="1"/>
          </p:cNvSpPr>
          <p:nvPr>
            <p:ph type="pic" idx="1"/>
          </p:nvPr>
        </p:nvSpPr>
        <p:spPr/>
      </p:sp>
    </p:spTree>
    <p:extLst>
      <p:ext uri="{BB962C8B-B14F-4D97-AF65-F5344CB8AC3E}">
        <p14:creationId xmlns:p14="http://schemas.microsoft.com/office/powerpoint/2010/main" val="204224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Proposed Solution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The solution that the app proposed which would reduce the difficulties in the world of communications specifically mails (even though other apps might have used these ideas also) is first making reaching to and getting mails much easier and faster which makes it more flexible and fun not as complicated and difficult as before thus having easier life.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6" name="Picture Placeholder 5">
            <a:extLst>
              <a:ext uri="{FF2B5EF4-FFF2-40B4-BE49-F238E27FC236}">
                <a16:creationId xmlns:a16="http://schemas.microsoft.com/office/drawing/2014/main" id="{33F1BD2B-11BA-4DD0-830C-2ECBBFF755E5}"/>
              </a:ext>
            </a:extLst>
          </p:cNvPr>
          <p:cNvSpPr>
            <a:spLocks noGrp="1"/>
          </p:cNvSpPr>
          <p:nvPr>
            <p:ph type="pic" idx="1"/>
          </p:nvPr>
        </p:nvSpPr>
        <p:spPr/>
      </p:sp>
    </p:spTree>
    <p:extLst>
      <p:ext uri="{BB962C8B-B14F-4D97-AF65-F5344CB8AC3E}">
        <p14:creationId xmlns:p14="http://schemas.microsoft.com/office/powerpoint/2010/main" val="12163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0EA932-9962-4D9A-B088-D698281469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C0AAD59-B882-45BE-BC1C-B3ABA6FD97E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3BC730-57B3-4956-B6A2-A81D4DE0F42F}"/>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3F084323-EE18-4170-BB92-FFBAF3B82915}"/>
              </a:ext>
            </a:extLst>
          </p:cNvPr>
          <p:cNvSpPr>
            <a:spLocks noGrp="1"/>
          </p:cNvSpPr>
          <p:nvPr>
            <p:ph type="body" sz="quarter" idx="13"/>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We will start by defining the functional and non-functional requirements then show the diagrams respectively activity diagram, use case diagram, sequence diagram and finally class diagram.</a:t>
            </a:r>
          </a:p>
          <a:p>
            <a:endParaRPr lang="en-US" dirty="0"/>
          </a:p>
        </p:txBody>
      </p:sp>
      <p:sp>
        <p:nvSpPr>
          <p:cNvPr id="8" name="Title 7">
            <a:extLst>
              <a:ext uri="{FF2B5EF4-FFF2-40B4-BE49-F238E27FC236}">
                <a16:creationId xmlns:a16="http://schemas.microsoft.com/office/drawing/2014/main" id="{071C0B00-8FD6-4A83-9854-BE3AF07C07AC}"/>
              </a:ext>
            </a:extLst>
          </p:cNvPr>
          <p:cNvSpPr>
            <a:spLocks noGrp="1"/>
          </p:cNvSpPr>
          <p:nvPr>
            <p:ph type="title"/>
          </p:nvPr>
        </p:nvSpPr>
        <p:spPr/>
        <p:txBody>
          <a:bodyPr/>
          <a:lstStyle/>
          <a:p>
            <a:r>
              <a:rPr lang="en-US" dirty="0"/>
              <a:t>WORK PLAN</a:t>
            </a:r>
          </a:p>
        </p:txBody>
      </p:sp>
    </p:spTree>
    <p:extLst>
      <p:ext uri="{BB962C8B-B14F-4D97-AF65-F5344CB8AC3E}">
        <p14:creationId xmlns:p14="http://schemas.microsoft.com/office/powerpoint/2010/main" val="247478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5CD6-181A-42AE-B40C-D688665E3D07}"/>
              </a:ext>
            </a:extLst>
          </p:cNvPr>
          <p:cNvSpPr>
            <a:spLocks noGrp="1"/>
          </p:cNvSpPr>
          <p:nvPr>
            <p:ph type="title"/>
          </p:nvPr>
        </p:nvSpPr>
        <p:spPr/>
        <p:txBody>
          <a:bodyPr/>
          <a:lstStyle/>
          <a:p>
            <a:r>
              <a:rPr lang="en-US" dirty="0"/>
              <a:t>Functional requirement </a:t>
            </a:r>
          </a:p>
        </p:txBody>
      </p:sp>
      <p:sp>
        <p:nvSpPr>
          <p:cNvPr id="3" name="Content Placeholder 2">
            <a:extLst>
              <a:ext uri="{FF2B5EF4-FFF2-40B4-BE49-F238E27FC236}">
                <a16:creationId xmlns:a16="http://schemas.microsoft.com/office/drawing/2014/main" id="{833E3FC1-79E7-4AF1-A663-58CAE9DD99F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Click on the login button</a:t>
            </a:r>
          </a:p>
          <a:p>
            <a:r>
              <a:rPr lang="en-US" sz="1800" dirty="0">
                <a:effectLst/>
                <a:latin typeface="Calibri" panose="020F0502020204030204" pitchFamily="34" charset="0"/>
                <a:ea typeface="Calibri" panose="020F0502020204030204" pitchFamily="34" charset="0"/>
              </a:rPr>
              <a:t>Choose the type of account</a:t>
            </a:r>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Log in using your email</a:t>
            </a:r>
          </a:p>
          <a:p>
            <a:r>
              <a:rPr lang="en-US" sz="1800" dirty="0">
                <a:effectLst/>
                <a:latin typeface="Calibri" panose="020F0502020204030204" pitchFamily="34" charset="0"/>
                <a:ea typeface="Calibri" panose="020F0502020204030204" pitchFamily="34" charset="0"/>
              </a:rPr>
              <a:t>Log in using the password</a:t>
            </a:r>
          </a:p>
          <a:p>
            <a:r>
              <a:rPr lang="en-US" sz="1800" dirty="0">
                <a:effectLst/>
                <a:latin typeface="Calibri" panose="020F0502020204030204" pitchFamily="34" charset="0"/>
                <a:ea typeface="Calibri" panose="020F0502020204030204" pitchFamily="34" charset="0"/>
              </a:rPr>
              <a:t>Verify the login processes</a:t>
            </a:r>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Click on the Create button</a:t>
            </a:r>
          </a:p>
          <a:p>
            <a:r>
              <a:rPr lang="en-US" sz="1800" dirty="0">
                <a:effectLst/>
                <a:latin typeface="Calibri" panose="020F0502020204030204" pitchFamily="34" charset="0"/>
                <a:ea typeface="Calibri" panose="020F0502020204030204" pitchFamily="34" charset="0"/>
              </a:rPr>
              <a:t>Choose the future email address</a:t>
            </a:r>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Click send</a:t>
            </a:r>
            <a:endParaRPr lang="en-US" dirty="0"/>
          </a:p>
        </p:txBody>
      </p:sp>
      <p:sp>
        <p:nvSpPr>
          <p:cNvPr id="4" name="Date Placeholder 3">
            <a:extLst>
              <a:ext uri="{FF2B5EF4-FFF2-40B4-BE49-F238E27FC236}">
                <a16:creationId xmlns:a16="http://schemas.microsoft.com/office/drawing/2014/main" id="{422EA1C3-5360-42FB-931C-77B8269D29F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47078D8-39D3-4287-A1BC-DDCF33D8EF3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FC2FA3C-489B-4BF3-86B2-2DD979729F2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64589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5CD6-181A-42AE-B40C-D688665E3D07}"/>
              </a:ext>
            </a:extLst>
          </p:cNvPr>
          <p:cNvSpPr>
            <a:spLocks noGrp="1"/>
          </p:cNvSpPr>
          <p:nvPr>
            <p:ph type="title"/>
          </p:nvPr>
        </p:nvSpPr>
        <p:spPr/>
        <p:txBody>
          <a:bodyPr/>
          <a:lstStyle/>
          <a:p>
            <a:r>
              <a:rPr lang="en-US" dirty="0"/>
              <a:t>Non-functional requirement </a:t>
            </a:r>
          </a:p>
        </p:txBody>
      </p:sp>
      <p:sp>
        <p:nvSpPr>
          <p:cNvPr id="3" name="Content Placeholder 2">
            <a:extLst>
              <a:ext uri="{FF2B5EF4-FFF2-40B4-BE49-F238E27FC236}">
                <a16:creationId xmlns:a16="http://schemas.microsoft.com/office/drawing/2014/main" id="{833E3FC1-79E7-4AF1-A663-58CAE9DD99F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The system must verify the registration data</a:t>
            </a:r>
          </a:p>
          <a:p>
            <a:r>
              <a:rPr lang="en-US" sz="1800" dirty="0">
                <a:effectLst/>
                <a:latin typeface="Calibri" panose="020F0502020204030204" pitchFamily="34" charset="0"/>
                <a:ea typeface="Calibri" panose="020F0502020204030204" pitchFamily="34" charset="0"/>
              </a:rPr>
              <a:t>Verify the use of the real owner</a:t>
            </a:r>
          </a:p>
          <a:p>
            <a:r>
              <a:rPr lang="en-US" sz="1800" dirty="0">
                <a:effectLst/>
                <a:latin typeface="Calibri" panose="020F0502020204030204" pitchFamily="34" charset="0"/>
                <a:ea typeface="Calibri" panose="020F0502020204030204" pitchFamily="34" charset="0"/>
              </a:rPr>
              <a:t>Attachments should not exceed 25 M</a:t>
            </a:r>
            <a:r>
              <a:rPr lang="en-US" sz="1800" dirty="0">
                <a:latin typeface="Calibri" panose="020F0502020204030204" pitchFamily="34" charset="0"/>
                <a:ea typeface="Calibri" panose="020F0502020204030204" pitchFamily="34" charset="0"/>
              </a:rPr>
              <a:t>B</a:t>
            </a:r>
          </a:p>
          <a:p>
            <a:r>
              <a:rPr lang="en-US" sz="1800" dirty="0">
                <a:effectLst/>
                <a:latin typeface="Calibri" panose="020F0502020204030204" pitchFamily="34" charset="0"/>
                <a:ea typeface="Calibri" panose="020F0502020204030204" pitchFamily="34" charset="0"/>
              </a:rPr>
              <a:t>Select 500 recipients or less when sending</a:t>
            </a:r>
            <a:endParaRPr lang="en-US" dirty="0"/>
          </a:p>
        </p:txBody>
      </p:sp>
      <p:sp>
        <p:nvSpPr>
          <p:cNvPr id="4" name="Date Placeholder 3">
            <a:extLst>
              <a:ext uri="{FF2B5EF4-FFF2-40B4-BE49-F238E27FC236}">
                <a16:creationId xmlns:a16="http://schemas.microsoft.com/office/drawing/2014/main" id="{422EA1C3-5360-42FB-931C-77B8269D29F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47078D8-39D3-4287-A1BC-DDCF33D8EF3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FC2FA3C-489B-4BF3-86B2-2DD979729F29}"/>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4139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Diagrams </a:t>
            </a:r>
          </a:p>
        </p:txBody>
      </p:sp>
    </p:spTree>
    <p:extLst>
      <p:ext uri="{BB962C8B-B14F-4D97-AF65-F5344CB8AC3E}">
        <p14:creationId xmlns:p14="http://schemas.microsoft.com/office/powerpoint/2010/main" val="52000056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{8C6F5817-3C3C-4D26-A6AF-559CB4E762B6}tf11964407_win32</Template>
  <TotalTime>31</TotalTime>
  <Words>477</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vt:lpstr>
      <vt:lpstr>Gill Sans Nova Light</vt:lpstr>
      <vt:lpstr>Sagona Book</vt:lpstr>
      <vt:lpstr>Office Theme</vt:lpstr>
      <vt:lpstr>Gmail</vt:lpstr>
      <vt:lpstr>introduction</vt:lpstr>
      <vt:lpstr>Problems</vt:lpstr>
      <vt:lpstr>Background </vt:lpstr>
      <vt:lpstr>Proposed Solution</vt:lpstr>
      <vt:lpstr>WORK PLAN</vt:lpstr>
      <vt:lpstr>Functional requirement </vt:lpstr>
      <vt:lpstr>Non-functional requirement </vt:lpstr>
      <vt:lpstr>Diagrams </vt:lpstr>
      <vt:lpstr>Activity Diagram</vt:lpstr>
      <vt:lpstr>Use Case Diagram</vt:lpstr>
      <vt:lpstr>Sequence Diagram – log in</vt:lpstr>
      <vt:lpstr>Sequence Diagram - user</vt:lpstr>
      <vt:lpstr>Class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Gmail</dc:title>
  <dc:creator>عاصم البدراني</dc:creator>
  <cp:lastModifiedBy>عاصم البدراني</cp:lastModifiedBy>
  <cp:revision>3</cp:revision>
  <dcterms:created xsi:type="dcterms:W3CDTF">2023-06-03T20:12:13Z</dcterms:created>
  <dcterms:modified xsi:type="dcterms:W3CDTF">2023-06-03T20:43:26Z</dcterms:modified>
</cp:coreProperties>
</file>