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0FE6A-2A6F-D151-F22D-C04D11C1B096}" v="431" dt="2023-06-03T14:57:34.3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77220-6000-4B63-8A6B-0E1F757F7720}"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B43E08B-44F2-45B2-9CB0-3A7A01D5F79C}">
      <dgm:prSet/>
      <dgm:spPr/>
      <dgm:t>
        <a:bodyPr/>
        <a:lstStyle/>
        <a:p>
          <a:r>
            <a:rPr lang="en-US"/>
            <a:t>Secure login: The application must have a secure login system that protects user data and prevents unauthorized access.</a:t>
          </a:r>
        </a:p>
      </dgm:t>
    </dgm:pt>
    <dgm:pt modelId="{433EE23F-42CC-4C56-9830-7C1A4EE3479E}" type="parTrans" cxnId="{7609E1AC-0429-489A-913B-90963BBE68CB}">
      <dgm:prSet/>
      <dgm:spPr/>
      <dgm:t>
        <a:bodyPr/>
        <a:lstStyle/>
        <a:p>
          <a:endParaRPr lang="en-US"/>
        </a:p>
      </dgm:t>
    </dgm:pt>
    <dgm:pt modelId="{8D36C9FE-CCCA-4951-915C-956E6FBB72B7}" type="sibTrans" cxnId="{7609E1AC-0429-489A-913B-90963BBE68CB}">
      <dgm:prSet/>
      <dgm:spPr/>
      <dgm:t>
        <a:bodyPr/>
        <a:lstStyle/>
        <a:p>
          <a:endParaRPr lang="en-US"/>
        </a:p>
      </dgm:t>
    </dgm:pt>
    <dgm:pt modelId="{8708D94E-B7E1-410E-B38D-CE7B50C20F28}">
      <dgm:prSet/>
      <dgm:spPr/>
      <dgm:t>
        <a:bodyPr/>
        <a:lstStyle/>
        <a:p>
          <a:r>
            <a:rPr lang="en-US"/>
            <a:t>Balance and account management: The application should be able to display user balances and manage their accounts, including opening new accounts and closing old ones.</a:t>
          </a:r>
        </a:p>
      </dgm:t>
    </dgm:pt>
    <dgm:pt modelId="{5B24B995-E42A-45B6-B15D-5E13EE0F5E62}" type="parTrans" cxnId="{68DCCD3B-2976-470E-8F1F-DB615E618D95}">
      <dgm:prSet/>
      <dgm:spPr/>
      <dgm:t>
        <a:bodyPr/>
        <a:lstStyle/>
        <a:p>
          <a:endParaRPr lang="en-US"/>
        </a:p>
      </dgm:t>
    </dgm:pt>
    <dgm:pt modelId="{10FD184F-9476-43B6-AA4F-1B364B665694}" type="sibTrans" cxnId="{68DCCD3B-2976-470E-8F1F-DB615E618D95}">
      <dgm:prSet/>
      <dgm:spPr/>
      <dgm:t>
        <a:bodyPr/>
        <a:lstStyle/>
        <a:p>
          <a:endParaRPr lang="en-US"/>
        </a:p>
      </dgm:t>
    </dgm:pt>
    <dgm:pt modelId="{99B3DD22-0E85-44EB-BC4E-D6EC072B25EC}">
      <dgm:prSet/>
      <dgm:spPr/>
      <dgm:t>
        <a:bodyPr/>
        <a:lstStyle/>
        <a:p>
          <a:r>
            <a:rPr lang="en-US"/>
            <a:t>Financial transfers: The application must allow users to transfer money between their own accounts or to others, in an easy and secure manner.</a:t>
          </a:r>
        </a:p>
      </dgm:t>
    </dgm:pt>
    <dgm:pt modelId="{552FE75E-C4AA-43A0-A67F-167C5C76924D}" type="parTrans" cxnId="{04742B3B-91D4-459F-AC6D-21A4A8A3734D}">
      <dgm:prSet/>
      <dgm:spPr/>
      <dgm:t>
        <a:bodyPr/>
        <a:lstStyle/>
        <a:p>
          <a:endParaRPr lang="en-US"/>
        </a:p>
      </dgm:t>
    </dgm:pt>
    <dgm:pt modelId="{9CFD7608-C681-4764-B74F-89829A489F59}" type="sibTrans" cxnId="{04742B3B-91D4-459F-AC6D-21A4A8A3734D}">
      <dgm:prSet/>
      <dgm:spPr/>
      <dgm:t>
        <a:bodyPr/>
        <a:lstStyle/>
        <a:p>
          <a:endParaRPr lang="en-US"/>
        </a:p>
      </dgm:t>
    </dgm:pt>
    <dgm:pt modelId="{1097EF44-FE94-4291-A8B9-F5457544AEE2}">
      <dgm:prSet/>
      <dgm:spPr/>
      <dgm:t>
        <a:bodyPr/>
        <a:lstStyle/>
        <a:p>
          <a:r>
            <a:rPr lang="en-US"/>
            <a:t>Electronic payments: The application must be compatible with common electronic payment systems and allow users to pay bills or make purchases online.</a:t>
          </a:r>
        </a:p>
      </dgm:t>
    </dgm:pt>
    <dgm:pt modelId="{21B369D8-3291-4CC5-B36B-B0439434CDF5}" type="parTrans" cxnId="{50120596-2B28-41DB-8F1D-53A12BFB265E}">
      <dgm:prSet/>
      <dgm:spPr/>
      <dgm:t>
        <a:bodyPr/>
        <a:lstStyle/>
        <a:p>
          <a:endParaRPr lang="en-US"/>
        </a:p>
      </dgm:t>
    </dgm:pt>
    <dgm:pt modelId="{B4E0C5F1-22BA-4711-A52B-91324E55FB4C}" type="sibTrans" cxnId="{50120596-2B28-41DB-8F1D-53A12BFB265E}">
      <dgm:prSet/>
      <dgm:spPr/>
      <dgm:t>
        <a:bodyPr/>
        <a:lstStyle/>
        <a:p>
          <a:endParaRPr lang="en-US"/>
        </a:p>
      </dgm:t>
    </dgm:pt>
    <dgm:pt modelId="{9A8C3D42-9B65-4EF5-BF36-F1BCB27FE049}">
      <dgm:prSet/>
      <dgm:spPr/>
      <dgm:t>
        <a:bodyPr/>
        <a:lstStyle/>
        <a:p>
          <a:r>
            <a:rPr lang="en-US"/>
            <a:t>Notifications and alerts: The application must include a system of notifications and alerts to inform users of important events such as financial transactions and balance changes.</a:t>
          </a:r>
        </a:p>
      </dgm:t>
    </dgm:pt>
    <dgm:pt modelId="{B7BBDBB9-1E07-493F-87E4-AE57A8B7E5BD}" type="parTrans" cxnId="{C3DB42F2-16C6-40AB-A070-954202086A56}">
      <dgm:prSet/>
      <dgm:spPr/>
      <dgm:t>
        <a:bodyPr/>
        <a:lstStyle/>
        <a:p>
          <a:endParaRPr lang="en-US"/>
        </a:p>
      </dgm:t>
    </dgm:pt>
    <dgm:pt modelId="{C65954BC-4EC6-4AE0-A4C4-EACD6B97BC9F}" type="sibTrans" cxnId="{C3DB42F2-16C6-40AB-A070-954202086A56}">
      <dgm:prSet/>
      <dgm:spPr/>
      <dgm:t>
        <a:bodyPr/>
        <a:lstStyle/>
        <a:p>
          <a:endParaRPr lang="en-US"/>
        </a:p>
      </dgm:t>
    </dgm:pt>
    <dgm:pt modelId="{9706FB10-8C75-4F63-BD7D-4C9D3BE2ED15}">
      <dgm:prSet/>
      <dgm:spPr/>
      <dgm:t>
        <a:bodyPr/>
        <a:lstStyle/>
        <a:p>
          <a:r>
            <a:rPr lang="en-US"/>
            <a:t>Technical support: A 24-hour technical support service should be provided to assist users in resolving technical issues they may encounter while using the application.</a:t>
          </a:r>
        </a:p>
      </dgm:t>
    </dgm:pt>
    <dgm:pt modelId="{C3B2D9EA-EFE2-434C-954C-F29B87E9A123}" type="parTrans" cxnId="{FA23EBEB-177E-4A64-B734-37712D671A6B}">
      <dgm:prSet/>
      <dgm:spPr/>
      <dgm:t>
        <a:bodyPr/>
        <a:lstStyle/>
        <a:p>
          <a:endParaRPr lang="en-US"/>
        </a:p>
      </dgm:t>
    </dgm:pt>
    <dgm:pt modelId="{9D22BFCC-9898-4E64-A09A-0202A6760E08}" type="sibTrans" cxnId="{FA23EBEB-177E-4A64-B734-37712D671A6B}">
      <dgm:prSet/>
      <dgm:spPr/>
      <dgm:t>
        <a:bodyPr/>
        <a:lstStyle/>
        <a:p>
          <a:endParaRPr lang="en-US"/>
        </a:p>
      </dgm:t>
    </dgm:pt>
    <dgm:pt modelId="{BE5F7403-D270-484C-8A03-B519E04AF149}">
      <dgm:prSet/>
      <dgm:spPr/>
      <dgm:t>
        <a:bodyPr/>
        <a:lstStyle/>
        <a:p>
          <a:r>
            <a:rPr lang="en-US"/>
            <a:t>Privacy and security: A strong security system must be provided to protect user data and maintain their privacy, and all financial transactions should be encrypted and secure.</a:t>
          </a:r>
        </a:p>
      </dgm:t>
    </dgm:pt>
    <dgm:pt modelId="{7ACF9181-F3D7-482F-B6D6-3C572281943D}" type="parTrans" cxnId="{1B4B6709-D6F6-49DD-BF43-EA2C67F98191}">
      <dgm:prSet/>
      <dgm:spPr/>
      <dgm:t>
        <a:bodyPr/>
        <a:lstStyle/>
        <a:p>
          <a:endParaRPr lang="en-US"/>
        </a:p>
      </dgm:t>
    </dgm:pt>
    <dgm:pt modelId="{1C42CD9E-81BC-495F-88B9-2A165742259B}" type="sibTrans" cxnId="{1B4B6709-D6F6-49DD-BF43-EA2C67F98191}">
      <dgm:prSet/>
      <dgm:spPr/>
      <dgm:t>
        <a:bodyPr/>
        <a:lstStyle/>
        <a:p>
          <a:endParaRPr lang="en-US"/>
        </a:p>
      </dgm:t>
    </dgm:pt>
    <dgm:pt modelId="{DFAE719C-C30E-42EB-9228-072010A94C13}">
      <dgm:prSet/>
      <dgm:spPr/>
      <dgm:t>
        <a:bodyPr/>
        <a:lstStyle/>
        <a:p>
          <a:r>
            <a:rPr lang="en-US"/>
            <a:t>Reporting and statistics: The application must be able to provide detailed reports and statistics on financial transactions and account activity, to help users analyze their financial performance and make informed decisions.</a:t>
          </a:r>
        </a:p>
      </dgm:t>
    </dgm:pt>
    <dgm:pt modelId="{17027389-48C9-4193-AB8D-34BA39D75716}" type="parTrans" cxnId="{E32880CA-221A-40F5-9994-345D7DE7981F}">
      <dgm:prSet/>
      <dgm:spPr/>
      <dgm:t>
        <a:bodyPr/>
        <a:lstStyle/>
        <a:p>
          <a:endParaRPr lang="en-US"/>
        </a:p>
      </dgm:t>
    </dgm:pt>
    <dgm:pt modelId="{48F0933D-BBCB-4571-9AD8-3BB83DC9C954}" type="sibTrans" cxnId="{E32880CA-221A-40F5-9994-345D7DE7981F}">
      <dgm:prSet/>
      <dgm:spPr/>
      <dgm:t>
        <a:bodyPr/>
        <a:lstStyle/>
        <a:p>
          <a:endParaRPr lang="en-US"/>
        </a:p>
      </dgm:t>
    </dgm:pt>
    <dgm:pt modelId="{A926943B-6D27-4329-8F16-62C2E977D3F2}" type="pres">
      <dgm:prSet presAssocID="{65B77220-6000-4B63-8A6B-0E1F757F7720}" presName="root" presStyleCnt="0">
        <dgm:presLayoutVars>
          <dgm:dir/>
          <dgm:resizeHandles val="exact"/>
        </dgm:presLayoutVars>
      </dgm:prSet>
      <dgm:spPr/>
    </dgm:pt>
    <dgm:pt modelId="{B8EA71DD-5E60-4C60-820A-188D69CCD54E}" type="pres">
      <dgm:prSet presAssocID="{65B77220-6000-4B63-8A6B-0E1F757F7720}" presName="container" presStyleCnt="0">
        <dgm:presLayoutVars>
          <dgm:dir/>
          <dgm:resizeHandles val="exact"/>
        </dgm:presLayoutVars>
      </dgm:prSet>
      <dgm:spPr/>
    </dgm:pt>
    <dgm:pt modelId="{43CB4201-DAA0-4074-8896-6028700A548E}" type="pres">
      <dgm:prSet presAssocID="{7B43E08B-44F2-45B2-9CB0-3A7A01D5F79C}" presName="compNode" presStyleCnt="0"/>
      <dgm:spPr/>
    </dgm:pt>
    <dgm:pt modelId="{DA507A06-81D1-42C1-8F1E-BDFADC28F3A4}" type="pres">
      <dgm:prSet presAssocID="{7B43E08B-44F2-45B2-9CB0-3A7A01D5F79C}" presName="iconBgRect" presStyleLbl="bgShp" presStyleIdx="0" presStyleCnt="8"/>
      <dgm:spPr/>
    </dgm:pt>
    <dgm:pt modelId="{6569B56D-F5DF-4290-A544-E1B66F2F54A1}" type="pres">
      <dgm:prSet presAssocID="{7B43E08B-44F2-45B2-9CB0-3A7A01D5F79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23BFCA5-80B0-4896-A710-E2496D4378EC}" type="pres">
      <dgm:prSet presAssocID="{7B43E08B-44F2-45B2-9CB0-3A7A01D5F79C}" presName="spaceRect" presStyleCnt="0"/>
      <dgm:spPr/>
    </dgm:pt>
    <dgm:pt modelId="{68058A3E-3B8E-4ED9-8D50-A2A0EB370D74}" type="pres">
      <dgm:prSet presAssocID="{7B43E08B-44F2-45B2-9CB0-3A7A01D5F79C}" presName="textRect" presStyleLbl="revTx" presStyleIdx="0" presStyleCnt="8">
        <dgm:presLayoutVars>
          <dgm:chMax val="1"/>
          <dgm:chPref val="1"/>
        </dgm:presLayoutVars>
      </dgm:prSet>
      <dgm:spPr/>
    </dgm:pt>
    <dgm:pt modelId="{85790188-86D4-4BDE-A03F-500E79FCE3EF}" type="pres">
      <dgm:prSet presAssocID="{8D36C9FE-CCCA-4951-915C-956E6FBB72B7}" presName="sibTrans" presStyleLbl="sibTrans2D1" presStyleIdx="0" presStyleCnt="0"/>
      <dgm:spPr/>
    </dgm:pt>
    <dgm:pt modelId="{CEE740EC-0C59-49AF-A3CA-91169419F6FE}" type="pres">
      <dgm:prSet presAssocID="{8708D94E-B7E1-410E-B38D-CE7B50C20F28}" presName="compNode" presStyleCnt="0"/>
      <dgm:spPr/>
    </dgm:pt>
    <dgm:pt modelId="{EF830DC9-A369-4E11-AF76-E72D092184D8}" type="pres">
      <dgm:prSet presAssocID="{8708D94E-B7E1-410E-B38D-CE7B50C20F28}" presName="iconBgRect" presStyleLbl="bgShp" presStyleIdx="1" presStyleCnt="8"/>
      <dgm:spPr/>
    </dgm:pt>
    <dgm:pt modelId="{031E1303-7D37-46AE-B29B-16752CEEA9EE}" type="pres">
      <dgm:prSet presAssocID="{8708D94E-B7E1-410E-B38D-CE7B50C20F2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66C20B28-31D1-4A8D-A9AB-C1F9CB85AE18}" type="pres">
      <dgm:prSet presAssocID="{8708D94E-B7E1-410E-B38D-CE7B50C20F28}" presName="spaceRect" presStyleCnt="0"/>
      <dgm:spPr/>
    </dgm:pt>
    <dgm:pt modelId="{C91E606D-06B5-4356-847A-789A15B6A40D}" type="pres">
      <dgm:prSet presAssocID="{8708D94E-B7E1-410E-B38D-CE7B50C20F28}" presName="textRect" presStyleLbl="revTx" presStyleIdx="1" presStyleCnt="8">
        <dgm:presLayoutVars>
          <dgm:chMax val="1"/>
          <dgm:chPref val="1"/>
        </dgm:presLayoutVars>
      </dgm:prSet>
      <dgm:spPr/>
    </dgm:pt>
    <dgm:pt modelId="{4859DE86-A827-4A7C-A7BE-A6D845A376B7}" type="pres">
      <dgm:prSet presAssocID="{10FD184F-9476-43B6-AA4F-1B364B665694}" presName="sibTrans" presStyleLbl="sibTrans2D1" presStyleIdx="0" presStyleCnt="0"/>
      <dgm:spPr/>
    </dgm:pt>
    <dgm:pt modelId="{30C0E0DF-668F-4235-BFE3-F2A02293707C}" type="pres">
      <dgm:prSet presAssocID="{99B3DD22-0E85-44EB-BC4E-D6EC072B25EC}" presName="compNode" presStyleCnt="0"/>
      <dgm:spPr/>
    </dgm:pt>
    <dgm:pt modelId="{8A3355B1-9C57-41C3-8B04-2B0539CAD3D8}" type="pres">
      <dgm:prSet presAssocID="{99B3DD22-0E85-44EB-BC4E-D6EC072B25EC}" presName="iconBgRect" presStyleLbl="bgShp" presStyleIdx="2" presStyleCnt="8"/>
      <dgm:spPr/>
    </dgm:pt>
    <dgm:pt modelId="{8DD0F85A-C33C-441C-A5DE-316BE7C43826}" type="pres">
      <dgm:prSet presAssocID="{99B3DD22-0E85-44EB-BC4E-D6EC072B25E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EE105E35-E176-45F8-BCB3-5383F88A3281}" type="pres">
      <dgm:prSet presAssocID="{99B3DD22-0E85-44EB-BC4E-D6EC072B25EC}" presName="spaceRect" presStyleCnt="0"/>
      <dgm:spPr/>
    </dgm:pt>
    <dgm:pt modelId="{D142CEEB-6BD8-4D62-A270-FA41A79E6D3D}" type="pres">
      <dgm:prSet presAssocID="{99B3DD22-0E85-44EB-BC4E-D6EC072B25EC}" presName="textRect" presStyleLbl="revTx" presStyleIdx="2" presStyleCnt="8">
        <dgm:presLayoutVars>
          <dgm:chMax val="1"/>
          <dgm:chPref val="1"/>
        </dgm:presLayoutVars>
      </dgm:prSet>
      <dgm:spPr/>
    </dgm:pt>
    <dgm:pt modelId="{EB4206E2-F370-47E2-911E-CCBAF03CE76F}" type="pres">
      <dgm:prSet presAssocID="{9CFD7608-C681-4764-B74F-89829A489F59}" presName="sibTrans" presStyleLbl="sibTrans2D1" presStyleIdx="0" presStyleCnt="0"/>
      <dgm:spPr/>
    </dgm:pt>
    <dgm:pt modelId="{4A5FED33-4961-4A45-9FA1-E3F107A7AFB1}" type="pres">
      <dgm:prSet presAssocID="{1097EF44-FE94-4291-A8B9-F5457544AEE2}" presName="compNode" presStyleCnt="0"/>
      <dgm:spPr/>
    </dgm:pt>
    <dgm:pt modelId="{ABCD947C-D809-4C39-9A88-A9ACB79FF0B7}" type="pres">
      <dgm:prSet presAssocID="{1097EF44-FE94-4291-A8B9-F5457544AEE2}" presName="iconBgRect" presStyleLbl="bgShp" presStyleIdx="3" presStyleCnt="8"/>
      <dgm:spPr/>
    </dgm:pt>
    <dgm:pt modelId="{B19C35FD-F7B8-4D87-8E24-57CF9595A68E}" type="pres">
      <dgm:prSet presAssocID="{1097EF44-FE94-4291-A8B9-F5457544AEE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3BFEEFFC-F34A-4CA9-A88E-D7FB9221798D}" type="pres">
      <dgm:prSet presAssocID="{1097EF44-FE94-4291-A8B9-F5457544AEE2}" presName="spaceRect" presStyleCnt="0"/>
      <dgm:spPr/>
    </dgm:pt>
    <dgm:pt modelId="{509B3274-4584-4E09-9D1C-79C92EAFF63B}" type="pres">
      <dgm:prSet presAssocID="{1097EF44-FE94-4291-A8B9-F5457544AEE2}" presName="textRect" presStyleLbl="revTx" presStyleIdx="3" presStyleCnt="8">
        <dgm:presLayoutVars>
          <dgm:chMax val="1"/>
          <dgm:chPref val="1"/>
        </dgm:presLayoutVars>
      </dgm:prSet>
      <dgm:spPr/>
    </dgm:pt>
    <dgm:pt modelId="{2920D97D-1833-49E3-AEFD-41656D637535}" type="pres">
      <dgm:prSet presAssocID="{B4E0C5F1-22BA-4711-A52B-91324E55FB4C}" presName="sibTrans" presStyleLbl="sibTrans2D1" presStyleIdx="0" presStyleCnt="0"/>
      <dgm:spPr/>
    </dgm:pt>
    <dgm:pt modelId="{59BD5630-2310-47BA-A551-BF41C817CCA4}" type="pres">
      <dgm:prSet presAssocID="{9A8C3D42-9B65-4EF5-BF36-F1BCB27FE049}" presName="compNode" presStyleCnt="0"/>
      <dgm:spPr/>
    </dgm:pt>
    <dgm:pt modelId="{8769FD6F-088C-446B-A22C-DBA9ED6640C0}" type="pres">
      <dgm:prSet presAssocID="{9A8C3D42-9B65-4EF5-BF36-F1BCB27FE049}" presName="iconBgRect" presStyleLbl="bgShp" presStyleIdx="4" presStyleCnt="8"/>
      <dgm:spPr/>
    </dgm:pt>
    <dgm:pt modelId="{DDC84D03-6537-40F4-8CBD-CE017CFC4C91}" type="pres">
      <dgm:prSet presAssocID="{9A8C3D42-9B65-4EF5-BF36-F1BCB27FE04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D09DBE3A-9BE8-4514-B579-7B5AC448774B}" type="pres">
      <dgm:prSet presAssocID="{9A8C3D42-9B65-4EF5-BF36-F1BCB27FE049}" presName="spaceRect" presStyleCnt="0"/>
      <dgm:spPr/>
    </dgm:pt>
    <dgm:pt modelId="{E3A1E3A3-140F-4D30-A1FF-C99B47FC6F2C}" type="pres">
      <dgm:prSet presAssocID="{9A8C3D42-9B65-4EF5-BF36-F1BCB27FE049}" presName="textRect" presStyleLbl="revTx" presStyleIdx="4" presStyleCnt="8">
        <dgm:presLayoutVars>
          <dgm:chMax val="1"/>
          <dgm:chPref val="1"/>
        </dgm:presLayoutVars>
      </dgm:prSet>
      <dgm:spPr/>
    </dgm:pt>
    <dgm:pt modelId="{7F84878A-D002-4032-9090-6EAF40B0A887}" type="pres">
      <dgm:prSet presAssocID="{C65954BC-4EC6-4AE0-A4C4-EACD6B97BC9F}" presName="sibTrans" presStyleLbl="sibTrans2D1" presStyleIdx="0" presStyleCnt="0"/>
      <dgm:spPr/>
    </dgm:pt>
    <dgm:pt modelId="{A31DEF2C-4BBC-4C8A-851A-A062871F10DC}" type="pres">
      <dgm:prSet presAssocID="{9706FB10-8C75-4F63-BD7D-4C9D3BE2ED15}" presName="compNode" presStyleCnt="0"/>
      <dgm:spPr/>
    </dgm:pt>
    <dgm:pt modelId="{139B2E91-3D34-4189-8810-AB9D205E8486}" type="pres">
      <dgm:prSet presAssocID="{9706FB10-8C75-4F63-BD7D-4C9D3BE2ED15}" presName="iconBgRect" presStyleLbl="bgShp" presStyleIdx="5" presStyleCnt="8"/>
      <dgm:spPr/>
    </dgm:pt>
    <dgm:pt modelId="{B0480152-D609-4B2C-B78D-B9AA2718E7CE}" type="pres">
      <dgm:prSet presAssocID="{9706FB10-8C75-4F63-BD7D-4C9D3BE2ED1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ll center"/>
        </a:ext>
      </dgm:extLst>
    </dgm:pt>
    <dgm:pt modelId="{EA57CD97-A39B-4BC7-9523-74741758A4DC}" type="pres">
      <dgm:prSet presAssocID="{9706FB10-8C75-4F63-BD7D-4C9D3BE2ED15}" presName="spaceRect" presStyleCnt="0"/>
      <dgm:spPr/>
    </dgm:pt>
    <dgm:pt modelId="{B640C3CB-4FC3-47C7-AEEF-F195ED054210}" type="pres">
      <dgm:prSet presAssocID="{9706FB10-8C75-4F63-BD7D-4C9D3BE2ED15}" presName="textRect" presStyleLbl="revTx" presStyleIdx="5" presStyleCnt="8">
        <dgm:presLayoutVars>
          <dgm:chMax val="1"/>
          <dgm:chPref val="1"/>
        </dgm:presLayoutVars>
      </dgm:prSet>
      <dgm:spPr/>
    </dgm:pt>
    <dgm:pt modelId="{CB1C5657-AE62-4E8E-A8A2-466A0904C40A}" type="pres">
      <dgm:prSet presAssocID="{9D22BFCC-9898-4E64-A09A-0202A6760E08}" presName="sibTrans" presStyleLbl="sibTrans2D1" presStyleIdx="0" presStyleCnt="0"/>
      <dgm:spPr/>
    </dgm:pt>
    <dgm:pt modelId="{C5D80EC1-63F5-44DF-8FDD-DBA669A50E85}" type="pres">
      <dgm:prSet presAssocID="{BE5F7403-D270-484C-8A03-B519E04AF149}" presName="compNode" presStyleCnt="0"/>
      <dgm:spPr/>
    </dgm:pt>
    <dgm:pt modelId="{C2C7D4D7-8D96-4E27-86D6-039EBC32434C}" type="pres">
      <dgm:prSet presAssocID="{BE5F7403-D270-484C-8A03-B519E04AF149}" presName="iconBgRect" presStyleLbl="bgShp" presStyleIdx="6" presStyleCnt="8"/>
      <dgm:spPr/>
    </dgm:pt>
    <dgm:pt modelId="{F2AAB0A3-5462-47B0-BC93-E738A99BB51C}" type="pres">
      <dgm:prSet presAssocID="{BE5F7403-D270-484C-8A03-B519E04AF14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C318ACB9-6825-4BE7-A245-50F742AFE11A}" type="pres">
      <dgm:prSet presAssocID="{BE5F7403-D270-484C-8A03-B519E04AF149}" presName="spaceRect" presStyleCnt="0"/>
      <dgm:spPr/>
    </dgm:pt>
    <dgm:pt modelId="{101E9E5D-4851-4491-A3FC-FB56C6BFC8E3}" type="pres">
      <dgm:prSet presAssocID="{BE5F7403-D270-484C-8A03-B519E04AF149}" presName="textRect" presStyleLbl="revTx" presStyleIdx="6" presStyleCnt="8">
        <dgm:presLayoutVars>
          <dgm:chMax val="1"/>
          <dgm:chPref val="1"/>
        </dgm:presLayoutVars>
      </dgm:prSet>
      <dgm:spPr/>
    </dgm:pt>
    <dgm:pt modelId="{AE9BC172-171D-4516-A340-C85D42CB0E56}" type="pres">
      <dgm:prSet presAssocID="{1C42CD9E-81BC-495F-88B9-2A165742259B}" presName="sibTrans" presStyleLbl="sibTrans2D1" presStyleIdx="0" presStyleCnt="0"/>
      <dgm:spPr/>
    </dgm:pt>
    <dgm:pt modelId="{CCE8FA9E-FBDA-4209-A004-961455BD3896}" type="pres">
      <dgm:prSet presAssocID="{DFAE719C-C30E-42EB-9228-072010A94C13}" presName="compNode" presStyleCnt="0"/>
      <dgm:spPr/>
    </dgm:pt>
    <dgm:pt modelId="{620CF413-A1C1-45B0-994C-2D32A7DA3440}" type="pres">
      <dgm:prSet presAssocID="{DFAE719C-C30E-42EB-9228-072010A94C13}" presName="iconBgRect" presStyleLbl="bgShp" presStyleIdx="7" presStyleCnt="8"/>
      <dgm:spPr/>
    </dgm:pt>
    <dgm:pt modelId="{9449BFEC-2DA1-4F2C-BE09-7B1E2152AB78}" type="pres">
      <dgm:prSet presAssocID="{DFAE719C-C30E-42EB-9228-072010A94C1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alculator"/>
        </a:ext>
      </dgm:extLst>
    </dgm:pt>
    <dgm:pt modelId="{9440A9FE-F769-44EA-AC48-C64DB797E9BF}" type="pres">
      <dgm:prSet presAssocID="{DFAE719C-C30E-42EB-9228-072010A94C13}" presName="spaceRect" presStyleCnt="0"/>
      <dgm:spPr/>
    </dgm:pt>
    <dgm:pt modelId="{9D424D49-D114-4D46-9A78-FEAB1115DB33}" type="pres">
      <dgm:prSet presAssocID="{DFAE719C-C30E-42EB-9228-072010A94C13}" presName="textRect" presStyleLbl="revTx" presStyleIdx="7" presStyleCnt="8">
        <dgm:presLayoutVars>
          <dgm:chMax val="1"/>
          <dgm:chPref val="1"/>
        </dgm:presLayoutVars>
      </dgm:prSet>
      <dgm:spPr/>
    </dgm:pt>
  </dgm:ptLst>
  <dgm:cxnLst>
    <dgm:cxn modelId="{1B4B6709-D6F6-49DD-BF43-EA2C67F98191}" srcId="{65B77220-6000-4B63-8A6B-0E1F757F7720}" destId="{BE5F7403-D270-484C-8A03-B519E04AF149}" srcOrd="6" destOrd="0" parTransId="{7ACF9181-F3D7-482F-B6D6-3C572281943D}" sibTransId="{1C42CD9E-81BC-495F-88B9-2A165742259B}"/>
    <dgm:cxn modelId="{3B50680C-D63C-46AC-BD66-FF9587FE2D65}" type="presOf" srcId="{9A8C3D42-9B65-4EF5-BF36-F1BCB27FE049}" destId="{E3A1E3A3-140F-4D30-A1FF-C99B47FC6F2C}" srcOrd="0" destOrd="0" presId="urn:microsoft.com/office/officeart/2018/2/layout/IconCircleList"/>
    <dgm:cxn modelId="{2286C80D-A8E8-4CAC-B22A-C6219698F2C6}" type="presOf" srcId="{8D36C9FE-CCCA-4951-915C-956E6FBB72B7}" destId="{85790188-86D4-4BDE-A03F-500E79FCE3EF}" srcOrd="0" destOrd="0" presId="urn:microsoft.com/office/officeart/2018/2/layout/IconCircleList"/>
    <dgm:cxn modelId="{4A72D331-6ECD-4CC9-9F2C-7F7CD98BC9E6}" type="presOf" srcId="{8708D94E-B7E1-410E-B38D-CE7B50C20F28}" destId="{C91E606D-06B5-4356-847A-789A15B6A40D}" srcOrd="0" destOrd="0" presId="urn:microsoft.com/office/officeart/2018/2/layout/IconCircleList"/>
    <dgm:cxn modelId="{04742B3B-91D4-459F-AC6D-21A4A8A3734D}" srcId="{65B77220-6000-4B63-8A6B-0E1F757F7720}" destId="{99B3DD22-0E85-44EB-BC4E-D6EC072B25EC}" srcOrd="2" destOrd="0" parTransId="{552FE75E-C4AA-43A0-A67F-167C5C76924D}" sibTransId="{9CFD7608-C681-4764-B74F-89829A489F59}"/>
    <dgm:cxn modelId="{68DCCD3B-2976-470E-8F1F-DB615E618D95}" srcId="{65B77220-6000-4B63-8A6B-0E1F757F7720}" destId="{8708D94E-B7E1-410E-B38D-CE7B50C20F28}" srcOrd="1" destOrd="0" parTransId="{5B24B995-E42A-45B6-B15D-5E13EE0F5E62}" sibTransId="{10FD184F-9476-43B6-AA4F-1B364B665694}"/>
    <dgm:cxn modelId="{8285905C-E3F0-44C4-9864-64AD383B9F6C}" type="presOf" srcId="{DFAE719C-C30E-42EB-9228-072010A94C13}" destId="{9D424D49-D114-4D46-9A78-FEAB1115DB33}" srcOrd="0" destOrd="0" presId="urn:microsoft.com/office/officeart/2018/2/layout/IconCircleList"/>
    <dgm:cxn modelId="{21302367-D930-4460-907E-873B0E02B727}" type="presOf" srcId="{C65954BC-4EC6-4AE0-A4C4-EACD6B97BC9F}" destId="{7F84878A-D002-4032-9090-6EAF40B0A887}" srcOrd="0" destOrd="0" presId="urn:microsoft.com/office/officeart/2018/2/layout/IconCircleList"/>
    <dgm:cxn modelId="{0D7B056F-54C3-40B6-941E-D4770B92504B}" type="presOf" srcId="{9D22BFCC-9898-4E64-A09A-0202A6760E08}" destId="{CB1C5657-AE62-4E8E-A8A2-466A0904C40A}" srcOrd="0" destOrd="0" presId="urn:microsoft.com/office/officeart/2018/2/layout/IconCircleList"/>
    <dgm:cxn modelId="{701B9E73-8FF7-483C-9371-0FF5FD5D308D}" type="presOf" srcId="{1C42CD9E-81BC-495F-88B9-2A165742259B}" destId="{AE9BC172-171D-4516-A340-C85D42CB0E56}" srcOrd="0" destOrd="0" presId="urn:microsoft.com/office/officeart/2018/2/layout/IconCircleList"/>
    <dgm:cxn modelId="{F569AD59-B2D0-423F-8D22-1D988C78AB49}" type="presOf" srcId="{9CFD7608-C681-4764-B74F-89829A489F59}" destId="{EB4206E2-F370-47E2-911E-CCBAF03CE76F}" srcOrd="0" destOrd="0" presId="urn:microsoft.com/office/officeart/2018/2/layout/IconCircleList"/>
    <dgm:cxn modelId="{7C035285-0684-41EC-B2D8-013B31DF8821}" type="presOf" srcId="{65B77220-6000-4B63-8A6B-0E1F757F7720}" destId="{A926943B-6D27-4329-8F16-62C2E977D3F2}" srcOrd="0" destOrd="0" presId="urn:microsoft.com/office/officeart/2018/2/layout/IconCircleList"/>
    <dgm:cxn modelId="{50120596-2B28-41DB-8F1D-53A12BFB265E}" srcId="{65B77220-6000-4B63-8A6B-0E1F757F7720}" destId="{1097EF44-FE94-4291-A8B9-F5457544AEE2}" srcOrd="3" destOrd="0" parTransId="{21B369D8-3291-4CC5-B36B-B0439434CDF5}" sibTransId="{B4E0C5F1-22BA-4711-A52B-91324E55FB4C}"/>
    <dgm:cxn modelId="{7609E1AC-0429-489A-913B-90963BBE68CB}" srcId="{65B77220-6000-4B63-8A6B-0E1F757F7720}" destId="{7B43E08B-44F2-45B2-9CB0-3A7A01D5F79C}" srcOrd="0" destOrd="0" parTransId="{433EE23F-42CC-4C56-9830-7C1A4EE3479E}" sibTransId="{8D36C9FE-CCCA-4951-915C-956E6FBB72B7}"/>
    <dgm:cxn modelId="{F1C95BBE-F251-4274-8060-002182C79F4B}" type="presOf" srcId="{9706FB10-8C75-4F63-BD7D-4C9D3BE2ED15}" destId="{B640C3CB-4FC3-47C7-AEEF-F195ED054210}" srcOrd="0" destOrd="0" presId="urn:microsoft.com/office/officeart/2018/2/layout/IconCircleList"/>
    <dgm:cxn modelId="{4ADDFCC2-4047-452F-A078-46F9F628C121}" type="presOf" srcId="{B4E0C5F1-22BA-4711-A52B-91324E55FB4C}" destId="{2920D97D-1833-49E3-AEFD-41656D637535}" srcOrd="0" destOrd="0" presId="urn:microsoft.com/office/officeart/2018/2/layout/IconCircleList"/>
    <dgm:cxn modelId="{E32880CA-221A-40F5-9994-345D7DE7981F}" srcId="{65B77220-6000-4B63-8A6B-0E1F757F7720}" destId="{DFAE719C-C30E-42EB-9228-072010A94C13}" srcOrd="7" destOrd="0" parTransId="{17027389-48C9-4193-AB8D-34BA39D75716}" sibTransId="{48F0933D-BBCB-4571-9AD8-3BB83DC9C954}"/>
    <dgm:cxn modelId="{39E313CD-8DFF-4FB5-AC9D-80A28CF00252}" type="presOf" srcId="{10FD184F-9476-43B6-AA4F-1B364B665694}" destId="{4859DE86-A827-4A7C-A7BE-A6D845A376B7}" srcOrd="0" destOrd="0" presId="urn:microsoft.com/office/officeart/2018/2/layout/IconCircleList"/>
    <dgm:cxn modelId="{2100BDD5-80A4-4ED9-A8D6-AF0A90E58836}" type="presOf" srcId="{BE5F7403-D270-484C-8A03-B519E04AF149}" destId="{101E9E5D-4851-4491-A3FC-FB56C6BFC8E3}" srcOrd="0" destOrd="0" presId="urn:microsoft.com/office/officeart/2018/2/layout/IconCircleList"/>
    <dgm:cxn modelId="{16D6ADE0-AA0B-4E58-AA3D-409C9ACB71F3}" type="presOf" srcId="{7B43E08B-44F2-45B2-9CB0-3A7A01D5F79C}" destId="{68058A3E-3B8E-4ED9-8D50-A2A0EB370D74}" srcOrd="0" destOrd="0" presId="urn:microsoft.com/office/officeart/2018/2/layout/IconCircleList"/>
    <dgm:cxn modelId="{FA23EBEB-177E-4A64-B734-37712D671A6B}" srcId="{65B77220-6000-4B63-8A6B-0E1F757F7720}" destId="{9706FB10-8C75-4F63-BD7D-4C9D3BE2ED15}" srcOrd="5" destOrd="0" parTransId="{C3B2D9EA-EFE2-434C-954C-F29B87E9A123}" sibTransId="{9D22BFCC-9898-4E64-A09A-0202A6760E08}"/>
    <dgm:cxn modelId="{E31170EF-AD78-4DBC-A1DA-B6CCDA57FB57}" type="presOf" srcId="{99B3DD22-0E85-44EB-BC4E-D6EC072B25EC}" destId="{D142CEEB-6BD8-4D62-A270-FA41A79E6D3D}" srcOrd="0" destOrd="0" presId="urn:microsoft.com/office/officeart/2018/2/layout/IconCircleList"/>
    <dgm:cxn modelId="{C3DB42F2-16C6-40AB-A070-954202086A56}" srcId="{65B77220-6000-4B63-8A6B-0E1F757F7720}" destId="{9A8C3D42-9B65-4EF5-BF36-F1BCB27FE049}" srcOrd="4" destOrd="0" parTransId="{B7BBDBB9-1E07-493F-87E4-AE57A8B7E5BD}" sibTransId="{C65954BC-4EC6-4AE0-A4C4-EACD6B97BC9F}"/>
    <dgm:cxn modelId="{051296FD-2F9B-4EE2-BA8C-926072F6E9D7}" type="presOf" srcId="{1097EF44-FE94-4291-A8B9-F5457544AEE2}" destId="{509B3274-4584-4E09-9D1C-79C92EAFF63B}" srcOrd="0" destOrd="0" presId="urn:microsoft.com/office/officeart/2018/2/layout/IconCircleList"/>
    <dgm:cxn modelId="{C23F3FF4-0B8C-427C-A507-EF5E5036EB06}" type="presParOf" srcId="{A926943B-6D27-4329-8F16-62C2E977D3F2}" destId="{B8EA71DD-5E60-4C60-820A-188D69CCD54E}" srcOrd="0" destOrd="0" presId="urn:microsoft.com/office/officeart/2018/2/layout/IconCircleList"/>
    <dgm:cxn modelId="{3BA0741D-660D-4BF4-A0AB-6F27C563E7BF}" type="presParOf" srcId="{B8EA71DD-5E60-4C60-820A-188D69CCD54E}" destId="{43CB4201-DAA0-4074-8896-6028700A548E}" srcOrd="0" destOrd="0" presId="urn:microsoft.com/office/officeart/2018/2/layout/IconCircleList"/>
    <dgm:cxn modelId="{E8795BCA-ABFD-4D90-A215-766FA5D57701}" type="presParOf" srcId="{43CB4201-DAA0-4074-8896-6028700A548E}" destId="{DA507A06-81D1-42C1-8F1E-BDFADC28F3A4}" srcOrd="0" destOrd="0" presId="urn:microsoft.com/office/officeart/2018/2/layout/IconCircleList"/>
    <dgm:cxn modelId="{518FBA8D-B524-40B2-8B3E-5C408BCCC53C}" type="presParOf" srcId="{43CB4201-DAA0-4074-8896-6028700A548E}" destId="{6569B56D-F5DF-4290-A544-E1B66F2F54A1}" srcOrd="1" destOrd="0" presId="urn:microsoft.com/office/officeart/2018/2/layout/IconCircleList"/>
    <dgm:cxn modelId="{D81C5DF2-7CCE-430F-91AE-0488A34E92B2}" type="presParOf" srcId="{43CB4201-DAA0-4074-8896-6028700A548E}" destId="{E23BFCA5-80B0-4896-A710-E2496D4378EC}" srcOrd="2" destOrd="0" presId="urn:microsoft.com/office/officeart/2018/2/layout/IconCircleList"/>
    <dgm:cxn modelId="{BC589EF9-6EAD-4325-AAC2-F1BD9CFAD604}" type="presParOf" srcId="{43CB4201-DAA0-4074-8896-6028700A548E}" destId="{68058A3E-3B8E-4ED9-8D50-A2A0EB370D74}" srcOrd="3" destOrd="0" presId="urn:microsoft.com/office/officeart/2018/2/layout/IconCircleList"/>
    <dgm:cxn modelId="{2ABE6448-F857-4712-B43B-2D1F764D2BAB}" type="presParOf" srcId="{B8EA71DD-5E60-4C60-820A-188D69CCD54E}" destId="{85790188-86D4-4BDE-A03F-500E79FCE3EF}" srcOrd="1" destOrd="0" presId="urn:microsoft.com/office/officeart/2018/2/layout/IconCircleList"/>
    <dgm:cxn modelId="{851977ED-ADE6-4758-992C-A24EF691B02A}" type="presParOf" srcId="{B8EA71DD-5E60-4C60-820A-188D69CCD54E}" destId="{CEE740EC-0C59-49AF-A3CA-91169419F6FE}" srcOrd="2" destOrd="0" presId="urn:microsoft.com/office/officeart/2018/2/layout/IconCircleList"/>
    <dgm:cxn modelId="{03D4CD2D-E566-4C5A-8764-1965FE7BE0DE}" type="presParOf" srcId="{CEE740EC-0C59-49AF-A3CA-91169419F6FE}" destId="{EF830DC9-A369-4E11-AF76-E72D092184D8}" srcOrd="0" destOrd="0" presId="urn:microsoft.com/office/officeart/2018/2/layout/IconCircleList"/>
    <dgm:cxn modelId="{82D529D9-FE22-4024-9430-CA78B5ECBD94}" type="presParOf" srcId="{CEE740EC-0C59-49AF-A3CA-91169419F6FE}" destId="{031E1303-7D37-46AE-B29B-16752CEEA9EE}" srcOrd="1" destOrd="0" presId="urn:microsoft.com/office/officeart/2018/2/layout/IconCircleList"/>
    <dgm:cxn modelId="{33BE1396-0A4E-4A00-8552-BEFD16F9D8B4}" type="presParOf" srcId="{CEE740EC-0C59-49AF-A3CA-91169419F6FE}" destId="{66C20B28-31D1-4A8D-A9AB-C1F9CB85AE18}" srcOrd="2" destOrd="0" presId="urn:microsoft.com/office/officeart/2018/2/layout/IconCircleList"/>
    <dgm:cxn modelId="{DF7A793F-F38A-4892-A320-ADD0A16A118F}" type="presParOf" srcId="{CEE740EC-0C59-49AF-A3CA-91169419F6FE}" destId="{C91E606D-06B5-4356-847A-789A15B6A40D}" srcOrd="3" destOrd="0" presId="urn:microsoft.com/office/officeart/2018/2/layout/IconCircleList"/>
    <dgm:cxn modelId="{96E9B640-D49F-407F-837C-F288080E6F19}" type="presParOf" srcId="{B8EA71DD-5E60-4C60-820A-188D69CCD54E}" destId="{4859DE86-A827-4A7C-A7BE-A6D845A376B7}" srcOrd="3" destOrd="0" presId="urn:microsoft.com/office/officeart/2018/2/layout/IconCircleList"/>
    <dgm:cxn modelId="{8ECB2C3C-9EB9-4663-98A4-056A83BE6994}" type="presParOf" srcId="{B8EA71DD-5E60-4C60-820A-188D69CCD54E}" destId="{30C0E0DF-668F-4235-BFE3-F2A02293707C}" srcOrd="4" destOrd="0" presId="urn:microsoft.com/office/officeart/2018/2/layout/IconCircleList"/>
    <dgm:cxn modelId="{21FBA429-4BE9-4185-A8C7-1E2CF5C46CA5}" type="presParOf" srcId="{30C0E0DF-668F-4235-BFE3-F2A02293707C}" destId="{8A3355B1-9C57-41C3-8B04-2B0539CAD3D8}" srcOrd="0" destOrd="0" presId="urn:microsoft.com/office/officeart/2018/2/layout/IconCircleList"/>
    <dgm:cxn modelId="{89D55DC5-A467-4FF5-897A-98B5960624E7}" type="presParOf" srcId="{30C0E0DF-668F-4235-BFE3-F2A02293707C}" destId="{8DD0F85A-C33C-441C-A5DE-316BE7C43826}" srcOrd="1" destOrd="0" presId="urn:microsoft.com/office/officeart/2018/2/layout/IconCircleList"/>
    <dgm:cxn modelId="{B7B0B411-83FD-4DA0-93AC-AB7A1345F36D}" type="presParOf" srcId="{30C0E0DF-668F-4235-BFE3-F2A02293707C}" destId="{EE105E35-E176-45F8-BCB3-5383F88A3281}" srcOrd="2" destOrd="0" presId="urn:microsoft.com/office/officeart/2018/2/layout/IconCircleList"/>
    <dgm:cxn modelId="{61724D8C-FC62-41F1-8C6D-6461E6056993}" type="presParOf" srcId="{30C0E0DF-668F-4235-BFE3-F2A02293707C}" destId="{D142CEEB-6BD8-4D62-A270-FA41A79E6D3D}" srcOrd="3" destOrd="0" presId="urn:microsoft.com/office/officeart/2018/2/layout/IconCircleList"/>
    <dgm:cxn modelId="{D17E1713-ACEA-41AD-9758-7E351491ED80}" type="presParOf" srcId="{B8EA71DD-5E60-4C60-820A-188D69CCD54E}" destId="{EB4206E2-F370-47E2-911E-CCBAF03CE76F}" srcOrd="5" destOrd="0" presId="urn:microsoft.com/office/officeart/2018/2/layout/IconCircleList"/>
    <dgm:cxn modelId="{08204711-1615-4D67-B04A-92ED0DFB7DAB}" type="presParOf" srcId="{B8EA71DD-5E60-4C60-820A-188D69CCD54E}" destId="{4A5FED33-4961-4A45-9FA1-E3F107A7AFB1}" srcOrd="6" destOrd="0" presId="urn:microsoft.com/office/officeart/2018/2/layout/IconCircleList"/>
    <dgm:cxn modelId="{B69D80E0-AF36-44DA-B6FC-6EBBF45F66CE}" type="presParOf" srcId="{4A5FED33-4961-4A45-9FA1-E3F107A7AFB1}" destId="{ABCD947C-D809-4C39-9A88-A9ACB79FF0B7}" srcOrd="0" destOrd="0" presId="urn:microsoft.com/office/officeart/2018/2/layout/IconCircleList"/>
    <dgm:cxn modelId="{49692EED-4E9F-4B3D-95EB-A8C12F10B296}" type="presParOf" srcId="{4A5FED33-4961-4A45-9FA1-E3F107A7AFB1}" destId="{B19C35FD-F7B8-4D87-8E24-57CF9595A68E}" srcOrd="1" destOrd="0" presId="urn:microsoft.com/office/officeart/2018/2/layout/IconCircleList"/>
    <dgm:cxn modelId="{20AD9512-0EDF-490D-973D-FE5B8A7FD857}" type="presParOf" srcId="{4A5FED33-4961-4A45-9FA1-E3F107A7AFB1}" destId="{3BFEEFFC-F34A-4CA9-A88E-D7FB9221798D}" srcOrd="2" destOrd="0" presId="urn:microsoft.com/office/officeart/2018/2/layout/IconCircleList"/>
    <dgm:cxn modelId="{BD32D4B6-E32D-4E76-A2F3-31487880BD85}" type="presParOf" srcId="{4A5FED33-4961-4A45-9FA1-E3F107A7AFB1}" destId="{509B3274-4584-4E09-9D1C-79C92EAFF63B}" srcOrd="3" destOrd="0" presId="urn:microsoft.com/office/officeart/2018/2/layout/IconCircleList"/>
    <dgm:cxn modelId="{97EABB06-BE2A-49E2-A60F-E3D30E522645}" type="presParOf" srcId="{B8EA71DD-5E60-4C60-820A-188D69CCD54E}" destId="{2920D97D-1833-49E3-AEFD-41656D637535}" srcOrd="7" destOrd="0" presId="urn:microsoft.com/office/officeart/2018/2/layout/IconCircleList"/>
    <dgm:cxn modelId="{491A2FC7-978B-45D4-ACA4-CFA6A11B3F60}" type="presParOf" srcId="{B8EA71DD-5E60-4C60-820A-188D69CCD54E}" destId="{59BD5630-2310-47BA-A551-BF41C817CCA4}" srcOrd="8" destOrd="0" presId="urn:microsoft.com/office/officeart/2018/2/layout/IconCircleList"/>
    <dgm:cxn modelId="{07C5CADC-B507-472B-8E87-69BD9FD58DE3}" type="presParOf" srcId="{59BD5630-2310-47BA-A551-BF41C817CCA4}" destId="{8769FD6F-088C-446B-A22C-DBA9ED6640C0}" srcOrd="0" destOrd="0" presId="urn:microsoft.com/office/officeart/2018/2/layout/IconCircleList"/>
    <dgm:cxn modelId="{45D3A829-69E1-40E6-91CA-5223DDD5B46A}" type="presParOf" srcId="{59BD5630-2310-47BA-A551-BF41C817CCA4}" destId="{DDC84D03-6537-40F4-8CBD-CE017CFC4C91}" srcOrd="1" destOrd="0" presId="urn:microsoft.com/office/officeart/2018/2/layout/IconCircleList"/>
    <dgm:cxn modelId="{DADF11CC-E374-49A8-800A-15206F4859EF}" type="presParOf" srcId="{59BD5630-2310-47BA-A551-BF41C817CCA4}" destId="{D09DBE3A-9BE8-4514-B579-7B5AC448774B}" srcOrd="2" destOrd="0" presId="urn:microsoft.com/office/officeart/2018/2/layout/IconCircleList"/>
    <dgm:cxn modelId="{9ADD8CB3-586D-4BD9-8412-A94CA69C322D}" type="presParOf" srcId="{59BD5630-2310-47BA-A551-BF41C817CCA4}" destId="{E3A1E3A3-140F-4D30-A1FF-C99B47FC6F2C}" srcOrd="3" destOrd="0" presId="urn:microsoft.com/office/officeart/2018/2/layout/IconCircleList"/>
    <dgm:cxn modelId="{1C1F7F47-6803-4221-96B1-CE5D12A53136}" type="presParOf" srcId="{B8EA71DD-5E60-4C60-820A-188D69CCD54E}" destId="{7F84878A-D002-4032-9090-6EAF40B0A887}" srcOrd="9" destOrd="0" presId="urn:microsoft.com/office/officeart/2018/2/layout/IconCircleList"/>
    <dgm:cxn modelId="{D779F4E3-CDC4-4D59-9382-7958396BD59E}" type="presParOf" srcId="{B8EA71DD-5E60-4C60-820A-188D69CCD54E}" destId="{A31DEF2C-4BBC-4C8A-851A-A062871F10DC}" srcOrd="10" destOrd="0" presId="urn:microsoft.com/office/officeart/2018/2/layout/IconCircleList"/>
    <dgm:cxn modelId="{81FF78B6-B0F0-490B-A032-F5DBD011AFC3}" type="presParOf" srcId="{A31DEF2C-4BBC-4C8A-851A-A062871F10DC}" destId="{139B2E91-3D34-4189-8810-AB9D205E8486}" srcOrd="0" destOrd="0" presId="urn:microsoft.com/office/officeart/2018/2/layout/IconCircleList"/>
    <dgm:cxn modelId="{D24ED571-D310-4D03-8020-27EEDF0ABCCA}" type="presParOf" srcId="{A31DEF2C-4BBC-4C8A-851A-A062871F10DC}" destId="{B0480152-D609-4B2C-B78D-B9AA2718E7CE}" srcOrd="1" destOrd="0" presId="urn:microsoft.com/office/officeart/2018/2/layout/IconCircleList"/>
    <dgm:cxn modelId="{4D6EF0FB-5149-495A-B513-20DADEE1148D}" type="presParOf" srcId="{A31DEF2C-4BBC-4C8A-851A-A062871F10DC}" destId="{EA57CD97-A39B-4BC7-9523-74741758A4DC}" srcOrd="2" destOrd="0" presId="urn:microsoft.com/office/officeart/2018/2/layout/IconCircleList"/>
    <dgm:cxn modelId="{38F49EB2-137D-47A5-86A5-CF709A1EE4A7}" type="presParOf" srcId="{A31DEF2C-4BBC-4C8A-851A-A062871F10DC}" destId="{B640C3CB-4FC3-47C7-AEEF-F195ED054210}" srcOrd="3" destOrd="0" presId="urn:microsoft.com/office/officeart/2018/2/layout/IconCircleList"/>
    <dgm:cxn modelId="{6B9FBFFA-32ED-4DCA-B232-F5175BFA8529}" type="presParOf" srcId="{B8EA71DD-5E60-4C60-820A-188D69CCD54E}" destId="{CB1C5657-AE62-4E8E-A8A2-466A0904C40A}" srcOrd="11" destOrd="0" presId="urn:microsoft.com/office/officeart/2018/2/layout/IconCircleList"/>
    <dgm:cxn modelId="{0A9A3746-F5EA-4E64-9638-EF9E371B0487}" type="presParOf" srcId="{B8EA71DD-5E60-4C60-820A-188D69CCD54E}" destId="{C5D80EC1-63F5-44DF-8FDD-DBA669A50E85}" srcOrd="12" destOrd="0" presId="urn:microsoft.com/office/officeart/2018/2/layout/IconCircleList"/>
    <dgm:cxn modelId="{B1F04EAF-1932-4BFE-A862-69DB97BC96EC}" type="presParOf" srcId="{C5D80EC1-63F5-44DF-8FDD-DBA669A50E85}" destId="{C2C7D4D7-8D96-4E27-86D6-039EBC32434C}" srcOrd="0" destOrd="0" presId="urn:microsoft.com/office/officeart/2018/2/layout/IconCircleList"/>
    <dgm:cxn modelId="{EC4DDB5C-7C22-4F26-A275-A69D9BFCECBB}" type="presParOf" srcId="{C5D80EC1-63F5-44DF-8FDD-DBA669A50E85}" destId="{F2AAB0A3-5462-47B0-BC93-E738A99BB51C}" srcOrd="1" destOrd="0" presId="urn:microsoft.com/office/officeart/2018/2/layout/IconCircleList"/>
    <dgm:cxn modelId="{23AD3291-C616-4DCB-BD89-89507513A6D1}" type="presParOf" srcId="{C5D80EC1-63F5-44DF-8FDD-DBA669A50E85}" destId="{C318ACB9-6825-4BE7-A245-50F742AFE11A}" srcOrd="2" destOrd="0" presId="urn:microsoft.com/office/officeart/2018/2/layout/IconCircleList"/>
    <dgm:cxn modelId="{0CBB24C7-74FB-4EB2-9254-D47A8A647D56}" type="presParOf" srcId="{C5D80EC1-63F5-44DF-8FDD-DBA669A50E85}" destId="{101E9E5D-4851-4491-A3FC-FB56C6BFC8E3}" srcOrd="3" destOrd="0" presId="urn:microsoft.com/office/officeart/2018/2/layout/IconCircleList"/>
    <dgm:cxn modelId="{8240CF81-5D58-402C-B80D-B2D46DB68CB1}" type="presParOf" srcId="{B8EA71DD-5E60-4C60-820A-188D69CCD54E}" destId="{AE9BC172-171D-4516-A340-C85D42CB0E56}" srcOrd="13" destOrd="0" presId="urn:microsoft.com/office/officeart/2018/2/layout/IconCircleList"/>
    <dgm:cxn modelId="{882CD61B-BC44-49E2-B1BD-953BCF64A4F5}" type="presParOf" srcId="{B8EA71DD-5E60-4C60-820A-188D69CCD54E}" destId="{CCE8FA9E-FBDA-4209-A004-961455BD3896}" srcOrd="14" destOrd="0" presId="urn:microsoft.com/office/officeart/2018/2/layout/IconCircleList"/>
    <dgm:cxn modelId="{3A0A35B1-BBF9-4D96-ABC4-FAC393503A6B}" type="presParOf" srcId="{CCE8FA9E-FBDA-4209-A004-961455BD3896}" destId="{620CF413-A1C1-45B0-994C-2D32A7DA3440}" srcOrd="0" destOrd="0" presId="urn:microsoft.com/office/officeart/2018/2/layout/IconCircleList"/>
    <dgm:cxn modelId="{E73D613A-80E0-456A-8143-493EBC9D6F7B}" type="presParOf" srcId="{CCE8FA9E-FBDA-4209-A004-961455BD3896}" destId="{9449BFEC-2DA1-4F2C-BE09-7B1E2152AB78}" srcOrd="1" destOrd="0" presId="urn:microsoft.com/office/officeart/2018/2/layout/IconCircleList"/>
    <dgm:cxn modelId="{9758AD37-6C41-42D0-957A-B8ECDE511874}" type="presParOf" srcId="{CCE8FA9E-FBDA-4209-A004-961455BD3896}" destId="{9440A9FE-F769-44EA-AC48-C64DB797E9BF}" srcOrd="2" destOrd="0" presId="urn:microsoft.com/office/officeart/2018/2/layout/IconCircleList"/>
    <dgm:cxn modelId="{36730FFE-1661-417A-91D4-C3443C2E357A}" type="presParOf" srcId="{CCE8FA9E-FBDA-4209-A004-961455BD3896}" destId="{9D424D49-D114-4D46-9A78-FEAB1115DB3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59ECB0-F859-48C1-A527-E1B0EE928150}" type="doc">
      <dgm:prSet loTypeId="urn:microsoft.com/office/officeart/2005/8/layout/matrix2" loCatId="matrix" qsTypeId="urn:microsoft.com/office/officeart/2005/8/quickstyle/simple4" qsCatId="simple" csTypeId="urn:microsoft.com/office/officeart/2005/8/colors/colorful1" csCatId="colorful"/>
      <dgm:spPr/>
      <dgm:t>
        <a:bodyPr/>
        <a:lstStyle/>
        <a:p>
          <a:endParaRPr lang="en-US"/>
        </a:p>
      </dgm:t>
    </dgm:pt>
    <dgm:pt modelId="{E0F2C301-950E-41AC-AFB8-ED53643DE69F}">
      <dgm:prSet/>
      <dgm:spPr/>
      <dgm:t>
        <a:bodyPr/>
        <a:lstStyle/>
        <a:p>
          <a:r>
            <a:rPr lang="en-US" b="1" u="sng"/>
            <a:t>Usability and accessibility</a:t>
          </a:r>
          <a:r>
            <a:rPr lang="en-US"/>
            <a:t>: Al Rajhi Bank application should be user-friendly and intuitive, so that all users can easily use it without difficulty.</a:t>
          </a:r>
        </a:p>
      </dgm:t>
    </dgm:pt>
    <dgm:pt modelId="{8DE5302A-38A1-41CF-8E0F-B27CBCAFC24C}" type="parTrans" cxnId="{7E4BEBBB-ECDD-41C7-9DE4-7E5903E395ED}">
      <dgm:prSet/>
      <dgm:spPr/>
      <dgm:t>
        <a:bodyPr/>
        <a:lstStyle/>
        <a:p>
          <a:endParaRPr lang="en-US"/>
        </a:p>
      </dgm:t>
    </dgm:pt>
    <dgm:pt modelId="{1F23E8F2-86FC-4753-A149-B85EE59DED77}" type="sibTrans" cxnId="{7E4BEBBB-ECDD-41C7-9DE4-7E5903E395ED}">
      <dgm:prSet/>
      <dgm:spPr/>
      <dgm:t>
        <a:bodyPr/>
        <a:lstStyle/>
        <a:p>
          <a:endParaRPr lang="en-US"/>
        </a:p>
      </dgm:t>
    </dgm:pt>
    <dgm:pt modelId="{92C71080-05D0-46C2-B741-9DA8C700EEB1}">
      <dgm:prSet/>
      <dgm:spPr/>
      <dgm:t>
        <a:bodyPr/>
        <a:lstStyle/>
        <a:p>
          <a:r>
            <a:rPr lang="en-US" b="1" u="sng"/>
            <a:t>Compatibility with different devices</a:t>
          </a:r>
          <a:r>
            <a:rPr lang="en-US"/>
            <a:t>: Al Rajhi Bank application should be compatible with various devices and platforms used by users.</a:t>
          </a:r>
        </a:p>
      </dgm:t>
    </dgm:pt>
    <dgm:pt modelId="{CBB6AC25-C2B7-4385-8D8D-FBF4B662B702}" type="parTrans" cxnId="{BF08080F-E81D-4BEC-B81F-70C82444F571}">
      <dgm:prSet/>
      <dgm:spPr/>
      <dgm:t>
        <a:bodyPr/>
        <a:lstStyle/>
        <a:p>
          <a:endParaRPr lang="en-US"/>
        </a:p>
      </dgm:t>
    </dgm:pt>
    <dgm:pt modelId="{FF3D65CC-A84F-4D69-823F-25515D11714E}" type="sibTrans" cxnId="{BF08080F-E81D-4BEC-B81F-70C82444F571}">
      <dgm:prSet/>
      <dgm:spPr/>
      <dgm:t>
        <a:bodyPr/>
        <a:lstStyle/>
        <a:p>
          <a:endParaRPr lang="en-US"/>
        </a:p>
      </dgm:t>
    </dgm:pt>
    <dgm:pt modelId="{C6DDD412-DC7B-457E-8F33-6F21AB025FB7}">
      <dgm:prSet/>
      <dgm:spPr/>
      <dgm:t>
        <a:bodyPr/>
        <a:lstStyle/>
        <a:p>
          <a:r>
            <a:rPr lang="en-US" b="1" u="sng"/>
            <a:t>Security and protection</a:t>
          </a:r>
          <a:r>
            <a:rPr lang="en-US"/>
            <a:t>: Al Rajhi Bank application should be secure and protected from hacking and cyberattacks, and high security standards should be implemented to protect user data and their accounts.</a:t>
          </a:r>
        </a:p>
      </dgm:t>
    </dgm:pt>
    <dgm:pt modelId="{944821AD-DACE-460F-BC0D-90BE93635254}" type="parTrans" cxnId="{86433E12-66EB-41E8-BC74-B5D55E35F00E}">
      <dgm:prSet/>
      <dgm:spPr/>
      <dgm:t>
        <a:bodyPr/>
        <a:lstStyle/>
        <a:p>
          <a:endParaRPr lang="en-US"/>
        </a:p>
      </dgm:t>
    </dgm:pt>
    <dgm:pt modelId="{69CF7F14-404C-47C0-9188-A73D9144117B}" type="sibTrans" cxnId="{86433E12-66EB-41E8-BC74-B5D55E35F00E}">
      <dgm:prSet/>
      <dgm:spPr/>
      <dgm:t>
        <a:bodyPr/>
        <a:lstStyle/>
        <a:p>
          <a:endParaRPr lang="en-US"/>
        </a:p>
      </dgm:t>
    </dgm:pt>
    <dgm:pt modelId="{8827DA6E-DDE5-4CF0-AA8E-318D3E32E76F}">
      <dgm:prSet/>
      <dgm:spPr/>
      <dgm:t>
        <a:bodyPr/>
        <a:lstStyle/>
        <a:p>
          <a:r>
            <a:rPr lang="en-US" b="1" u="sng"/>
            <a:t>Performance and responsiveness</a:t>
          </a:r>
          <a:r>
            <a:rPr lang="en-US"/>
            <a:t>: Al Rajhi Bank application should be fast and efficient in executing operations and responding to users, and data and information should be updated regularly.</a:t>
          </a:r>
        </a:p>
      </dgm:t>
    </dgm:pt>
    <dgm:pt modelId="{6B91E941-6667-4C10-BA34-4DB16F317E5D}" type="parTrans" cxnId="{D56CCA60-5FC0-4160-ADCB-E7667D1E83D5}">
      <dgm:prSet/>
      <dgm:spPr/>
      <dgm:t>
        <a:bodyPr/>
        <a:lstStyle/>
        <a:p>
          <a:endParaRPr lang="en-US"/>
        </a:p>
      </dgm:t>
    </dgm:pt>
    <dgm:pt modelId="{86F4CC09-E053-4827-8931-968A8EAD50CD}" type="sibTrans" cxnId="{D56CCA60-5FC0-4160-ADCB-E7667D1E83D5}">
      <dgm:prSet/>
      <dgm:spPr/>
      <dgm:t>
        <a:bodyPr/>
        <a:lstStyle/>
        <a:p>
          <a:endParaRPr lang="en-US"/>
        </a:p>
      </dgm:t>
    </dgm:pt>
    <dgm:pt modelId="{092BE203-0C10-4CD3-8AAC-F92B78AEE33A}" type="pres">
      <dgm:prSet presAssocID="{F759ECB0-F859-48C1-A527-E1B0EE928150}" presName="matrix" presStyleCnt="0">
        <dgm:presLayoutVars>
          <dgm:chMax val="1"/>
          <dgm:dir/>
          <dgm:resizeHandles val="exact"/>
        </dgm:presLayoutVars>
      </dgm:prSet>
      <dgm:spPr/>
    </dgm:pt>
    <dgm:pt modelId="{C3E9743D-7A48-42B3-BB16-1BFE6EAA23A4}" type="pres">
      <dgm:prSet presAssocID="{F759ECB0-F859-48C1-A527-E1B0EE928150}" presName="axisShape" presStyleLbl="bgShp" presStyleIdx="0" presStyleCnt="1"/>
      <dgm:spPr/>
    </dgm:pt>
    <dgm:pt modelId="{37F01CAB-AE6A-41BA-8516-CB5FCAADC5D9}" type="pres">
      <dgm:prSet presAssocID="{F759ECB0-F859-48C1-A527-E1B0EE928150}" presName="rect1" presStyleLbl="node1" presStyleIdx="0" presStyleCnt="4">
        <dgm:presLayoutVars>
          <dgm:chMax val="0"/>
          <dgm:chPref val="0"/>
          <dgm:bulletEnabled val="1"/>
        </dgm:presLayoutVars>
      </dgm:prSet>
      <dgm:spPr/>
    </dgm:pt>
    <dgm:pt modelId="{7C5639D2-D1DE-477E-948C-11B448511731}" type="pres">
      <dgm:prSet presAssocID="{F759ECB0-F859-48C1-A527-E1B0EE928150}" presName="rect2" presStyleLbl="node1" presStyleIdx="1" presStyleCnt="4">
        <dgm:presLayoutVars>
          <dgm:chMax val="0"/>
          <dgm:chPref val="0"/>
          <dgm:bulletEnabled val="1"/>
        </dgm:presLayoutVars>
      </dgm:prSet>
      <dgm:spPr/>
    </dgm:pt>
    <dgm:pt modelId="{38A9C01D-88FB-47A9-8C65-7804E0EF6923}" type="pres">
      <dgm:prSet presAssocID="{F759ECB0-F859-48C1-A527-E1B0EE928150}" presName="rect3" presStyleLbl="node1" presStyleIdx="2" presStyleCnt="4">
        <dgm:presLayoutVars>
          <dgm:chMax val="0"/>
          <dgm:chPref val="0"/>
          <dgm:bulletEnabled val="1"/>
        </dgm:presLayoutVars>
      </dgm:prSet>
      <dgm:spPr/>
    </dgm:pt>
    <dgm:pt modelId="{AA2EDC90-DE1A-444F-8762-F7E2374119CB}" type="pres">
      <dgm:prSet presAssocID="{F759ECB0-F859-48C1-A527-E1B0EE928150}" presName="rect4" presStyleLbl="node1" presStyleIdx="3" presStyleCnt="4">
        <dgm:presLayoutVars>
          <dgm:chMax val="0"/>
          <dgm:chPref val="0"/>
          <dgm:bulletEnabled val="1"/>
        </dgm:presLayoutVars>
      </dgm:prSet>
      <dgm:spPr/>
    </dgm:pt>
  </dgm:ptLst>
  <dgm:cxnLst>
    <dgm:cxn modelId="{BF08080F-E81D-4BEC-B81F-70C82444F571}" srcId="{F759ECB0-F859-48C1-A527-E1B0EE928150}" destId="{92C71080-05D0-46C2-B741-9DA8C700EEB1}" srcOrd="1" destOrd="0" parTransId="{CBB6AC25-C2B7-4385-8D8D-FBF4B662B702}" sibTransId="{FF3D65CC-A84F-4D69-823F-25515D11714E}"/>
    <dgm:cxn modelId="{86433E12-66EB-41E8-BC74-B5D55E35F00E}" srcId="{F759ECB0-F859-48C1-A527-E1B0EE928150}" destId="{C6DDD412-DC7B-457E-8F33-6F21AB025FB7}" srcOrd="2" destOrd="0" parTransId="{944821AD-DACE-460F-BC0D-90BE93635254}" sibTransId="{69CF7F14-404C-47C0-9188-A73D9144117B}"/>
    <dgm:cxn modelId="{155A641A-F6D3-4F92-887D-0A873BBCF4A1}" type="presOf" srcId="{92C71080-05D0-46C2-B741-9DA8C700EEB1}" destId="{7C5639D2-D1DE-477E-948C-11B448511731}" srcOrd="0" destOrd="0" presId="urn:microsoft.com/office/officeart/2005/8/layout/matrix2"/>
    <dgm:cxn modelId="{A7EC9B33-896F-40B1-BF30-0F353CFDDF67}" type="presOf" srcId="{E0F2C301-950E-41AC-AFB8-ED53643DE69F}" destId="{37F01CAB-AE6A-41BA-8516-CB5FCAADC5D9}" srcOrd="0" destOrd="0" presId="urn:microsoft.com/office/officeart/2005/8/layout/matrix2"/>
    <dgm:cxn modelId="{D56CCA60-5FC0-4160-ADCB-E7667D1E83D5}" srcId="{F759ECB0-F859-48C1-A527-E1B0EE928150}" destId="{8827DA6E-DDE5-4CF0-AA8E-318D3E32E76F}" srcOrd="3" destOrd="0" parTransId="{6B91E941-6667-4C10-BA34-4DB16F317E5D}" sibTransId="{86F4CC09-E053-4827-8931-968A8EAD50CD}"/>
    <dgm:cxn modelId="{173C566F-DB81-4215-8F67-E519614B722D}" type="presOf" srcId="{8827DA6E-DDE5-4CF0-AA8E-318D3E32E76F}" destId="{AA2EDC90-DE1A-444F-8762-F7E2374119CB}" srcOrd="0" destOrd="0" presId="urn:microsoft.com/office/officeart/2005/8/layout/matrix2"/>
    <dgm:cxn modelId="{E402E959-2745-4F09-868E-C5374310D957}" type="presOf" srcId="{F759ECB0-F859-48C1-A527-E1B0EE928150}" destId="{092BE203-0C10-4CD3-8AAC-F92B78AEE33A}" srcOrd="0" destOrd="0" presId="urn:microsoft.com/office/officeart/2005/8/layout/matrix2"/>
    <dgm:cxn modelId="{7E4BEBBB-ECDD-41C7-9DE4-7E5903E395ED}" srcId="{F759ECB0-F859-48C1-A527-E1B0EE928150}" destId="{E0F2C301-950E-41AC-AFB8-ED53643DE69F}" srcOrd="0" destOrd="0" parTransId="{8DE5302A-38A1-41CF-8E0F-B27CBCAFC24C}" sibTransId="{1F23E8F2-86FC-4753-A149-B85EE59DED77}"/>
    <dgm:cxn modelId="{2F15F2E1-795A-4400-B795-9951657D2812}" type="presOf" srcId="{C6DDD412-DC7B-457E-8F33-6F21AB025FB7}" destId="{38A9C01D-88FB-47A9-8C65-7804E0EF6923}" srcOrd="0" destOrd="0" presId="urn:microsoft.com/office/officeart/2005/8/layout/matrix2"/>
    <dgm:cxn modelId="{E3B50611-D820-4EC7-83AE-F72068D9F178}" type="presParOf" srcId="{092BE203-0C10-4CD3-8AAC-F92B78AEE33A}" destId="{C3E9743D-7A48-42B3-BB16-1BFE6EAA23A4}" srcOrd="0" destOrd="0" presId="urn:microsoft.com/office/officeart/2005/8/layout/matrix2"/>
    <dgm:cxn modelId="{67C50E46-CD98-4B30-AE23-DF14773F97EF}" type="presParOf" srcId="{092BE203-0C10-4CD3-8AAC-F92B78AEE33A}" destId="{37F01CAB-AE6A-41BA-8516-CB5FCAADC5D9}" srcOrd="1" destOrd="0" presId="urn:microsoft.com/office/officeart/2005/8/layout/matrix2"/>
    <dgm:cxn modelId="{5BC57CA8-2ED0-4345-AFBF-A4D45B43BF0A}" type="presParOf" srcId="{092BE203-0C10-4CD3-8AAC-F92B78AEE33A}" destId="{7C5639D2-D1DE-477E-948C-11B448511731}" srcOrd="2" destOrd="0" presId="urn:microsoft.com/office/officeart/2005/8/layout/matrix2"/>
    <dgm:cxn modelId="{24611B76-8B0F-49FC-9A8D-CAB99508DB2D}" type="presParOf" srcId="{092BE203-0C10-4CD3-8AAC-F92B78AEE33A}" destId="{38A9C01D-88FB-47A9-8C65-7804E0EF6923}" srcOrd="3" destOrd="0" presId="urn:microsoft.com/office/officeart/2005/8/layout/matrix2"/>
    <dgm:cxn modelId="{0E063D5C-E4B8-444A-9337-DD7C69F7A5CD}" type="presParOf" srcId="{092BE203-0C10-4CD3-8AAC-F92B78AEE33A}" destId="{AA2EDC90-DE1A-444F-8762-F7E2374119CB}"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7A06-81D1-42C1-8F1E-BDFADC28F3A4}">
      <dsp:nvSpPr>
        <dsp:cNvPr id="0" name=""/>
        <dsp:cNvSpPr/>
      </dsp:nvSpPr>
      <dsp:spPr>
        <a:xfrm>
          <a:off x="205509" y="16114"/>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9B56D-F5DF-4290-A544-E1B66F2F54A1}">
      <dsp:nvSpPr>
        <dsp:cNvPr id="0" name=""/>
        <dsp:cNvSpPr/>
      </dsp:nvSpPr>
      <dsp:spPr>
        <a:xfrm>
          <a:off x="396960" y="20756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058A3E-3B8E-4ED9-8D50-A2A0EB370D74}">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Secure login: The application must have a secure login system that protects user data and prevents unauthorized access.</a:t>
          </a:r>
        </a:p>
      </dsp:txBody>
      <dsp:txXfrm>
        <a:off x="1312541" y="16114"/>
        <a:ext cx="2148945" cy="911674"/>
      </dsp:txXfrm>
    </dsp:sp>
    <dsp:sp modelId="{EF830DC9-A369-4E11-AF76-E72D092184D8}">
      <dsp:nvSpPr>
        <dsp:cNvPr id="0" name=""/>
        <dsp:cNvSpPr/>
      </dsp:nvSpPr>
      <dsp:spPr>
        <a:xfrm>
          <a:off x="3835925" y="16114"/>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1303-7D37-46AE-B29B-16752CEEA9EE}">
      <dsp:nvSpPr>
        <dsp:cNvPr id="0" name=""/>
        <dsp:cNvSpPr/>
      </dsp:nvSpPr>
      <dsp:spPr>
        <a:xfrm>
          <a:off x="4027376" y="207566"/>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1E606D-06B5-4356-847A-789A15B6A40D}">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Balance and account management: The application should be able to display user balances and manage their accounts, including opening new accounts and closing old ones.</a:t>
          </a:r>
        </a:p>
      </dsp:txBody>
      <dsp:txXfrm>
        <a:off x="4942957" y="16114"/>
        <a:ext cx="2148945" cy="911674"/>
      </dsp:txXfrm>
    </dsp:sp>
    <dsp:sp modelId="{8A3355B1-9C57-41C3-8B04-2B0539CAD3D8}">
      <dsp:nvSpPr>
        <dsp:cNvPr id="0" name=""/>
        <dsp:cNvSpPr/>
      </dsp:nvSpPr>
      <dsp:spPr>
        <a:xfrm>
          <a:off x="7466341" y="16114"/>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0F85A-C33C-441C-A5DE-316BE7C43826}">
      <dsp:nvSpPr>
        <dsp:cNvPr id="0" name=""/>
        <dsp:cNvSpPr/>
      </dsp:nvSpPr>
      <dsp:spPr>
        <a:xfrm>
          <a:off x="7657792" y="207566"/>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42CEEB-6BD8-4D62-A270-FA41A79E6D3D}">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Financial transfers: The application must allow users to transfer money between their own accounts or to others, in an easy and secure manner.</a:t>
          </a:r>
        </a:p>
      </dsp:txBody>
      <dsp:txXfrm>
        <a:off x="8573374" y="16114"/>
        <a:ext cx="2148945" cy="911674"/>
      </dsp:txXfrm>
    </dsp:sp>
    <dsp:sp modelId="{ABCD947C-D809-4C39-9A88-A9ACB79FF0B7}">
      <dsp:nvSpPr>
        <dsp:cNvPr id="0" name=""/>
        <dsp:cNvSpPr/>
      </dsp:nvSpPr>
      <dsp:spPr>
        <a:xfrm>
          <a:off x="205509" y="1640565"/>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C35FD-F7B8-4D87-8E24-57CF9595A68E}">
      <dsp:nvSpPr>
        <dsp:cNvPr id="0" name=""/>
        <dsp:cNvSpPr/>
      </dsp:nvSpPr>
      <dsp:spPr>
        <a:xfrm>
          <a:off x="396960" y="1832017"/>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9B3274-4584-4E09-9D1C-79C92EAFF63B}">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Electronic payments: The application must be compatible with common electronic payment systems and allow users to pay bills or make purchases online.</a:t>
          </a:r>
        </a:p>
      </dsp:txBody>
      <dsp:txXfrm>
        <a:off x="1312541" y="1640565"/>
        <a:ext cx="2148945" cy="911674"/>
      </dsp:txXfrm>
    </dsp:sp>
    <dsp:sp modelId="{8769FD6F-088C-446B-A22C-DBA9ED6640C0}">
      <dsp:nvSpPr>
        <dsp:cNvPr id="0" name=""/>
        <dsp:cNvSpPr/>
      </dsp:nvSpPr>
      <dsp:spPr>
        <a:xfrm>
          <a:off x="3835925" y="1640565"/>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84D03-6537-40F4-8CBD-CE017CFC4C91}">
      <dsp:nvSpPr>
        <dsp:cNvPr id="0" name=""/>
        <dsp:cNvSpPr/>
      </dsp:nvSpPr>
      <dsp:spPr>
        <a:xfrm>
          <a:off x="4027376" y="1832017"/>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1E3A3-140F-4D30-A1FF-C99B47FC6F2C}">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Notifications and alerts: The application must include a system of notifications and alerts to inform users of important events such as financial transactions and balance changes.</a:t>
          </a:r>
        </a:p>
      </dsp:txBody>
      <dsp:txXfrm>
        <a:off x="4942957" y="1640565"/>
        <a:ext cx="2148945" cy="911674"/>
      </dsp:txXfrm>
    </dsp:sp>
    <dsp:sp modelId="{139B2E91-3D34-4189-8810-AB9D205E8486}">
      <dsp:nvSpPr>
        <dsp:cNvPr id="0" name=""/>
        <dsp:cNvSpPr/>
      </dsp:nvSpPr>
      <dsp:spPr>
        <a:xfrm>
          <a:off x="7466341"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80152-D609-4B2C-B78D-B9AA2718E7CE}">
      <dsp:nvSpPr>
        <dsp:cNvPr id="0" name=""/>
        <dsp:cNvSpPr/>
      </dsp:nvSpPr>
      <dsp:spPr>
        <a:xfrm>
          <a:off x="7657792" y="1832017"/>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40C3CB-4FC3-47C7-AEEF-F195ED054210}">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Technical support: A 24-hour technical support service should be provided to assist users in resolving technical issues they may encounter while using the application.</a:t>
          </a:r>
        </a:p>
      </dsp:txBody>
      <dsp:txXfrm>
        <a:off x="8573374" y="1640565"/>
        <a:ext cx="2148945" cy="911674"/>
      </dsp:txXfrm>
    </dsp:sp>
    <dsp:sp modelId="{C2C7D4D7-8D96-4E27-86D6-039EBC32434C}">
      <dsp:nvSpPr>
        <dsp:cNvPr id="0" name=""/>
        <dsp:cNvSpPr/>
      </dsp:nvSpPr>
      <dsp:spPr>
        <a:xfrm>
          <a:off x="205509" y="3265016"/>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AB0A3-5462-47B0-BC93-E738A99BB51C}">
      <dsp:nvSpPr>
        <dsp:cNvPr id="0" name=""/>
        <dsp:cNvSpPr/>
      </dsp:nvSpPr>
      <dsp:spPr>
        <a:xfrm>
          <a:off x="396960" y="3456467"/>
          <a:ext cx="528770" cy="5287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E9E5D-4851-4491-A3FC-FB56C6BFC8E3}">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Privacy and security: A strong security system must be provided to protect user data and maintain their privacy, and all financial transactions should be encrypted and secure.</a:t>
          </a:r>
        </a:p>
      </dsp:txBody>
      <dsp:txXfrm>
        <a:off x="1312541" y="3265016"/>
        <a:ext cx="2148945" cy="911674"/>
      </dsp:txXfrm>
    </dsp:sp>
    <dsp:sp modelId="{620CF413-A1C1-45B0-994C-2D32A7DA3440}">
      <dsp:nvSpPr>
        <dsp:cNvPr id="0" name=""/>
        <dsp:cNvSpPr/>
      </dsp:nvSpPr>
      <dsp:spPr>
        <a:xfrm>
          <a:off x="3835925" y="3265016"/>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9BFEC-2DA1-4F2C-BE09-7B1E2152AB78}">
      <dsp:nvSpPr>
        <dsp:cNvPr id="0" name=""/>
        <dsp:cNvSpPr/>
      </dsp:nvSpPr>
      <dsp:spPr>
        <a:xfrm>
          <a:off x="4027376" y="3456467"/>
          <a:ext cx="528770" cy="52877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424D49-D114-4D46-9A78-FEAB1115DB33}">
      <dsp:nvSpPr>
        <dsp:cNvPr id="0" name=""/>
        <dsp:cNvSpPr/>
      </dsp:nvSpPr>
      <dsp:spPr>
        <a:xfrm>
          <a:off x="4942957"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Reporting and statistics: The application must be able to provide detailed reports and statistics on financial transactions and account activity, to help users analyze their financial performance and make informed decisions.</a:t>
          </a:r>
        </a:p>
      </dsp:txBody>
      <dsp:txXfrm>
        <a:off x="4942957" y="3265016"/>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9743D-7A48-42B3-BB16-1BFE6EAA23A4}">
      <dsp:nvSpPr>
        <dsp:cNvPr id="0" name=""/>
        <dsp:cNvSpPr/>
      </dsp:nvSpPr>
      <dsp:spPr>
        <a:xfrm>
          <a:off x="3082131" y="0"/>
          <a:ext cx="4351338" cy="4351338"/>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F01CAB-AE6A-41BA-8516-CB5FCAADC5D9}">
      <dsp:nvSpPr>
        <dsp:cNvPr id="0" name=""/>
        <dsp:cNvSpPr/>
      </dsp:nvSpPr>
      <dsp:spPr>
        <a:xfrm>
          <a:off x="3364967" y="282836"/>
          <a:ext cx="1740535" cy="17405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a:t>Usability and accessibility</a:t>
          </a:r>
          <a:r>
            <a:rPr lang="en-US" sz="1100" kern="1200"/>
            <a:t>: Al Rajhi Bank application should be user-friendly and intuitive, so that all users can easily use it without difficulty.</a:t>
          </a:r>
        </a:p>
      </dsp:txBody>
      <dsp:txXfrm>
        <a:off x="3449933" y="367802"/>
        <a:ext cx="1570603" cy="1570603"/>
      </dsp:txXfrm>
    </dsp:sp>
    <dsp:sp modelId="{7C5639D2-D1DE-477E-948C-11B448511731}">
      <dsp:nvSpPr>
        <dsp:cNvPr id="0" name=""/>
        <dsp:cNvSpPr/>
      </dsp:nvSpPr>
      <dsp:spPr>
        <a:xfrm>
          <a:off x="5410096" y="282836"/>
          <a:ext cx="1740535" cy="174053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a:t>Compatibility with different devices</a:t>
          </a:r>
          <a:r>
            <a:rPr lang="en-US" sz="1100" kern="1200"/>
            <a:t>: Al Rajhi Bank application should be compatible with various devices and platforms used by users.</a:t>
          </a:r>
        </a:p>
      </dsp:txBody>
      <dsp:txXfrm>
        <a:off x="5495062" y="367802"/>
        <a:ext cx="1570603" cy="1570603"/>
      </dsp:txXfrm>
    </dsp:sp>
    <dsp:sp modelId="{38A9C01D-88FB-47A9-8C65-7804E0EF6923}">
      <dsp:nvSpPr>
        <dsp:cNvPr id="0" name=""/>
        <dsp:cNvSpPr/>
      </dsp:nvSpPr>
      <dsp:spPr>
        <a:xfrm>
          <a:off x="3364967" y="2327965"/>
          <a:ext cx="1740535" cy="174053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a:t>Security and protection</a:t>
          </a:r>
          <a:r>
            <a:rPr lang="en-US" sz="1100" kern="1200"/>
            <a:t>: Al Rajhi Bank application should be secure and protected from hacking and cyberattacks, and high security standards should be implemented to protect user data and their accounts.</a:t>
          </a:r>
        </a:p>
      </dsp:txBody>
      <dsp:txXfrm>
        <a:off x="3449933" y="2412931"/>
        <a:ext cx="1570603" cy="1570603"/>
      </dsp:txXfrm>
    </dsp:sp>
    <dsp:sp modelId="{AA2EDC90-DE1A-444F-8762-F7E2374119CB}">
      <dsp:nvSpPr>
        <dsp:cNvPr id="0" name=""/>
        <dsp:cNvSpPr/>
      </dsp:nvSpPr>
      <dsp:spPr>
        <a:xfrm>
          <a:off x="5410096" y="2327965"/>
          <a:ext cx="1740535" cy="174053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a:t>Performance and responsiveness</a:t>
          </a:r>
          <a:r>
            <a:rPr lang="en-US" sz="1100" kern="1200"/>
            <a:t>: Al Rajhi Bank application should be fast and efficient in executing operations and responding to users, and data and information should be updated regularly.</a:t>
          </a:r>
        </a:p>
      </dsp:txBody>
      <dsp:txXfrm>
        <a:off x="5495062" y="2412931"/>
        <a:ext cx="1570603" cy="15706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cs typeface="Calibri Light"/>
              </a:rPr>
              <a:t>Al-RAJHI BANK</a:t>
            </a:r>
            <a:endParaRPr lang="en-US" sz="4800">
              <a:solidFill>
                <a:srgbClr val="FFFFFF"/>
              </a:solidFill>
            </a:endParaRPr>
          </a:p>
        </p:txBody>
      </p:sp>
      <p:sp>
        <p:nvSpPr>
          <p:cNvPr id="3" name="Subtitle 2"/>
          <p:cNvSpPr>
            <a:spLocks noGrp="1"/>
          </p:cNvSpPr>
          <p:nvPr>
            <p:ph type="subTitle" idx="1"/>
          </p:nvPr>
        </p:nvSpPr>
        <p:spPr>
          <a:xfrm>
            <a:off x="1350682" y="4870824"/>
            <a:ext cx="10005951" cy="1458258"/>
          </a:xfrm>
        </p:spPr>
        <p:txBody>
          <a:bodyPr anchor="ctr">
            <a:normAutofit/>
          </a:bodyPr>
          <a:lstStyle/>
          <a:p>
            <a:pPr algn="l"/>
            <a:r>
              <a:rPr lang="en-US" dirty="0">
                <a:cs typeface="Calibri"/>
              </a:rPr>
              <a:t>ABDULELAH IBRAHIM ALFAISAL </a:t>
            </a: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8A30C-A292-4FA9-49C4-F13B11D3FBA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Activity diagram</a:t>
            </a:r>
            <a:endParaRPr lang="en-US" sz="3600" kern="1200">
              <a:solidFill>
                <a:srgbClr val="FFFFFF"/>
              </a:solidFill>
              <a:latin typeface="+mj-lt"/>
              <a:ea typeface="+mj-ea"/>
              <a:cs typeface="+mj-cs"/>
            </a:endParaRPr>
          </a:p>
        </p:txBody>
      </p:sp>
      <p:pic>
        <p:nvPicPr>
          <p:cNvPr id="4" name="Picture 5" descr="Diagram&#10;&#10;Description automatically generated">
            <a:extLst>
              <a:ext uri="{FF2B5EF4-FFF2-40B4-BE49-F238E27FC236}">
                <a16:creationId xmlns:a16="http://schemas.microsoft.com/office/drawing/2014/main" id="{A56FBBC3-5F6F-293B-8855-126AC878C3D6}"/>
              </a:ext>
            </a:extLst>
          </p:cNvPr>
          <p:cNvPicPr>
            <a:picLocks noGrp="1" noChangeAspect="1"/>
          </p:cNvPicPr>
          <p:nvPr>
            <p:ph idx="1"/>
          </p:nvPr>
        </p:nvPicPr>
        <p:blipFill>
          <a:blip r:embed="rId2"/>
          <a:stretch>
            <a:fillRect/>
          </a:stretch>
        </p:blipFill>
        <p:spPr>
          <a:xfrm>
            <a:off x="4782414" y="643466"/>
            <a:ext cx="6770504" cy="5568739"/>
          </a:xfrm>
          <a:prstGeom prst="rect">
            <a:avLst/>
          </a:prstGeom>
        </p:spPr>
      </p:pic>
    </p:spTree>
    <p:extLst>
      <p:ext uri="{BB962C8B-B14F-4D97-AF65-F5344CB8AC3E}">
        <p14:creationId xmlns:p14="http://schemas.microsoft.com/office/powerpoint/2010/main" val="323494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CA14F5E-49F0-99E1-1E7B-88604558DFF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Use Case Modelling </a:t>
            </a:r>
          </a:p>
        </p:txBody>
      </p:sp>
      <p:pic>
        <p:nvPicPr>
          <p:cNvPr id="4" name="Picture 4" descr="Diagram&#10;&#10;Description automatically generated">
            <a:extLst>
              <a:ext uri="{FF2B5EF4-FFF2-40B4-BE49-F238E27FC236}">
                <a16:creationId xmlns:a16="http://schemas.microsoft.com/office/drawing/2014/main" id="{C2BA58ED-7595-70D6-C9D5-0EB97CB2931B}"/>
              </a:ext>
            </a:extLst>
          </p:cNvPr>
          <p:cNvPicPr>
            <a:picLocks noGrp="1" noChangeAspect="1"/>
          </p:cNvPicPr>
          <p:nvPr>
            <p:ph idx="1"/>
          </p:nvPr>
        </p:nvPicPr>
        <p:blipFill>
          <a:blip r:embed="rId2"/>
          <a:stretch>
            <a:fillRect/>
          </a:stretch>
        </p:blipFill>
        <p:spPr>
          <a:xfrm>
            <a:off x="4502428" y="737409"/>
            <a:ext cx="7225748" cy="5383181"/>
          </a:xfrm>
          <a:prstGeom prst="rect">
            <a:avLst/>
          </a:prstGeom>
        </p:spPr>
      </p:pic>
    </p:spTree>
    <p:extLst>
      <p:ext uri="{BB962C8B-B14F-4D97-AF65-F5344CB8AC3E}">
        <p14:creationId xmlns:p14="http://schemas.microsoft.com/office/powerpoint/2010/main" val="278860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D4084B-3AA6-B1CA-0A6D-DE0586873322}"/>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b="1" u="sng" kern="1200" dirty="0">
                <a:solidFill>
                  <a:srgbClr val="FFFFFF"/>
                </a:solidFill>
                <a:latin typeface="+mj-lt"/>
                <a:ea typeface="+mj-ea"/>
                <a:cs typeface="+mj-cs"/>
              </a:rPr>
              <a:t>Table 1</a:t>
            </a:r>
            <a:endParaRPr lang="en-US" sz="4000" kern="1200" dirty="0">
              <a:solidFill>
                <a:srgbClr val="FFFFFF"/>
              </a:solidFill>
              <a:latin typeface="+mj-lt"/>
              <a:ea typeface="+mj-ea"/>
              <a:cs typeface="+mj-cs"/>
            </a:endParaRPr>
          </a:p>
        </p:txBody>
      </p:sp>
      <p:graphicFrame>
        <p:nvGraphicFramePr>
          <p:cNvPr id="10" name="Table 11">
            <a:extLst>
              <a:ext uri="{FF2B5EF4-FFF2-40B4-BE49-F238E27FC236}">
                <a16:creationId xmlns:a16="http://schemas.microsoft.com/office/drawing/2014/main" id="{B0C0CE4B-84FF-A015-B422-4F4A6C9B0A3D}"/>
              </a:ext>
            </a:extLst>
          </p:cNvPr>
          <p:cNvGraphicFramePr>
            <a:graphicFrameLocks noGrp="1"/>
          </p:cNvGraphicFramePr>
          <p:nvPr>
            <p:ph idx="1"/>
            <p:extLst>
              <p:ext uri="{D42A27DB-BD31-4B8C-83A1-F6EECF244321}">
                <p14:modId xmlns:p14="http://schemas.microsoft.com/office/powerpoint/2010/main" val="3500075359"/>
              </p:ext>
            </p:extLst>
          </p:nvPr>
        </p:nvGraphicFramePr>
        <p:xfrm>
          <a:off x="1096818" y="2112818"/>
          <a:ext cx="10033082" cy="4636200"/>
        </p:xfrm>
        <a:graphic>
          <a:graphicData uri="http://schemas.openxmlformats.org/drawingml/2006/table">
            <a:tbl>
              <a:tblPr firstRow="1" bandRow="1">
                <a:solidFill>
                  <a:schemeClr val="bg1"/>
                </a:solidFill>
                <a:tableStyleId>{2D5ABB26-0587-4C30-8999-92F81FD0307C}</a:tableStyleId>
              </a:tblPr>
              <a:tblGrid>
                <a:gridCol w="1645463">
                  <a:extLst>
                    <a:ext uri="{9D8B030D-6E8A-4147-A177-3AD203B41FA5}">
                      <a16:colId xmlns:a16="http://schemas.microsoft.com/office/drawing/2014/main" val="2967589716"/>
                    </a:ext>
                  </a:extLst>
                </a:gridCol>
                <a:gridCol w="8387619">
                  <a:extLst>
                    <a:ext uri="{9D8B030D-6E8A-4147-A177-3AD203B41FA5}">
                      <a16:colId xmlns:a16="http://schemas.microsoft.com/office/drawing/2014/main" val="4136351028"/>
                    </a:ext>
                  </a:extLst>
                </a:gridCol>
              </a:tblGrid>
              <a:tr h="370290">
                <a:tc>
                  <a:txBody>
                    <a:bodyPr/>
                    <a:lstStyle/>
                    <a:p>
                      <a:r>
                        <a:rPr lang="en-US" sz="1600" b="1" cap="none" spc="0" dirty="0">
                          <a:solidFill>
                            <a:schemeClr val="tx1"/>
                          </a:solidFill>
                        </a:rPr>
                        <a:t>Actors</a:t>
                      </a:r>
                    </a:p>
                  </a:txBody>
                  <a:tcPr marL="102713" marR="79010" marT="79010" marB="79010" anchor="ctr">
                    <a:lnL w="12700" cap="flat" cmpd="sng" algn="ctr">
                      <a:solidFill>
                        <a:schemeClr val="tx1"/>
                      </a:solidFill>
                      <a:prstDash val="solid"/>
                    </a:lnL>
                    <a:lnR w="12700" cmpd="sng">
                      <a:solidFill>
                        <a:schemeClr val="tx1"/>
                      </a:solidFill>
                    </a:lnR>
                    <a:lnT w="12700" cap="flat" cmpd="sng" algn="ctr">
                      <a:solidFill>
                        <a:schemeClr val="tx1"/>
                      </a:solidFill>
                      <a:prstDash val="solid"/>
                    </a:lnT>
                    <a:lnB w="12700" cmpd="sng">
                      <a:solidFill>
                        <a:schemeClr val="tx1"/>
                      </a:solidFill>
                    </a:lnB>
                    <a:noFill/>
                  </a:tcPr>
                </a:tc>
                <a:tc>
                  <a:txBody>
                    <a:bodyPr/>
                    <a:lstStyle/>
                    <a:p>
                      <a:pPr lvl="0">
                        <a:buNone/>
                      </a:pPr>
                      <a:r>
                        <a:rPr lang="en-US" sz="1400" b="1" i="0" u="none" strike="noStrike" cap="none" spc="0" noProof="0" dirty="0">
                          <a:solidFill>
                            <a:schemeClr val="tx1"/>
                          </a:solidFill>
                          <a:latin typeface="Calibri"/>
                        </a:rPr>
                        <a:t>User , Customer , System , Admin</a:t>
                      </a:r>
                    </a:p>
                  </a:txBody>
                  <a:tcPr marL="102713" marR="79010" marT="79010" marB="79010"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extLst>
                  <a:ext uri="{0D108BD9-81ED-4DB2-BD59-A6C34878D82A}">
                    <a16:rowId xmlns:a16="http://schemas.microsoft.com/office/drawing/2014/main" val="1332410778"/>
                  </a:ext>
                </a:extLst>
              </a:tr>
              <a:tr h="1803794">
                <a:tc>
                  <a:txBody>
                    <a:bodyPr/>
                    <a:lstStyle/>
                    <a:p>
                      <a:pPr lvl="0">
                        <a:buNone/>
                      </a:pPr>
                      <a:r>
                        <a:rPr lang="en-US" sz="1600" b="1" i="0" u="none" strike="noStrike" cap="none" spc="0" noProof="0" dirty="0">
                          <a:solidFill>
                            <a:schemeClr val="tx1"/>
                          </a:solidFill>
                          <a:latin typeface="Calibri"/>
                        </a:rPr>
                        <a:t>Description</a:t>
                      </a:r>
                      <a:endParaRPr lang="en-US" sz="1600" b="1" cap="none" spc="0" dirty="0">
                        <a:solidFill>
                          <a:schemeClr val="tx1"/>
                        </a:solidFill>
                      </a:endParaRPr>
                    </a:p>
                  </a:txBody>
                  <a:tcPr marL="102713" marR="79010" marT="79010" marB="79010">
                    <a:lnL w="19050" cap="flat" cmpd="sng" algn="ctr">
                      <a:solidFill>
                        <a:schemeClr val="tx1"/>
                      </a:solidFill>
                      <a:prstDash val="solid"/>
                    </a:lnL>
                    <a:lnR w="19050" cap="flat" cmpd="sng" algn="ctr">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lvl="0" algn="l">
                        <a:lnSpc>
                          <a:spcPct val="100000"/>
                        </a:lnSpc>
                        <a:spcBef>
                          <a:spcPts val="0"/>
                        </a:spcBef>
                        <a:spcAft>
                          <a:spcPts val="0"/>
                        </a:spcAft>
                        <a:buNone/>
                      </a:pPr>
                      <a:r>
                        <a:rPr lang="en-US" sz="1400" b="1" i="0" u="sng" strike="noStrike" cap="none" spc="0" noProof="0" dirty="0">
                          <a:solidFill>
                            <a:schemeClr val="tx1"/>
                          </a:solidFill>
                          <a:latin typeface="Calibri"/>
                        </a:rPr>
                        <a:t>User :</a:t>
                      </a:r>
                      <a:r>
                        <a:rPr lang="en-US" sz="1400" b="1" i="0" u="none" strike="noStrike" cap="none" spc="0" noProof="0" dirty="0">
                          <a:solidFill>
                            <a:schemeClr val="tx1"/>
                          </a:solidFill>
                          <a:latin typeface="Calibri"/>
                        </a:rPr>
                        <a:t> actor represents a person who wants to create a new account with</a:t>
                      </a:r>
                      <a:endParaRPr lang="en-US" sz="1400" b="0" i="0" u="none" strike="noStrike" cap="none" spc="0" noProof="0" dirty="0">
                        <a:solidFill>
                          <a:schemeClr val="tx1"/>
                        </a:solidFill>
                        <a:latin typeface="Calibri"/>
                      </a:endParaRPr>
                    </a:p>
                    <a:p>
                      <a:pPr lvl="0" algn="l">
                        <a:lnSpc>
                          <a:spcPct val="100000"/>
                        </a:lnSpc>
                        <a:spcBef>
                          <a:spcPts val="0"/>
                        </a:spcBef>
                        <a:spcAft>
                          <a:spcPts val="0"/>
                        </a:spcAft>
                        <a:buNone/>
                      </a:pPr>
                      <a:r>
                        <a:rPr lang="en-US" sz="1400" b="1" i="0" u="none" strike="noStrike" cap="none" spc="0" noProof="0" dirty="0">
                          <a:solidFill>
                            <a:schemeClr val="tx1"/>
                          </a:solidFill>
                          <a:latin typeface="Calibri"/>
                        </a:rPr>
                        <a:t> Al Rajhi Bank and access the Al Rajhi Bank Application as a 'Customer'.</a:t>
                      </a:r>
                      <a:endParaRPr lang="en-US" sz="1400" b="0" i="0" u="none" strike="noStrike" cap="none" spc="0" noProof="0" dirty="0">
                        <a:solidFill>
                          <a:schemeClr val="tx1"/>
                        </a:solidFill>
                        <a:latin typeface="Calibri"/>
                      </a:endParaRPr>
                    </a:p>
                    <a:p>
                      <a:pPr lvl="0" algn="l">
                        <a:lnSpc>
                          <a:spcPct val="100000"/>
                        </a:lnSpc>
                        <a:spcBef>
                          <a:spcPts val="0"/>
                        </a:spcBef>
                        <a:spcAft>
                          <a:spcPts val="0"/>
                        </a:spcAft>
                        <a:buNone/>
                      </a:pPr>
                      <a:r>
                        <a:rPr lang="en-US" sz="1400" b="1" i="0" u="sng" strike="noStrike" cap="none" spc="0" noProof="0" dirty="0">
                          <a:solidFill>
                            <a:schemeClr val="tx1"/>
                          </a:solidFill>
                          <a:latin typeface="Calibri"/>
                        </a:rPr>
                        <a:t>Customer :</a:t>
                      </a:r>
                      <a:r>
                        <a:rPr lang="en-US" sz="1400" b="1" i="0" u="none" strike="noStrike" cap="none" spc="0" noProof="0" dirty="0">
                          <a:solidFill>
                            <a:schemeClr val="tx1"/>
                          </a:solidFill>
                          <a:latin typeface="Calibri"/>
                        </a:rPr>
                        <a:t> actor represents a user who already has an account with Al Rajhi Bank and uses Al Rajhi Bank Application to manage their bank account, perform transactions, and access banking services.</a:t>
                      </a:r>
                      <a:endParaRPr lang="en-US" sz="1400" b="0" i="0" u="none" strike="noStrike" cap="none" spc="0" noProof="0" dirty="0">
                        <a:solidFill>
                          <a:schemeClr val="tx1"/>
                        </a:solidFill>
                        <a:latin typeface="Calibri"/>
                      </a:endParaRPr>
                    </a:p>
                    <a:p>
                      <a:pPr lvl="0" algn="l">
                        <a:lnSpc>
                          <a:spcPct val="100000"/>
                        </a:lnSpc>
                        <a:spcBef>
                          <a:spcPts val="0"/>
                        </a:spcBef>
                        <a:spcAft>
                          <a:spcPts val="0"/>
                        </a:spcAft>
                        <a:buNone/>
                      </a:pPr>
                      <a:r>
                        <a:rPr lang="en-US" sz="1400" b="1" i="0" u="sng" strike="noStrike" cap="none" spc="0" noProof="0" dirty="0">
                          <a:solidFill>
                            <a:schemeClr val="tx1"/>
                          </a:solidFill>
                          <a:latin typeface="Calibri"/>
                        </a:rPr>
                        <a:t>System :</a:t>
                      </a:r>
                      <a:r>
                        <a:rPr lang="en-US" sz="1400" b="1" i="0" u="none" strike="noStrike" cap="none" spc="0" noProof="0" dirty="0">
                          <a:solidFill>
                            <a:schemeClr val="tx1"/>
                          </a:solidFill>
                          <a:latin typeface="Calibri"/>
                        </a:rPr>
                        <a:t> actor represents Al Rajhi Bank Application itself, which is a software system developed and maintained by Al Rajhi Bank to provide online banking services to its users.</a:t>
                      </a:r>
                      <a:endParaRPr lang="en-US" sz="1400" b="0" i="0" u="none" strike="noStrike" cap="none" spc="0" noProof="0" dirty="0">
                        <a:solidFill>
                          <a:schemeClr val="tx1"/>
                        </a:solidFill>
                        <a:latin typeface="Calibri"/>
                      </a:endParaRPr>
                    </a:p>
                    <a:p>
                      <a:pPr lvl="0" algn="l">
                        <a:lnSpc>
                          <a:spcPct val="100000"/>
                        </a:lnSpc>
                        <a:spcBef>
                          <a:spcPts val="0"/>
                        </a:spcBef>
                        <a:spcAft>
                          <a:spcPts val="0"/>
                        </a:spcAft>
                        <a:buNone/>
                      </a:pPr>
                      <a:r>
                        <a:rPr lang="en-US" sz="1400" b="1" i="0" u="sng" strike="noStrike" cap="none" spc="0" noProof="0" dirty="0">
                          <a:solidFill>
                            <a:schemeClr val="tx1"/>
                          </a:solidFill>
                          <a:latin typeface="Calibri"/>
                        </a:rPr>
                        <a:t>Admin</a:t>
                      </a:r>
                      <a:r>
                        <a:rPr lang="en-US" sz="1400" b="1" i="0" u="none" strike="noStrike" cap="none" spc="0" noProof="0" dirty="0">
                          <a:solidFill>
                            <a:schemeClr val="tx1"/>
                          </a:solidFill>
                          <a:latin typeface="Calibri"/>
                        </a:rPr>
                        <a:t> : actor represents a user with administrative privileges who is responsible for managing and maintaining Al Rajhi Bank Application.</a:t>
                      </a:r>
                      <a:endParaRPr lang="en-US" sz="1400" b="0" i="0" u="none" strike="noStrike" cap="none" spc="0" noProof="0" dirty="0">
                        <a:solidFill>
                          <a:schemeClr val="tx1"/>
                        </a:solidFill>
                        <a:latin typeface="Calibri"/>
                      </a:endParaRPr>
                    </a:p>
                    <a:p>
                      <a:pPr lvl="0">
                        <a:buNone/>
                      </a:pPr>
                      <a:endParaRPr lang="en-US" sz="1400" cap="none" spc="0" dirty="0">
                        <a:solidFill>
                          <a:schemeClr val="tx1"/>
                        </a:solidFill>
                      </a:endParaRPr>
                    </a:p>
                  </a:txBody>
                  <a:tcPr marL="102713" marR="79010" marT="79010" marB="79010">
                    <a:lnL w="19050" cap="flat" cmpd="sng" algn="ctr">
                      <a:solidFill>
                        <a:schemeClr val="tx1"/>
                      </a:solidFill>
                      <a:prstDash val="solid"/>
                    </a:lnL>
                    <a:lnR w="19050" cap="flat" cmpd="sng" algn="ctr">
                      <a:solidFill>
                        <a:schemeClr val="tx1"/>
                      </a:solidFill>
                      <a:prstDash val="solid"/>
                    </a:lnR>
                    <a:lnT w="12700" cmpd="sng">
                      <a:solidFill>
                        <a:schemeClr val="tx1"/>
                      </a:solidFill>
                    </a:lnT>
                    <a:lnB w="12700" cap="flat" cmpd="sng" algn="ctr">
                      <a:solidFill>
                        <a:schemeClr val="tx1"/>
                      </a:solidFill>
                      <a:prstDash val="solid"/>
                    </a:lnB>
                    <a:noFill/>
                  </a:tcPr>
                </a:tc>
                <a:extLst>
                  <a:ext uri="{0D108BD9-81ED-4DB2-BD59-A6C34878D82A}">
                    <a16:rowId xmlns:a16="http://schemas.microsoft.com/office/drawing/2014/main" val="3943915046"/>
                  </a:ext>
                </a:extLst>
              </a:tr>
              <a:tr h="370290">
                <a:tc>
                  <a:txBody>
                    <a:bodyPr/>
                    <a:lstStyle/>
                    <a:p>
                      <a:pPr lvl="0">
                        <a:buNone/>
                      </a:pPr>
                      <a:r>
                        <a:rPr lang="en-US" sz="1600" b="1" i="0" u="none" strike="noStrike" cap="none" spc="0" noProof="0" dirty="0">
                          <a:solidFill>
                            <a:schemeClr val="tx1"/>
                          </a:solidFill>
                          <a:latin typeface="Calibri"/>
                        </a:rPr>
                        <a:t>Data</a:t>
                      </a:r>
                      <a:endParaRPr lang="en-US" sz="1600" b="1" cap="none" spc="0" dirty="0">
                        <a:solidFill>
                          <a:schemeClr val="tx1"/>
                        </a:solidFill>
                      </a:endParaRPr>
                    </a:p>
                  </a:txBody>
                  <a:tcPr marL="102713" marR="79010" marT="79010" marB="79010">
                    <a:lnL w="12700" cap="flat" cmpd="sng" algn="ctr">
                      <a:solidFill>
                        <a:schemeClr val="tx1"/>
                      </a:solidFill>
                      <a:prstDash val="solid"/>
                    </a:lnL>
                    <a:lnR w="12700" cap="flat" cmpd="sng" algn="ctr">
                      <a:solidFill>
                        <a:schemeClr val="tx1"/>
                      </a:solidFill>
                      <a:prstDash val="solid"/>
                    </a:lnR>
                    <a:lnT w="12700" cap="flat" cmpd="sng" algn="ctr">
                      <a:solidFill>
                        <a:schemeClr val="tx1"/>
                      </a:solidFill>
                      <a:prstDash val="solid"/>
                    </a:lnT>
                    <a:lnB w="12700" cmpd="sng">
                      <a:solidFill>
                        <a:schemeClr val="tx1"/>
                      </a:solidFill>
                      <a:prstDash val="solid"/>
                    </a:lnB>
                    <a:noFill/>
                  </a:tcPr>
                </a:tc>
                <a:tc>
                  <a:txBody>
                    <a:bodyPr/>
                    <a:lstStyle/>
                    <a:p>
                      <a:pPr lvl="0">
                        <a:buNone/>
                      </a:pPr>
                      <a:r>
                        <a:rPr lang="en-US" sz="1400" b="1" i="0" u="none" strike="noStrike" cap="none" spc="0" noProof="0" dirty="0">
                          <a:solidFill>
                            <a:schemeClr val="tx1"/>
                          </a:solidFill>
                          <a:latin typeface="Calibri"/>
                        </a:rPr>
                        <a:t>Customers , payments , Products , Remittances</a:t>
                      </a:r>
                      <a:endParaRPr lang="en-US" sz="1400" b="0" i="0" u="none" strike="noStrike" cap="none" spc="0" noProof="0" dirty="0">
                        <a:solidFill>
                          <a:schemeClr val="tx1"/>
                        </a:solidFill>
                        <a:latin typeface="Calibri"/>
                      </a:endParaRPr>
                    </a:p>
                  </a:txBody>
                  <a:tcPr marL="102713" marR="79010" marT="79010" marB="79010">
                    <a:lnL w="12700" cap="flat" cmpd="sng" algn="ctr">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700057984"/>
                  </a:ext>
                </a:extLst>
              </a:tr>
              <a:tr h="549478">
                <a:tc>
                  <a:txBody>
                    <a:bodyPr/>
                    <a:lstStyle/>
                    <a:p>
                      <a:pPr lvl="0">
                        <a:buNone/>
                      </a:pPr>
                      <a:r>
                        <a:rPr lang="en-US" sz="1600" b="1" i="0" u="none" strike="noStrike" cap="none" spc="0" noProof="0" dirty="0">
                          <a:solidFill>
                            <a:schemeClr val="tx1"/>
                          </a:solidFill>
                          <a:latin typeface="Calibri"/>
                        </a:rPr>
                        <a:t>Stimulus</a:t>
                      </a:r>
                      <a:endParaRPr lang="en-US" sz="1600" b="1" cap="none" spc="0" dirty="0">
                        <a:solidFill>
                          <a:schemeClr val="tx1"/>
                        </a:solidFill>
                      </a:endParaRPr>
                    </a:p>
                  </a:txBody>
                  <a:tcPr marL="102713" marR="79010" marT="79010" marB="79010">
                    <a:lnL w="19050" cap="flat" cmpd="sng" algn="ctr">
                      <a:solidFill>
                        <a:schemeClr val="tx1"/>
                      </a:solidFill>
                      <a:prstDash val="solid"/>
                    </a:lnL>
                    <a:lnR w="19050" cap="flat" cmpd="sng" algn="ctr">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lvl="0">
                        <a:buNone/>
                      </a:pPr>
                      <a:r>
                        <a:rPr lang="en-US" sz="1400" b="1" i="0" u="none" strike="noStrike" cap="none" spc="0" noProof="0" dirty="0">
                          <a:solidFill>
                            <a:schemeClr val="tx1"/>
                          </a:solidFill>
                          <a:latin typeface="Calibri"/>
                        </a:rPr>
                        <a:t>The user can see some services within the app and can add some products to the cart, they can be purchased after creating your account</a:t>
                      </a:r>
                      <a:endParaRPr lang="en-US" sz="1400" b="0" i="0" u="none" strike="noStrike" cap="none" spc="0" noProof="0" dirty="0">
                        <a:solidFill>
                          <a:schemeClr val="tx1"/>
                        </a:solidFill>
                        <a:latin typeface="Calibri"/>
                      </a:endParaRPr>
                    </a:p>
                  </a:txBody>
                  <a:tcPr marL="102713" marR="79010" marT="79010" marB="79010">
                    <a:lnL w="19050" cap="flat" cmpd="sng" algn="ctr">
                      <a:solidFill>
                        <a:schemeClr val="tx1"/>
                      </a:solidFill>
                      <a:prstDash val="solid"/>
                    </a:lnL>
                    <a:lnR w="19050" cap="flat" cmpd="sng" algn="ctr">
                      <a:solidFill>
                        <a:schemeClr val="tx1"/>
                      </a:solidFill>
                      <a:prstDash val="solid"/>
                    </a:lnR>
                    <a:lnT w="12700" cmpd="sng">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873021714"/>
                  </a:ext>
                </a:extLst>
              </a:tr>
              <a:tr h="549478">
                <a:tc>
                  <a:txBody>
                    <a:bodyPr/>
                    <a:lstStyle/>
                    <a:p>
                      <a:pPr lvl="0">
                        <a:buNone/>
                      </a:pPr>
                      <a:r>
                        <a:rPr lang="en-US" sz="1600" b="1" i="0" u="none" strike="noStrike" cap="none" spc="0" noProof="0" dirty="0">
                          <a:solidFill>
                            <a:schemeClr val="tx1"/>
                          </a:solidFill>
                          <a:latin typeface="Calibri"/>
                        </a:rPr>
                        <a:t>Response</a:t>
                      </a:r>
                      <a:endParaRPr lang="en-US" sz="1600" b="1" cap="none" spc="0" dirty="0">
                        <a:solidFill>
                          <a:schemeClr val="tx1"/>
                        </a:solidFill>
                      </a:endParaRPr>
                    </a:p>
                  </a:txBody>
                  <a:tcPr marL="102713" marR="79010" marT="79010" marB="79010">
                    <a:lnL w="12700" cap="flat" cmpd="sng" algn="ctr">
                      <a:solidFill>
                        <a:schemeClr val="tx1"/>
                      </a:solidFill>
                      <a:prstDash val="solid"/>
                    </a:lnL>
                    <a:lnR w="12700" cap="flat" cmpd="sng" algn="ctr">
                      <a:solidFill>
                        <a:schemeClr val="tx1"/>
                      </a:solidFill>
                      <a:prstDash val="solid"/>
                    </a:lnR>
                    <a:lnT w="12700" cap="flat" cmpd="sng" algn="ctr">
                      <a:solidFill>
                        <a:schemeClr val="tx1"/>
                      </a:solidFill>
                      <a:prstDash val="solid"/>
                    </a:lnT>
                    <a:lnB w="12700" cmpd="sng">
                      <a:solidFill>
                        <a:schemeClr val="tx1"/>
                      </a:solidFill>
                      <a:prstDash val="solid"/>
                    </a:lnB>
                    <a:noFill/>
                  </a:tcPr>
                </a:tc>
                <a:tc>
                  <a:txBody>
                    <a:bodyPr/>
                    <a:lstStyle/>
                    <a:p>
                      <a:pPr lvl="0">
                        <a:buNone/>
                      </a:pPr>
                      <a:r>
                        <a:rPr lang="en-US" sz="1400" b="1" i="0" u="none" strike="noStrike" cap="none" spc="0" noProof="0" dirty="0">
                          <a:solidFill>
                            <a:schemeClr val="tx1"/>
                          </a:solidFill>
                          <a:latin typeface="Calibri"/>
                        </a:rPr>
                        <a:t>The user enters Al-Rajhi Bank application and searches for the services or products that he wants, and they are available for viewing only</a:t>
                      </a:r>
                      <a:endParaRPr lang="en-US" sz="1400" b="0" i="0" u="none" strike="noStrike" cap="none" spc="0" noProof="0" dirty="0">
                        <a:solidFill>
                          <a:schemeClr val="tx1"/>
                        </a:solidFill>
                        <a:latin typeface="Calibri"/>
                      </a:endParaRPr>
                    </a:p>
                  </a:txBody>
                  <a:tcPr marL="102713" marR="79010" marT="79010" marB="79010">
                    <a:lnL w="12700" cap="flat" cmpd="sng" algn="ctr">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13716674"/>
                  </a:ext>
                </a:extLst>
              </a:tr>
              <a:tr h="549478">
                <a:tc>
                  <a:txBody>
                    <a:bodyPr/>
                    <a:lstStyle/>
                    <a:p>
                      <a:pPr lvl="0">
                        <a:buNone/>
                      </a:pPr>
                      <a:r>
                        <a:rPr lang="en-US" sz="1600" b="1" i="0" u="none" strike="noStrike" cap="none" spc="0" noProof="0" dirty="0">
                          <a:solidFill>
                            <a:schemeClr val="tx1"/>
                          </a:solidFill>
                          <a:latin typeface="Calibri"/>
                        </a:rPr>
                        <a:t>Comments</a:t>
                      </a:r>
                      <a:endParaRPr lang="en-US" sz="1600" b="1" cap="none" spc="0" dirty="0">
                        <a:solidFill>
                          <a:schemeClr val="tx1"/>
                        </a:solidFill>
                      </a:endParaRPr>
                    </a:p>
                  </a:txBody>
                  <a:tcPr marL="102713" marR="79010" marT="79010" marB="79010">
                    <a:lnL w="19050" cap="flat" cmpd="sng" algn="ctr">
                      <a:solidFill>
                        <a:schemeClr val="tx1"/>
                      </a:solidFill>
                      <a:prstDash val="solid"/>
                    </a:lnL>
                    <a:lnR w="19050" cap="flat" cmpd="sng" algn="ctr">
                      <a:solidFill>
                        <a:schemeClr val="tx1"/>
                      </a:solidFill>
                      <a:prstDash val="solid"/>
                    </a:lnR>
                    <a:lnT w="12700" cmpd="sng">
                      <a:solidFill>
                        <a:schemeClr val="tx1"/>
                      </a:solidFill>
                      <a:prstDash val="solid"/>
                    </a:lnT>
                    <a:lnB w="19050" cap="flat" cmpd="sng" algn="ctr">
                      <a:solidFill>
                        <a:schemeClr val="tx1"/>
                      </a:solidFill>
                      <a:prstDash val="solid"/>
                    </a:lnB>
                    <a:noFill/>
                  </a:tcPr>
                </a:tc>
                <a:tc>
                  <a:txBody>
                    <a:bodyPr/>
                    <a:lstStyle/>
                    <a:p>
                      <a:pPr lvl="0">
                        <a:buNone/>
                      </a:pPr>
                      <a:r>
                        <a:rPr lang="en-US" sz="1400" b="1" i="0" u="none" strike="noStrike" cap="none" spc="0" noProof="0" dirty="0">
                          <a:solidFill>
                            <a:schemeClr val="tx1"/>
                          </a:solidFill>
                          <a:latin typeface="Calibri"/>
                        </a:rPr>
                        <a:t>There must be privacy for each customer, as other customers cannot monitor the customer's bank account, transfers, and employees cannot dispose of the customer's account at all.</a:t>
                      </a:r>
                      <a:endParaRPr lang="en-US" sz="1400" b="0" i="0" u="none" strike="noStrike" cap="none" spc="0" noProof="0" dirty="0">
                        <a:solidFill>
                          <a:schemeClr val="tx1"/>
                        </a:solidFill>
                        <a:latin typeface="Calibri"/>
                      </a:endParaRPr>
                    </a:p>
                  </a:txBody>
                  <a:tcPr marL="102713" marR="79010" marT="79010" marB="79010">
                    <a:lnL w="19050" cap="flat" cmpd="sng" algn="ctr">
                      <a:solidFill>
                        <a:schemeClr val="tx1"/>
                      </a:solidFill>
                      <a:prstDash val="solid"/>
                    </a:lnL>
                    <a:lnR w="19050" cap="flat" cmpd="sng" algn="ctr">
                      <a:solidFill>
                        <a:schemeClr val="tx1"/>
                      </a:solidFill>
                      <a:prstDash val="solid"/>
                    </a:lnR>
                    <a:lnT w="12700" cmpd="sng">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402562331"/>
                  </a:ext>
                </a:extLst>
              </a:tr>
            </a:tbl>
          </a:graphicData>
        </a:graphic>
      </p:graphicFrame>
    </p:spTree>
    <p:extLst>
      <p:ext uri="{BB962C8B-B14F-4D97-AF65-F5344CB8AC3E}">
        <p14:creationId xmlns:p14="http://schemas.microsoft.com/office/powerpoint/2010/main" val="132086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05B9D-3969-3EB1-F4FF-2A7681E93B4A}"/>
              </a:ext>
            </a:extLst>
          </p:cNvPr>
          <p:cNvSpPr>
            <a:spLocks noGrp="1"/>
          </p:cNvSpPr>
          <p:nvPr>
            <p:ph type="title"/>
          </p:nvPr>
        </p:nvSpPr>
        <p:spPr>
          <a:xfrm>
            <a:off x="586478" y="1683756"/>
            <a:ext cx="3115265" cy="2396359"/>
          </a:xfrm>
        </p:spPr>
        <p:txBody>
          <a:bodyPr anchor="b">
            <a:normAutofit/>
          </a:bodyPr>
          <a:lstStyle/>
          <a:p>
            <a:pPr algn="r"/>
            <a:r>
              <a:rPr lang="en-US" sz="4000" b="1" u="sng">
                <a:solidFill>
                  <a:srgbClr val="FFFFFF"/>
                </a:solidFill>
                <a:latin typeface="Calibri"/>
                <a:cs typeface="Calibri"/>
              </a:rPr>
              <a:t>Table 2</a:t>
            </a:r>
            <a:endParaRPr lang="en-US" sz="4000">
              <a:solidFill>
                <a:srgbClr val="FFFFFF"/>
              </a:solidFill>
              <a:latin typeface="Calibri"/>
              <a:cs typeface="Calibri"/>
            </a:endParaRPr>
          </a:p>
        </p:txBody>
      </p:sp>
      <p:graphicFrame>
        <p:nvGraphicFramePr>
          <p:cNvPr id="4" name="Table 4">
            <a:extLst>
              <a:ext uri="{FF2B5EF4-FFF2-40B4-BE49-F238E27FC236}">
                <a16:creationId xmlns:a16="http://schemas.microsoft.com/office/drawing/2014/main" id="{9012CE98-81AF-499B-E42A-DE31B8102212}"/>
              </a:ext>
            </a:extLst>
          </p:cNvPr>
          <p:cNvGraphicFramePr>
            <a:graphicFrameLocks noGrp="1"/>
          </p:cNvGraphicFramePr>
          <p:nvPr>
            <p:ph idx="1"/>
            <p:extLst>
              <p:ext uri="{D42A27DB-BD31-4B8C-83A1-F6EECF244321}">
                <p14:modId xmlns:p14="http://schemas.microsoft.com/office/powerpoint/2010/main" val="2636766311"/>
              </p:ext>
            </p:extLst>
          </p:nvPr>
        </p:nvGraphicFramePr>
        <p:xfrm>
          <a:off x="4905052" y="1104813"/>
          <a:ext cx="6666833" cy="4745176"/>
        </p:xfrm>
        <a:graphic>
          <a:graphicData uri="http://schemas.openxmlformats.org/drawingml/2006/table">
            <a:tbl>
              <a:tblPr firstRow="1" bandRow="1">
                <a:tableStyleId>{2D5ABB26-0587-4C30-8999-92F81FD0307C}</a:tableStyleId>
              </a:tblPr>
              <a:tblGrid>
                <a:gridCol w="1146690">
                  <a:extLst>
                    <a:ext uri="{9D8B030D-6E8A-4147-A177-3AD203B41FA5}">
                      <a16:colId xmlns:a16="http://schemas.microsoft.com/office/drawing/2014/main" val="3161412193"/>
                    </a:ext>
                  </a:extLst>
                </a:gridCol>
                <a:gridCol w="5520143">
                  <a:extLst>
                    <a:ext uri="{9D8B030D-6E8A-4147-A177-3AD203B41FA5}">
                      <a16:colId xmlns:a16="http://schemas.microsoft.com/office/drawing/2014/main" val="3405495556"/>
                    </a:ext>
                  </a:extLst>
                </a:gridCol>
              </a:tblGrid>
              <a:tr h="336194">
                <a:tc>
                  <a:txBody>
                    <a:bodyPr/>
                    <a:lstStyle/>
                    <a:p>
                      <a:pPr lvl="0">
                        <a:buNone/>
                      </a:pPr>
                      <a:r>
                        <a:rPr lang="en-US" sz="1400" b="1" i="0" u="none" strike="noStrike" noProof="0">
                          <a:latin typeface="Calibri"/>
                        </a:rPr>
                        <a:t>Actors</a:t>
                      </a:r>
                      <a:endParaRPr lang="en-US" sz="1400" b="1"/>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1" i="0" u="none" strike="noStrike" noProof="0">
                          <a:solidFill>
                            <a:schemeClr val="tx1"/>
                          </a:solidFill>
                          <a:latin typeface="Calibri"/>
                        </a:rPr>
                        <a:t>User , Customer , System , Admin</a:t>
                      </a:r>
                      <a:endParaRPr lang="en-US" sz="1200"/>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03224286"/>
                  </a:ext>
                </a:extLst>
              </a:tr>
              <a:tr h="2013849">
                <a:tc>
                  <a:txBody>
                    <a:bodyPr/>
                    <a:lstStyle/>
                    <a:p>
                      <a:pPr lvl="0">
                        <a:buNone/>
                      </a:pPr>
                      <a:r>
                        <a:rPr lang="en-US" sz="1400" b="1" i="0" u="none" strike="noStrike" noProof="0">
                          <a:solidFill>
                            <a:schemeClr val="tx1"/>
                          </a:solidFill>
                          <a:latin typeface="Calibri"/>
                        </a:rPr>
                        <a:t>Description</a:t>
                      </a:r>
                      <a:endParaRPr lang="en-US" sz="1400" b="1"/>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200" b="1" i="0" u="sng" strike="noStrike" noProof="0">
                          <a:latin typeface="Calibri"/>
                        </a:rPr>
                        <a:t>User :</a:t>
                      </a:r>
                      <a:r>
                        <a:rPr lang="en-US" sz="1200" b="1" i="0" u="none" strike="noStrike" noProof="0">
                          <a:latin typeface="Calibri"/>
                        </a:rPr>
                        <a:t> actor represents a person who wants to create a new account with</a:t>
                      </a:r>
                      <a:endParaRPr lang="en-US" sz="1200" b="0" i="0" u="none" strike="noStrike" noProof="0">
                        <a:latin typeface="Calibri"/>
                      </a:endParaRPr>
                    </a:p>
                    <a:p>
                      <a:pPr lvl="0" algn="l">
                        <a:lnSpc>
                          <a:spcPct val="100000"/>
                        </a:lnSpc>
                        <a:spcBef>
                          <a:spcPts val="0"/>
                        </a:spcBef>
                        <a:spcAft>
                          <a:spcPts val="0"/>
                        </a:spcAft>
                        <a:buNone/>
                      </a:pPr>
                      <a:r>
                        <a:rPr lang="en-US" sz="1200" b="1" i="0" u="none" strike="noStrike" noProof="0">
                          <a:latin typeface="Calibri"/>
                        </a:rPr>
                        <a:t> Al Rajhi Bank and access the Al Rajhi Bank Application as a 'Customer'.</a:t>
                      </a:r>
                      <a:endParaRPr lang="en-US" sz="1200" b="0" i="0" u="none" strike="noStrike" noProof="0">
                        <a:latin typeface="Calibri"/>
                      </a:endParaRPr>
                    </a:p>
                    <a:p>
                      <a:pPr lvl="0" algn="l">
                        <a:lnSpc>
                          <a:spcPct val="100000"/>
                        </a:lnSpc>
                        <a:spcBef>
                          <a:spcPts val="0"/>
                        </a:spcBef>
                        <a:spcAft>
                          <a:spcPts val="0"/>
                        </a:spcAft>
                        <a:buNone/>
                      </a:pPr>
                      <a:r>
                        <a:rPr lang="en-US" sz="1200" b="1" i="0" u="sng" strike="noStrike" noProof="0">
                          <a:latin typeface="Calibri"/>
                        </a:rPr>
                        <a:t>Customer :</a:t>
                      </a:r>
                      <a:r>
                        <a:rPr lang="en-US" sz="1200" b="1" i="0" u="none" strike="noStrike" noProof="0">
                          <a:latin typeface="Calibri"/>
                        </a:rPr>
                        <a:t> actor represents a user who already has an account with Al Rajhi Bank and uses Al Rajhi Bank Application to manage their bank account, perform transactions, and access banking services.</a:t>
                      </a:r>
                      <a:endParaRPr lang="en-US" sz="1200" b="0" i="0" u="none" strike="noStrike" noProof="0">
                        <a:latin typeface="Calibri"/>
                      </a:endParaRPr>
                    </a:p>
                    <a:p>
                      <a:pPr lvl="0" algn="l">
                        <a:lnSpc>
                          <a:spcPct val="100000"/>
                        </a:lnSpc>
                        <a:spcBef>
                          <a:spcPts val="0"/>
                        </a:spcBef>
                        <a:spcAft>
                          <a:spcPts val="0"/>
                        </a:spcAft>
                        <a:buNone/>
                      </a:pPr>
                      <a:r>
                        <a:rPr lang="en-US" sz="1200" b="1" i="0" u="sng" strike="noStrike" noProof="0">
                          <a:latin typeface="Calibri"/>
                        </a:rPr>
                        <a:t>System :</a:t>
                      </a:r>
                      <a:r>
                        <a:rPr lang="en-US" sz="1200" b="1" i="0" u="none" strike="noStrike" noProof="0">
                          <a:latin typeface="Calibri"/>
                        </a:rPr>
                        <a:t> actor represents Al Rajhi Bank Application itself, which is a software system developed and maintained by Al Rajhi Bank to provide online banking services to its users.</a:t>
                      </a:r>
                      <a:endParaRPr lang="en-US" sz="1200" b="0" i="0" u="none" strike="noStrike" noProof="0">
                        <a:latin typeface="Calibri"/>
                      </a:endParaRPr>
                    </a:p>
                    <a:p>
                      <a:pPr lvl="0" algn="l">
                        <a:lnSpc>
                          <a:spcPct val="100000"/>
                        </a:lnSpc>
                        <a:spcBef>
                          <a:spcPts val="0"/>
                        </a:spcBef>
                        <a:spcAft>
                          <a:spcPts val="0"/>
                        </a:spcAft>
                        <a:buNone/>
                      </a:pPr>
                      <a:r>
                        <a:rPr lang="en-US" sz="1200" b="1" i="0" u="sng" strike="noStrike" noProof="0">
                          <a:latin typeface="Calibri"/>
                        </a:rPr>
                        <a:t>Admin</a:t>
                      </a:r>
                      <a:r>
                        <a:rPr lang="en-US" sz="1200" b="1" i="0" u="none" strike="noStrike" noProof="0">
                          <a:latin typeface="Calibri"/>
                        </a:rPr>
                        <a:t> : actor represents a user with administrative privileges who is responsible for managing and maintaining Al Rajhi Bank Application.</a:t>
                      </a:r>
                      <a:endParaRPr lang="en-US" sz="1200" b="0" i="0" u="none" strike="noStrike" noProof="0">
                        <a:latin typeface="Calibri"/>
                      </a:endParaRPr>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04429150"/>
                  </a:ext>
                </a:extLst>
              </a:tr>
              <a:tr h="336194">
                <a:tc>
                  <a:txBody>
                    <a:bodyPr/>
                    <a:lstStyle/>
                    <a:p>
                      <a:pPr lvl="0">
                        <a:buNone/>
                      </a:pPr>
                      <a:r>
                        <a:rPr lang="en-US" sz="1400" b="1" i="0" u="none" strike="noStrike" noProof="0">
                          <a:solidFill>
                            <a:schemeClr val="tx1"/>
                          </a:solidFill>
                          <a:latin typeface="Calibri"/>
                        </a:rPr>
                        <a:t>Data</a:t>
                      </a:r>
                      <a:endParaRPr lang="en-US" sz="1400" b="1"/>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1" i="0" u="none" strike="noStrike" noProof="0">
                          <a:solidFill>
                            <a:srgbClr val="000000"/>
                          </a:solidFill>
                          <a:latin typeface="Calibri"/>
                        </a:rPr>
                        <a:t>Customers , payments , Products , Remittances</a:t>
                      </a:r>
                      <a:endParaRPr lang="en-US" sz="1200" b="0" i="0" u="none" strike="noStrike" noProof="0">
                        <a:solidFill>
                          <a:srgbClr val="000000"/>
                        </a:solidFill>
                        <a:latin typeface="Calibri"/>
                      </a:endParaRPr>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57320668"/>
                  </a:ext>
                </a:extLst>
              </a:tr>
              <a:tr h="496665">
                <a:tc>
                  <a:txBody>
                    <a:bodyPr/>
                    <a:lstStyle/>
                    <a:p>
                      <a:pPr lvl="0">
                        <a:buNone/>
                      </a:pPr>
                      <a:r>
                        <a:rPr lang="en-US" sz="1400" b="1" i="0" u="none" strike="noStrike" noProof="0">
                          <a:solidFill>
                            <a:schemeClr val="tx1"/>
                          </a:solidFill>
                          <a:latin typeface="Calibri"/>
                        </a:rPr>
                        <a:t>Stimulus</a:t>
                      </a:r>
                      <a:endParaRPr lang="en-US" sz="1400" b="1"/>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1" i="0" u="none" strike="noStrike" noProof="0">
                          <a:solidFill>
                            <a:srgbClr val="000000"/>
                          </a:solidFill>
                          <a:latin typeface="Calibri"/>
                        </a:rPr>
                        <a:t>The customer can view all the services within the application and can add some products to the shopping cart, he can buy them and he can make bank transfers</a:t>
                      </a:r>
                      <a:endParaRPr lang="en-US" sz="1200" b="0" i="0" u="none" strike="noStrike" noProof="0">
                        <a:solidFill>
                          <a:srgbClr val="000000"/>
                        </a:solidFill>
                        <a:latin typeface="Calibri"/>
                      </a:endParaRPr>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43956908"/>
                  </a:ext>
                </a:extLst>
              </a:tr>
              <a:tr h="875961">
                <a:tc>
                  <a:txBody>
                    <a:bodyPr/>
                    <a:lstStyle/>
                    <a:p>
                      <a:pPr lvl="0">
                        <a:buNone/>
                      </a:pPr>
                      <a:r>
                        <a:rPr lang="en-US" sz="1400" b="1" i="0" u="none" strike="noStrike" noProof="0">
                          <a:solidFill>
                            <a:schemeClr val="tx1"/>
                          </a:solidFill>
                          <a:latin typeface="Calibri"/>
                        </a:rPr>
                        <a:t>Response</a:t>
                      </a:r>
                      <a:endParaRPr lang="en-US" sz="1400" b="1"/>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1" i="0" u="none" strike="noStrike" noProof="0">
                          <a:solidFill>
                            <a:srgbClr val="000000"/>
                          </a:solidFill>
                          <a:latin typeface="Calibri"/>
                        </a:rPr>
                        <a:t>When the customer logs into the Al-Rajhi Bank application, it shows below the latest transactions that were conducted in his bank account, and he can inquire about his banking information in the application and make transfers about and purchase some goods in the application’s store</a:t>
                      </a:r>
                      <a:endParaRPr lang="en-US" sz="1200" b="0" i="0" u="none" strike="noStrike" noProof="0">
                        <a:solidFill>
                          <a:srgbClr val="000000"/>
                        </a:solidFill>
                        <a:latin typeface="Calibri"/>
                      </a:endParaRPr>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76523610"/>
                  </a:ext>
                </a:extLst>
              </a:tr>
              <a:tr h="686313">
                <a:tc>
                  <a:txBody>
                    <a:bodyPr/>
                    <a:lstStyle/>
                    <a:p>
                      <a:pPr lvl="0">
                        <a:buNone/>
                      </a:pPr>
                      <a:r>
                        <a:rPr lang="en-US" sz="1400" b="1" i="0" u="none" strike="noStrike" noProof="0">
                          <a:solidFill>
                            <a:schemeClr val="tx1"/>
                          </a:solidFill>
                          <a:latin typeface="Calibri"/>
                        </a:rPr>
                        <a:t>Comments</a:t>
                      </a:r>
                      <a:endParaRPr lang="en-US" sz="1400"/>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1" i="0" u="none" strike="noStrike" noProof="0">
                          <a:solidFill>
                            <a:srgbClr val="000000"/>
                          </a:solidFill>
                          <a:latin typeface="Calibri"/>
                        </a:rPr>
                        <a:t>There must be privacy for each customer, as other customers cannot monitor the customer's bank account, transfers, and employees cannot dispose of the customer's account at all.</a:t>
                      </a:r>
                      <a:endParaRPr lang="en-US" sz="1200" b="0" i="0" u="none" strike="noStrike" noProof="0">
                        <a:solidFill>
                          <a:srgbClr val="000000"/>
                        </a:solidFill>
                        <a:latin typeface="Calibri"/>
                      </a:endParaRPr>
                    </a:p>
                  </a:txBody>
                  <a:tcPr marL="82357" marR="82357" marT="41178" marB="41178">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094875693"/>
                  </a:ext>
                </a:extLst>
              </a:tr>
            </a:tbl>
          </a:graphicData>
        </a:graphic>
      </p:graphicFrame>
    </p:spTree>
    <p:extLst>
      <p:ext uri="{BB962C8B-B14F-4D97-AF65-F5344CB8AC3E}">
        <p14:creationId xmlns:p14="http://schemas.microsoft.com/office/powerpoint/2010/main" val="109869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C385C-0EF7-CFE8-3710-23AA8385947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u="sng" kern="1200">
                <a:solidFill>
                  <a:srgbClr val="FFFFFF"/>
                </a:solidFill>
                <a:latin typeface="+mj-lt"/>
                <a:ea typeface="+mj-ea"/>
                <a:cs typeface="+mj-cs"/>
              </a:rPr>
              <a:t>Sequences diagram</a:t>
            </a:r>
            <a:endParaRPr lang="en-US" sz="3200" kern="1200">
              <a:solidFill>
                <a:srgbClr val="FFFFFF"/>
              </a:solidFill>
              <a:latin typeface="+mj-lt"/>
              <a:ea typeface="+mj-ea"/>
              <a:cs typeface="+mj-cs"/>
            </a:endParaRPr>
          </a:p>
        </p:txBody>
      </p:sp>
      <p:pic>
        <p:nvPicPr>
          <p:cNvPr id="4" name="Picture 4" descr="Table&#10;&#10;Description automatically generated">
            <a:extLst>
              <a:ext uri="{FF2B5EF4-FFF2-40B4-BE49-F238E27FC236}">
                <a16:creationId xmlns:a16="http://schemas.microsoft.com/office/drawing/2014/main" id="{F06CEDFC-5E23-DB15-F70B-017F417E32F1}"/>
              </a:ext>
            </a:extLst>
          </p:cNvPr>
          <p:cNvPicPr>
            <a:picLocks noGrp="1" noChangeAspect="1"/>
          </p:cNvPicPr>
          <p:nvPr>
            <p:ph idx="1"/>
          </p:nvPr>
        </p:nvPicPr>
        <p:blipFill>
          <a:blip r:embed="rId2"/>
          <a:stretch>
            <a:fillRect/>
          </a:stretch>
        </p:blipFill>
        <p:spPr>
          <a:xfrm>
            <a:off x="5106383" y="235990"/>
            <a:ext cx="6612819" cy="6502451"/>
          </a:xfrm>
          <a:prstGeom prst="rect">
            <a:avLst/>
          </a:prstGeom>
        </p:spPr>
      </p:pic>
    </p:spTree>
    <p:extLst>
      <p:ext uri="{BB962C8B-B14F-4D97-AF65-F5344CB8AC3E}">
        <p14:creationId xmlns:p14="http://schemas.microsoft.com/office/powerpoint/2010/main" val="4194307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73BDAC-4D15-13ED-C075-5F207EF911B1}"/>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a:solidFill>
                  <a:schemeClr val="tx1"/>
                </a:solidFill>
                <a:latin typeface="+mj-lt"/>
                <a:ea typeface="+mj-ea"/>
                <a:cs typeface="+mj-cs"/>
              </a:rPr>
              <a:t>Class diagram</a:t>
            </a:r>
            <a:endParaRPr lang="en-US" sz="3600" kern="1200">
              <a:solidFill>
                <a:schemeClr val="tx1"/>
              </a:solidFill>
              <a:latin typeface="+mj-lt"/>
              <a:ea typeface="+mj-ea"/>
              <a:cs typeface="+mj-cs"/>
            </a:endParaRPr>
          </a:p>
        </p:txBody>
      </p:sp>
      <p:pic>
        <p:nvPicPr>
          <p:cNvPr id="4" name="Picture 4">
            <a:extLst>
              <a:ext uri="{FF2B5EF4-FFF2-40B4-BE49-F238E27FC236}">
                <a16:creationId xmlns:a16="http://schemas.microsoft.com/office/drawing/2014/main" id="{E665698B-8F4E-5414-A968-C220413A212D}"/>
              </a:ext>
            </a:extLst>
          </p:cNvPr>
          <p:cNvPicPr>
            <a:picLocks noGrp="1" noChangeAspect="1"/>
          </p:cNvPicPr>
          <p:nvPr>
            <p:ph idx="1"/>
          </p:nvPr>
        </p:nvPicPr>
        <p:blipFill>
          <a:blip r:embed="rId2"/>
          <a:stretch>
            <a:fillRect/>
          </a:stretch>
        </p:blipFill>
        <p:spPr>
          <a:xfrm>
            <a:off x="296719" y="2148803"/>
            <a:ext cx="11552381" cy="4162684"/>
          </a:xfrm>
          <a:prstGeom prst="rect">
            <a:avLst/>
          </a:prstGeom>
        </p:spPr>
      </p:pic>
    </p:spTree>
    <p:extLst>
      <p:ext uri="{BB962C8B-B14F-4D97-AF65-F5344CB8AC3E}">
        <p14:creationId xmlns:p14="http://schemas.microsoft.com/office/powerpoint/2010/main" val="359995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etter&#10;&#10;Description automatically generated">
            <a:extLst>
              <a:ext uri="{FF2B5EF4-FFF2-40B4-BE49-F238E27FC236}">
                <a16:creationId xmlns:a16="http://schemas.microsoft.com/office/drawing/2014/main" id="{A8F448F2-7EFA-1ECD-4F8B-9A6C9511A322}"/>
              </a:ext>
            </a:extLst>
          </p:cNvPr>
          <p:cNvPicPr>
            <a:picLocks noGrp="1" noChangeAspect="1"/>
          </p:cNvPicPr>
          <p:nvPr>
            <p:ph idx="1"/>
          </p:nvPr>
        </p:nvPicPr>
        <p:blipFill rotWithShape="1">
          <a:blip r:embed="rId2"/>
          <a:srcRect t="6499" r="-1" b="48440"/>
          <a:stretch/>
        </p:blipFill>
        <p:spPr>
          <a:xfrm>
            <a:off x="-4618" y="-4618"/>
            <a:ext cx="12201235" cy="6878780"/>
          </a:xfrm>
          <a:prstGeom prst="rect">
            <a:avLst/>
          </a:prstGeom>
        </p:spPr>
      </p:pic>
    </p:spTree>
    <p:extLst>
      <p:ext uri="{BB962C8B-B14F-4D97-AF65-F5344CB8AC3E}">
        <p14:creationId xmlns:p14="http://schemas.microsoft.com/office/powerpoint/2010/main" val="322939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9E258-CD47-4FCF-D933-D35FE04F5F45}"/>
              </a:ext>
            </a:extLst>
          </p:cNvPr>
          <p:cNvSpPr>
            <a:spLocks noGrp="1"/>
          </p:cNvSpPr>
          <p:nvPr>
            <p:ph type="title"/>
          </p:nvPr>
        </p:nvSpPr>
        <p:spPr>
          <a:xfrm>
            <a:off x="6513788" y="365125"/>
            <a:ext cx="4840010" cy="1807305"/>
          </a:xfrm>
        </p:spPr>
        <p:txBody>
          <a:bodyPr>
            <a:normAutofit/>
          </a:bodyPr>
          <a:lstStyle/>
          <a:p>
            <a:r>
              <a:rPr lang="en-US" dirty="0">
                <a:ea typeface="+mj-lt"/>
                <a:cs typeface="+mj-lt"/>
              </a:rPr>
              <a:t>Introduction</a:t>
            </a:r>
          </a:p>
        </p:txBody>
      </p:sp>
      <p:pic>
        <p:nvPicPr>
          <p:cNvPr id="22" name="Picture 21" descr="Person watching empty phone">
            <a:extLst>
              <a:ext uri="{FF2B5EF4-FFF2-40B4-BE49-F238E27FC236}">
                <a16:creationId xmlns:a16="http://schemas.microsoft.com/office/drawing/2014/main" id="{052A7D90-EB77-79AD-CAEC-E7869A690DB8}"/>
              </a:ext>
            </a:extLst>
          </p:cNvPr>
          <p:cNvPicPr>
            <a:picLocks noChangeAspect="1"/>
          </p:cNvPicPr>
          <p:nvPr/>
        </p:nvPicPr>
        <p:blipFill rotWithShape="1">
          <a:blip r:embed="rId2"/>
          <a:srcRect l="35029" r="543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37EF994-8E08-0389-B9B0-4653859110E1}"/>
              </a:ext>
            </a:extLst>
          </p:cNvPr>
          <p:cNvSpPr>
            <a:spLocks noGrp="1"/>
          </p:cNvSpPr>
          <p:nvPr>
            <p:ph idx="1"/>
          </p:nvPr>
        </p:nvSpPr>
        <p:spPr>
          <a:xfrm>
            <a:off x="6513788" y="2333297"/>
            <a:ext cx="4840010" cy="3843666"/>
          </a:xfrm>
        </p:spPr>
        <p:txBody>
          <a:bodyPr>
            <a:normAutofit/>
          </a:bodyPr>
          <a:lstStyle/>
          <a:p>
            <a:r>
              <a:rPr lang="en-US" sz="2000">
                <a:cs typeface="Calibri"/>
              </a:rPr>
              <a:t>Al-Rajhi Bank application is a banking application that provides bank customers with various and easy-to-use banking services via smart phones. I will talk about the problems and how they were solved, a background on the program, some functional and non-functional requirements, a work plan, and other things for this application</a:t>
            </a:r>
            <a:endParaRPr lang="en-US" sz="2000"/>
          </a:p>
        </p:txBody>
      </p:sp>
    </p:spTree>
    <p:extLst>
      <p:ext uri="{BB962C8B-B14F-4D97-AF65-F5344CB8AC3E}">
        <p14:creationId xmlns:p14="http://schemas.microsoft.com/office/powerpoint/2010/main" val="159014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D8359B-16B9-5DC0-92E6-7383BFAFF832}"/>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latin typeface="Calibri"/>
                <a:cs typeface="Calibri"/>
              </a:rPr>
              <a:t>Problems</a:t>
            </a:r>
            <a:endParaRPr lang="en-US" sz="4000">
              <a:solidFill>
                <a:srgbClr val="FFFFFF"/>
              </a:solidFill>
              <a:latin typeface="Calibri"/>
              <a:cs typeface="Calibri"/>
            </a:endParaRPr>
          </a:p>
          <a:p>
            <a:pPr algn="r"/>
            <a:endParaRPr lang="en-US" sz="4000">
              <a:solidFill>
                <a:srgbClr val="FFFFFF"/>
              </a:solidFill>
              <a:latin typeface="Calibri"/>
              <a:cs typeface="Calibri"/>
            </a:endParaRPr>
          </a:p>
        </p:txBody>
      </p:sp>
      <p:sp>
        <p:nvSpPr>
          <p:cNvPr id="3" name="Content Placeholder 2">
            <a:extLst>
              <a:ext uri="{FF2B5EF4-FFF2-40B4-BE49-F238E27FC236}">
                <a16:creationId xmlns:a16="http://schemas.microsoft.com/office/drawing/2014/main" id="{8B106FE5-7000-182A-62C3-F481E4BF6020}"/>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endParaRPr lang="en-US" sz="2000" b="1">
              <a:cs typeface="Calibri"/>
            </a:endParaRPr>
          </a:p>
          <a:p>
            <a:r>
              <a:rPr lang="en-US" sz="2000">
                <a:cs typeface="Calibri"/>
              </a:rPr>
              <a:t>There are some problems encountered by Al-Rajhi application, problems in making bank transfers that are either delayed or wrong, problems creating an account or forgetting the password to log in</a:t>
            </a:r>
          </a:p>
          <a:p>
            <a:pPr marL="0" indent="0">
              <a:buNone/>
            </a:pPr>
            <a:endParaRPr lang="en-US" sz="2000">
              <a:cs typeface="Calibri"/>
            </a:endParaRPr>
          </a:p>
        </p:txBody>
      </p:sp>
    </p:spTree>
    <p:extLst>
      <p:ext uri="{BB962C8B-B14F-4D97-AF65-F5344CB8AC3E}">
        <p14:creationId xmlns:p14="http://schemas.microsoft.com/office/powerpoint/2010/main" val="354096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1E3A3-468A-F5C2-FCCD-F10B72E47DB2}"/>
              </a:ext>
            </a:extLst>
          </p:cNvPr>
          <p:cNvSpPr>
            <a:spLocks noGrp="1"/>
          </p:cNvSpPr>
          <p:nvPr>
            <p:ph type="title"/>
          </p:nvPr>
        </p:nvSpPr>
        <p:spPr>
          <a:xfrm>
            <a:off x="656823" y="962166"/>
            <a:ext cx="3103808" cy="4421876"/>
          </a:xfrm>
        </p:spPr>
        <p:txBody>
          <a:bodyPr anchor="t">
            <a:normAutofit/>
          </a:bodyPr>
          <a:lstStyle/>
          <a:p>
            <a:pPr algn="r"/>
            <a:r>
              <a:rPr lang="en-US" sz="4000" b="1">
                <a:latin typeface="Calibri"/>
                <a:cs typeface="Calibri"/>
              </a:rPr>
              <a:t>Background</a:t>
            </a:r>
            <a:endParaRPr lang="en-US" sz="4000">
              <a:latin typeface="Calibri"/>
              <a:cs typeface="Calibri"/>
            </a:endParaRPr>
          </a:p>
        </p:txBody>
      </p:sp>
      <p:sp>
        <p:nvSpPr>
          <p:cNvPr id="3" name="Content Placeholder 2">
            <a:extLst>
              <a:ext uri="{FF2B5EF4-FFF2-40B4-BE49-F238E27FC236}">
                <a16:creationId xmlns:a16="http://schemas.microsoft.com/office/drawing/2014/main" id="{465856EA-8704-6D9B-252D-680E42D995F7}"/>
              </a:ext>
            </a:extLst>
          </p:cNvPr>
          <p:cNvSpPr>
            <a:spLocks noGrp="1"/>
          </p:cNvSpPr>
          <p:nvPr>
            <p:ph idx="1"/>
          </p:nvPr>
        </p:nvSpPr>
        <p:spPr>
          <a:xfrm>
            <a:off x="4088929" y="962167"/>
            <a:ext cx="6858113" cy="4743174"/>
          </a:xfrm>
        </p:spPr>
        <p:txBody>
          <a:bodyPr vert="horz" lIns="91440" tIns="45720" rIns="91440" bIns="45720" rtlCol="0" anchor="t">
            <a:normAutofit/>
          </a:bodyPr>
          <a:lstStyle/>
          <a:p>
            <a:r>
              <a:rPr lang="en-US" sz="2000">
                <a:cs typeface="Calibri"/>
              </a:rPr>
              <a:t>Al Rajhi App is a banking application that allows users to manage their bank accounts and perform online banking transactions easily and securely. Many services are provided through Al-Rajhi bank application, including Managing bank accounts, bank transfers, electronic payment and other banking services. Al Rajhi bank app is easy to use and has a simple and clear design</a:t>
            </a:r>
            <a:endParaRPr lang="en-US" sz="200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0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0F321-AD08-856B-49A2-09B59BBACDB4}"/>
              </a:ext>
            </a:extLst>
          </p:cNvPr>
          <p:cNvSpPr>
            <a:spLocks noGrp="1"/>
          </p:cNvSpPr>
          <p:nvPr>
            <p:ph type="title"/>
          </p:nvPr>
        </p:nvSpPr>
        <p:spPr>
          <a:xfrm>
            <a:off x="1136398" y="502021"/>
            <a:ext cx="5427525" cy="1667997"/>
          </a:xfrm>
        </p:spPr>
        <p:txBody>
          <a:bodyPr anchor="b">
            <a:normAutofit/>
          </a:bodyPr>
          <a:lstStyle/>
          <a:p>
            <a:r>
              <a:rPr lang="en-US" sz="4000" b="1">
                <a:latin typeface="Calibri"/>
                <a:cs typeface="Calibri"/>
              </a:rPr>
              <a:t>Proposed solution</a:t>
            </a:r>
            <a:endParaRPr lang="en-US" sz="4000">
              <a:latin typeface="Calibri"/>
              <a:cs typeface="Calibri"/>
            </a:endParaRPr>
          </a:p>
        </p:txBody>
      </p:sp>
      <p:sp>
        <p:nvSpPr>
          <p:cNvPr id="3" name="Content Placeholder 2">
            <a:extLst>
              <a:ext uri="{FF2B5EF4-FFF2-40B4-BE49-F238E27FC236}">
                <a16:creationId xmlns:a16="http://schemas.microsoft.com/office/drawing/2014/main" id="{3076BCBD-F6C8-6180-F818-C6ABDB444408}"/>
              </a:ext>
            </a:extLst>
          </p:cNvPr>
          <p:cNvSpPr>
            <a:spLocks noGrp="1"/>
          </p:cNvSpPr>
          <p:nvPr>
            <p:ph idx="1"/>
          </p:nvPr>
        </p:nvSpPr>
        <p:spPr>
          <a:xfrm>
            <a:off x="166580" y="2359286"/>
            <a:ext cx="6570525" cy="3581264"/>
          </a:xfrm>
        </p:spPr>
        <p:txBody>
          <a:bodyPr vert="horz" lIns="91440" tIns="45720" rIns="91440" bIns="45720" rtlCol="0" anchor="t">
            <a:noAutofit/>
          </a:bodyPr>
          <a:lstStyle/>
          <a:p>
            <a:r>
              <a:rPr lang="en-US" sz="1600" dirty="0">
                <a:cs typeface="Calibri"/>
              </a:rPr>
              <a:t>1- Improve the speed and efficiency of the application by updating and developing the algorithms used in it.</a:t>
            </a:r>
            <a:endParaRPr lang="en-US"/>
          </a:p>
          <a:p>
            <a:r>
              <a:rPr lang="en-US" sz="1600" dirty="0">
                <a:cs typeface="Calibri"/>
              </a:rPr>
              <a:t>2- Improve the user interface to facilitate the use of the application and make it more attractive.</a:t>
            </a:r>
          </a:p>
          <a:p>
            <a:r>
              <a:rPr lang="en-US" sz="1600" dirty="0">
                <a:cs typeface="Calibri"/>
              </a:rPr>
              <a:t>3- Add new features, such as continuous updates of exchange rates and changing interest rates , and providing advanced analytical tools to help customers make the right financial decisions.</a:t>
            </a:r>
          </a:p>
          <a:p>
            <a:r>
              <a:rPr lang="en-US" sz="1600" dirty="0">
                <a:cs typeface="Calibri"/>
              </a:rPr>
              <a:t>4- Enhance security by using modern techniques to verify the user's identity and protect their personal data.</a:t>
            </a:r>
          </a:p>
          <a:p>
            <a:r>
              <a:rPr lang="en-US" sz="1600" dirty="0">
                <a:cs typeface="Calibri"/>
              </a:rPr>
              <a:t>5- Improve the quality of service through the application and provide effective and responsive customer service to meet the needs of users.</a:t>
            </a:r>
          </a:p>
          <a:p>
            <a:endParaRPr lang="en-US" sz="1400">
              <a:cs typeface="Calibri"/>
            </a:endParaRPr>
          </a:p>
        </p:txBody>
      </p:sp>
      <p:pic>
        <p:nvPicPr>
          <p:cNvPr id="5" name="Picture 4" descr="close up of man finger on stock market charts">
            <a:extLst>
              <a:ext uri="{FF2B5EF4-FFF2-40B4-BE49-F238E27FC236}">
                <a16:creationId xmlns:a16="http://schemas.microsoft.com/office/drawing/2014/main" id="{EA97E4DB-A1BC-BF36-5DE8-01ACBE541448}"/>
              </a:ext>
            </a:extLst>
          </p:cNvPr>
          <p:cNvPicPr>
            <a:picLocks noChangeAspect="1"/>
          </p:cNvPicPr>
          <p:nvPr/>
        </p:nvPicPr>
        <p:blipFill rotWithShape="1">
          <a:blip r:embed="rId2"/>
          <a:srcRect l="5902" r="27347"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21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390CD-50FC-9FE8-B487-CB57B7BB8E0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4000" kern="1200" dirty="0">
                <a:solidFill>
                  <a:srgbClr val="FFFFFF"/>
                </a:solidFill>
                <a:latin typeface="+mj-lt"/>
                <a:ea typeface="+mj-ea"/>
                <a:cs typeface="+mj-cs"/>
              </a:rPr>
              <a:t>Work plan</a:t>
            </a:r>
          </a:p>
        </p:txBody>
      </p:sp>
      <p:pic>
        <p:nvPicPr>
          <p:cNvPr id="6" name="Picture 6" descr="Table&#10;&#10;Description automatically generated">
            <a:extLst>
              <a:ext uri="{FF2B5EF4-FFF2-40B4-BE49-F238E27FC236}">
                <a16:creationId xmlns:a16="http://schemas.microsoft.com/office/drawing/2014/main" id="{23400828-C3DD-6106-EDC7-9340FC71F8A5}"/>
              </a:ext>
            </a:extLst>
          </p:cNvPr>
          <p:cNvPicPr>
            <a:picLocks noGrp="1" noChangeAspect="1"/>
          </p:cNvPicPr>
          <p:nvPr>
            <p:ph idx="1"/>
          </p:nvPr>
        </p:nvPicPr>
        <p:blipFill>
          <a:blip r:embed="rId2"/>
          <a:stretch>
            <a:fillRect/>
          </a:stretch>
        </p:blipFill>
        <p:spPr>
          <a:xfrm>
            <a:off x="5594387" y="640080"/>
            <a:ext cx="4574629" cy="5578816"/>
          </a:xfrm>
          <a:prstGeom prst="rect">
            <a:avLst/>
          </a:prstGeom>
        </p:spPr>
      </p:pic>
    </p:spTree>
    <p:extLst>
      <p:ext uri="{BB962C8B-B14F-4D97-AF65-F5344CB8AC3E}">
        <p14:creationId xmlns:p14="http://schemas.microsoft.com/office/powerpoint/2010/main" val="160437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6940D8-BE60-EC15-7FCA-5886596FECE4}"/>
              </a:ext>
            </a:extLst>
          </p:cNvPr>
          <p:cNvSpPr>
            <a:spLocks noGrp="1"/>
          </p:cNvSpPr>
          <p:nvPr>
            <p:ph type="title"/>
          </p:nvPr>
        </p:nvSpPr>
        <p:spPr>
          <a:xfrm>
            <a:off x="1371597" y="348865"/>
            <a:ext cx="10044023" cy="877729"/>
          </a:xfrm>
        </p:spPr>
        <p:txBody>
          <a:bodyPr anchor="ctr">
            <a:normAutofit/>
          </a:bodyPr>
          <a:lstStyle/>
          <a:p>
            <a:pPr>
              <a:spcBef>
                <a:spcPts val="1000"/>
              </a:spcBef>
            </a:pPr>
            <a:r>
              <a:rPr lang="en-US" sz="4000" b="1" dirty="0">
                <a:solidFill>
                  <a:srgbClr val="FFFFFF"/>
                </a:solidFill>
                <a:latin typeface="Calibri"/>
                <a:cs typeface="Calibri"/>
              </a:rPr>
              <a:t>Functional requirements</a:t>
            </a:r>
            <a:endParaRPr lang="en-US" sz="4000" dirty="0">
              <a:solidFill>
                <a:srgbClr val="FFFFFF"/>
              </a:solidFill>
              <a:latin typeface="Calibri"/>
              <a:cs typeface="Calibri"/>
            </a:endParaRPr>
          </a:p>
          <a:p>
            <a:endParaRPr lang="en-US" sz="4000">
              <a:solidFill>
                <a:srgbClr val="FFFFFF"/>
              </a:solidFill>
              <a:cs typeface="Calibri Light"/>
            </a:endParaRPr>
          </a:p>
        </p:txBody>
      </p:sp>
      <p:graphicFrame>
        <p:nvGraphicFramePr>
          <p:cNvPr id="5" name="Content Placeholder 2">
            <a:extLst>
              <a:ext uri="{FF2B5EF4-FFF2-40B4-BE49-F238E27FC236}">
                <a16:creationId xmlns:a16="http://schemas.microsoft.com/office/drawing/2014/main" id="{3DD99C0F-0D28-4707-2980-1F6BE66397D1}"/>
              </a:ext>
            </a:extLst>
          </p:cNvPr>
          <p:cNvGraphicFramePr>
            <a:graphicFrameLocks noGrp="1"/>
          </p:cNvGraphicFramePr>
          <p:nvPr>
            <p:ph idx="1"/>
            <p:extLst>
              <p:ext uri="{D42A27DB-BD31-4B8C-83A1-F6EECF244321}">
                <p14:modId xmlns:p14="http://schemas.microsoft.com/office/powerpoint/2010/main" val="97308838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122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1EE9F0-176E-C726-CB2E-328010AF3789}"/>
              </a:ext>
            </a:extLst>
          </p:cNvPr>
          <p:cNvPicPr>
            <a:picLocks noChangeAspect="1"/>
          </p:cNvPicPr>
          <p:nvPr/>
        </p:nvPicPr>
        <p:blipFill rotWithShape="1">
          <a:blip r:embed="rId2">
            <a:duotone>
              <a:schemeClr val="bg2">
                <a:shade val="45000"/>
                <a:satMod val="135000"/>
              </a:schemeClr>
              <a:prstClr val="white"/>
            </a:duotone>
          </a:blip>
          <a:srcRect l="906" t="23390" r="8179" b="-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07589-0DF2-B4CF-809C-0EA109E6F7D6}"/>
              </a:ext>
            </a:extLst>
          </p:cNvPr>
          <p:cNvSpPr>
            <a:spLocks noGrp="1"/>
          </p:cNvSpPr>
          <p:nvPr>
            <p:ph type="title"/>
          </p:nvPr>
        </p:nvSpPr>
        <p:spPr>
          <a:xfrm>
            <a:off x="838200" y="365125"/>
            <a:ext cx="10515600" cy="1325563"/>
          </a:xfrm>
        </p:spPr>
        <p:txBody>
          <a:bodyPr>
            <a:normAutofit/>
          </a:bodyPr>
          <a:lstStyle/>
          <a:p>
            <a:r>
              <a:rPr lang="en-US" b="1">
                <a:latin typeface="Calibri"/>
                <a:cs typeface="Calibri"/>
              </a:rPr>
              <a:t>Non-Functional requirements</a:t>
            </a:r>
            <a:endParaRPr lang="en-US">
              <a:latin typeface="Calibri"/>
              <a:cs typeface="Calibri"/>
            </a:endParaRPr>
          </a:p>
        </p:txBody>
      </p:sp>
      <p:graphicFrame>
        <p:nvGraphicFramePr>
          <p:cNvPr id="17" name="Content Placeholder 2">
            <a:extLst>
              <a:ext uri="{FF2B5EF4-FFF2-40B4-BE49-F238E27FC236}">
                <a16:creationId xmlns:a16="http://schemas.microsoft.com/office/drawing/2014/main" id="{09313E9A-CE12-F39A-196F-94A7CCADC13D}"/>
              </a:ext>
            </a:extLst>
          </p:cNvPr>
          <p:cNvGraphicFramePr>
            <a:graphicFrameLocks noGrp="1"/>
          </p:cNvGraphicFramePr>
          <p:nvPr>
            <p:ph idx="1"/>
            <p:extLst>
              <p:ext uri="{D42A27DB-BD31-4B8C-83A1-F6EECF244321}">
                <p14:modId xmlns:p14="http://schemas.microsoft.com/office/powerpoint/2010/main" val="4721385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8648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Al-RAJHI BANK</vt:lpstr>
      <vt:lpstr>PowerPoint Presentation</vt:lpstr>
      <vt:lpstr>Introduction</vt:lpstr>
      <vt:lpstr>Problems </vt:lpstr>
      <vt:lpstr>Background</vt:lpstr>
      <vt:lpstr>Proposed solution</vt:lpstr>
      <vt:lpstr>Work plan</vt:lpstr>
      <vt:lpstr>Functional requirements </vt:lpstr>
      <vt:lpstr>Non-Functional requirements</vt:lpstr>
      <vt:lpstr>Activity diagram</vt:lpstr>
      <vt:lpstr>Use Case Modelling </vt:lpstr>
      <vt:lpstr>Table 1</vt:lpstr>
      <vt:lpstr>Table 2</vt:lpstr>
      <vt:lpstr>Sequences diagram</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226</cp:revision>
  <dcterms:created xsi:type="dcterms:W3CDTF">2023-06-03T13:41:28Z</dcterms:created>
  <dcterms:modified xsi:type="dcterms:W3CDTF">2023-06-03T14:58:05Z</dcterms:modified>
</cp:coreProperties>
</file>