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1"/>
  </p:sldMasterIdLst>
  <p:notesMasterIdLst>
    <p:notesMasterId r:id="rId26"/>
  </p:notesMasterIdLst>
  <p:sldIdLst>
    <p:sldId id="256" r:id="rId2"/>
    <p:sldId id="304" r:id="rId3"/>
    <p:sldId id="257" r:id="rId4"/>
    <p:sldId id="305" r:id="rId5"/>
    <p:sldId id="306" r:id="rId6"/>
    <p:sldId id="307" r:id="rId7"/>
    <p:sldId id="308" r:id="rId8"/>
    <p:sldId id="310" r:id="rId9"/>
    <p:sldId id="311" r:id="rId10"/>
    <p:sldId id="258" r:id="rId11"/>
    <p:sldId id="312" r:id="rId12"/>
    <p:sldId id="313" r:id="rId13"/>
    <p:sldId id="287" r:id="rId14"/>
    <p:sldId id="315" r:id="rId15"/>
    <p:sldId id="295" r:id="rId16"/>
    <p:sldId id="316" r:id="rId17"/>
    <p:sldId id="298" r:id="rId18"/>
    <p:sldId id="299" r:id="rId19"/>
    <p:sldId id="300" r:id="rId20"/>
    <p:sldId id="317" r:id="rId21"/>
    <p:sldId id="301" r:id="rId22"/>
    <p:sldId id="318" r:id="rId23"/>
    <p:sldId id="302" r:id="rId24"/>
    <p:sldId id="31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5058178-779C-4F76-9336-4BA753C3077F}" type="datetimeFigureOut">
              <a:rPr lang="ar-SA" smtClean="0"/>
              <a:t>15/11/1444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6E841B3-00EE-4EDE-AB81-345A9FBFB2B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667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7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6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314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87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6531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332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3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159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34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167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2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9314-E33C-57D6-6EDC-E8F626B80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Project Booking.com</a:t>
            </a:r>
          </a:p>
        </p:txBody>
      </p:sp>
    </p:spTree>
    <p:extLst>
      <p:ext uri="{BB962C8B-B14F-4D97-AF65-F5344CB8AC3E}">
        <p14:creationId xmlns:p14="http://schemas.microsoft.com/office/powerpoint/2010/main" val="340883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837153E-55F3-E348-B807-91CD73C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51308"/>
            <a:ext cx="8779512" cy="3690704"/>
          </a:xfrm>
        </p:spPr>
        <p:txBody>
          <a:bodyPr>
            <a:normAutofit lnSpcReduction="10000"/>
          </a:bodyPr>
          <a:lstStyle/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Search &amp; Sort: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Enable users to find accommodations using various criteria, supported by a robust filter and sorting system for improved usability.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Detailed Information &amp; Notifications: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 access to comprehensive details about each accommodation and maintain a notification system for timely updates.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 Support: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Provide instant access to customer services to address concerns or issues effectively.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 Capability: </a:t>
            </a:r>
            <a:r>
              <a:rPr lang="en-US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Facilitate the direct booking of accommodations within the platform itself.</a:t>
            </a:r>
          </a:p>
          <a:p>
            <a:pPr marL="342900" lvl="0" indent="-342900" rtl="0">
              <a:lnSpc>
                <a:spcPct val="90000"/>
              </a:lnSpc>
              <a:buFont typeface="+mj-lt"/>
              <a:buAutoNum type="arabicPeriod"/>
            </a:pP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rtl="0">
              <a:lnSpc>
                <a:spcPct val="90000"/>
              </a:lnSpc>
              <a:buFont typeface="+mj-lt"/>
              <a:buAutoNum type="arabicPeriod"/>
            </a:pP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rtl="0">
              <a:lnSpc>
                <a:spcPct val="90000"/>
              </a:lnSpc>
              <a:buFont typeface="+mj-lt"/>
              <a:buAutoNum type="arabicPeriod"/>
            </a:pPr>
            <a:endParaRPr lang="en-US" sz="1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59A15-24F9-4B96-9919-061ED2C529EF}"/>
              </a:ext>
            </a:extLst>
          </p:cNvPr>
          <p:cNvSpPr txBox="1">
            <a:spLocks/>
          </p:cNvSpPr>
          <p:nvPr/>
        </p:nvSpPr>
        <p:spPr bwMode="black">
          <a:xfrm>
            <a:off x="2230954" y="3871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2.1.1-</a:t>
            </a:r>
            <a:r>
              <a:rPr lang="en-US" sz="3200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 </a:t>
            </a:r>
            <a:r>
              <a:rPr lang="en-US" sz="2800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Functional Requirements (user)</a:t>
            </a:r>
            <a:endParaRPr lang="ar-SA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72550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837153E-55F3-E348-B807-91CD73C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51308"/>
            <a:ext cx="8779512" cy="3690704"/>
          </a:xfrm>
        </p:spPr>
        <p:txBody>
          <a:bodyPr>
            <a:noAutofit/>
          </a:bodyPr>
          <a:lstStyle/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Effective Search: 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Powerful search engine processing various queries for accommodations considering location, price, dates, and amenities.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User-friendly Filtering &amp; Sorting: 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Easy refinement of search results based on preferences like price, rating, location, stars, and facilities.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Detailed Accommodation Information: 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Utilization of a suitable API for comprehensive accommodation details. Caching mechanisms for optimized data retrieval.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Optimized Media Loading: </a:t>
            </a:r>
            <a:r>
              <a:rPr lang="en-US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Techniques to ensure quick loading of images and other media for a seamless user experience.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5BB0A58-14DE-2E3E-3A52-D0C56921B4D0}"/>
              </a:ext>
            </a:extLst>
          </p:cNvPr>
          <p:cNvSpPr txBox="1">
            <a:spLocks/>
          </p:cNvSpPr>
          <p:nvPr/>
        </p:nvSpPr>
        <p:spPr bwMode="black">
          <a:xfrm>
            <a:off x="2230954" y="3871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2.1.2-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Functional Requirements (System)</a:t>
            </a:r>
            <a:endParaRPr lang="ar-SA" sz="24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36731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837153E-55F3-E348-B807-91CD73C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751308"/>
            <a:ext cx="8779512" cy="3690704"/>
          </a:xfrm>
        </p:spPr>
        <p:txBody>
          <a:bodyPr>
            <a:normAutofit fontScale="92500" lnSpcReduction="10000"/>
          </a:bodyPr>
          <a:lstStyle/>
          <a:p>
            <a:pPr marL="346075" lvl="0" indent="-346075" rtl="0">
              <a:lnSpc>
                <a:spcPct val="150000"/>
              </a:lnSpc>
              <a:buFont typeface="+mj-lt"/>
              <a:buAutoNum type="arabicPeriod" startAt="5"/>
            </a:pPr>
            <a:r>
              <a:rPr lang="en-US" sz="19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Multi-Channel Customer Support: </a:t>
            </a:r>
            <a:r>
              <a:rPr lang="en-US" sz="19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 of live chat, email ticketing, and phone support.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r>
              <a:rPr lang="en-US" sz="19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Comprehensive Booking Feature: </a:t>
            </a:r>
            <a:r>
              <a:rPr lang="en-US" sz="19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Facility for users to input booking details like stay dates, number of guests, and room type preferences.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r>
              <a:rPr lang="en-US" sz="19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Confirmation Step: </a:t>
            </a:r>
            <a:r>
              <a:rPr lang="en-US" sz="19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Review and confirmation steps in booking, with email confirmation and all relevant information.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r>
              <a:rPr lang="en-US" sz="19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Strong Notification System: </a:t>
            </a:r>
            <a:r>
              <a:rPr lang="en-US" sz="19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Real-time updates to users about booking status, accommodation changes, payment confirmations, and support responses.</a:t>
            </a: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endParaRPr lang="en-US" sz="19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endParaRPr lang="en-US" sz="19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rtl="0">
              <a:lnSpc>
                <a:spcPct val="150000"/>
              </a:lnSpc>
              <a:buFont typeface="+mj-lt"/>
              <a:buAutoNum type="arabicPeriod" startAt="5"/>
            </a:pPr>
            <a:endParaRPr lang="en-US" sz="19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ACB9B08-D3E4-0D80-8A16-257B429EA730}"/>
              </a:ext>
            </a:extLst>
          </p:cNvPr>
          <p:cNvSpPr txBox="1">
            <a:spLocks/>
          </p:cNvSpPr>
          <p:nvPr/>
        </p:nvSpPr>
        <p:spPr bwMode="black">
          <a:xfrm>
            <a:off x="2230954" y="3871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2.1.3-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Functional Requirements (System)</a:t>
            </a:r>
            <a:endParaRPr lang="ar-SA" sz="24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11005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153E-55F3-E348-B807-91CD73C8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70843"/>
            <a:ext cx="8779512" cy="3435658"/>
          </a:xfrm>
        </p:spPr>
        <p:txBody>
          <a:bodyPr>
            <a:normAutofit fontScale="92500" lnSpcReduction="10000"/>
          </a:bodyPr>
          <a:lstStyle/>
          <a:p>
            <a:pPr marL="342900" lvl="0" indent="-342900" rtl="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Operational: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Maintain a 99.9% uptime, support 10,000 concurrent users without performance degradation.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Average response time under 2 seconds for smooth navigation.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Dependability: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Recover from failures within 5 minutes for minimal impact on user experience and data integrity.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Ethical: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 unbiased search results with regular fairness assessment.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Security: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Enforce secure authentication with 256-bit encryption for data transmission/storage and pass periodic security audits.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Accounting: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Maintain maximum 1% error margin in invoicing and payment processing with quarterly financial reports.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Space: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Utilize cloud-based solutions for at least 20% storage optimization.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6C982-B152-AC45-EF59-0C384996B34E}"/>
              </a:ext>
            </a:extLst>
          </p:cNvPr>
          <p:cNvSpPr txBox="1">
            <a:spLocks/>
          </p:cNvSpPr>
          <p:nvPr/>
        </p:nvSpPr>
        <p:spPr bwMode="black">
          <a:xfrm>
            <a:off x="2230954" y="387185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2.2- Non-Functional Requirements (NFR)</a:t>
            </a:r>
            <a:endParaRPr lang="ar-SA" sz="2400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88476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dirty="0"/>
              <a:t>3.  Activity diagram</a:t>
            </a: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78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C48C-3217-3C84-2583-F3EA0076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3. Activity Diagrams</a:t>
            </a:r>
          </a:p>
        </p:txBody>
      </p:sp>
      <p:pic>
        <p:nvPicPr>
          <p:cNvPr id="4" name="صورة 3" descr="صورة تحتوي على لقطة شاشة, التصميم">
            <a:extLst>
              <a:ext uri="{FF2B5EF4-FFF2-40B4-BE49-F238E27FC236}">
                <a16:creationId xmlns:a16="http://schemas.microsoft.com/office/drawing/2014/main" id="{37F17DFC-E3E0-F88B-4417-58ED3146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210" y="640080"/>
            <a:ext cx="3907876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dirty="0"/>
              <a:t>4. Project Use Case Modelling</a:t>
            </a: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992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A58719-A17E-7963-D532-E0313BDF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41" y="1"/>
            <a:ext cx="7178659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A4F8F25-ECB9-655A-24B0-A5D54C4F2425}"/>
              </a:ext>
            </a:extLst>
          </p:cNvPr>
          <p:cNvSpPr txBox="1">
            <a:spLocks/>
          </p:cNvSpPr>
          <p:nvPr/>
        </p:nvSpPr>
        <p:spPr bwMode="black">
          <a:xfrm>
            <a:off x="804674" y="2615103"/>
            <a:ext cx="3044950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4.1</a:t>
            </a:r>
            <a:br>
              <a:rPr lang="en-US" dirty="0"/>
            </a:br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6384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صورة 2" descr="صورة تحتوي على نص, رسم بياني, خط, لقطة شاشة&#10;&#10;تم إنشاء الوصف تلقائياً">
            <a:extLst>
              <a:ext uri="{FF2B5EF4-FFF2-40B4-BE49-F238E27FC236}">
                <a16:creationId xmlns:a16="http://schemas.microsoft.com/office/drawing/2014/main" id="{731A1555-8F5A-1B0F-652A-2D8E1D41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81" y="403770"/>
            <a:ext cx="7261934" cy="941555"/>
          </a:xfrm>
          <a:prstGeom prst="rect">
            <a:avLst/>
          </a:prstGeom>
        </p:spPr>
      </p:pic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344D2EE8-29A2-8D92-0DE7-3A38D395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20087"/>
              </p:ext>
            </p:extLst>
          </p:nvPr>
        </p:nvGraphicFramePr>
        <p:xfrm>
          <a:off x="4828256" y="1567522"/>
          <a:ext cx="7190912" cy="5038840"/>
        </p:xfrm>
        <a:graphic>
          <a:graphicData uri="http://schemas.openxmlformats.org/drawingml/2006/table">
            <a:tbl>
              <a:tblPr/>
              <a:tblGrid>
                <a:gridCol w="193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9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20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Booking.com: View accommodation details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2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Actors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Customer, Booking.com System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67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"View accommodation" use case allows users to access comprehensive information, including a description, amenities, photos, and reviews, for a specific accommodation listing within the app.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405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data can include: photos and videos about the accommodation, reviews and ratings, pricing and room availability.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405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Stimulus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user clicking a specific accommodation from the search results view its detailed information.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05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Response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displays detailed information for the selected accommodation, including photos, reviews, pricing, and availability.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4059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Comments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This use case includes another related use cases: View photos, Read description, Check pricing and availability, Read reviews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7D131A8B-F952-B0F3-AEA4-FC2581D9C63B}"/>
              </a:ext>
            </a:extLst>
          </p:cNvPr>
          <p:cNvSpPr txBox="1">
            <a:spLocks/>
          </p:cNvSpPr>
          <p:nvPr/>
        </p:nvSpPr>
        <p:spPr bwMode="black">
          <a:xfrm>
            <a:off x="804674" y="2615103"/>
            <a:ext cx="3044950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4.2</a:t>
            </a:r>
            <a:br>
              <a:rPr lang="en-US"/>
            </a:br>
            <a:r>
              <a:rPr lang="en-US"/>
              <a:t>Use Case Table </a:t>
            </a:r>
            <a:br>
              <a:rPr lang="en-US"/>
            </a:br>
            <a:r>
              <a:rPr lang="en-US"/>
              <a:t>(Table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7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رسم بياني, خط, لقطة شاشة, تخطيط&#10;&#10;تم إنشاء الوصف تلقائياً">
            <a:extLst>
              <a:ext uri="{FF2B5EF4-FFF2-40B4-BE49-F238E27FC236}">
                <a16:creationId xmlns:a16="http://schemas.microsoft.com/office/drawing/2014/main" id="{7B7795DC-683A-897D-091D-7D542677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963" y="401546"/>
            <a:ext cx="7057748" cy="847843"/>
          </a:xfrm>
          <a:prstGeom prst="rect">
            <a:avLst/>
          </a:prstGeom>
        </p:spPr>
      </p:pic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76681CD-BBB0-9E07-ED50-C13E1EC02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72895"/>
              </p:ext>
            </p:extLst>
          </p:nvPr>
        </p:nvGraphicFramePr>
        <p:xfrm>
          <a:off x="4864963" y="1380979"/>
          <a:ext cx="6986726" cy="5345430"/>
        </p:xfrm>
        <a:graphic>
          <a:graphicData uri="http://schemas.openxmlformats.org/drawingml/2006/table">
            <a:tbl>
              <a:tblPr/>
              <a:tblGrid>
                <a:gridCol w="1876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Booking.com: View accommodation details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Actors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Customer, Customer Support Agent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Description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"Contact Customer Support" use case enables users to connect with the app's customer support team to seek assistance, report issues, or ask questions, ensuring a seamless and responsive support experience.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Data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data in the use case typically includes user information (name, contact details) and support ticket details (inquiry, attachments).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Stimulus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The stimulus for the use case is triggered when a user initiates a request for assistance or reaches out to the app's customer support agents through a designated contact channel.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90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Response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 ticket will be created and a customer support agent will be available to assist the customer with their issue 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Comments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</a:rPr>
                        <a:t>This use case includes another related use cases: Access live chat, Send email, Call customer support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7982BC11-65DC-0149-16D6-7E198D3348E7}"/>
              </a:ext>
            </a:extLst>
          </p:cNvPr>
          <p:cNvSpPr txBox="1">
            <a:spLocks/>
          </p:cNvSpPr>
          <p:nvPr/>
        </p:nvSpPr>
        <p:spPr bwMode="black">
          <a:xfrm>
            <a:off x="804674" y="2615103"/>
            <a:ext cx="3044950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</a:t>
            </a:r>
            <a:br>
              <a:rPr lang="en-US" dirty="0"/>
            </a:br>
            <a:r>
              <a:rPr lang="en-US" dirty="0"/>
              <a:t>Use Case Table </a:t>
            </a:r>
            <a:br>
              <a:rPr lang="en-US" dirty="0"/>
            </a:br>
            <a:r>
              <a:rPr lang="en-US" dirty="0"/>
              <a:t>(Table 2)</a:t>
            </a:r>
          </a:p>
        </p:txBody>
      </p:sp>
    </p:spTree>
    <p:extLst>
      <p:ext uri="{BB962C8B-B14F-4D97-AF65-F5344CB8AC3E}">
        <p14:creationId xmlns:p14="http://schemas.microsoft.com/office/powerpoint/2010/main" val="241304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400" dirty="0"/>
              <a:t>1</a:t>
            </a:r>
            <a:r>
              <a:rPr lang="en-US" sz="4400" cap="none" dirty="0"/>
              <a:t>. Feasibility Study &amp; Project Proposal</a:t>
            </a:r>
            <a:endParaRPr lang="en-US" sz="3600" dirty="0">
              <a:solidFill>
                <a:srgbClr val="40404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78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dirty="0"/>
              <a:t>4. Sequence Diagram</a:t>
            </a: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52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صورة 2" descr="صورة تحتوي على نص, لقطة شاشة, موازِ, رقم">
            <a:extLst>
              <a:ext uri="{FF2B5EF4-FFF2-40B4-BE49-F238E27FC236}">
                <a16:creationId xmlns:a16="http://schemas.microsoft.com/office/drawing/2014/main" id="{1A31A830-3CCA-AB40-3D1E-509961DD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95" y="344010"/>
            <a:ext cx="6809172" cy="616997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6E69B-F180-1C36-B239-AB113BD03D70}"/>
              </a:ext>
            </a:extLst>
          </p:cNvPr>
          <p:cNvSpPr txBox="1">
            <a:spLocks/>
          </p:cNvSpPr>
          <p:nvPr/>
        </p:nvSpPr>
        <p:spPr bwMode="black">
          <a:xfrm>
            <a:off x="804674" y="2615103"/>
            <a:ext cx="3044950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267239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dirty="0"/>
              <a:t>6. Class Diagram</a:t>
            </a: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233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4" name="صورة 3" descr="صورة تحتوي على نص, رسم بياني, موازِ, الخط&#10;&#10;تم إنشاء الوصف تلقائياً">
            <a:extLst>
              <a:ext uri="{FF2B5EF4-FFF2-40B4-BE49-F238E27FC236}">
                <a16:creationId xmlns:a16="http://schemas.microsoft.com/office/drawing/2014/main" id="{0B208ED4-3D9B-13C1-FAAF-F33806BA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69" y="0"/>
            <a:ext cx="625077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E2A690-0856-103E-98F2-F97DF76F160A}"/>
              </a:ext>
            </a:extLst>
          </p:cNvPr>
          <p:cNvSpPr txBox="1">
            <a:spLocks/>
          </p:cNvSpPr>
          <p:nvPr/>
        </p:nvSpPr>
        <p:spPr bwMode="black">
          <a:xfrm>
            <a:off x="804674" y="2615103"/>
            <a:ext cx="3044950" cy="162779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111256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1576552"/>
            <a:ext cx="8779512" cy="36181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solidFill>
                  <a:srgbClr val="404040"/>
                </a:solidFill>
                <a:latin typeface="+mj-lt"/>
                <a:ea typeface="SimSun" panose="02010600030101010101" pitchFamily="2" charset="-122"/>
              </a:rPr>
              <a:t>This project was made by: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E02F2D-D0C0-C8D1-8718-DF0B90F2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97861"/>
              </p:ext>
            </p:extLst>
          </p:nvPr>
        </p:nvGraphicFramePr>
        <p:xfrm>
          <a:off x="2695903" y="2695903"/>
          <a:ext cx="6800193" cy="2293882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4329546">
                  <a:extLst>
                    <a:ext uri="{9D8B030D-6E8A-4147-A177-3AD203B41FA5}">
                      <a16:colId xmlns:a16="http://schemas.microsoft.com/office/drawing/2014/main" val="3177160462"/>
                    </a:ext>
                  </a:extLst>
                </a:gridCol>
                <a:gridCol w="2470647">
                  <a:extLst>
                    <a:ext uri="{9D8B030D-6E8A-4147-A177-3AD203B41FA5}">
                      <a16:colId xmlns:a16="http://schemas.microsoft.com/office/drawing/2014/main" val="765465714"/>
                    </a:ext>
                  </a:extLst>
                </a:gridCol>
              </a:tblGrid>
              <a:tr h="768489"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Abdullah Fahad Tamim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442050471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259861"/>
                  </a:ext>
                </a:extLst>
              </a:tr>
              <a:tr h="756904"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Rayan Abdullah Alsamari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442050802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49510"/>
                  </a:ext>
                </a:extLst>
              </a:tr>
              <a:tr h="768489"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>
                          <a:effectLst/>
                        </a:rPr>
                        <a:t>Naif Nasser Aldawsari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7345" indent="-283210" algn="ctr">
                        <a:lnSpc>
                          <a:spcPct val="20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442051143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982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9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454557"/>
            <a:ext cx="8779512" cy="3155287"/>
          </a:xfrm>
        </p:spPr>
        <p:txBody>
          <a:bodyPr>
            <a:normAutofit/>
          </a:bodyPr>
          <a:lstStyle/>
          <a:p>
            <a:pPr marL="0" indent="0" rtl="0">
              <a:lnSpc>
                <a:spcPct val="90000"/>
              </a:lnSpc>
              <a:buNone/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Booking.com is a well-known online travel agency that serves as an online travel agency, allowing users to search for and book various accommodations, flights, car rentals, and other travel-related services.</a:t>
            </a: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rtl="0">
              <a:lnSpc>
                <a:spcPct val="90000"/>
              </a:lnSpc>
            </a:pP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ea typeface="SimSun" panose="02010600030101010101" pitchFamily="2" charset="-122"/>
              </a:rPr>
              <a:t>1.1- </a:t>
            </a:r>
            <a:r>
              <a:rPr lang="en-US" dirty="0">
                <a:solidFill>
                  <a:srgbClr val="404040"/>
                </a:solidFill>
                <a:effectLst/>
                <a:ea typeface="Calibri" panose="020F0502020204030204" pitchFamily="34" charset="0"/>
              </a:rPr>
              <a:t>Introduction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587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15231"/>
            <a:ext cx="8779512" cy="3155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access to accommodation information</a:t>
            </a:r>
            <a:endParaRPr lang="en-US" sz="2800" kern="0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Inconvenience in booking</a:t>
            </a: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Difficulty in comparing prices and features</a:t>
            </a:r>
            <a:endParaRPr lang="en-US" sz="2800" kern="0" dirty="0">
              <a:solidFill>
                <a:srgbClr val="40404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Inability to access reviews</a:t>
            </a:r>
            <a:endParaRPr lang="en-US" sz="2800" dirty="0">
              <a:solidFill>
                <a:srgbClr val="40404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rtl="0">
              <a:lnSpc>
                <a:spcPct val="90000"/>
              </a:lnSpc>
            </a:pPr>
            <a:endParaRPr lang="en-US" sz="14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ea typeface="SimSun" panose="02010600030101010101" pitchFamily="2" charset="-122"/>
              </a:rPr>
              <a:t>1.2- </a:t>
            </a:r>
            <a:r>
              <a:rPr lang="en-US" dirty="0">
                <a:solidFill>
                  <a:srgbClr val="404040"/>
                </a:solidFill>
                <a:effectLst/>
                <a:ea typeface="Calibri" panose="020F0502020204030204" pitchFamily="34" charset="0"/>
              </a:rPr>
              <a:t>Problems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0219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15231"/>
            <a:ext cx="8779512" cy="315528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Booking.com was founded in 1996 in Amsterdam, Netherlands, and has grown into one of the largest travel e-commerce companies in the world. The mobile application was launched to meet the growing demand for on-the-go travel planning and to provide users with an accessible and user-friendly platform.</a:t>
            </a:r>
          </a:p>
          <a:p>
            <a:pPr rtl="0">
              <a:lnSpc>
                <a:spcPct val="90000"/>
              </a:lnSpc>
            </a:pPr>
            <a:endParaRPr lang="en-US" sz="14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1.3-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Background</a:t>
            </a:r>
            <a:endParaRPr lang="ar-SA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098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015231"/>
            <a:ext cx="8779512" cy="3155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Detailed information on accommodations</a:t>
            </a: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User-friendly interface</a:t>
            </a: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Price comparison</a:t>
            </a:r>
          </a:p>
          <a:p>
            <a:pPr>
              <a:lnSpc>
                <a:spcPct val="150000"/>
              </a:lnSpc>
            </a:pPr>
            <a:r>
              <a:rPr lang="en-US" sz="2800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 to genuine reviews</a:t>
            </a:r>
          </a:p>
          <a:p>
            <a:pPr rtl="0">
              <a:lnSpc>
                <a:spcPct val="90000"/>
              </a:lnSpc>
            </a:pPr>
            <a:endParaRPr lang="en-US" sz="14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1.4-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Proposed solution</a:t>
            </a:r>
            <a:endParaRPr lang="ar-SA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5429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28" y="2015231"/>
            <a:ext cx="8995515" cy="3155287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Market Research: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Conduct detailed analysis to understand problems, audience, competition, and unique opportunities.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 Identification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Determine key functionalities required in the platform based on insights.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Requirement Determination: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Define functional and non-functional requirements for the platform.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Diagram Development: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diagrams to represent processes and interactions.</a:t>
            </a:r>
            <a:endParaRPr lang="en-US" sz="1000" dirty="0">
              <a:solidFill>
                <a:srgbClr val="40404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1.5.1-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work plan</a:t>
            </a:r>
            <a:endParaRPr lang="ar-SA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5581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328" y="2015231"/>
            <a:ext cx="8995515" cy="315528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Interface Design: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Focus on user experience, goals, and objectives of the platform.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Implementation: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Incorporate all requirements with iterative development cycles for continuous improvement.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Testing: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Ensure the platform is reliable, performs optimally, and is bug-free.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5"/>
            </a:pPr>
            <a:r>
              <a:rPr lang="en-US" b="1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Deployment &amp; Maintenance: </a:t>
            </a:r>
            <a:r>
              <a:rPr lang="en-US" kern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Deploy the platform and perform regular updates based on feedback and market trends.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9EFE2-3ED3-6002-4AFA-12BC594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387185"/>
            <a:ext cx="7729728" cy="1188720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Gill Sans MT (Headings)"/>
                <a:ea typeface="SimSun" panose="02010600030101010101" pitchFamily="2" charset="-122"/>
              </a:rPr>
              <a:t>1.5.2- </a:t>
            </a:r>
            <a:r>
              <a:rPr lang="en-US" dirty="0">
                <a:solidFill>
                  <a:srgbClr val="404040"/>
                </a:solidFill>
                <a:effectLst/>
                <a:latin typeface="Gill Sans MT (Headings)"/>
                <a:ea typeface="Calibri" panose="020F0502020204030204" pitchFamily="34" charset="0"/>
              </a:rPr>
              <a:t>work plan</a:t>
            </a:r>
            <a:endParaRPr lang="ar-SA" dirty="0">
              <a:latin typeface="Gill Sans M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080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3443C52E-C189-C02B-D269-B2C290E2C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072" y="2976126"/>
            <a:ext cx="8779512" cy="10379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dirty="0"/>
              <a:t>2. Project Requirements</a:t>
            </a:r>
            <a:endParaRPr lang="en-US" sz="3600" dirty="0">
              <a:solidFill>
                <a:srgbClr val="404040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310211"/>
      </p:ext>
    </p:extLst>
  </p:cSld>
  <p:clrMapOvr>
    <a:masterClrMapping/>
  </p:clrMapOvr>
</p:sld>
</file>

<file path=ppt/theme/theme1.xml><?xml version="1.0" encoding="utf-8"?>
<a:theme xmlns:a="http://schemas.openxmlformats.org/drawingml/2006/main" name="رزمة">
  <a:themeElements>
    <a:clrScheme name="رزمة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رزم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رزمة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TM10001115[[fn=رزمة]]</Template>
  <TotalTime>7462</TotalTime>
  <Words>997</Words>
  <Application>Microsoft Office PowerPoint</Application>
  <PresentationFormat>Widescreen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Gill Sans MT (Headings)</vt:lpstr>
      <vt:lpstr>Times New Roman</vt:lpstr>
      <vt:lpstr>رزمة</vt:lpstr>
      <vt:lpstr>Project Booking.com</vt:lpstr>
      <vt:lpstr>PowerPoint Presentation</vt:lpstr>
      <vt:lpstr>1.1- Introduction</vt:lpstr>
      <vt:lpstr>1.2- Problems</vt:lpstr>
      <vt:lpstr>1.3- Background</vt:lpstr>
      <vt:lpstr>1.4- Proposed solution</vt:lpstr>
      <vt:lpstr>1.5.1- work plan</vt:lpstr>
      <vt:lpstr>1.5.2- work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Activity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Things(IoT)</dc:title>
  <dc:creator>عبدالله التميم</dc:creator>
  <cp:lastModifiedBy>Abdullah Fahad</cp:lastModifiedBy>
  <cp:revision>26</cp:revision>
  <dcterms:created xsi:type="dcterms:W3CDTF">2022-10-14T07:20:59Z</dcterms:created>
  <dcterms:modified xsi:type="dcterms:W3CDTF">2023-06-03T03:14:33Z</dcterms:modified>
</cp:coreProperties>
</file>